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66" r:id="rId4"/>
    <p:sldId id="265" r:id="rId5"/>
    <p:sldId id="264" r:id="rId6"/>
    <p:sldId id="263" r:id="rId7"/>
    <p:sldId id="262" r:id="rId8"/>
    <p:sldId id="261" r:id="rId9"/>
    <p:sldId id="259" r:id="rId10"/>
    <p:sldId id="260" r:id="rId11"/>
    <p:sldId id="258" r:id="rId12"/>
    <p:sldId id="267" r:id="rId13"/>
    <p:sldId id="268" r:id="rId14"/>
    <p:sldId id="269" r:id="rId15"/>
    <p:sldId id="270" r:id="rId16"/>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A1B2002-E126-4953-97F1-2A626B3C9BE7}" type="doc">
      <dgm:prSet loTypeId="urn:microsoft.com/office/officeart/2008/layout/VerticalCurvedList" loCatId="list" qsTypeId="urn:microsoft.com/office/officeart/2005/8/quickstyle/simple1" qsCatId="simple" csTypeId="urn:microsoft.com/office/officeart/2005/8/colors/accent1_2" csCatId="accent1"/>
      <dgm:spPr/>
      <dgm:t>
        <a:bodyPr/>
        <a:lstStyle/>
        <a:p>
          <a:endParaRPr lang="vi-VN"/>
        </a:p>
      </dgm:t>
    </dgm:pt>
    <dgm:pt modelId="{2197B978-C3BD-40B1-AEF6-83445BCB80EC}">
      <dgm:prSet/>
      <dgm:spPr/>
      <dgm:t>
        <a:bodyPr/>
        <a:lstStyle/>
        <a:p>
          <a:r>
            <a:rPr lang="vi-VN" dirty="0"/>
            <a:t>Nêu được những ưu, nhược điểm cơ bản của dịch vụ thư điện tử so với các phương thức liên lạc khác.</a:t>
          </a:r>
        </a:p>
      </dgm:t>
    </dgm:pt>
    <dgm:pt modelId="{EEE4D209-EDEB-47A7-83ED-2EB534BD82DD}" type="parTrans" cxnId="{39D7700D-4E93-40D4-B278-266E48692016}">
      <dgm:prSet/>
      <dgm:spPr/>
      <dgm:t>
        <a:bodyPr/>
        <a:lstStyle/>
        <a:p>
          <a:endParaRPr lang="vi-VN"/>
        </a:p>
      </dgm:t>
    </dgm:pt>
    <dgm:pt modelId="{5FC51F34-3412-4286-B65F-7A728BDE6B3B}" type="sibTrans" cxnId="{39D7700D-4E93-40D4-B278-266E48692016}">
      <dgm:prSet/>
      <dgm:spPr/>
      <dgm:t>
        <a:bodyPr/>
        <a:lstStyle/>
        <a:p>
          <a:endParaRPr lang="vi-VN"/>
        </a:p>
      </dgm:t>
    </dgm:pt>
    <dgm:pt modelId="{FBEA34D9-D530-4EC3-89AB-3668D5DFEF09}">
      <dgm:prSet/>
      <dgm:spPr/>
      <dgm:t>
        <a:bodyPr/>
        <a:lstStyle/>
        <a:p>
          <a:r>
            <a:rPr lang="vi-VN" dirty="0"/>
            <a:t>Biết các chức năng chính của dịch vụ thư điện tử cung cấp.</a:t>
          </a:r>
        </a:p>
      </dgm:t>
    </dgm:pt>
    <dgm:pt modelId="{17B7C916-2938-462F-A890-06004BECEC8A}" type="parTrans" cxnId="{D66C2DAB-896C-44FE-99CE-19247C9917C0}">
      <dgm:prSet/>
      <dgm:spPr/>
      <dgm:t>
        <a:bodyPr/>
        <a:lstStyle/>
        <a:p>
          <a:endParaRPr lang="vi-VN"/>
        </a:p>
      </dgm:t>
    </dgm:pt>
    <dgm:pt modelId="{B8BFC15D-27EB-4869-919F-FE9058A823E6}" type="sibTrans" cxnId="{D66C2DAB-896C-44FE-99CE-19247C9917C0}">
      <dgm:prSet/>
      <dgm:spPr/>
      <dgm:t>
        <a:bodyPr/>
        <a:lstStyle/>
        <a:p>
          <a:endParaRPr lang="vi-VN"/>
        </a:p>
      </dgm:t>
    </dgm:pt>
    <dgm:pt modelId="{AAE305D8-118F-45B6-A40C-B45361504A4E}">
      <dgm:prSet/>
      <dgm:spPr/>
      <dgm:t>
        <a:bodyPr/>
        <a:lstStyle/>
        <a:p>
          <a:r>
            <a:rPr lang="vi-VN"/>
            <a:t>Biết cách đặt tên đăng nhập trong địa chỉ email khi đăng kí tài khoản thư điện tử.</a:t>
          </a:r>
        </a:p>
      </dgm:t>
    </dgm:pt>
    <dgm:pt modelId="{46775AE2-64FF-4B37-8237-8FBBAE409C80}" type="parTrans" cxnId="{30BEE95B-EC5F-4F7D-854A-8DB98DFDDDAE}">
      <dgm:prSet/>
      <dgm:spPr/>
      <dgm:t>
        <a:bodyPr/>
        <a:lstStyle/>
        <a:p>
          <a:endParaRPr lang="vi-VN"/>
        </a:p>
      </dgm:t>
    </dgm:pt>
    <dgm:pt modelId="{9A1FF076-10D1-42F1-B507-1FB4F6D1B0DF}" type="sibTrans" cxnId="{30BEE95B-EC5F-4F7D-854A-8DB98DFDDDAE}">
      <dgm:prSet/>
      <dgm:spPr/>
      <dgm:t>
        <a:bodyPr/>
        <a:lstStyle/>
        <a:p>
          <a:endParaRPr lang="vi-VN"/>
        </a:p>
      </dgm:t>
    </dgm:pt>
    <dgm:pt modelId="{361B2F78-DD95-4AEF-8FA2-84ADABD76D0E}" type="pres">
      <dgm:prSet presAssocID="{DA1B2002-E126-4953-97F1-2A626B3C9BE7}" presName="Name0" presStyleCnt="0">
        <dgm:presLayoutVars>
          <dgm:chMax val="7"/>
          <dgm:chPref val="7"/>
          <dgm:dir/>
        </dgm:presLayoutVars>
      </dgm:prSet>
      <dgm:spPr/>
      <dgm:t>
        <a:bodyPr/>
        <a:lstStyle/>
        <a:p>
          <a:endParaRPr lang="en-US"/>
        </a:p>
      </dgm:t>
    </dgm:pt>
    <dgm:pt modelId="{7F9865C3-B69E-421E-9431-A67B1B642681}" type="pres">
      <dgm:prSet presAssocID="{DA1B2002-E126-4953-97F1-2A626B3C9BE7}" presName="Name1" presStyleCnt="0"/>
      <dgm:spPr/>
    </dgm:pt>
    <dgm:pt modelId="{D1D70EFC-E3B7-48D3-96FA-DE76F9BBA212}" type="pres">
      <dgm:prSet presAssocID="{DA1B2002-E126-4953-97F1-2A626B3C9BE7}" presName="cycle" presStyleCnt="0"/>
      <dgm:spPr/>
    </dgm:pt>
    <dgm:pt modelId="{F2BFE2F3-A2AC-433C-97A5-594D62926947}" type="pres">
      <dgm:prSet presAssocID="{DA1B2002-E126-4953-97F1-2A626B3C9BE7}" presName="srcNode" presStyleLbl="node1" presStyleIdx="0" presStyleCnt="3"/>
      <dgm:spPr/>
    </dgm:pt>
    <dgm:pt modelId="{06AB1F42-7439-4E22-AD86-062C0EE9BC81}" type="pres">
      <dgm:prSet presAssocID="{DA1B2002-E126-4953-97F1-2A626B3C9BE7}" presName="conn" presStyleLbl="parChTrans1D2" presStyleIdx="0" presStyleCnt="1"/>
      <dgm:spPr/>
      <dgm:t>
        <a:bodyPr/>
        <a:lstStyle/>
        <a:p>
          <a:endParaRPr lang="en-US"/>
        </a:p>
      </dgm:t>
    </dgm:pt>
    <dgm:pt modelId="{FC09C4EA-6E9F-4F07-B7F7-1EE20CB2C89D}" type="pres">
      <dgm:prSet presAssocID="{DA1B2002-E126-4953-97F1-2A626B3C9BE7}" presName="extraNode" presStyleLbl="node1" presStyleIdx="0" presStyleCnt="3"/>
      <dgm:spPr/>
    </dgm:pt>
    <dgm:pt modelId="{9CF7EAFE-915A-4BC2-8A69-069191C76745}" type="pres">
      <dgm:prSet presAssocID="{DA1B2002-E126-4953-97F1-2A626B3C9BE7}" presName="dstNode" presStyleLbl="node1" presStyleIdx="0" presStyleCnt="3"/>
      <dgm:spPr/>
    </dgm:pt>
    <dgm:pt modelId="{223D6046-31F3-49D1-9355-DFDBAC1B4A73}" type="pres">
      <dgm:prSet presAssocID="{2197B978-C3BD-40B1-AEF6-83445BCB80EC}" presName="text_1" presStyleLbl="node1" presStyleIdx="0" presStyleCnt="3">
        <dgm:presLayoutVars>
          <dgm:bulletEnabled val="1"/>
        </dgm:presLayoutVars>
      </dgm:prSet>
      <dgm:spPr/>
      <dgm:t>
        <a:bodyPr/>
        <a:lstStyle/>
        <a:p>
          <a:endParaRPr lang="en-US"/>
        </a:p>
      </dgm:t>
    </dgm:pt>
    <dgm:pt modelId="{6254D6B9-AB91-4AEB-BDFD-AE0D18DF9283}" type="pres">
      <dgm:prSet presAssocID="{2197B978-C3BD-40B1-AEF6-83445BCB80EC}" presName="accent_1" presStyleCnt="0"/>
      <dgm:spPr/>
    </dgm:pt>
    <dgm:pt modelId="{D3793DF0-9B39-424B-8C54-1CE162839830}" type="pres">
      <dgm:prSet presAssocID="{2197B978-C3BD-40B1-AEF6-83445BCB80EC}" presName="accentRepeatNode" presStyleLbl="solidFgAcc1" presStyleIdx="0" presStyleCnt="3"/>
      <dgm:spPr/>
    </dgm:pt>
    <dgm:pt modelId="{0292F121-57FA-491D-8DA1-6B574D80C2FB}" type="pres">
      <dgm:prSet presAssocID="{FBEA34D9-D530-4EC3-89AB-3668D5DFEF09}" presName="text_2" presStyleLbl="node1" presStyleIdx="1" presStyleCnt="3">
        <dgm:presLayoutVars>
          <dgm:bulletEnabled val="1"/>
        </dgm:presLayoutVars>
      </dgm:prSet>
      <dgm:spPr/>
      <dgm:t>
        <a:bodyPr/>
        <a:lstStyle/>
        <a:p>
          <a:endParaRPr lang="en-US"/>
        </a:p>
      </dgm:t>
    </dgm:pt>
    <dgm:pt modelId="{7A17A9B8-7BAC-4FB3-8321-FDC86BB74853}" type="pres">
      <dgm:prSet presAssocID="{FBEA34D9-D530-4EC3-89AB-3668D5DFEF09}" presName="accent_2" presStyleCnt="0"/>
      <dgm:spPr/>
    </dgm:pt>
    <dgm:pt modelId="{F726E95B-A317-46E1-8442-CDE0C25D4901}" type="pres">
      <dgm:prSet presAssocID="{FBEA34D9-D530-4EC3-89AB-3668D5DFEF09}" presName="accentRepeatNode" presStyleLbl="solidFgAcc1" presStyleIdx="1" presStyleCnt="3"/>
      <dgm:spPr/>
    </dgm:pt>
    <dgm:pt modelId="{967F0D6F-A863-434C-9018-CEF8DCBC4E5D}" type="pres">
      <dgm:prSet presAssocID="{AAE305D8-118F-45B6-A40C-B45361504A4E}" presName="text_3" presStyleLbl="node1" presStyleIdx="2" presStyleCnt="3">
        <dgm:presLayoutVars>
          <dgm:bulletEnabled val="1"/>
        </dgm:presLayoutVars>
      </dgm:prSet>
      <dgm:spPr/>
      <dgm:t>
        <a:bodyPr/>
        <a:lstStyle/>
        <a:p>
          <a:endParaRPr lang="en-US"/>
        </a:p>
      </dgm:t>
    </dgm:pt>
    <dgm:pt modelId="{3993683F-BF53-4BC0-877F-2E279CDEC258}" type="pres">
      <dgm:prSet presAssocID="{AAE305D8-118F-45B6-A40C-B45361504A4E}" presName="accent_3" presStyleCnt="0"/>
      <dgm:spPr/>
    </dgm:pt>
    <dgm:pt modelId="{CEBAFF8C-1706-4A99-8F09-2DD419E8D5A9}" type="pres">
      <dgm:prSet presAssocID="{AAE305D8-118F-45B6-A40C-B45361504A4E}" presName="accentRepeatNode" presStyleLbl="solidFgAcc1" presStyleIdx="2" presStyleCnt="3"/>
      <dgm:spPr/>
    </dgm:pt>
  </dgm:ptLst>
  <dgm:cxnLst>
    <dgm:cxn modelId="{5A4CA368-E37A-4845-8F9E-D8045B05C1BB}" type="presOf" srcId="{5FC51F34-3412-4286-B65F-7A728BDE6B3B}" destId="{06AB1F42-7439-4E22-AD86-062C0EE9BC81}" srcOrd="0" destOrd="0" presId="urn:microsoft.com/office/officeart/2008/layout/VerticalCurvedList"/>
    <dgm:cxn modelId="{921994BD-4D57-4A6E-AE73-E721CC19471F}" type="presOf" srcId="{DA1B2002-E126-4953-97F1-2A626B3C9BE7}" destId="{361B2F78-DD95-4AEF-8FA2-84ADABD76D0E}" srcOrd="0" destOrd="0" presId="urn:microsoft.com/office/officeart/2008/layout/VerticalCurvedList"/>
    <dgm:cxn modelId="{265AC141-9597-4BAF-B352-023292ADA1D8}" type="presOf" srcId="{FBEA34D9-D530-4EC3-89AB-3668D5DFEF09}" destId="{0292F121-57FA-491D-8DA1-6B574D80C2FB}" srcOrd="0" destOrd="0" presId="urn:microsoft.com/office/officeart/2008/layout/VerticalCurvedList"/>
    <dgm:cxn modelId="{39D7700D-4E93-40D4-B278-266E48692016}" srcId="{DA1B2002-E126-4953-97F1-2A626B3C9BE7}" destId="{2197B978-C3BD-40B1-AEF6-83445BCB80EC}" srcOrd="0" destOrd="0" parTransId="{EEE4D209-EDEB-47A7-83ED-2EB534BD82DD}" sibTransId="{5FC51F34-3412-4286-B65F-7A728BDE6B3B}"/>
    <dgm:cxn modelId="{45EADEA7-B4AC-40B1-8A89-E83E6EC8CBAF}" type="presOf" srcId="{2197B978-C3BD-40B1-AEF6-83445BCB80EC}" destId="{223D6046-31F3-49D1-9355-DFDBAC1B4A73}" srcOrd="0" destOrd="0" presId="urn:microsoft.com/office/officeart/2008/layout/VerticalCurvedList"/>
    <dgm:cxn modelId="{D66C2DAB-896C-44FE-99CE-19247C9917C0}" srcId="{DA1B2002-E126-4953-97F1-2A626B3C9BE7}" destId="{FBEA34D9-D530-4EC3-89AB-3668D5DFEF09}" srcOrd="1" destOrd="0" parTransId="{17B7C916-2938-462F-A890-06004BECEC8A}" sibTransId="{B8BFC15D-27EB-4869-919F-FE9058A823E6}"/>
    <dgm:cxn modelId="{30BEE95B-EC5F-4F7D-854A-8DB98DFDDDAE}" srcId="{DA1B2002-E126-4953-97F1-2A626B3C9BE7}" destId="{AAE305D8-118F-45B6-A40C-B45361504A4E}" srcOrd="2" destOrd="0" parTransId="{46775AE2-64FF-4B37-8237-8FBBAE409C80}" sibTransId="{9A1FF076-10D1-42F1-B507-1FB4F6D1B0DF}"/>
    <dgm:cxn modelId="{CE26F818-8171-4208-BD33-5A80DC865DFD}" type="presOf" srcId="{AAE305D8-118F-45B6-A40C-B45361504A4E}" destId="{967F0D6F-A863-434C-9018-CEF8DCBC4E5D}" srcOrd="0" destOrd="0" presId="urn:microsoft.com/office/officeart/2008/layout/VerticalCurvedList"/>
    <dgm:cxn modelId="{0D512D18-7090-4676-BC7B-013E6A539C41}" type="presParOf" srcId="{361B2F78-DD95-4AEF-8FA2-84ADABD76D0E}" destId="{7F9865C3-B69E-421E-9431-A67B1B642681}" srcOrd="0" destOrd="0" presId="urn:microsoft.com/office/officeart/2008/layout/VerticalCurvedList"/>
    <dgm:cxn modelId="{66FBA03B-F635-4AF2-A186-C4EA19CA3D85}" type="presParOf" srcId="{7F9865C3-B69E-421E-9431-A67B1B642681}" destId="{D1D70EFC-E3B7-48D3-96FA-DE76F9BBA212}" srcOrd="0" destOrd="0" presId="urn:microsoft.com/office/officeart/2008/layout/VerticalCurvedList"/>
    <dgm:cxn modelId="{C8EF554A-D477-42FC-BCAB-5E791C0F56EC}" type="presParOf" srcId="{D1D70EFC-E3B7-48D3-96FA-DE76F9BBA212}" destId="{F2BFE2F3-A2AC-433C-97A5-594D62926947}" srcOrd="0" destOrd="0" presId="urn:microsoft.com/office/officeart/2008/layout/VerticalCurvedList"/>
    <dgm:cxn modelId="{FF782BB4-2D36-426D-877B-D4996E44CA29}" type="presParOf" srcId="{D1D70EFC-E3B7-48D3-96FA-DE76F9BBA212}" destId="{06AB1F42-7439-4E22-AD86-062C0EE9BC81}" srcOrd="1" destOrd="0" presId="urn:microsoft.com/office/officeart/2008/layout/VerticalCurvedList"/>
    <dgm:cxn modelId="{C041C970-8DDB-4102-B2C4-882A914E313C}" type="presParOf" srcId="{D1D70EFC-E3B7-48D3-96FA-DE76F9BBA212}" destId="{FC09C4EA-6E9F-4F07-B7F7-1EE20CB2C89D}" srcOrd="2" destOrd="0" presId="urn:microsoft.com/office/officeart/2008/layout/VerticalCurvedList"/>
    <dgm:cxn modelId="{484AC39F-CD8F-40D2-8C72-6A5B7CEAF6BC}" type="presParOf" srcId="{D1D70EFC-E3B7-48D3-96FA-DE76F9BBA212}" destId="{9CF7EAFE-915A-4BC2-8A69-069191C76745}" srcOrd="3" destOrd="0" presId="urn:microsoft.com/office/officeart/2008/layout/VerticalCurvedList"/>
    <dgm:cxn modelId="{9CD8C1AC-F713-42A2-9183-CD17542DF1E0}" type="presParOf" srcId="{7F9865C3-B69E-421E-9431-A67B1B642681}" destId="{223D6046-31F3-49D1-9355-DFDBAC1B4A73}" srcOrd="1" destOrd="0" presId="urn:microsoft.com/office/officeart/2008/layout/VerticalCurvedList"/>
    <dgm:cxn modelId="{23255809-B028-4503-8B24-7EA63C1BFA5E}" type="presParOf" srcId="{7F9865C3-B69E-421E-9431-A67B1B642681}" destId="{6254D6B9-AB91-4AEB-BDFD-AE0D18DF9283}" srcOrd="2" destOrd="0" presId="urn:microsoft.com/office/officeart/2008/layout/VerticalCurvedList"/>
    <dgm:cxn modelId="{80338A0F-3E1F-4032-AD18-1F81AC8BEE04}" type="presParOf" srcId="{6254D6B9-AB91-4AEB-BDFD-AE0D18DF9283}" destId="{D3793DF0-9B39-424B-8C54-1CE162839830}" srcOrd="0" destOrd="0" presId="urn:microsoft.com/office/officeart/2008/layout/VerticalCurvedList"/>
    <dgm:cxn modelId="{992A77A9-8EE5-45B7-A7D3-24E1E5D451A9}" type="presParOf" srcId="{7F9865C3-B69E-421E-9431-A67B1B642681}" destId="{0292F121-57FA-491D-8DA1-6B574D80C2FB}" srcOrd="3" destOrd="0" presId="urn:microsoft.com/office/officeart/2008/layout/VerticalCurvedList"/>
    <dgm:cxn modelId="{147336AD-EF36-4D54-997A-911E8DAD9652}" type="presParOf" srcId="{7F9865C3-B69E-421E-9431-A67B1B642681}" destId="{7A17A9B8-7BAC-4FB3-8321-FDC86BB74853}" srcOrd="4" destOrd="0" presId="urn:microsoft.com/office/officeart/2008/layout/VerticalCurvedList"/>
    <dgm:cxn modelId="{AD61A17F-DB60-4AF2-B72B-91FFB4709796}" type="presParOf" srcId="{7A17A9B8-7BAC-4FB3-8321-FDC86BB74853}" destId="{F726E95B-A317-46E1-8442-CDE0C25D4901}" srcOrd="0" destOrd="0" presId="urn:microsoft.com/office/officeart/2008/layout/VerticalCurvedList"/>
    <dgm:cxn modelId="{EF4E54DD-EC45-4B9A-AF4D-B041E00269AB}" type="presParOf" srcId="{7F9865C3-B69E-421E-9431-A67B1B642681}" destId="{967F0D6F-A863-434C-9018-CEF8DCBC4E5D}" srcOrd="5" destOrd="0" presId="urn:microsoft.com/office/officeart/2008/layout/VerticalCurvedList"/>
    <dgm:cxn modelId="{A314EDA6-5BF7-4445-80DE-C476168EB9F3}" type="presParOf" srcId="{7F9865C3-B69E-421E-9431-A67B1B642681}" destId="{3993683F-BF53-4BC0-877F-2E279CDEC258}" srcOrd="6" destOrd="0" presId="urn:microsoft.com/office/officeart/2008/layout/VerticalCurvedList"/>
    <dgm:cxn modelId="{8F563347-F012-41A0-95AE-CF74C0D96B19}" type="presParOf" srcId="{3993683F-BF53-4BC0-877F-2E279CDEC258}" destId="{CEBAFF8C-1706-4A99-8F09-2DD419E8D5A9}"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AB1F42-7439-4E22-AD86-062C0EE9BC81}">
      <dsp:nvSpPr>
        <dsp:cNvPr id="0" name=""/>
        <dsp:cNvSpPr/>
      </dsp:nvSpPr>
      <dsp:spPr>
        <a:xfrm>
          <a:off x="-3516631" y="-540568"/>
          <a:ext cx="4192580" cy="4192580"/>
        </a:xfrm>
        <a:prstGeom prst="blockArc">
          <a:avLst>
            <a:gd name="adj1" fmla="val 18900000"/>
            <a:gd name="adj2" fmla="val 2700000"/>
            <a:gd name="adj3" fmla="val 515"/>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23D6046-31F3-49D1-9355-DFDBAC1B4A73}">
      <dsp:nvSpPr>
        <dsp:cNvPr id="0" name=""/>
        <dsp:cNvSpPr/>
      </dsp:nvSpPr>
      <dsp:spPr>
        <a:xfrm>
          <a:off x="434664" y="311144"/>
          <a:ext cx="9793460" cy="62228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3942" tIns="48260" rIns="48260" bIns="48260" numCol="1" spcCol="1270" anchor="ctr" anchorCtr="0">
          <a:noAutofit/>
        </a:bodyPr>
        <a:lstStyle/>
        <a:p>
          <a:pPr lvl="0" algn="l" defTabSz="844550">
            <a:lnSpc>
              <a:spcPct val="90000"/>
            </a:lnSpc>
            <a:spcBef>
              <a:spcPct val="0"/>
            </a:spcBef>
            <a:spcAft>
              <a:spcPct val="35000"/>
            </a:spcAft>
          </a:pPr>
          <a:r>
            <a:rPr lang="vi-VN" sz="1900" kern="1200" dirty="0"/>
            <a:t>Nêu được những ưu, nhược điểm cơ bản của dịch vụ thư điện tử so với các phương thức liên lạc khác.</a:t>
          </a:r>
        </a:p>
      </dsp:txBody>
      <dsp:txXfrm>
        <a:off x="434664" y="311144"/>
        <a:ext cx="9793460" cy="622288"/>
      </dsp:txXfrm>
    </dsp:sp>
    <dsp:sp modelId="{D3793DF0-9B39-424B-8C54-1CE162839830}">
      <dsp:nvSpPr>
        <dsp:cNvPr id="0" name=""/>
        <dsp:cNvSpPr/>
      </dsp:nvSpPr>
      <dsp:spPr>
        <a:xfrm>
          <a:off x="45733" y="233358"/>
          <a:ext cx="777861" cy="777861"/>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292F121-57FA-491D-8DA1-6B574D80C2FB}">
      <dsp:nvSpPr>
        <dsp:cNvPr id="0" name=""/>
        <dsp:cNvSpPr/>
      </dsp:nvSpPr>
      <dsp:spPr>
        <a:xfrm>
          <a:off x="660866" y="1244577"/>
          <a:ext cx="9567258" cy="62228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3942" tIns="48260" rIns="48260" bIns="48260" numCol="1" spcCol="1270" anchor="ctr" anchorCtr="0">
          <a:noAutofit/>
        </a:bodyPr>
        <a:lstStyle/>
        <a:p>
          <a:pPr lvl="0" algn="l" defTabSz="844550">
            <a:lnSpc>
              <a:spcPct val="90000"/>
            </a:lnSpc>
            <a:spcBef>
              <a:spcPct val="0"/>
            </a:spcBef>
            <a:spcAft>
              <a:spcPct val="35000"/>
            </a:spcAft>
          </a:pPr>
          <a:r>
            <a:rPr lang="vi-VN" sz="1900" kern="1200" dirty="0"/>
            <a:t>Biết các chức năng chính của dịch vụ thư điện tử cung cấp.</a:t>
          </a:r>
        </a:p>
      </dsp:txBody>
      <dsp:txXfrm>
        <a:off x="660866" y="1244577"/>
        <a:ext cx="9567258" cy="622288"/>
      </dsp:txXfrm>
    </dsp:sp>
    <dsp:sp modelId="{F726E95B-A317-46E1-8442-CDE0C25D4901}">
      <dsp:nvSpPr>
        <dsp:cNvPr id="0" name=""/>
        <dsp:cNvSpPr/>
      </dsp:nvSpPr>
      <dsp:spPr>
        <a:xfrm>
          <a:off x="271935" y="1166791"/>
          <a:ext cx="777861" cy="777861"/>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67F0D6F-A863-434C-9018-CEF8DCBC4E5D}">
      <dsp:nvSpPr>
        <dsp:cNvPr id="0" name=""/>
        <dsp:cNvSpPr/>
      </dsp:nvSpPr>
      <dsp:spPr>
        <a:xfrm>
          <a:off x="434664" y="2178010"/>
          <a:ext cx="9793460" cy="62228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3942" tIns="48260" rIns="48260" bIns="48260" numCol="1" spcCol="1270" anchor="ctr" anchorCtr="0">
          <a:noAutofit/>
        </a:bodyPr>
        <a:lstStyle/>
        <a:p>
          <a:pPr lvl="0" algn="l" defTabSz="844550">
            <a:lnSpc>
              <a:spcPct val="90000"/>
            </a:lnSpc>
            <a:spcBef>
              <a:spcPct val="0"/>
            </a:spcBef>
            <a:spcAft>
              <a:spcPct val="35000"/>
            </a:spcAft>
          </a:pPr>
          <a:r>
            <a:rPr lang="vi-VN" sz="1900" kern="1200"/>
            <a:t>Biết cách đặt tên đăng nhập trong địa chỉ email khi đăng kí tài khoản thư điện tử.</a:t>
          </a:r>
        </a:p>
      </dsp:txBody>
      <dsp:txXfrm>
        <a:off x="434664" y="2178010"/>
        <a:ext cx="9793460" cy="622288"/>
      </dsp:txXfrm>
    </dsp:sp>
    <dsp:sp modelId="{CEBAFF8C-1706-4A99-8F09-2DD419E8D5A9}">
      <dsp:nvSpPr>
        <dsp:cNvPr id="0" name=""/>
        <dsp:cNvSpPr/>
      </dsp:nvSpPr>
      <dsp:spPr>
        <a:xfrm>
          <a:off x="45733" y="2100224"/>
          <a:ext cx="777861" cy="777861"/>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4EF58-340A-45DD-AD0A-7AAA4A4E1CD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vi-VN"/>
          </a:p>
        </p:txBody>
      </p:sp>
      <p:sp>
        <p:nvSpPr>
          <p:cNvPr id="3" name="Subtitle 2">
            <a:extLst>
              <a:ext uri="{FF2B5EF4-FFF2-40B4-BE49-F238E27FC236}">
                <a16:creationId xmlns:a16="http://schemas.microsoft.com/office/drawing/2014/main" id="{6DCAA35D-0284-4D02-AA29-D5D20CEC15A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vi-VN"/>
          </a:p>
        </p:txBody>
      </p:sp>
      <p:sp>
        <p:nvSpPr>
          <p:cNvPr id="4" name="Date Placeholder 3">
            <a:extLst>
              <a:ext uri="{FF2B5EF4-FFF2-40B4-BE49-F238E27FC236}">
                <a16:creationId xmlns:a16="http://schemas.microsoft.com/office/drawing/2014/main" id="{9FCF05C4-6297-43C6-9724-7115EC71F271}"/>
              </a:ext>
            </a:extLst>
          </p:cNvPr>
          <p:cNvSpPr>
            <a:spLocks noGrp="1"/>
          </p:cNvSpPr>
          <p:nvPr>
            <p:ph type="dt" sz="half" idx="10"/>
          </p:nvPr>
        </p:nvSpPr>
        <p:spPr/>
        <p:txBody>
          <a:bodyPr/>
          <a:lstStyle/>
          <a:p>
            <a:fld id="{32B7EF49-59AA-4780-B04D-51F63C126EED}" type="datetimeFigureOut">
              <a:rPr lang="vi-VN" smtClean="0"/>
              <a:t>13/12/2021</a:t>
            </a:fld>
            <a:endParaRPr lang="vi-VN"/>
          </a:p>
        </p:txBody>
      </p:sp>
      <p:sp>
        <p:nvSpPr>
          <p:cNvPr id="5" name="Footer Placeholder 4">
            <a:extLst>
              <a:ext uri="{FF2B5EF4-FFF2-40B4-BE49-F238E27FC236}">
                <a16:creationId xmlns:a16="http://schemas.microsoft.com/office/drawing/2014/main" id="{236D33A7-2219-4FA2-A2E6-0843A68C1D30}"/>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118B1099-EB14-4611-B764-9395C7215E57}"/>
              </a:ext>
            </a:extLst>
          </p:cNvPr>
          <p:cNvSpPr>
            <a:spLocks noGrp="1"/>
          </p:cNvSpPr>
          <p:nvPr>
            <p:ph type="sldNum" sz="quarter" idx="12"/>
          </p:nvPr>
        </p:nvSpPr>
        <p:spPr/>
        <p:txBody>
          <a:bodyPr/>
          <a:lstStyle/>
          <a:p>
            <a:fld id="{A137A3E5-B90A-46CF-AC34-84F315A50AD3}" type="slidenum">
              <a:rPr lang="vi-VN" smtClean="0"/>
              <a:t>‹#›</a:t>
            </a:fld>
            <a:endParaRPr lang="vi-VN"/>
          </a:p>
        </p:txBody>
      </p:sp>
    </p:spTree>
    <p:extLst>
      <p:ext uri="{BB962C8B-B14F-4D97-AF65-F5344CB8AC3E}">
        <p14:creationId xmlns:p14="http://schemas.microsoft.com/office/powerpoint/2010/main" val="3212202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17867-9FF2-4D92-A5D6-A6877053DBA6}"/>
              </a:ext>
            </a:extLst>
          </p:cNvPr>
          <p:cNvSpPr>
            <a:spLocks noGrp="1"/>
          </p:cNvSpPr>
          <p:nvPr>
            <p:ph type="title"/>
          </p:nvPr>
        </p:nvSpPr>
        <p:spPr/>
        <p:txBody>
          <a:bodyPr/>
          <a:lstStyle/>
          <a:p>
            <a:r>
              <a:rPr lang="en-US"/>
              <a:t>Click to edit Master title style</a:t>
            </a:r>
            <a:endParaRPr lang="vi-VN"/>
          </a:p>
        </p:txBody>
      </p:sp>
      <p:sp>
        <p:nvSpPr>
          <p:cNvPr id="3" name="Vertical Text Placeholder 2">
            <a:extLst>
              <a:ext uri="{FF2B5EF4-FFF2-40B4-BE49-F238E27FC236}">
                <a16:creationId xmlns:a16="http://schemas.microsoft.com/office/drawing/2014/main" id="{B3BA7145-3A0D-431A-88F8-AFF0283B280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00C86584-EA4A-4A7E-A0B7-B255A07E2426}"/>
              </a:ext>
            </a:extLst>
          </p:cNvPr>
          <p:cNvSpPr>
            <a:spLocks noGrp="1"/>
          </p:cNvSpPr>
          <p:nvPr>
            <p:ph type="dt" sz="half" idx="10"/>
          </p:nvPr>
        </p:nvSpPr>
        <p:spPr/>
        <p:txBody>
          <a:bodyPr/>
          <a:lstStyle/>
          <a:p>
            <a:fld id="{32B7EF49-59AA-4780-B04D-51F63C126EED}" type="datetimeFigureOut">
              <a:rPr lang="vi-VN" smtClean="0"/>
              <a:t>13/12/2021</a:t>
            </a:fld>
            <a:endParaRPr lang="vi-VN"/>
          </a:p>
        </p:txBody>
      </p:sp>
      <p:sp>
        <p:nvSpPr>
          <p:cNvPr id="5" name="Footer Placeholder 4">
            <a:extLst>
              <a:ext uri="{FF2B5EF4-FFF2-40B4-BE49-F238E27FC236}">
                <a16:creationId xmlns:a16="http://schemas.microsoft.com/office/drawing/2014/main" id="{C8752639-793A-4487-A580-91AAA21ED331}"/>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5D5AB825-C4BB-46BE-848D-1E04B90E7305}"/>
              </a:ext>
            </a:extLst>
          </p:cNvPr>
          <p:cNvSpPr>
            <a:spLocks noGrp="1"/>
          </p:cNvSpPr>
          <p:nvPr>
            <p:ph type="sldNum" sz="quarter" idx="12"/>
          </p:nvPr>
        </p:nvSpPr>
        <p:spPr/>
        <p:txBody>
          <a:bodyPr/>
          <a:lstStyle/>
          <a:p>
            <a:fld id="{A137A3E5-B90A-46CF-AC34-84F315A50AD3}" type="slidenum">
              <a:rPr lang="vi-VN" smtClean="0"/>
              <a:t>‹#›</a:t>
            </a:fld>
            <a:endParaRPr lang="vi-VN"/>
          </a:p>
        </p:txBody>
      </p:sp>
    </p:spTree>
    <p:extLst>
      <p:ext uri="{BB962C8B-B14F-4D97-AF65-F5344CB8AC3E}">
        <p14:creationId xmlns:p14="http://schemas.microsoft.com/office/powerpoint/2010/main" val="369692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433F12-BC22-487A-899D-8CAE15465BC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vi-VN"/>
          </a:p>
        </p:txBody>
      </p:sp>
      <p:sp>
        <p:nvSpPr>
          <p:cNvPr id="3" name="Vertical Text Placeholder 2">
            <a:extLst>
              <a:ext uri="{FF2B5EF4-FFF2-40B4-BE49-F238E27FC236}">
                <a16:creationId xmlns:a16="http://schemas.microsoft.com/office/drawing/2014/main" id="{6011CE05-FA67-427B-B0F9-536C53A494E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6E3436AF-4746-4168-9808-CE8F4085031E}"/>
              </a:ext>
            </a:extLst>
          </p:cNvPr>
          <p:cNvSpPr>
            <a:spLocks noGrp="1"/>
          </p:cNvSpPr>
          <p:nvPr>
            <p:ph type="dt" sz="half" idx="10"/>
          </p:nvPr>
        </p:nvSpPr>
        <p:spPr/>
        <p:txBody>
          <a:bodyPr/>
          <a:lstStyle/>
          <a:p>
            <a:fld id="{32B7EF49-59AA-4780-B04D-51F63C126EED}" type="datetimeFigureOut">
              <a:rPr lang="vi-VN" smtClean="0"/>
              <a:t>13/12/2021</a:t>
            </a:fld>
            <a:endParaRPr lang="vi-VN"/>
          </a:p>
        </p:txBody>
      </p:sp>
      <p:sp>
        <p:nvSpPr>
          <p:cNvPr id="5" name="Footer Placeholder 4">
            <a:extLst>
              <a:ext uri="{FF2B5EF4-FFF2-40B4-BE49-F238E27FC236}">
                <a16:creationId xmlns:a16="http://schemas.microsoft.com/office/drawing/2014/main" id="{865BEB3F-214D-486F-BC0D-2C595AE87668}"/>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F90666B7-14BA-4931-9FBA-A42D4B4837A2}"/>
              </a:ext>
            </a:extLst>
          </p:cNvPr>
          <p:cNvSpPr>
            <a:spLocks noGrp="1"/>
          </p:cNvSpPr>
          <p:nvPr>
            <p:ph type="sldNum" sz="quarter" idx="12"/>
          </p:nvPr>
        </p:nvSpPr>
        <p:spPr/>
        <p:txBody>
          <a:bodyPr/>
          <a:lstStyle/>
          <a:p>
            <a:fld id="{A137A3E5-B90A-46CF-AC34-84F315A50AD3}" type="slidenum">
              <a:rPr lang="vi-VN" smtClean="0"/>
              <a:t>‹#›</a:t>
            </a:fld>
            <a:endParaRPr lang="vi-VN"/>
          </a:p>
        </p:txBody>
      </p:sp>
    </p:spTree>
    <p:extLst>
      <p:ext uri="{BB962C8B-B14F-4D97-AF65-F5344CB8AC3E}">
        <p14:creationId xmlns:p14="http://schemas.microsoft.com/office/powerpoint/2010/main" val="1941348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D0921-3309-4D8D-8F93-2B62AA45B6B8}"/>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a16="http://schemas.microsoft.com/office/drawing/2014/main" id="{E9129245-CEA6-46E0-AFF9-53F209E9C7D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6DD8854B-4135-4739-9F7E-D23B01E49B75}"/>
              </a:ext>
            </a:extLst>
          </p:cNvPr>
          <p:cNvSpPr>
            <a:spLocks noGrp="1"/>
          </p:cNvSpPr>
          <p:nvPr>
            <p:ph type="dt" sz="half" idx="10"/>
          </p:nvPr>
        </p:nvSpPr>
        <p:spPr/>
        <p:txBody>
          <a:bodyPr/>
          <a:lstStyle/>
          <a:p>
            <a:fld id="{32B7EF49-59AA-4780-B04D-51F63C126EED}" type="datetimeFigureOut">
              <a:rPr lang="vi-VN" smtClean="0"/>
              <a:t>13/12/2021</a:t>
            </a:fld>
            <a:endParaRPr lang="vi-VN"/>
          </a:p>
        </p:txBody>
      </p:sp>
      <p:sp>
        <p:nvSpPr>
          <p:cNvPr id="5" name="Footer Placeholder 4">
            <a:extLst>
              <a:ext uri="{FF2B5EF4-FFF2-40B4-BE49-F238E27FC236}">
                <a16:creationId xmlns:a16="http://schemas.microsoft.com/office/drawing/2014/main" id="{AEE074FC-E40D-4053-81AC-7BC3D785BE83}"/>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BF8C2C05-E3DC-4492-8A6B-6F08AD5A864A}"/>
              </a:ext>
            </a:extLst>
          </p:cNvPr>
          <p:cNvSpPr>
            <a:spLocks noGrp="1"/>
          </p:cNvSpPr>
          <p:nvPr>
            <p:ph type="sldNum" sz="quarter" idx="12"/>
          </p:nvPr>
        </p:nvSpPr>
        <p:spPr/>
        <p:txBody>
          <a:bodyPr/>
          <a:lstStyle/>
          <a:p>
            <a:fld id="{A137A3E5-B90A-46CF-AC34-84F315A50AD3}" type="slidenum">
              <a:rPr lang="vi-VN" smtClean="0"/>
              <a:t>‹#›</a:t>
            </a:fld>
            <a:endParaRPr lang="vi-VN"/>
          </a:p>
        </p:txBody>
      </p:sp>
    </p:spTree>
    <p:extLst>
      <p:ext uri="{BB962C8B-B14F-4D97-AF65-F5344CB8AC3E}">
        <p14:creationId xmlns:p14="http://schemas.microsoft.com/office/powerpoint/2010/main" val="10267483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A98BFC-1C8F-476D-9963-B8185649F31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vi-VN"/>
          </a:p>
        </p:txBody>
      </p:sp>
      <p:sp>
        <p:nvSpPr>
          <p:cNvPr id="3" name="Text Placeholder 2">
            <a:extLst>
              <a:ext uri="{FF2B5EF4-FFF2-40B4-BE49-F238E27FC236}">
                <a16:creationId xmlns:a16="http://schemas.microsoft.com/office/drawing/2014/main" id="{23FD43FE-D1C6-4EA3-BC3B-16E13B8FF23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BDF1DB0-6EAC-48F0-A3B9-0C089AE130CA}"/>
              </a:ext>
            </a:extLst>
          </p:cNvPr>
          <p:cNvSpPr>
            <a:spLocks noGrp="1"/>
          </p:cNvSpPr>
          <p:nvPr>
            <p:ph type="dt" sz="half" idx="10"/>
          </p:nvPr>
        </p:nvSpPr>
        <p:spPr/>
        <p:txBody>
          <a:bodyPr/>
          <a:lstStyle/>
          <a:p>
            <a:fld id="{32B7EF49-59AA-4780-B04D-51F63C126EED}" type="datetimeFigureOut">
              <a:rPr lang="vi-VN" smtClean="0"/>
              <a:t>13/12/2021</a:t>
            </a:fld>
            <a:endParaRPr lang="vi-VN"/>
          </a:p>
        </p:txBody>
      </p:sp>
      <p:sp>
        <p:nvSpPr>
          <p:cNvPr id="5" name="Footer Placeholder 4">
            <a:extLst>
              <a:ext uri="{FF2B5EF4-FFF2-40B4-BE49-F238E27FC236}">
                <a16:creationId xmlns:a16="http://schemas.microsoft.com/office/drawing/2014/main" id="{129ACD44-6B74-4B8B-81CA-432DAD5967A9}"/>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60A9AE23-D638-45F6-A373-02134978022A}"/>
              </a:ext>
            </a:extLst>
          </p:cNvPr>
          <p:cNvSpPr>
            <a:spLocks noGrp="1"/>
          </p:cNvSpPr>
          <p:nvPr>
            <p:ph type="sldNum" sz="quarter" idx="12"/>
          </p:nvPr>
        </p:nvSpPr>
        <p:spPr/>
        <p:txBody>
          <a:bodyPr/>
          <a:lstStyle/>
          <a:p>
            <a:fld id="{A137A3E5-B90A-46CF-AC34-84F315A50AD3}" type="slidenum">
              <a:rPr lang="vi-VN" smtClean="0"/>
              <a:t>‹#›</a:t>
            </a:fld>
            <a:endParaRPr lang="vi-VN"/>
          </a:p>
        </p:txBody>
      </p:sp>
    </p:spTree>
    <p:extLst>
      <p:ext uri="{BB962C8B-B14F-4D97-AF65-F5344CB8AC3E}">
        <p14:creationId xmlns:p14="http://schemas.microsoft.com/office/powerpoint/2010/main" val="2034411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FB788-1B94-4BC6-A683-81EC3DFF83A2}"/>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a16="http://schemas.microsoft.com/office/drawing/2014/main" id="{303DFC35-C016-4F2D-8DD7-66D961B1BCA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a:extLst>
              <a:ext uri="{FF2B5EF4-FFF2-40B4-BE49-F238E27FC236}">
                <a16:creationId xmlns:a16="http://schemas.microsoft.com/office/drawing/2014/main" id="{BCF2D04B-DB5C-47CB-8C44-D81AB7DAFD4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a:extLst>
              <a:ext uri="{FF2B5EF4-FFF2-40B4-BE49-F238E27FC236}">
                <a16:creationId xmlns:a16="http://schemas.microsoft.com/office/drawing/2014/main" id="{7C8473B9-C170-4FB8-9FB8-2AC05E0DD9DA}"/>
              </a:ext>
            </a:extLst>
          </p:cNvPr>
          <p:cNvSpPr>
            <a:spLocks noGrp="1"/>
          </p:cNvSpPr>
          <p:nvPr>
            <p:ph type="dt" sz="half" idx="10"/>
          </p:nvPr>
        </p:nvSpPr>
        <p:spPr/>
        <p:txBody>
          <a:bodyPr/>
          <a:lstStyle/>
          <a:p>
            <a:fld id="{32B7EF49-59AA-4780-B04D-51F63C126EED}" type="datetimeFigureOut">
              <a:rPr lang="vi-VN" smtClean="0"/>
              <a:t>13/12/2021</a:t>
            </a:fld>
            <a:endParaRPr lang="vi-VN"/>
          </a:p>
        </p:txBody>
      </p:sp>
      <p:sp>
        <p:nvSpPr>
          <p:cNvPr id="6" name="Footer Placeholder 5">
            <a:extLst>
              <a:ext uri="{FF2B5EF4-FFF2-40B4-BE49-F238E27FC236}">
                <a16:creationId xmlns:a16="http://schemas.microsoft.com/office/drawing/2014/main" id="{8958526B-8356-4363-993C-3B90175F8695}"/>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04CD1AC3-FDAA-43E0-B41F-83AD41886E7B}"/>
              </a:ext>
            </a:extLst>
          </p:cNvPr>
          <p:cNvSpPr>
            <a:spLocks noGrp="1"/>
          </p:cNvSpPr>
          <p:nvPr>
            <p:ph type="sldNum" sz="quarter" idx="12"/>
          </p:nvPr>
        </p:nvSpPr>
        <p:spPr/>
        <p:txBody>
          <a:bodyPr/>
          <a:lstStyle/>
          <a:p>
            <a:fld id="{A137A3E5-B90A-46CF-AC34-84F315A50AD3}" type="slidenum">
              <a:rPr lang="vi-VN" smtClean="0"/>
              <a:t>‹#›</a:t>
            </a:fld>
            <a:endParaRPr lang="vi-VN"/>
          </a:p>
        </p:txBody>
      </p:sp>
    </p:spTree>
    <p:extLst>
      <p:ext uri="{BB962C8B-B14F-4D97-AF65-F5344CB8AC3E}">
        <p14:creationId xmlns:p14="http://schemas.microsoft.com/office/powerpoint/2010/main" val="42716609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222BE-79DE-4C8B-9997-B0485F1CDFFC}"/>
              </a:ext>
            </a:extLst>
          </p:cNvPr>
          <p:cNvSpPr>
            <a:spLocks noGrp="1"/>
          </p:cNvSpPr>
          <p:nvPr>
            <p:ph type="title"/>
          </p:nvPr>
        </p:nvSpPr>
        <p:spPr>
          <a:xfrm>
            <a:off x="839788" y="365125"/>
            <a:ext cx="10515600" cy="1325563"/>
          </a:xfrm>
        </p:spPr>
        <p:txBody>
          <a:bodyPr/>
          <a:lstStyle/>
          <a:p>
            <a:r>
              <a:rPr lang="en-US"/>
              <a:t>Click to edit Master title style</a:t>
            </a:r>
            <a:endParaRPr lang="vi-VN"/>
          </a:p>
        </p:txBody>
      </p:sp>
      <p:sp>
        <p:nvSpPr>
          <p:cNvPr id="3" name="Text Placeholder 2">
            <a:extLst>
              <a:ext uri="{FF2B5EF4-FFF2-40B4-BE49-F238E27FC236}">
                <a16:creationId xmlns:a16="http://schemas.microsoft.com/office/drawing/2014/main" id="{7F26A583-6D91-4525-AC41-E7786DA8AA7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3966F65-24A5-4016-BD13-5E24E7627BA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a:extLst>
              <a:ext uri="{FF2B5EF4-FFF2-40B4-BE49-F238E27FC236}">
                <a16:creationId xmlns:a16="http://schemas.microsoft.com/office/drawing/2014/main" id="{82529AF6-3806-49BE-A84D-E953437A8AC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DA7B300-C310-4AD7-9A38-AC4F5B619D9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a:extLst>
              <a:ext uri="{FF2B5EF4-FFF2-40B4-BE49-F238E27FC236}">
                <a16:creationId xmlns:a16="http://schemas.microsoft.com/office/drawing/2014/main" id="{548F63A7-BE84-4422-B49A-81DE963FBD0E}"/>
              </a:ext>
            </a:extLst>
          </p:cNvPr>
          <p:cNvSpPr>
            <a:spLocks noGrp="1"/>
          </p:cNvSpPr>
          <p:nvPr>
            <p:ph type="dt" sz="half" idx="10"/>
          </p:nvPr>
        </p:nvSpPr>
        <p:spPr/>
        <p:txBody>
          <a:bodyPr/>
          <a:lstStyle/>
          <a:p>
            <a:fld id="{32B7EF49-59AA-4780-B04D-51F63C126EED}" type="datetimeFigureOut">
              <a:rPr lang="vi-VN" smtClean="0"/>
              <a:t>13/12/2021</a:t>
            </a:fld>
            <a:endParaRPr lang="vi-VN"/>
          </a:p>
        </p:txBody>
      </p:sp>
      <p:sp>
        <p:nvSpPr>
          <p:cNvPr id="8" name="Footer Placeholder 7">
            <a:extLst>
              <a:ext uri="{FF2B5EF4-FFF2-40B4-BE49-F238E27FC236}">
                <a16:creationId xmlns:a16="http://schemas.microsoft.com/office/drawing/2014/main" id="{C9C88C47-8FD6-494B-81F6-A832C32FE06E}"/>
              </a:ext>
            </a:extLst>
          </p:cNvPr>
          <p:cNvSpPr>
            <a:spLocks noGrp="1"/>
          </p:cNvSpPr>
          <p:nvPr>
            <p:ph type="ftr" sz="quarter" idx="11"/>
          </p:nvPr>
        </p:nvSpPr>
        <p:spPr/>
        <p:txBody>
          <a:bodyPr/>
          <a:lstStyle/>
          <a:p>
            <a:endParaRPr lang="vi-VN"/>
          </a:p>
        </p:txBody>
      </p:sp>
      <p:sp>
        <p:nvSpPr>
          <p:cNvPr id="9" name="Slide Number Placeholder 8">
            <a:extLst>
              <a:ext uri="{FF2B5EF4-FFF2-40B4-BE49-F238E27FC236}">
                <a16:creationId xmlns:a16="http://schemas.microsoft.com/office/drawing/2014/main" id="{929B7B46-422A-4C87-9059-83385F30F797}"/>
              </a:ext>
            </a:extLst>
          </p:cNvPr>
          <p:cNvSpPr>
            <a:spLocks noGrp="1"/>
          </p:cNvSpPr>
          <p:nvPr>
            <p:ph type="sldNum" sz="quarter" idx="12"/>
          </p:nvPr>
        </p:nvSpPr>
        <p:spPr/>
        <p:txBody>
          <a:bodyPr/>
          <a:lstStyle/>
          <a:p>
            <a:fld id="{A137A3E5-B90A-46CF-AC34-84F315A50AD3}" type="slidenum">
              <a:rPr lang="vi-VN" smtClean="0"/>
              <a:t>‹#›</a:t>
            </a:fld>
            <a:endParaRPr lang="vi-VN"/>
          </a:p>
        </p:txBody>
      </p:sp>
    </p:spTree>
    <p:extLst>
      <p:ext uri="{BB962C8B-B14F-4D97-AF65-F5344CB8AC3E}">
        <p14:creationId xmlns:p14="http://schemas.microsoft.com/office/powerpoint/2010/main" val="3256590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5E102-5C90-4806-A905-3905ED5528BC}"/>
              </a:ext>
            </a:extLst>
          </p:cNvPr>
          <p:cNvSpPr>
            <a:spLocks noGrp="1"/>
          </p:cNvSpPr>
          <p:nvPr>
            <p:ph type="title"/>
          </p:nvPr>
        </p:nvSpPr>
        <p:spPr/>
        <p:txBody>
          <a:bodyPr/>
          <a:lstStyle/>
          <a:p>
            <a:r>
              <a:rPr lang="en-US"/>
              <a:t>Click to edit Master title style</a:t>
            </a:r>
            <a:endParaRPr lang="vi-VN"/>
          </a:p>
        </p:txBody>
      </p:sp>
      <p:sp>
        <p:nvSpPr>
          <p:cNvPr id="3" name="Date Placeholder 2">
            <a:extLst>
              <a:ext uri="{FF2B5EF4-FFF2-40B4-BE49-F238E27FC236}">
                <a16:creationId xmlns:a16="http://schemas.microsoft.com/office/drawing/2014/main" id="{8EB43F52-97F2-4944-9194-23CD1B14C8B2}"/>
              </a:ext>
            </a:extLst>
          </p:cNvPr>
          <p:cNvSpPr>
            <a:spLocks noGrp="1"/>
          </p:cNvSpPr>
          <p:nvPr>
            <p:ph type="dt" sz="half" idx="10"/>
          </p:nvPr>
        </p:nvSpPr>
        <p:spPr/>
        <p:txBody>
          <a:bodyPr/>
          <a:lstStyle/>
          <a:p>
            <a:fld id="{32B7EF49-59AA-4780-B04D-51F63C126EED}" type="datetimeFigureOut">
              <a:rPr lang="vi-VN" smtClean="0"/>
              <a:t>13/12/2021</a:t>
            </a:fld>
            <a:endParaRPr lang="vi-VN"/>
          </a:p>
        </p:txBody>
      </p:sp>
      <p:sp>
        <p:nvSpPr>
          <p:cNvPr id="4" name="Footer Placeholder 3">
            <a:extLst>
              <a:ext uri="{FF2B5EF4-FFF2-40B4-BE49-F238E27FC236}">
                <a16:creationId xmlns:a16="http://schemas.microsoft.com/office/drawing/2014/main" id="{BA71FC9B-5A7A-44AA-A8E3-2A41C9117F2D}"/>
              </a:ext>
            </a:extLst>
          </p:cNvPr>
          <p:cNvSpPr>
            <a:spLocks noGrp="1"/>
          </p:cNvSpPr>
          <p:nvPr>
            <p:ph type="ftr" sz="quarter" idx="11"/>
          </p:nvPr>
        </p:nvSpPr>
        <p:spPr/>
        <p:txBody>
          <a:bodyPr/>
          <a:lstStyle/>
          <a:p>
            <a:endParaRPr lang="vi-VN"/>
          </a:p>
        </p:txBody>
      </p:sp>
      <p:sp>
        <p:nvSpPr>
          <p:cNvPr id="5" name="Slide Number Placeholder 4">
            <a:extLst>
              <a:ext uri="{FF2B5EF4-FFF2-40B4-BE49-F238E27FC236}">
                <a16:creationId xmlns:a16="http://schemas.microsoft.com/office/drawing/2014/main" id="{760CA675-6D0A-4821-847F-7A92AC905571}"/>
              </a:ext>
            </a:extLst>
          </p:cNvPr>
          <p:cNvSpPr>
            <a:spLocks noGrp="1"/>
          </p:cNvSpPr>
          <p:nvPr>
            <p:ph type="sldNum" sz="quarter" idx="12"/>
          </p:nvPr>
        </p:nvSpPr>
        <p:spPr/>
        <p:txBody>
          <a:bodyPr/>
          <a:lstStyle/>
          <a:p>
            <a:fld id="{A137A3E5-B90A-46CF-AC34-84F315A50AD3}" type="slidenum">
              <a:rPr lang="vi-VN" smtClean="0"/>
              <a:t>‹#›</a:t>
            </a:fld>
            <a:endParaRPr lang="vi-VN"/>
          </a:p>
        </p:txBody>
      </p:sp>
    </p:spTree>
    <p:extLst>
      <p:ext uri="{BB962C8B-B14F-4D97-AF65-F5344CB8AC3E}">
        <p14:creationId xmlns:p14="http://schemas.microsoft.com/office/powerpoint/2010/main" val="2038661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749A3DA-1161-4D78-A3D1-B781F5F57D9B}"/>
              </a:ext>
            </a:extLst>
          </p:cNvPr>
          <p:cNvSpPr>
            <a:spLocks noGrp="1"/>
          </p:cNvSpPr>
          <p:nvPr>
            <p:ph type="dt" sz="half" idx="10"/>
          </p:nvPr>
        </p:nvSpPr>
        <p:spPr/>
        <p:txBody>
          <a:bodyPr/>
          <a:lstStyle/>
          <a:p>
            <a:fld id="{32B7EF49-59AA-4780-B04D-51F63C126EED}" type="datetimeFigureOut">
              <a:rPr lang="vi-VN" smtClean="0"/>
              <a:t>13/12/2021</a:t>
            </a:fld>
            <a:endParaRPr lang="vi-VN"/>
          </a:p>
        </p:txBody>
      </p:sp>
      <p:sp>
        <p:nvSpPr>
          <p:cNvPr id="3" name="Footer Placeholder 2">
            <a:extLst>
              <a:ext uri="{FF2B5EF4-FFF2-40B4-BE49-F238E27FC236}">
                <a16:creationId xmlns:a16="http://schemas.microsoft.com/office/drawing/2014/main" id="{9178EC55-8103-4188-B903-A417B07EBEED}"/>
              </a:ext>
            </a:extLst>
          </p:cNvPr>
          <p:cNvSpPr>
            <a:spLocks noGrp="1"/>
          </p:cNvSpPr>
          <p:nvPr>
            <p:ph type="ftr" sz="quarter" idx="11"/>
          </p:nvPr>
        </p:nvSpPr>
        <p:spPr/>
        <p:txBody>
          <a:bodyPr/>
          <a:lstStyle/>
          <a:p>
            <a:endParaRPr lang="vi-VN"/>
          </a:p>
        </p:txBody>
      </p:sp>
      <p:sp>
        <p:nvSpPr>
          <p:cNvPr id="4" name="Slide Number Placeholder 3">
            <a:extLst>
              <a:ext uri="{FF2B5EF4-FFF2-40B4-BE49-F238E27FC236}">
                <a16:creationId xmlns:a16="http://schemas.microsoft.com/office/drawing/2014/main" id="{E85D141B-BB61-4E42-8DD6-38791A04C54D}"/>
              </a:ext>
            </a:extLst>
          </p:cNvPr>
          <p:cNvSpPr>
            <a:spLocks noGrp="1"/>
          </p:cNvSpPr>
          <p:nvPr>
            <p:ph type="sldNum" sz="quarter" idx="12"/>
          </p:nvPr>
        </p:nvSpPr>
        <p:spPr/>
        <p:txBody>
          <a:bodyPr/>
          <a:lstStyle/>
          <a:p>
            <a:fld id="{A137A3E5-B90A-46CF-AC34-84F315A50AD3}" type="slidenum">
              <a:rPr lang="vi-VN" smtClean="0"/>
              <a:t>‹#›</a:t>
            </a:fld>
            <a:endParaRPr lang="vi-VN"/>
          </a:p>
        </p:txBody>
      </p:sp>
    </p:spTree>
    <p:extLst>
      <p:ext uri="{BB962C8B-B14F-4D97-AF65-F5344CB8AC3E}">
        <p14:creationId xmlns:p14="http://schemas.microsoft.com/office/powerpoint/2010/main" val="16344822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43BD4-046A-4E1E-ABF3-638D16FBB8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Content Placeholder 2">
            <a:extLst>
              <a:ext uri="{FF2B5EF4-FFF2-40B4-BE49-F238E27FC236}">
                <a16:creationId xmlns:a16="http://schemas.microsoft.com/office/drawing/2014/main" id="{B89778B7-4387-4026-A0F3-C9485BBDF8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a:extLst>
              <a:ext uri="{FF2B5EF4-FFF2-40B4-BE49-F238E27FC236}">
                <a16:creationId xmlns:a16="http://schemas.microsoft.com/office/drawing/2014/main" id="{1D074F15-A857-4472-B66F-AECFAC5F5C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3ACB0A-73B4-4C18-9EC1-941405EFD5BC}"/>
              </a:ext>
            </a:extLst>
          </p:cNvPr>
          <p:cNvSpPr>
            <a:spLocks noGrp="1"/>
          </p:cNvSpPr>
          <p:nvPr>
            <p:ph type="dt" sz="half" idx="10"/>
          </p:nvPr>
        </p:nvSpPr>
        <p:spPr/>
        <p:txBody>
          <a:bodyPr/>
          <a:lstStyle/>
          <a:p>
            <a:fld id="{32B7EF49-59AA-4780-B04D-51F63C126EED}" type="datetimeFigureOut">
              <a:rPr lang="vi-VN" smtClean="0"/>
              <a:t>13/12/2021</a:t>
            </a:fld>
            <a:endParaRPr lang="vi-VN"/>
          </a:p>
        </p:txBody>
      </p:sp>
      <p:sp>
        <p:nvSpPr>
          <p:cNvPr id="6" name="Footer Placeholder 5">
            <a:extLst>
              <a:ext uri="{FF2B5EF4-FFF2-40B4-BE49-F238E27FC236}">
                <a16:creationId xmlns:a16="http://schemas.microsoft.com/office/drawing/2014/main" id="{48C3BBB2-514A-4AD0-B588-EBBC54787536}"/>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4E8B2F7F-0C39-4977-B74C-EDB21A692EC4}"/>
              </a:ext>
            </a:extLst>
          </p:cNvPr>
          <p:cNvSpPr>
            <a:spLocks noGrp="1"/>
          </p:cNvSpPr>
          <p:nvPr>
            <p:ph type="sldNum" sz="quarter" idx="12"/>
          </p:nvPr>
        </p:nvSpPr>
        <p:spPr/>
        <p:txBody>
          <a:bodyPr/>
          <a:lstStyle/>
          <a:p>
            <a:fld id="{A137A3E5-B90A-46CF-AC34-84F315A50AD3}" type="slidenum">
              <a:rPr lang="vi-VN" smtClean="0"/>
              <a:t>‹#›</a:t>
            </a:fld>
            <a:endParaRPr lang="vi-VN"/>
          </a:p>
        </p:txBody>
      </p:sp>
    </p:spTree>
    <p:extLst>
      <p:ext uri="{BB962C8B-B14F-4D97-AF65-F5344CB8AC3E}">
        <p14:creationId xmlns:p14="http://schemas.microsoft.com/office/powerpoint/2010/main" val="3817499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52908-7138-4D93-8C0B-1DA1768E82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Picture Placeholder 2">
            <a:extLst>
              <a:ext uri="{FF2B5EF4-FFF2-40B4-BE49-F238E27FC236}">
                <a16:creationId xmlns:a16="http://schemas.microsoft.com/office/drawing/2014/main" id="{50D4B0E4-E507-4E9E-8CBC-C4295AFAD08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a:extLst>
              <a:ext uri="{FF2B5EF4-FFF2-40B4-BE49-F238E27FC236}">
                <a16:creationId xmlns:a16="http://schemas.microsoft.com/office/drawing/2014/main" id="{F0DE8941-7643-45C6-9D31-4E6880BE32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8AD577F-EC09-4B13-9B79-1EDE5F4BFD98}"/>
              </a:ext>
            </a:extLst>
          </p:cNvPr>
          <p:cNvSpPr>
            <a:spLocks noGrp="1"/>
          </p:cNvSpPr>
          <p:nvPr>
            <p:ph type="dt" sz="half" idx="10"/>
          </p:nvPr>
        </p:nvSpPr>
        <p:spPr/>
        <p:txBody>
          <a:bodyPr/>
          <a:lstStyle/>
          <a:p>
            <a:fld id="{32B7EF49-59AA-4780-B04D-51F63C126EED}" type="datetimeFigureOut">
              <a:rPr lang="vi-VN" smtClean="0"/>
              <a:t>13/12/2021</a:t>
            </a:fld>
            <a:endParaRPr lang="vi-VN"/>
          </a:p>
        </p:txBody>
      </p:sp>
      <p:sp>
        <p:nvSpPr>
          <p:cNvPr id="6" name="Footer Placeholder 5">
            <a:extLst>
              <a:ext uri="{FF2B5EF4-FFF2-40B4-BE49-F238E27FC236}">
                <a16:creationId xmlns:a16="http://schemas.microsoft.com/office/drawing/2014/main" id="{EA608E1E-FEFF-4DF9-B48C-0D60BF7DE9E4}"/>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FEE3F499-E159-4509-BAD4-3BCF8CA9C62C}"/>
              </a:ext>
            </a:extLst>
          </p:cNvPr>
          <p:cNvSpPr>
            <a:spLocks noGrp="1"/>
          </p:cNvSpPr>
          <p:nvPr>
            <p:ph type="sldNum" sz="quarter" idx="12"/>
          </p:nvPr>
        </p:nvSpPr>
        <p:spPr/>
        <p:txBody>
          <a:bodyPr/>
          <a:lstStyle/>
          <a:p>
            <a:fld id="{A137A3E5-B90A-46CF-AC34-84F315A50AD3}" type="slidenum">
              <a:rPr lang="vi-VN" smtClean="0"/>
              <a:t>‹#›</a:t>
            </a:fld>
            <a:endParaRPr lang="vi-VN"/>
          </a:p>
        </p:txBody>
      </p:sp>
    </p:spTree>
    <p:extLst>
      <p:ext uri="{BB962C8B-B14F-4D97-AF65-F5344CB8AC3E}">
        <p14:creationId xmlns:p14="http://schemas.microsoft.com/office/powerpoint/2010/main" val="3679627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A1AAE96-9DC1-4889-98D8-B23366C6B5C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vi-VN"/>
          </a:p>
        </p:txBody>
      </p:sp>
      <p:sp>
        <p:nvSpPr>
          <p:cNvPr id="3" name="Text Placeholder 2">
            <a:extLst>
              <a:ext uri="{FF2B5EF4-FFF2-40B4-BE49-F238E27FC236}">
                <a16:creationId xmlns:a16="http://schemas.microsoft.com/office/drawing/2014/main" id="{A641B608-7DB4-4545-B702-9F91D2BD358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EA2D6395-3D6C-4E39-8271-C5490347FA2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B7EF49-59AA-4780-B04D-51F63C126EED}" type="datetimeFigureOut">
              <a:rPr lang="vi-VN" smtClean="0"/>
              <a:t>13/12/2021</a:t>
            </a:fld>
            <a:endParaRPr lang="vi-VN"/>
          </a:p>
        </p:txBody>
      </p:sp>
      <p:sp>
        <p:nvSpPr>
          <p:cNvPr id="5" name="Footer Placeholder 4">
            <a:extLst>
              <a:ext uri="{FF2B5EF4-FFF2-40B4-BE49-F238E27FC236}">
                <a16:creationId xmlns:a16="http://schemas.microsoft.com/office/drawing/2014/main" id="{7B200C3D-A164-44F6-B55C-304D139CAB5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a:extLst>
              <a:ext uri="{FF2B5EF4-FFF2-40B4-BE49-F238E27FC236}">
                <a16:creationId xmlns:a16="http://schemas.microsoft.com/office/drawing/2014/main" id="{658526BD-33D0-4DB4-91FD-2ACA4DB51EA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37A3E5-B90A-46CF-AC34-84F315A50AD3}" type="slidenum">
              <a:rPr lang="vi-VN" smtClean="0"/>
              <a:t>‹#›</a:t>
            </a:fld>
            <a:endParaRPr lang="vi-VN"/>
          </a:p>
        </p:txBody>
      </p:sp>
    </p:spTree>
    <p:extLst>
      <p:ext uri="{BB962C8B-B14F-4D97-AF65-F5344CB8AC3E}">
        <p14:creationId xmlns:p14="http://schemas.microsoft.com/office/powerpoint/2010/main" val="51948297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E78DBE5E-FA90-4F30-9747-9C31D8A1773D}"/>
              </a:ext>
            </a:extLst>
          </p:cNvPr>
          <p:cNvSpPr txBox="1">
            <a:spLocks/>
          </p:cNvSpPr>
          <p:nvPr/>
        </p:nvSpPr>
        <p:spPr>
          <a:xfrm>
            <a:off x="1212533" y="90198"/>
            <a:ext cx="9905998" cy="122044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a:lstStyle>
          <a:p>
            <a:pPr algn="ctr"/>
            <a:r>
              <a:rPr lang="vi-VN" sz="3200" b="1" i="1" dirty="0">
                <a:solidFill>
                  <a:srgbClr val="FF0000"/>
                </a:solidFill>
                <a:latin typeface="Times New Roman" panose="02020603050405020304" pitchFamily="18" charset="0"/>
                <a:ea typeface="Arial" panose="020B0604020202020204" pitchFamily="34" charset="0"/>
              </a:rPr>
              <a:t>CHỦ ĐỀ C: TỔ CHỨC LƯU TRỮ, TÌM KIẾM VÀ TRAO ĐỔI THÔNG TIN</a:t>
            </a:r>
            <a:endParaRPr lang="vi-VN" sz="3200" dirty="0"/>
          </a:p>
        </p:txBody>
      </p:sp>
      <p:sp>
        <p:nvSpPr>
          <p:cNvPr id="6" name="Title 1">
            <a:extLst>
              <a:ext uri="{FF2B5EF4-FFF2-40B4-BE49-F238E27FC236}">
                <a16:creationId xmlns:a16="http://schemas.microsoft.com/office/drawing/2014/main" id="{77371FC3-3D1C-4AC6-BB9F-755760EE4EC4}"/>
              </a:ext>
            </a:extLst>
          </p:cNvPr>
          <p:cNvSpPr txBox="1">
            <a:spLocks/>
          </p:cNvSpPr>
          <p:nvPr/>
        </p:nvSpPr>
        <p:spPr>
          <a:xfrm>
            <a:off x="1212533" y="1310640"/>
            <a:ext cx="9905998" cy="88392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a:lstStyle>
          <a:p>
            <a:pPr algn="ctr"/>
            <a:r>
              <a:rPr lang="vi-VN" sz="3200" b="1" i="1" dirty="0">
                <a:solidFill>
                  <a:srgbClr val="0070C0"/>
                </a:solidFill>
                <a:latin typeface="Times New Roman" panose="02020603050405020304" pitchFamily="18" charset="0"/>
                <a:cs typeface="Times New Roman" panose="02020603050405020304" pitchFamily="18" charset="0"/>
              </a:rPr>
              <a:t>Bài 5: Giới thiệu thư điện tử (1 TIẾT)</a:t>
            </a:r>
            <a:endParaRPr lang="vi-VN" sz="3200" b="1" dirty="0">
              <a:solidFill>
                <a:srgbClr val="0070C0"/>
              </a:solidFill>
              <a:latin typeface="Times New Roman" panose="02020603050405020304" pitchFamily="18" charset="0"/>
              <a:cs typeface="Times New Roman" panose="02020603050405020304" pitchFamily="18" charset="0"/>
            </a:endParaRPr>
          </a:p>
        </p:txBody>
      </p:sp>
      <p:sp>
        <p:nvSpPr>
          <p:cNvPr id="7" name="Content Placeholder 2">
            <a:extLst>
              <a:ext uri="{FF2B5EF4-FFF2-40B4-BE49-F238E27FC236}">
                <a16:creationId xmlns:a16="http://schemas.microsoft.com/office/drawing/2014/main" id="{D8201786-887A-4B59-B465-965C8C979AAA}"/>
              </a:ext>
            </a:extLst>
          </p:cNvPr>
          <p:cNvSpPr txBox="1">
            <a:spLocks/>
          </p:cNvSpPr>
          <p:nvPr/>
        </p:nvSpPr>
        <p:spPr>
          <a:xfrm>
            <a:off x="944882" y="2194560"/>
            <a:ext cx="10173649" cy="55755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vi-VN" sz="2800" b="1" dirty="0">
                <a:solidFill>
                  <a:srgbClr val="FF0000"/>
                </a:solidFill>
              </a:rPr>
              <a:t> * Mục tiêu bài học:</a:t>
            </a:r>
          </a:p>
        </p:txBody>
      </p:sp>
      <p:graphicFrame>
        <p:nvGraphicFramePr>
          <p:cNvPr id="11" name="Diagram 10">
            <a:extLst>
              <a:ext uri="{FF2B5EF4-FFF2-40B4-BE49-F238E27FC236}">
                <a16:creationId xmlns:a16="http://schemas.microsoft.com/office/drawing/2014/main" id="{FEDEDA00-F16B-439B-B932-884CDE58DBFF}"/>
              </a:ext>
            </a:extLst>
          </p:cNvPr>
          <p:cNvGraphicFramePr/>
          <p:nvPr>
            <p:extLst>
              <p:ext uri="{D42A27DB-BD31-4B8C-83A1-F6EECF244321}">
                <p14:modId xmlns:p14="http://schemas.microsoft.com/office/powerpoint/2010/main" val="1385901955"/>
              </p:ext>
            </p:extLst>
          </p:nvPr>
        </p:nvGraphicFramePr>
        <p:xfrm>
          <a:off x="1212533" y="2752118"/>
          <a:ext cx="10268267" cy="31114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82365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wipe(down)">
                                      <p:cBhvr>
                                        <p:cTn id="2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Graphic spid="11" grpId="0">
        <p:bldAsOne/>
      </p:bldGraphic>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BD4C711-4574-4679-857C-2C1689A92B20}"/>
              </a:ext>
            </a:extLst>
          </p:cNvPr>
          <p:cNvSpPr txBox="1">
            <a:spLocks/>
          </p:cNvSpPr>
          <p:nvPr/>
        </p:nvSpPr>
        <p:spPr>
          <a:xfrm>
            <a:off x="1172871" y="117128"/>
            <a:ext cx="9905998" cy="88392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a:lstStyle>
          <a:p>
            <a:pPr algn="ctr"/>
            <a:r>
              <a:rPr lang="vi-VN" sz="3200" b="1" i="1" dirty="0">
                <a:solidFill>
                  <a:srgbClr val="0070C0"/>
                </a:solidFill>
                <a:latin typeface="Times New Roman" panose="02020603050405020304" pitchFamily="18" charset="0"/>
                <a:cs typeface="Times New Roman" panose="02020603050405020304" pitchFamily="18" charset="0"/>
              </a:rPr>
              <a:t>Bài 5: Giới thiệu thư điện tử (1 TIẾT)</a:t>
            </a:r>
            <a:endParaRPr lang="vi-VN" sz="3200" b="1" dirty="0">
              <a:solidFill>
                <a:srgbClr val="0070C0"/>
              </a:solidFill>
              <a:latin typeface="Times New Roman" panose="02020603050405020304" pitchFamily="18" charset="0"/>
              <a:cs typeface="Times New Roman" panose="02020603050405020304" pitchFamily="18" charset="0"/>
            </a:endParaRPr>
          </a:p>
        </p:txBody>
      </p:sp>
      <p:sp>
        <p:nvSpPr>
          <p:cNvPr id="5" name="Content Placeholder 2">
            <a:extLst>
              <a:ext uri="{FF2B5EF4-FFF2-40B4-BE49-F238E27FC236}">
                <a16:creationId xmlns:a16="http://schemas.microsoft.com/office/drawing/2014/main" id="{3FF6838E-DB5D-49E7-AA3C-4D76C993A023}"/>
              </a:ext>
            </a:extLst>
          </p:cNvPr>
          <p:cNvSpPr txBox="1">
            <a:spLocks/>
          </p:cNvSpPr>
          <p:nvPr/>
        </p:nvSpPr>
        <p:spPr>
          <a:xfrm>
            <a:off x="861239" y="727621"/>
            <a:ext cx="10827225" cy="54685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50000"/>
              </a:lnSpc>
            </a:pPr>
            <a:r>
              <a:rPr lang="vi-VN" sz="2600" b="1" u="sng" dirty="0">
                <a:solidFill>
                  <a:srgbClr val="FF0000"/>
                </a:solidFill>
              </a:rPr>
              <a:t>4. Sử dụng thư điện tử:</a:t>
            </a:r>
            <a:endParaRPr lang="vi-VN" sz="2600" b="1" u="sng" dirty="0">
              <a:solidFill>
                <a:srgbClr val="002060"/>
              </a:solidFill>
            </a:endParaRPr>
          </a:p>
        </p:txBody>
      </p:sp>
      <p:sp>
        <p:nvSpPr>
          <p:cNvPr id="6" name="Content Placeholder 2">
            <a:extLst>
              <a:ext uri="{FF2B5EF4-FFF2-40B4-BE49-F238E27FC236}">
                <a16:creationId xmlns:a16="http://schemas.microsoft.com/office/drawing/2014/main" id="{E016285C-FA57-487D-BB19-D23CB402C8DB}"/>
              </a:ext>
            </a:extLst>
          </p:cNvPr>
          <p:cNvSpPr txBox="1">
            <a:spLocks/>
          </p:cNvSpPr>
          <p:nvPr/>
        </p:nvSpPr>
        <p:spPr>
          <a:xfrm>
            <a:off x="712257" y="1371600"/>
            <a:ext cx="10827225" cy="674134"/>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50000"/>
              </a:lnSpc>
            </a:pPr>
            <a:r>
              <a:rPr lang="vi-VN" sz="2600" dirty="0">
                <a:solidFill>
                  <a:srgbClr val="00B0F0"/>
                </a:solidFill>
              </a:rPr>
              <a:t> </a:t>
            </a:r>
            <a:r>
              <a:rPr lang="vi-VN" sz="2800" b="1" dirty="0">
                <a:solidFill>
                  <a:srgbClr val="0070C0"/>
                </a:solidFill>
                <a:latin typeface="Times New Roman" panose="02020603050405020304" pitchFamily="18" charset="0"/>
                <a:ea typeface="Arial" panose="020B0604020202020204" pitchFamily="34" charset="0"/>
                <a:cs typeface="Times New Roman" panose="02020603050405020304" pitchFamily="18" charset="0"/>
                <a:sym typeface="Wingdings" panose="05000000000000000000" pitchFamily="2" charset="2"/>
              </a:rPr>
              <a:t></a:t>
            </a:r>
            <a:r>
              <a:rPr lang="vi-VN" b="1" dirty="0">
                <a:solidFill>
                  <a:srgbClr val="0070C0"/>
                </a:solidFill>
                <a:latin typeface="Times New Roman" panose="02020603050405020304" pitchFamily="18" charset="0"/>
                <a:ea typeface="Arial" panose="020B0604020202020204" pitchFamily="34" charset="0"/>
                <a:cs typeface="Times New Roman" panose="02020603050405020304" pitchFamily="18" charset="0"/>
                <a:sym typeface="Wingdings" panose="05000000000000000000" pitchFamily="2" charset="2"/>
              </a:rPr>
              <a:t> </a:t>
            </a:r>
            <a:r>
              <a:rPr lang="en-US" sz="2600" dirty="0" err="1" smtClean="0">
                <a:solidFill>
                  <a:srgbClr val="00B0F0"/>
                </a:solidFill>
                <a:sym typeface="Wingdings" panose="05000000000000000000" pitchFamily="2" charset="2"/>
              </a:rPr>
              <a:t>Các</a:t>
            </a:r>
            <a:r>
              <a:rPr lang="en-US" sz="2600" dirty="0" smtClean="0">
                <a:solidFill>
                  <a:srgbClr val="00B0F0"/>
                </a:solidFill>
                <a:sym typeface="Wingdings" panose="05000000000000000000" pitchFamily="2" charset="2"/>
              </a:rPr>
              <a:t> </a:t>
            </a:r>
            <a:r>
              <a:rPr lang="en-US" sz="2600" dirty="0" err="1" smtClean="0">
                <a:solidFill>
                  <a:srgbClr val="00B0F0"/>
                </a:solidFill>
                <a:sym typeface="Wingdings" panose="05000000000000000000" pitchFamily="2" charset="2"/>
              </a:rPr>
              <a:t>bước</a:t>
            </a:r>
            <a:r>
              <a:rPr lang="en-US" sz="2600" dirty="0" smtClean="0">
                <a:solidFill>
                  <a:srgbClr val="00B0F0"/>
                </a:solidFill>
                <a:sym typeface="Wingdings" panose="05000000000000000000" pitchFamily="2" charset="2"/>
              </a:rPr>
              <a:t> đ</a:t>
            </a:r>
            <a:r>
              <a:rPr lang="vi-VN" sz="2600" dirty="0" smtClean="0">
                <a:solidFill>
                  <a:srgbClr val="00B0F0"/>
                </a:solidFill>
              </a:rPr>
              <a:t>ăng </a:t>
            </a:r>
            <a:r>
              <a:rPr lang="vi-VN" sz="2600" dirty="0">
                <a:solidFill>
                  <a:srgbClr val="00B0F0"/>
                </a:solidFill>
              </a:rPr>
              <a:t>nhập, nhận và gửi thư:</a:t>
            </a:r>
          </a:p>
          <a:p>
            <a:pPr algn="just">
              <a:lnSpc>
                <a:spcPct val="150000"/>
              </a:lnSpc>
            </a:pPr>
            <a:endParaRPr lang="vi-VN" sz="2600" dirty="0">
              <a:solidFill>
                <a:srgbClr val="002060"/>
              </a:solidFill>
            </a:endParaRPr>
          </a:p>
        </p:txBody>
      </p:sp>
      <p:sp>
        <p:nvSpPr>
          <p:cNvPr id="7" name="Content Placeholder 2">
            <a:extLst>
              <a:ext uri="{FF2B5EF4-FFF2-40B4-BE49-F238E27FC236}">
                <a16:creationId xmlns:a16="http://schemas.microsoft.com/office/drawing/2014/main" id="{8020C0FD-BA76-4AD7-A290-5A46CDE691F8}"/>
              </a:ext>
            </a:extLst>
          </p:cNvPr>
          <p:cNvSpPr txBox="1">
            <a:spLocks/>
          </p:cNvSpPr>
          <p:nvPr/>
        </p:nvSpPr>
        <p:spPr>
          <a:xfrm>
            <a:off x="1755447" y="2059558"/>
            <a:ext cx="5199146" cy="674134"/>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50000"/>
              </a:lnSpc>
            </a:pPr>
            <a:r>
              <a:rPr lang="vi-VN" b="1" dirty="0">
                <a:solidFill>
                  <a:srgbClr val="0070C0"/>
                </a:solidFill>
                <a:latin typeface="Times New Roman" panose="02020603050405020304" pitchFamily="18" charset="0"/>
                <a:ea typeface="Arial" panose="020B0604020202020204" pitchFamily="34" charset="0"/>
                <a:cs typeface="Times New Roman" panose="02020603050405020304" pitchFamily="18" charset="0"/>
                <a:sym typeface="Wingdings" panose="05000000000000000000" pitchFamily="2" charset="2"/>
              </a:rPr>
              <a:t> </a:t>
            </a:r>
            <a:r>
              <a:rPr lang="vi-VN" sz="2600" dirty="0" smtClean="0">
                <a:solidFill>
                  <a:srgbClr val="C00000"/>
                </a:solidFill>
              </a:rPr>
              <a:t>Bước </a:t>
            </a:r>
            <a:r>
              <a:rPr lang="vi-VN" sz="2600" dirty="0">
                <a:solidFill>
                  <a:srgbClr val="C00000"/>
                </a:solidFill>
              </a:rPr>
              <a:t>1: Đăng nhập tài khoản.</a:t>
            </a:r>
          </a:p>
          <a:p>
            <a:pPr algn="just">
              <a:lnSpc>
                <a:spcPct val="150000"/>
              </a:lnSpc>
            </a:pPr>
            <a:endParaRPr lang="vi-VN" sz="2600" dirty="0">
              <a:solidFill>
                <a:srgbClr val="C00000"/>
              </a:solidFill>
            </a:endParaRPr>
          </a:p>
        </p:txBody>
      </p:sp>
      <p:sp>
        <p:nvSpPr>
          <p:cNvPr id="8" name="Content Placeholder 2">
            <a:extLst>
              <a:ext uri="{FF2B5EF4-FFF2-40B4-BE49-F238E27FC236}">
                <a16:creationId xmlns:a16="http://schemas.microsoft.com/office/drawing/2014/main" id="{66C2D47A-911A-4B22-BC06-372A9ED0E207}"/>
              </a:ext>
            </a:extLst>
          </p:cNvPr>
          <p:cNvSpPr txBox="1">
            <a:spLocks/>
          </p:cNvSpPr>
          <p:nvPr/>
        </p:nvSpPr>
        <p:spPr>
          <a:xfrm>
            <a:off x="1755447" y="2688804"/>
            <a:ext cx="4941569" cy="674134"/>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50000"/>
              </a:lnSpc>
            </a:pPr>
            <a:r>
              <a:rPr lang="vi-VN" b="1" dirty="0">
                <a:solidFill>
                  <a:srgbClr val="0070C0"/>
                </a:solidFill>
                <a:latin typeface="Times New Roman" panose="02020603050405020304" pitchFamily="18" charset="0"/>
                <a:ea typeface="Arial" panose="020B0604020202020204" pitchFamily="34" charset="0"/>
                <a:cs typeface="Times New Roman" panose="02020603050405020304" pitchFamily="18" charset="0"/>
                <a:sym typeface="Wingdings" panose="05000000000000000000" pitchFamily="2" charset="2"/>
              </a:rPr>
              <a:t> </a:t>
            </a:r>
            <a:r>
              <a:rPr lang="vi-VN" sz="2600" dirty="0" smtClean="0">
                <a:solidFill>
                  <a:srgbClr val="FFC000"/>
                </a:solidFill>
              </a:rPr>
              <a:t>Bước </a:t>
            </a:r>
            <a:r>
              <a:rPr lang="vi-VN" sz="2600" dirty="0">
                <a:solidFill>
                  <a:srgbClr val="FFC000"/>
                </a:solidFill>
              </a:rPr>
              <a:t>2: Nhấn nút soạn thư.</a:t>
            </a:r>
          </a:p>
          <a:p>
            <a:pPr algn="just">
              <a:lnSpc>
                <a:spcPct val="150000"/>
              </a:lnSpc>
            </a:pPr>
            <a:endParaRPr lang="vi-VN" sz="2600" dirty="0">
              <a:solidFill>
                <a:srgbClr val="FFC000"/>
              </a:solidFill>
            </a:endParaRPr>
          </a:p>
        </p:txBody>
      </p:sp>
      <p:sp>
        <p:nvSpPr>
          <p:cNvPr id="9" name="Content Placeholder 2">
            <a:extLst>
              <a:ext uri="{FF2B5EF4-FFF2-40B4-BE49-F238E27FC236}">
                <a16:creationId xmlns:a16="http://schemas.microsoft.com/office/drawing/2014/main" id="{C16CDCE5-3DFB-4C08-B22C-8F99984E7ED4}"/>
              </a:ext>
            </a:extLst>
          </p:cNvPr>
          <p:cNvSpPr txBox="1">
            <a:spLocks/>
          </p:cNvSpPr>
          <p:nvPr/>
        </p:nvSpPr>
        <p:spPr>
          <a:xfrm>
            <a:off x="1755447" y="3362938"/>
            <a:ext cx="5778696" cy="674134"/>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50000"/>
              </a:lnSpc>
            </a:pPr>
            <a:r>
              <a:rPr lang="vi-VN" b="1" dirty="0">
                <a:solidFill>
                  <a:srgbClr val="0070C0"/>
                </a:solidFill>
                <a:latin typeface="Times New Roman" panose="02020603050405020304" pitchFamily="18" charset="0"/>
                <a:ea typeface="Arial" panose="020B0604020202020204" pitchFamily="34" charset="0"/>
                <a:cs typeface="Times New Roman" panose="02020603050405020304" pitchFamily="18" charset="0"/>
                <a:sym typeface="Wingdings" panose="05000000000000000000" pitchFamily="2" charset="2"/>
              </a:rPr>
              <a:t> </a:t>
            </a:r>
            <a:r>
              <a:rPr lang="vi-VN" sz="2600" dirty="0" smtClean="0">
                <a:solidFill>
                  <a:srgbClr val="00B050"/>
                </a:solidFill>
              </a:rPr>
              <a:t>Bước </a:t>
            </a:r>
            <a:r>
              <a:rPr lang="vi-VN" sz="2600" dirty="0">
                <a:solidFill>
                  <a:srgbClr val="00B050"/>
                </a:solidFill>
              </a:rPr>
              <a:t>3: Nhập địa chỉ người nhận.</a:t>
            </a:r>
          </a:p>
          <a:p>
            <a:pPr algn="just">
              <a:lnSpc>
                <a:spcPct val="150000"/>
              </a:lnSpc>
            </a:pPr>
            <a:endParaRPr lang="vi-VN" sz="2600" dirty="0">
              <a:solidFill>
                <a:srgbClr val="00B050"/>
              </a:solidFill>
            </a:endParaRPr>
          </a:p>
        </p:txBody>
      </p:sp>
      <p:sp>
        <p:nvSpPr>
          <p:cNvPr id="10" name="Content Placeholder 2">
            <a:extLst>
              <a:ext uri="{FF2B5EF4-FFF2-40B4-BE49-F238E27FC236}">
                <a16:creationId xmlns:a16="http://schemas.microsoft.com/office/drawing/2014/main" id="{36122241-C0DE-4D3E-B082-92EBC38AD9F5}"/>
              </a:ext>
            </a:extLst>
          </p:cNvPr>
          <p:cNvSpPr txBox="1">
            <a:spLocks/>
          </p:cNvSpPr>
          <p:nvPr/>
        </p:nvSpPr>
        <p:spPr>
          <a:xfrm>
            <a:off x="1755447" y="4063209"/>
            <a:ext cx="9127203" cy="674134"/>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50000"/>
              </a:lnSpc>
            </a:pPr>
            <a:r>
              <a:rPr lang="vi-VN" b="1" dirty="0">
                <a:solidFill>
                  <a:srgbClr val="0070C0"/>
                </a:solidFill>
                <a:latin typeface="Times New Roman" panose="02020603050405020304" pitchFamily="18" charset="0"/>
                <a:ea typeface="Arial" panose="020B0604020202020204" pitchFamily="34" charset="0"/>
                <a:cs typeface="Times New Roman" panose="02020603050405020304" pitchFamily="18" charset="0"/>
                <a:sym typeface="Wingdings" panose="05000000000000000000" pitchFamily="2" charset="2"/>
              </a:rPr>
              <a:t> </a:t>
            </a:r>
            <a:r>
              <a:rPr lang="vi-VN" sz="2600" dirty="0" smtClean="0">
                <a:solidFill>
                  <a:srgbClr val="0070C0"/>
                </a:solidFill>
              </a:rPr>
              <a:t>Bước </a:t>
            </a:r>
            <a:r>
              <a:rPr lang="vi-VN" sz="2600" dirty="0">
                <a:solidFill>
                  <a:srgbClr val="0070C0"/>
                </a:solidFill>
              </a:rPr>
              <a:t>4: Nhập tiêu đề thư, nội dung thư, đính kèm tệp tin.</a:t>
            </a:r>
          </a:p>
          <a:p>
            <a:pPr algn="just">
              <a:lnSpc>
                <a:spcPct val="150000"/>
              </a:lnSpc>
            </a:pPr>
            <a:endParaRPr lang="vi-VN" sz="2600" dirty="0">
              <a:solidFill>
                <a:srgbClr val="0070C0"/>
              </a:solidFill>
            </a:endParaRPr>
          </a:p>
        </p:txBody>
      </p:sp>
      <p:sp>
        <p:nvSpPr>
          <p:cNvPr id="11" name="Content Placeholder 2">
            <a:extLst>
              <a:ext uri="{FF2B5EF4-FFF2-40B4-BE49-F238E27FC236}">
                <a16:creationId xmlns:a16="http://schemas.microsoft.com/office/drawing/2014/main" id="{30EBE0BB-F5E2-4D37-9A10-87B62CA4A610}"/>
              </a:ext>
            </a:extLst>
          </p:cNvPr>
          <p:cNvSpPr txBox="1">
            <a:spLocks/>
          </p:cNvSpPr>
          <p:nvPr/>
        </p:nvSpPr>
        <p:spPr>
          <a:xfrm>
            <a:off x="1755447" y="4763480"/>
            <a:ext cx="4014290" cy="674134"/>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50000"/>
              </a:lnSpc>
            </a:pPr>
            <a:r>
              <a:rPr lang="vi-VN" b="1" dirty="0">
                <a:solidFill>
                  <a:srgbClr val="0070C0"/>
                </a:solidFill>
                <a:latin typeface="Times New Roman" panose="02020603050405020304" pitchFamily="18" charset="0"/>
                <a:ea typeface="Arial" panose="020B0604020202020204" pitchFamily="34" charset="0"/>
                <a:cs typeface="Times New Roman" panose="02020603050405020304" pitchFamily="18" charset="0"/>
                <a:sym typeface="Wingdings" panose="05000000000000000000" pitchFamily="2" charset="2"/>
              </a:rPr>
              <a:t> </a:t>
            </a:r>
            <a:r>
              <a:rPr lang="vi-VN" sz="2600" dirty="0" smtClean="0">
                <a:solidFill>
                  <a:srgbClr val="7030A0"/>
                </a:solidFill>
              </a:rPr>
              <a:t>Bước </a:t>
            </a:r>
            <a:r>
              <a:rPr lang="vi-VN" sz="2600" dirty="0">
                <a:solidFill>
                  <a:srgbClr val="7030A0"/>
                </a:solidFill>
              </a:rPr>
              <a:t>5: Nhấn nút gửi.</a:t>
            </a:r>
          </a:p>
          <a:p>
            <a:pPr algn="just">
              <a:lnSpc>
                <a:spcPct val="150000"/>
              </a:lnSpc>
            </a:pPr>
            <a:endParaRPr lang="vi-VN" sz="2600" dirty="0">
              <a:solidFill>
                <a:srgbClr val="7030A0"/>
              </a:solidFill>
            </a:endParaRPr>
          </a:p>
        </p:txBody>
      </p:sp>
    </p:spTree>
    <p:extLst>
      <p:ext uri="{BB962C8B-B14F-4D97-AF65-F5344CB8AC3E}">
        <p14:creationId xmlns:p14="http://schemas.microsoft.com/office/powerpoint/2010/main" val="2776960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500" fill="hold"/>
                                        <p:tgtEl>
                                          <p:spTgt spid="10"/>
                                        </p:tgtEl>
                                        <p:attrNameLst>
                                          <p:attrName>ppt_x</p:attrName>
                                        </p:attrNameLst>
                                      </p:cBhvr>
                                      <p:tavLst>
                                        <p:tav tm="0">
                                          <p:val>
                                            <p:strVal val="#ppt_x"/>
                                          </p:val>
                                        </p:tav>
                                        <p:tav tm="100000">
                                          <p:val>
                                            <p:strVal val="#ppt_x"/>
                                          </p:val>
                                        </p:tav>
                                      </p:tavLst>
                                    </p:anim>
                                    <p:anim calcmode="lin" valueType="num">
                                      <p:cBhvr additive="base">
                                        <p:cTn id="4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additive="base">
                                        <p:cTn id="49" dur="500" fill="hold"/>
                                        <p:tgtEl>
                                          <p:spTgt spid="11"/>
                                        </p:tgtEl>
                                        <p:attrNameLst>
                                          <p:attrName>ppt_x</p:attrName>
                                        </p:attrNameLst>
                                      </p:cBhvr>
                                      <p:tavLst>
                                        <p:tav tm="0">
                                          <p:val>
                                            <p:strVal val="#ppt_x"/>
                                          </p:val>
                                        </p:tav>
                                        <p:tav tm="100000">
                                          <p:val>
                                            <p:strVal val="#ppt_x"/>
                                          </p:val>
                                        </p:tav>
                                      </p:tavLst>
                                    </p:anim>
                                    <p:anim calcmode="lin" valueType="num">
                                      <p:cBhvr additive="base">
                                        <p:cTn id="5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7A7B764-D8D4-49EB-A7E4-055C2E2F1B33}"/>
              </a:ext>
            </a:extLst>
          </p:cNvPr>
          <p:cNvSpPr txBox="1">
            <a:spLocks/>
          </p:cNvSpPr>
          <p:nvPr/>
        </p:nvSpPr>
        <p:spPr>
          <a:xfrm>
            <a:off x="1172871" y="117128"/>
            <a:ext cx="9905998" cy="88392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a:lstStyle>
          <a:p>
            <a:pPr algn="ctr"/>
            <a:r>
              <a:rPr lang="vi-VN" sz="3200" b="1" i="1" dirty="0">
                <a:solidFill>
                  <a:srgbClr val="0070C0"/>
                </a:solidFill>
                <a:latin typeface="Times New Roman" panose="02020603050405020304" pitchFamily="18" charset="0"/>
                <a:cs typeface="Times New Roman" panose="02020603050405020304" pitchFamily="18" charset="0"/>
              </a:rPr>
              <a:t>Bài 5: Giới thiệu thư điện tử (1 TIẾT)</a:t>
            </a:r>
            <a:endParaRPr lang="vi-VN" sz="3200" b="1" dirty="0">
              <a:solidFill>
                <a:srgbClr val="0070C0"/>
              </a:solidFill>
              <a:latin typeface="Times New Roman" panose="02020603050405020304" pitchFamily="18" charset="0"/>
              <a:cs typeface="Times New Roman" panose="02020603050405020304" pitchFamily="18" charset="0"/>
            </a:endParaRPr>
          </a:p>
        </p:txBody>
      </p:sp>
      <p:sp>
        <p:nvSpPr>
          <p:cNvPr id="6" name="Content Placeholder 2">
            <a:extLst>
              <a:ext uri="{FF2B5EF4-FFF2-40B4-BE49-F238E27FC236}">
                <a16:creationId xmlns:a16="http://schemas.microsoft.com/office/drawing/2014/main" id="{9B6BBBD5-6810-473A-9F02-90F0A0DE6DDF}"/>
              </a:ext>
            </a:extLst>
          </p:cNvPr>
          <p:cNvSpPr txBox="1">
            <a:spLocks/>
          </p:cNvSpPr>
          <p:nvPr/>
        </p:nvSpPr>
        <p:spPr>
          <a:xfrm>
            <a:off x="800279" y="1001048"/>
            <a:ext cx="10827225" cy="54685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50000"/>
              </a:lnSpc>
            </a:pPr>
            <a:r>
              <a:rPr lang="vi-VN" sz="2600" dirty="0">
                <a:solidFill>
                  <a:srgbClr val="FF0000"/>
                </a:solidFill>
              </a:rPr>
              <a:t>Hoạt động 5</a:t>
            </a:r>
            <a:r>
              <a:rPr lang="vi-VN" sz="2600" dirty="0">
                <a:solidFill>
                  <a:srgbClr val="002060"/>
                </a:solidFill>
              </a:rPr>
              <a:t>: Luyện tập</a:t>
            </a:r>
          </a:p>
        </p:txBody>
      </p:sp>
      <p:sp>
        <p:nvSpPr>
          <p:cNvPr id="7" name="Content Placeholder 2">
            <a:extLst>
              <a:ext uri="{FF2B5EF4-FFF2-40B4-BE49-F238E27FC236}">
                <a16:creationId xmlns:a16="http://schemas.microsoft.com/office/drawing/2014/main" id="{1C1FBEFD-1DD5-4AAC-B60B-B461D2CE20AD}"/>
              </a:ext>
            </a:extLst>
          </p:cNvPr>
          <p:cNvSpPr txBox="1">
            <a:spLocks/>
          </p:cNvSpPr>
          <p:nvPr/>
        </p:nvSpPr>
        <p:spPr>
          <a:xfrm>
            <a:off x="800279" y="1547901"/>
            <a:ext cx="10827225" cy="130705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50000"/>
              </a:lnSpc>
            </a:pPr>
            <a:r>
              <a:rPr lang="vi-VN" sz="2600" b="1" dirty="0">
                <a:solidFill>
                  <a:srgbClr val="92D050"/>
                </a:solidFill>
              </a:rPr>
              <a:t>- Hãy sắp xếp lại các thứ tự các bước sau để được quy trình soạn thư trong Gmail.</a:t>
            </a:r>
          </a:p>
        </p:txBody>
      </p:sp>
      <p:sp>
        <p:nvSpPr>
          <p:cNvPr id="8" name="Content Placeholder 2">
            <a:extLst>
              <a:ext uri="{FF2B5EF4-FFF2-40B4-BE49-F238E27FC236}">
                <a16:creationId xmlns:a16="http://schemas.microsoft.com/office/drawing/2014/main" id="{92590AFD-2CEE-4E43-83A0-C3A16E84A609}"/>
              </a:ext>
            </a:extLst>
          </p:cNvPr>
          <p:cNvSpPr txBox="1">
            <a:spLocks/>
          </p:cNvSpPr>
          <p:nvPr/>
        </p:nvSpPr>
        <p:spPr>
          <a:xfrm>
            <a:off x="800279" y="2852350"/>
            <a:ext cx="10827225" cy="54685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50000"/>
              </a:lnSpc>
            </a:pPr>
            <a:r>
              <a:rPr lang="vi-VN" sz="2600" dirty="0">
                <a:solidFill>
                  <a:srgbClr val="7030A0"/>
                </a:solidFill>
              </a:rPr>
              <a:t>1) Soạn nội dung thư</a:t>
            </a:r>
          </a:p>
        </p:txBody>
      </p:sp>
      <p:sp>
        <p:nvSpPr>
          <p:cNvPr id="9" name="Content Placeholder 2">
            <a:extLst>
              <a:ext uri="{FF2B5EF4-FFF2-40B4-BE49-F238E27FC236}">
                <a16:creationId xmlns:a16="http://schemas.microsoft.com/office/drawing/2014/main" id="{98CA0364-72A6-45E3-B1E1-759836CBA1A4}"/>
              </a:ext>
            </a:extLst>
          </p:cNvPr>
          <p:cNvSpPr txBox="1">
            <a:spLocks/>
          </p:cNvSpPr>
          <p:nvPr/>
        </p:nvSpPr>
        <p:spPr>
          <a:xfrm>
            <a:off x="800276" y="3440948"/>
            <a:ext cx="10827225" cy="54685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50000"/>
              </a:lnSpc>
            </a:pPr>
            <a:r>
              <a:rPr lang="vi-VN" sz="2600" dirty="0">
                <a:solidFill>
                  <a:srgbClr val="00B0F0"/>
                </a:solidFill>
              </a:rPr>
              <a:t>2) Đăng nhập hộp thư</a:t>
            </a:r>
          </a:p>
        </p:txBody>
      </p:sp>
      <p:sp>
        <p:nvSpPr>
          <p:cNvPr id="10" name="Content Placeholder 2">
            <a:extLst>
              <a:ext uri="{FF2B5EF4-FFF2-40B4-BE49-F238E27FC236}">
                <a16:creationId xmlns:a16="http://schemas.microsoft.com/office/drawing/2014/main" id="{F3FE75A1-76AB-4987-9223-950542C575E4}"/>
              </a:ext>
            </a:extLst>
          </p:cNvPr>
          <p:cNvSpPr txBox="1">
            <a:spLocks/>
          </p:cNvSpPr>
          <p:nvPr/>
        </p:nvSpPr>
        <p:spPr>
          <a:xfrm>
            <a:off x="800277" y="4060026"/>
            <a:ext cx="10827225" cy="54685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50000"/>
              </a:lnSpc>
            </a:pPr>
            <a:r>
              <a:rPr lang="vi-VN" sz="2600" dirty="0">
                <a:solidFill>
                  <a:srgbClr val="002060"/>
                </a:solidFill>
              </a:rPr>
              <a:t>3) Đăng xuất hộp thư</a:t>
            </a:r>
          </a:p>
        </p:txBody>
      </p:sp>
      <p:sp>
        <p:nvSpPr>
          <p:cNvPr id="11" name="Content Placeholder 2">
            <a:extLst>
              <a:ext uri="{FF2B5EF4-FFF2-40B4-BE49-F238E27FC236}">
                <a16:creationId xmlns:a16="http://schemas.microsoft.com/office/drawing/2014/main" id="{529A810B-AB4F-424F-9F50-4CAB1C62E5E6}"/>
              </a:ext>
            </a:extLst>
          </p:cNvPr>
          <p:cNvSpPr txBox="1">
            <a:spLocks/>
          </p:cNvSpPr>
          <p:nvPr/>
        </p:nvSpPr>
        <p:spPr>
          <a:xfrm>
            <a:off x="800275" y="5310099"/>
            <a:ext cx="10827225" cy="54685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50000"/>
              </a:lnSpc>
            </a:pPr>
            <a:r>
              <a:rPr lang="vi-VN" sz="2600" dirty="0">
                <a:solidFill>
                  <a:srgbClr val="FF0000"/>
                </a:solidFill>
              </a:rPr>
              <a:t>Trả lời</a:t>
            </a:r>
            <a:endParaRPr lang="vi-VN" sz="2600" dirty="0">
              <a:solidFill>
                <a:srgbClr val="002060"/>
              </a:solidFill>
            </a:endParaRPr>
          </a:p>
        </p:txBody>
      </p:sp>
      <p:sp>
        <p:nvSpPr>
          <p:cNvPr id="12" name="Content Placeholder 2">
            <a:extLst>
              <a:ext uri="{FF2B5EF4-FFF2-40B4-BE49-F238E27FC236}">
                <a16:creationId xmlns:a16="http://schemas.microsoft.com/office/drawing/2014/main" id="{6F5699A7-14F0-43C6-978B-4D78BF724B7C}"/>
              </a:ext>
            </a:extLst>
          </p:cNvPr>
          <p:cNvSpPr txBox="1">
            <a:spLocks/>
          </p:cNvSpPr>
          <p:nvPr/>
        </p:nvSpPr>
        <p:spPr>
          <a:xfrm>
            <a:off x="800276" y="5856952"/>
            <a:ext cx="10827225" cy="54685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50000"/>
              </a:lnSpc>
            </a:pPr>
            <a:r>
              <a:rPr lang="vi-VN" sz="2600" dirty="0">
                <a:solidFill>
                  <a:srgbClr val="FF0000"/>
                </a:solidFill>
              </a:rPr>
              <a:t>2 – 1 – 4 – 3</a:t>
            </a:r>
            <a:endParaRPr lang="vi-VN" sz="2600" dirty="0">
              <a:solidFill>
                <a:srgbClr val="002060"/>
              </a:solidFill>
            </a:endParaRPr>
          </a:p>
        </p:txBody>
      </p:sp>
      <p:sp>
        <p:nvSpPr>
          <p:cNvPr id="13" name="Content Placeholder 2">
            <a:extLst>
              <a:ext uri="{FF2B5EF4-FFF2-40B4-BE49-F238E27FC236}">
                <a16:creationId xmlns:a16="http://schemas.microsoft.com/office/drawing/2014/main" id="{0D7D2A36-CDE3-4B28-A858-36FCBD1584BB}"/>
              </a:ext>
            </a:extLst>
          </p:cNvPr>
          <p:cNvSpPr txBox="1">
            <a:spLocks/>
          </p:cNvSpPr>
          <p:nvPr/>
        </p:nvSpPr>
        <p:spPr>
          <a:xfrm>
            <a:off x="800275" y="4703652"/>
            <a:ext cx="10827225" cy="54685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50000"/>
              </a:lnSpc>
            </a:pPr>
            <a:r>
              <a:rPr lang="vi-VN" sz="2600" dirty="0">
                <a:solidFill>
                  <a:srgbClr val="002060"/>
                </a:solidFill>
              </a:rPr>
              <a:t>4) Gửi thư</a:t>
            </a:r>
          </a:p>
        </p:txBody>
      </p:sp>
    </p:spTree>
    <p:extLst>
      <p:ext uri="{BB962C8B-B14F-4D97-AF65-F5344CB8AC3E}">
        <p14:creationId xmlns:p14="http://schemas.microsoft.com/office/powerpoint/2010/main" val="1172702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anim calcmode="lin" valueType="num">
                                      <p:cBhvr>
                                        <p:cTn id="27" dur="1000" fill="hold"/>
                                        <p:tgtEl>
                                          <p:spTgt spid="8"/>
                                        </p:tgtEl>
                                        <p:attrNameLst>
                                          <p:attrName>ppt_x</p:attrName>
                                        </p:attrNameLst>
                                      </p:cBhvr>
                                      <p:tavLst>
                                        <p:tav tm="0">
                                          <p:val>
                                            <p:strVal val="#ppt_x"/>
                                          </p:val>
                                        </p:tav>
                                        <p:tav tm="100000">
                                          <p:val>
                                            <p:strVal val="#ppt_x"/>
                                          </p:val>
                                        </p:tav>
                                      </p:tavLst>
                                    </p:anim>
                                    <p:anim calcmode="lin" valueType="num">
                                      <p:cBhvr>
                                        <p:cTn id="28"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1000"/>
                                        <p:tgtEl>
                                          <p:spTgt spid="9"/>
                                        </p:tgtEl>
                                      </p:cBhvr>
                                    </p:animEffect>
                                    <p:anim calcmode="lin" valueType="num">
                                      <p:cBhvr>
                                        <p:cTn id="34" dur="1000" fill="hold"/>
                                        <p:tgtEl>
                                          <p:spTgt spid="9"/>
                                        </p:tgtEl>
                                        <p:attrNameLst>
                                          <p:attrName>ppt_x</p:attrName>
                                        </p:attrNameLst>
                                      </p:cBhvr>
                                      <p:tavLst>
                                        <p:tav tm="0">
                                          <p:val>
                                            <p:strVal val="#ppt_x"/>
                                          </p:val>
                                        </p:tav>
                                        <p:tav tm="100000">
                                          <p:val>
                                            <p:strVal val="#ppt_x"/>
                                          </p:val>
                                        </p:tav>
                                      </p:tavLst>
                                    </p:anim>
                                    <p:anim calcmode="lin" valueType="num">
                                      <p:cBhvr>
                                        <p:cTn id="35"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fade">
                                      <p:cBhvr>
                                        <p:cTn id="40" dur="1000"/>
                                        <p:tgtEl>
                                          <p:spTgt spid="10"/>
                                        </p:tgtEl>
                                      </p:cBhvr>
                                    </p:animEffect>
                                    <p:anim calcmode="lin" valueType="num">
                                      <p:cBhvr>
                                        <p:cTn id="41" dur="1000" fill="hold"/>
                                        <p:tgtEl>
                                          <p:spTgt spid="10"/>
                                        </p:tgtEl>
                                        <p:attrNameLst>
                                          <p:attrName>ppt_x</p:attrName>
                                        </p:attrNameLst>
                                      </p:cBhvr>
                                      <p:tavLst>
                                        <p:tav tm="0">
                                          <p:val>
                                            <p:strVal val="#ppt_x"/>
                                          </p:val>
                                        </p:tav>
                                        <p:tav tm="100000">
                                          <p:val>
                                            <p:strVal val="#ppt_x"/>
                                          </p:val>
                                        </p:tav>
                                      </p:tavLst>
                                    </p:anim>
                                    <p:anim calcmode="lin" valueType="num">
                                      <p:cBhvr>
                                        <p:cTn id="42"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fade">
                                      <p:cBhvr>
                                        <p:cTn id="47" dur="1000"/>
                                        <p:tgtEl>
                                          <p:spTgt spid="13"/>
                                        </p:tgtEl>
                                      </p:cBhvr>
                                    </p:animEffect>
                                    <p:anim calcmode="lin" valueType="num">
                                      <p:cBhvr>
                                        <p:cTn id="48" dur="1000" fill="hold"/>
                                        <p:tgtEl>
                                          <p:spTgt spid="13"/>
                                        </p:tgtEl>
                                        <p:attrNameLst>
                                          <p:attrName>ppt_x</p:attrName>
                                        </p:attrNameLst>
                                      </p:cBhvr>
                                      <p:tavLst>
                                        <p:tav tm="0">
                                          <p:val>
                                            <p:strVal val="#ppt_x"/>
                                          </p:val>
                                        </p:tav>
                                        <p:tav tm="100000">
                                          <p:val>
                                            <p:strVal val="#ppt_x"/>
                                          </p:val>
                                        </p:tav>
                                      </p:tavLst>
                                    </p:anim>
                                    <p:anim calcmode="lin" valueType="num">
                                      <p:cBhvr>
                                        <p:cTn id="4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11"/>
                                        </p:tgtEl>
                                        <p:attrNameLst>
                                          <p:attrName>style.visibility</p:attrName>
                                        </p:attrNameLst>
                                      </p:cBhvr>
                                      <p:to>
                                        <p:strVal val="visible"/>
                                      </p:to>
                                    </p:set>
                                    <p:animEffect transition="in" filter="fade">
                                      <p:cBhvr>
                                        <p:cTn id="54" dur="1000"/>
                                        <p:tgtEl>
                                          <p:spTgt spid="11"/>
                                        </p:tgtEl>
                                      </p:cBhvr>
                                    </p:animEffect>
                                    <p:anim calcmode="lin" valueType="num">
                                      <p:cBhvr>
                                        <p:cTn id="55" dur="1000" fill="hold"/>
                                        <p:tgtEl>
                                          <p:spTgt spid="11"/>
                                        </p:tgtEl>
                                        <p:attrNameLst>
                                          <p:attrName>ppt_x</p:attrName>
                                        </p:attrNameLst>
                                      </p:cBhvr>
                                      <p:tavLst>
                                        <p:tav tm="0">
                                          <p:val>
                                            <p:strVal val="#ppt_x"/>
                                          </p:val>
                                        </p:tav>
                                        <p:tav tm="100000">
                                          <p:val>
                                            <p:strVal val="#ppt_x"/>
                                          </p:val>
                                        </p:tav>
                                      </p:tavLst>
                                    </p:anim>
                                    <p:anim calcmode="lin" valueType="num">
                                      <p:cBhvr>
                                        <p:cTn id="5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12"/>
                                        </p:tgtEl>
                                        <p:attrNameLst>
                                          <p:attrName>style.visibility</p:attrName>
                                        </p:attrNameLst>
                                      </p:cBhvr>
                                      <p:to>
                                        <p:strVal val="visible"/>
                                      </p:to>
                                    </p:set>
                                    <p:animEffect transition="in" filter="fade">
                                      <p:cBhvr>
                                        <p:cTn id="61" dur="1000"/>
                                        <p:tgtEl>
                                          <p:spTgt spid="12"/>
                                        </p:tgtEl>
                                      </p:cBhvr>
                                    </p:animEffect>
                                    <p:anim calcmode="lin" valueType="num">
                                      <p:cBhvr>
                                        <p:cTn id="62" dur="1000" fill="hold"/>
                                        <p:tgtEl>
                                          <p:spTgt spid="12"/>
                                        </p:tgtEl>
                                        <p:attrNameLst>
                                          <p:attrName>ppt_x</p:attrName>
                                        </p:attrNameLst>
                                      </p:cBhvr>
                                      <p:tavLst>
                                        <p:tav tm="0">
                                          <p:val>
                                            <p:strVal val="#ppt_x"/>
                                          </p:val>
                                        </p:tav>
                                        <p:tav tm="100000">
                                          <p:val>
                                            <p:strVal val="#ppt_x"/>
                                          </p:val>
                                        </p:tav>
                                      </p:tavLst>
                                    </p:anim>
                                    <p:anim calcmode="lin" valueType="num">
                                      <p:cBhvr>
                                        <p:cTn id="63"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8" grpId="0"/>
      <p:bldP spid="9" grpId="0"/>
      <p:bldP spid="10" grpId="0"/>
      <p:bldP spid="11" grpId="0"/>
      <p:bldP spid="12" grpId="0"/>
      <p:bldP spid="1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5EB7762-7F2A-4297-BD3F-514AD52FEBFB}"/>
              </a:ext>
            </a:extLst>
          </p:cNvPr>
          <p:cNvSpPr txBox="1">
            <a:spLocks/>
          </p:cNvSpPr>
          <p:nvPr/>
        </p:nvSpPr>
        <p:spPr>
          <a:xfrm>
            <a:off x="1172871" y="117128"/>
            <a:ext cx="9905998" cy="88392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a:lstStyle>
          <a:p>
            <a:pPr algn="ctr"/>
            <a:r>
              <a:rPr lang="vi-VN" sz="3200" b="1" i="1" dirty="0">
                <a:solidFill>
                  <a:srgbClr val="0070C0"/>
                </a:solidFill>
                <a:latin typeface="Times New Roman" panose="02020603050405020304" pitchFamily="18" charset="0"/>
                <a:cs typeface="Times New Roman" panose="02020603050405020304" pitchFamily="18" charset="0"/>
              </a:rPr>
              <a:t>Bài 5: Giới thiệu thư điện tử (1 TIẾT)</a:t>
            </a:r>
            <a:endParaRPr lang="vi-VN" sz="3200" b="1" dirty="0">
              <a:solidFill>
                <a:srgbClr val="0070C0"/>
              </a:solidFill>
              <a:latin typeface="Times New Roman" panose="02020603050405020304" pitchFamily="18" charset="0"/>
              <a:cs typeface="Times New Roman" panose="02020603050405020304" pitchFamily="18" charset="0"/>
            </a:endParaRPr>
          </a:p>
        </p:txBody>
      </p:sp>
      <p:sp>
        <p:nvSpPr>
          <p:cNvPr id="5" name="Content Placeholder 2">
            <a:extLst>
              <a:ext uri="{FF2B5EF4-FFF2-40B4-BE49-F238E27FC236}">
                <a16:creationId xmlns:a16="http://schemas.microsoft.com/office/drawing/2014/main" id="{0014B9BE-544C-4DAE-8DBE-8E7C9330E23C}"/>
              </a:ext>
            </a:extLst>
          </p:cNvPr>
          <p:cNvSpPr txBox="1">
            <a:spLocks/>
          </p:cNvSpPr>
          <p:nvPr/>
        </p:nvSpPr>
        <p:spPr>
          <a:xfrm>
            <a:off x="830759" y="1001048"/>
            <a:ext cx="10827225" cy="189455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50000"/>
              </a:lnSpc>
            </a:pPr>
            <a:r>
              <a:rPr lang="vi-VN" sz="2600" b="1" dirty="0">
                <a:solidFill>
                  <a:srgbClr val="92D050"/>
                </a:solidFill>
              </a:rPr>
              <a:t>- Nếu em có một tài khoản thư điện tử, em dựu định sẽ trao đổi những thông tin gì, với ai? Hãy giải thích vì sao em không dùng cách gửi thư qua bưu điện trong những trường hợp đó.</a:t>
            </a:r>
          </a:p>
        </p:txBody>
      </p:sp>
      <p:sp>
        <p:nvSpPr>
          <p:cNvPr id="6" name="Content Placeholder 2">
            <a:extLst>
              <a:ext uri="{FF2B5EF4-FFF2-40B4-BE49-F238E27FC236}">
                <a16:creationId xmlns:a16="http://schemas.microsoft.com/office/drawing/2014/main" id="{0E2EC332-EDB6-43CB-AA41-12E68BE38244}"/>
              </a:ext>
            </a:extLst>
          </p:cNvPr>
          <p:cNvSpPr txBox="1">
            <a:spLocks/>
          </p:cNvSpPr>
          <p:nvPr/>
        </p:nvSpPr>
        <p:spPr>
          <a:xfrm>
            <a:off x="830759" y="2882147"/>
            <a:ext cx="10827225" cy="54685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50000"/>
              </a:lnSpc>
            </a:pPr>
            <a:r>
              <a:rPr lang="vi-VN" sz="2600" dirty="0">
                <a:solidFill>
                  <a:srgbClr val="FF0000"/>
                </a:solidFill>
              </a:rPr>
              <a:t>Trả lời : </a:t>
            </a:r>
            <a:r>
              <a:rPr lang="vi-VN" sz="2600" dirty="0">
                <a:solidFill>
                  <a:srgbClr val="7030A0"/>
                </a:solidFill>
              </a:rPr>
              <a:t>Đây là một vài ví dụ tham khảo:</a:t>
            </a:r>
          </a:p>
          <a:p>
            <a:pPr algn="l">
              <a:lnSpc>
                <a:spcPct val="150000"/>
              </a:lnSpc>
            </a:pPr>
            <a:endParaRPr lang="vi-VN" sz="2600" dirty="0">
              <a:solidFill>
                <a:srgbClr val="002060"/>
              </a:solidFill>
            </a:endParaRPr>
          </a:p>
        </p:txBody>
      </p:sp>
      <p:sp>
        <p:nvSpPr>
          <p:cNvPr id="7" name="Content Placeholder 2">
            <a:extLst>
              <a:ext uri="{FF2B5EF4-FFF2-40B4-BE49-F238E27FC236}">
                <a16:creationId xmlns:a16="http://schemas.microsoft.com/office/drawing/2014/main" id="{42B78A44-5B82-440B-9A09-49B70218BF94}"/>
              </a:ext>
            </a:extLst>
          </p:cNvPr>
          <p:cNvSpPr txBox="1">
            <a:spLocks/>
          </p:cNvSpPr>
          <p:nvPr/>
        </p:nvSpPr>
        <p:spPr>
          <a:xfrm>
            <a:off x="830758" y="3429000"/>
            <a:ext cx="10827225" cy="54685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50000"/>
              </a:lnSpc>
            </a:pPr>
            <a:r>
              <a:rPr lang="vi-VN" sz="2600" dirty="0">
                <a:solidFill>
                  <a:srgbClr val="00B0F0"/>
                </a:solidFill>
              </a:rPr>
              <a:t>1) Gửi hình chụp khi đi du lịch cho người bạn ở quốc gia khác.</a:t>
            </a:r>
          </a:p>
        </p:txBody>
      </p:sp>
      <p:sp>
        <p:nvSpPr>
          <p:cNvPr id="9" name="Content Placeholder 2">
            <a:extLst>
              <a:ext uri="{FF2B5EF4-FFF2-40B4-BE49-F238E27FC236}">
                <a16:creationId xmlns:a16="http://schemas.microsoft.com/office/drawing/2014/main" id="{625C38AA-C78D-4F0D-9ECE-7469C4DE97CA}"/>
              </a:ext>
            </a:extLst>
          </p:cNvPr>
          <p:cNvSpPr txBox="1">
            <a:spLocks/>
          </p:cNvSpPr>
          <p:nvPr/>
        </p:nvSpPr>
        <p:spPr>
          <a:xfrm>
            <a:off x="830758" y="3975853"/>
            <a:ext cx="10827225" cy="54685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50000"/>
              </a:lnSpc>
            </a:pPr>
            <a:r>
              <a:rPr lang="vi-VN" sz="2600" dirty="0">
                <a:solidFill>
                  <a:srgbClr val="002060"/>
                </a:solidFill>
              </a:rPr>
              <a:t>2) Nộp  bài tập thực hành Tin học cho thầy giáo.</a:t>
            </a:r>
          </a:p>
        </p:txBody>
      </p:sp>
      <p:sp>
        <p:nvSpPr>
          <p:cNvPr id="10" name="Content Placeholder 2">
            <a:extLst>
              <a:ext uri="{FF2B5EF4-FFF2-40B4-BE49-F238E27FC236}">
                <a16:creationId xmlns:a16="http://schemas.microsoft.com/office/drawing/2014/main" id="{875F0318-5D81-4DB4-B383-13760BDE7FF5}"/>
              </a:ext>
            </a:extLst>
          </p:cNvPr>
          <p:cNvSpPr txBox="1">
            <a:spLocks/>
          </p:cNvSpPr>
          <p:nvPr/>
        </p:nvSpPr>
        <p:spPr>
          <a:xfrm>
            <a:off x="830758" y="4503272"/>
            <a:ext cx="10827225" cy="54685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50000"/>
              </a:lnSpc>
            </a:pPr>
            <a:r>
              <a:rPr lang="vi-VN" sz="2600" dirty="0">
                <a:solidFill>
                  <a:srgbClr val="7030A0"/>
                </a:solidFill>
              </a:rPr>
              <a:t>3) Gửi thư cho họ hàng ở xa.</a:t>
            </a:r>
          </a:p>
        </p:txBody>
      </p:sp>
      <p:sp>
        <p:nvSpPr>
          <p:cNvPr id="11" name="Content Placeholder 2">
            <a:extLst>
              <a:ext uri="{FF2B5EF4-FFF2-40B4-BE49-F238E27FC236}">
                <a16:creationId xmlns:a16="http://schemas.microsoft.com/office/drawing/2014/main" id="{AD7FD9B6-9328-49F7-A11C-B946DF6985A4}"/>
              </a:ext>
            </a:extLst>
          </p:cNvPr>
          <p:cNvSpPr txBox="1">
            <a:spLocks/>
          </p:cNvSpPr>
          <p:nvPr/>
        </p:nvSpPr>
        <p:spPr>
          <a:xfrm>
            <a:off x="830757" y="5050125"/>
            <a:ext cx="10827225" cy="123891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50000"/>
              </a:lnSpc>
            </a:pPr>
            <a:r>
              <a:rPr lang="vi-VN" sz="2600" dirty="0">
                <a:solidFill>
                  <a:srgbClr val="FF0000"/>
                </a:solidFill>
              </a:rPr>
              <a:t>4) Gửi thư cho trung tâm tin học, trung tâm anh văn để dăng ký lớp học trực tuyến, gởi đơn xin phép khi nghĩ học,...</a:t>
            </a:r>
          </a:p>
        </p:txBody>
      </p:sp>
    </p:spTree>
    <p:extLst>
      <p:ext uri="{BB962C8B-B14F-4D97-AF65-F5344CB8AC3E}">
        <p14:creationId xmlns:p14="http://schemas.microsoft.com/office/powerpoint/2010/main" val="4023425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1000"/>
                                        <p:tgtEl>
                                          <p:spTgt spid="7"/>
                                        </p:tgtEl>
                                      </p:cBhvr>
                                    </p:animEffect>
                                    <p:anim calcmode="lin" valueType="num">
                                      <p:cBhvr>
                                        <p:cTn id="27" dur="1000" fill="hold"/>
                                        <p:tgtEl>
                                          <p:spTgt spid="7"/>
                                        </p:tgtEl>
                                        <p:attrNameLst>
                                          <p:attrName>ppt_x</p:attrName>
                                        </p:attrNameLst>
                                      </p:cBhvr>
                                      <p:tavLst>
                                        <p:tav tm="0">
                                          <p:val>
                                            <p:strVal val="#ppt_x"/>
                                          </p:val>
                                        </p:tav>
                                        <p:tav tm="100000">
                                          <p:val>
                                            <p:strVal val="#ppt_x"/>
                                          </p:val>
                                        </p:tav>
                                      </p:tavLst>
                                    </p:anim>
                                    <p:anim calcmode="lin" valueType="num">
                                      <p:cBhvr>
                                        <p:cTn id="28"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1000"/>
                                        <p:tgtEl>
                                          <p:spTgt spid="9"/>
                                        </p:tgtEl>
                                      </p:cBhvr>
                                    </p:animEffect>
                                    <p:anim calcmode="lin" valueType="num">
                                      <p:cBhvr>
                                        <p:cTn id="34" dur="1000" fill="hold"/>
                                        <p:tgtEl>
                                          <p:spTgt spid="9"/>
                                        </p:tgtEl>
                                        <p:attrNameLst>
                                          <p:attrName>ppt_x</p:attrName>
                                        </p:attrNameLst>
                                      </p:cBhvr>
                                      <p:tavLst>
                                        <p:tav tm="0">
                                          <p:val>
                                            <p:strVal val="#ppt_x"/>
                                          </p:val>
                                        </p:tav>
                                        <p:tav tm="100000">
                                          <p:val>
                                            <p:strVal val="#ppt_x"/>
                                          </p:val>
                                        </p:tav>
                                      </p:tavLst>
                                    </p:anim>
                                    <p:anim calcmode="lin" valueType="num">
                                      <p:cBhvr>
                                        <p:cTn id="35"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fade">
                                      <p:cBhvr>
                                        <p:cTn id="40" dur="1000"/>
                                        <p:tgtEl>
                                          <p:spTgt spid="10"/>
                                        </p:tgtEl>
                                      </p:cBhvr>
                                    </p:animEffect>
                                    <p:anim calcmode="lin" valueType="num">
                                      <p:cBhvr>
                                        <p:cTn id="41" dur="1000" fill="hold"/>
                                        <p:tgtEl>
                                          <p:spTgt spid="10"/>
                                        </p:tgtEl>
                                        <p:attrNameLst>
                                          <p:attrName>ppt_x</p:attrName>
                                        </p:attrNameLst>
                                      </p:cBhvr>
                                      <p:tavLst>
                                        <p:tav tm="0">
                                          <p:val>
                                            <p:strVal val="#ppt_x"/>
                                          </p:val>
                                        </p:tav>
                                        <p:tav tm="100000">
                                          <p:val>
                                            <p:strVal val="#ppt_x"/>
                                          </p:val>
                                        </p:tav>
                                      </p:tavLst>
                                    </p:anim>
                                    <p:anim calcmode="lin" valueType="num">
                                      <p:cBhvr>
                                        <p:cTn id="42"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fade">
                                      <p:cBhvr>
                                        <p:cTn id="47" dur="1000"/>
                                        <p:tgtEl>
                                          <p:spTgt spid="11"/>
                                        </p:tgtEl>
                                      </p:cBhvr>
                                    </p:animEffect>
                                    <p:anim calcmode="lin" valueType="num">
                                      <p:cBhvr>
                                        <p:cTn id="48" dur="1000" fill="hold"/>
                                        <p:tgtEl>
                                          <p:spTgt spid="11"/>
                                        </p:tgtEl>
                                        <p:attrNameLst>
                                          <p:attrName>ppt_x</p:attrName>
                                        </p:attrNameLst>
                                      </p:cBhvr>
                                      <p:tavLst>
                                        <p:tav tm="0">
                                          <p:val>
                                            <p:strVal val="#ppt_x"/>
                                          </p:val>
                                        </p:tav>
                                        <p:tav tm="100000">
                                          <p:val>
                                            <p:strVal val="#ppt_x"/>
                                          </p:val>
                                        </p:tav>
                                      </p:tavLst>
                                    </p:anim>
                                    <p:anim calcmode="lin" valueType="num">
                                      <p:cBhvr>
                                        <p:cTn id="4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9" grpId="0"/>
      <p:bldP spid="10" grpId="0"/>
      <p:bldP spid="1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D1580CC-BEC9-41C5-8CE6-D8975217BAB8}"/>
              </a:ext>
            </a:extLst>
          </p:cNvPr>
          <p:cNvSpPr txBox="1">
            <a:spLocks/>
          </p:cNvSpPr>
          <p:nvPr/>
        </p:nvSpPr>
        <p:spPr>
          <a:xfrm>
            <a:off x="1172871" y="117128"/>
            <a:ext cx="9905998" cy="88392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a:lstStyle>
          <a:p>
            <a:pPr algn="ctr"/>
            <a:r>
              <a:rPr lang="vi-VN" sz="3200" b="1" i="1" dirty="0">
                <a:solidFill>
                  <a:srgbClr val="0070C0"/>
                </a:solidFill>
                <a:latin typeface="Times New Roman" panose="02020603050405020304" pitchFamily="18" charset="0"/>
                <a:cs typeface="Times New Roman" panose="02020603050405020304" pitchFamily="18" charset="0"/>
              </a:rPr>
              <a:t>Bài 5: Giới thiệu thư điện tử (1 TIẾT)</a:t>
            </a:r>
            <a:endParaRPr lang="vi-VN" sz="3200" b="1" dirty="0">
              <a:solidFill>
                <a:srgbClr val="0070C0"/>
              </a:solidFill>
              <a:latin typeface="Times New Roman" panose="02020603050405020304" pitchFamily="18" charset="0"/>
              <a:cs typeface="Times New Roman" panose="02020603050405020304" pitchFamily="18" charset="0"/>
            </a:endParaRPr>
          </a:p>
        </p:txBody>
      </p:sp>
      <p:sp>
        <p:nvSpPr>
          <p:cNvPr id="5" name="Content Placeholder 2">
            <a:extLst>
              <a:ext uri="{FF2B5EF4-FFF2-40B4-BE49-F238E27FC236}">
                <a16:creationId xmlns:a16="http://schemas.microsoft.com/office/drawing/2014/main" id="{57714501-37D9-4873-A44B-876730654153}"/>
              </a:ext>
            </a:extLst>
          </p:cNvPr>
          <p:cNvSpPr txBox="1">
            <a:spLocks/>
          </p:cNvSpPr>
          <p:nvPr/>
        </p:nvSpPr>
        <p:spPr>
          <a:xfrm>
            <a:off x="712256" y="801268"/>
            <a:ext cx="10827225" cy="54685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50000"/>
              </a:lnSpc>
            </a:pPr>
            <a:r>
              <a:rPr lang="vi-VN" sz="2600" dirty="0">
                <a:solidFill>
                  <a:srgbClr val="FF0000"/>
                </a:solidFill>
              </a:rPr>
              <a:t>Giải thích:</a:t>
            </a:r>
            <a:endParaRPr lang="vi-VN" sz="2600" dirty="0">
              <a:solidFill>
                <a:srgbClr val="7030A0"/>
              </a:solidFill>
            </a:endParaRPr>
          </a:p>
          <a:p>
            <a:pPr algn="l">
              <a:lnSpc>
                <a:spcPct val="150000"/>
              </a:lnSpc>
            </a:pPr>
            <a:endParaRPr lang="vi-VN" sz="2600" dirty="0">
              <a:solidFill>
                <a:srgbClr val="002060"/>
              </a:solidFill>
            </a:endParaRPr>
          </a:p>
        </p:txBody>
      </p:sp>
      <p:sp>
        <p:nvSpPr>
          <p:cNvPr id="6" name="Content Placeholder 2">
            <a:extLst>
              <a:ext uri="{FF2B5EF4-FFF2-40B4-BE49-F238E27FC236}">
                <a16:creationId xmlns:a16="http://schemas.microsoft.com/office/drawing/2014/main" id="{B34E7D77-452E-4AF2-8E7B-CCFDFAED5D01}"/>
              </a:ext>
            </a:extLst>
          </p:cNvPr>
          <p:cNvSpPr txBox="1">
            <a:spLocks/>
          </p:cNvSpPr>
          <p:nvPr/>
        </p:nvSpPr>
        <p:spPr>
          <a:xfrm>
            <a:off x="712256" y="1377863"/>
            <a:ext cx="10827225" cy="121293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50000"/>
              </a:lnSpc>
            </a:pPr>
            <a:r>
              <a:rPr lang="vi-VN" sz="2600" dirty="0">
                <a:solidFill>
                  <a:srgbClr val="00B0F0"/>
                </a:solidFill>
              </a:rPr>
              <a:t>1) Gửi hình chụp khi đi du lịch cho người bạn ở quốc gia khác.</a:t>
            </a:r>
          </a:p>
          <a:p>
            <a:pPr algn="just">
              <a:lnSpc>
                <a:spcPct val="100000"/>
              </a:lnSpc>
            </a:pPr>
            <a:r>
              <a:rPr lang="vi-VN" sz="2600" dirty="0">
                <a:solidFill>
                  <a:srgbClr val="FF0000"/>
                </a:solidFill>
              </a:rPr>
              <a:t>=&gt; gửi mail nhanh và đính kèm được hình ảnh trong máy.</a:t>
            </a:r>
          </a:p>
        </p:txBody>
      </p:sp>
      <p:sp>
        <p:nvSpPr>
          <p:cNvPr id="7" name="Content Placeholder 2">
            <a:extLst>
              <a:ext uri="{FF2B5EF4-FFF2-40B4-BE49-F238E27FC236}">
                <a16:creationId xmlns:a16="http://schemas.microsoft.com/office/drawing/2014/main" id="{7A1DFB05-6CE8-4F50-97B0-EEAA4F2C9A60}"/>
              </a:ext>
            </a:extLst>
          </p:cNvPr>
          <p:cNvSpPr txBox="1">
            <a:spLocks/>
          </p:cNvSpPr>
          <p:nvPr/>
        </p:nvSpPr>
        <p:spPr>
          <a:xfrm>
            <a:off x="652517" y="2615750"/>
            <a:ext cx="10827225" cy="136533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50000"/>
              </a:lnSpc>
            </a:pPr>
            <a:r>
              <a:rPr lang="vi-VN" sz="2600" dirty="0">
                <a:solidFill>
                  <a:srgbClr val="002060"/>
                </a:solidFill>
              </a:rPr>
              <a:t>2) Nộp bài tập thực hành Tin học cho thầy giáo.</a:t>
            </a:r>
          </a:p>
          <a:p>
            <a:pPr algn="just">
              <a:lnSpc>
                <a:spcPct val="150000"/>
              </a:lnSpc>
            </a:pPr>
            <a:r>
              <a:rPr lang="vi-VN" sz="2600" dirty="0">
                <a:solidFill>
                  <a:srgbClr val="00B050"/>
                </a:solidFill>
              </a:rPr>
              <a:t>=&gt; gửi mail nhanh và đính kèm được bài tập.</a:t>
            </a:r>
          </a:p>
        </p:txBody>
      </p:sp>
      <p:sp>
        <p:nvSpPr>
          <p:cNvPr id="8" name="Content Placeholder 2">
            <a:extLst>
              <a:ext uri="{FF2B5EF4-FFF2-40B4-BE49-F238E27FC236}">
                <a16:creationId xmlns:a16="http://schemas.microsoft.com/office/drawing/2014/main" id="{4DDFF06C-65B4-4CCC-9117-49FE81BB8314}"/>
              </a:ext>
            </a:extLst>
          </p:cNvPr>
          <p:cNvSpPr txBox="1">
            <a:spLocks/>
          </p:cNvSpPr>
          <p:nvPr/>
        </p:nvSpPr>
        <p:spPr>
          <a:xfrm>
            <a:off x="652517" y="4006039"/>
            <a:ext cx="10827225" cy="65740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50000"/>
              </a:lnSpc>
            </a:pPr>
            <a:r>
              <a:rPr lang="vi-VN" sz="2600" dirty="0">
                <a:solidFill>
                  <a:srgbClr val="7030A0"/>
                </a:solidFill>
              </a:rPr>
              <a:t>3) Gửi thư cho họ hàng ở xa. </a:t>
            </a:r>
            <a:r>
              <a:rPr lang="vi-VN" sz="2600" dirty="0">
                <a:solidFill>
                  <a:srgbClr val="00B0F0"/>
                </a:solidFill>
              </a:rPr>
              <a:t>=&gt; gửi mail nhanh.</a:t>
            </a:r>
          </a:p>
        </p:txBody>
      </p:sp>
      <p:sp>
        <p:nvSpPr>
          <p:cNvPr id="9" name="Content Placeholder 2">
            <a:extLst>
              <a:ext uri="{FF2B5EF4-FFF2-40B4-BE49-F238E27FC236}">
                <a16:creationId xmlns:a16="http://schemas.microsoft.com/office/drawing/2014/main" id="{0520A5A9-F962-4867-B121-8337A4291567}"/>
              </a:ext>
            </a:extLst>
          </p:cNvPr>
          <p:cNvSpPr txBox="1">
            <a:spLocks/>
          </p:cNvSpPr>
          <p:nvPr/>
        </p:nvSpPr>
        <p:spPr>
          <a:xfrm>
            <a:off x="652516" y="4663441"/>
            <a:ext cx="10827225" cy="136533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50000"/>
              </a:lnSpc>
            </a:pPr>
            <a:r>
              <a:rPr lang="vi-VN" sz="2600" dirty="0">
                <a:solidFill>
                  <a:srgbClr val="FF0000"/>
                </a:solidFill>
              </a:rPr>
              <a:t>4) Gửi thư cho trung tâm tin học, trung tâm anh văn để dăng ký lớp học trực tuyến, gởi đơn xin phép khi nghĩ học,... </a:t>
            </a:r>
            <a:r>
              <a:rPr lang="vi-VN" sz="2600" dirty="0"/>
              <a:t>=&gt; gửi mail đăng ký nhanh.</a:t>
            </a:r>
          </a:p>
        </p:txBody>
      </p:sp>
    </p:spTree>
    <p:extLst>
      <p:ext uri="{BB962C8B-B14F-4D97-AF65-F5344CB8AC3E}">
        <p14:creationId xmlns:p14="http://schemas.microsoft.com/office/powerpoint/2010/main" val="116421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additive="base">
                                        <p:cTn id="1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6">
                                            <p:txEl>
                                              <p:pRg st="1" end="1"/>
                                            </p:txEl>
                                          </p:spTgt>
                                        </p:tgtEl>
                                        <p:attrNameLst>
                                          <p:attrName>style.visibility</p:attrName>
                                        </p:attrNameLst>
                                      </p:cBhvr>
                                      <p:to>
                                        <p:strVal val="visible"/>
                                      </p:to>
                                    </p:set>
                                    <p:animEffect transition="in" filter="barn(inVertical)">
                                      <p:cBhvr>
                                        <p:cTn id="25" dur="500"/>
                                        <p:tgtEl>
                                          <p:spTgt spid="6">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7">
                                            <p:txEl>
                                              <p:pRg st="0" end="0"/>
                                            </p:txEl>
                                          </p:spTgt>
                                        </p:tgtEl>
                                        <p:attrNameLst>
                                          <p:attrName>style.visibility</p:attrName>
                                        </p:attrNameLst>
                                      </p:cBhvr>
                                      <p:to>
                                        <p:strVal val="visible"/>
                                      </p:to>
                                    </p:set>
                                    <p:anim calcmode="lin" valueType="num">
                                      <p:cBhvr additive="base">
                                        <p:cTn id="30"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nodeType="clickEffect">
                                  <p:stCondLst>
                                    <p:cond delay="0"/>
                                  </p:stCondLst>
                                  <p:childTnLst>
                                    <p:set>
                                      <p:cBhvr>
                                        <p:cTn id="35" dur="1" fill="hold">
                                          <p:stCondLst>
                                            <p:cond delay="0"/>
                                          </p:stCondLst>
                                        </p:cTn>
                                        <p:tgtEl>
                                          <p:spTgt spid="7">
                                            <p:txEl>
                                              <p:pRg st="1" end="1"/>
                                            </p:txEl>
                                          </p:spTgt>
                                        </p:tgtEl>
                                        <p:attrNameLst>
                                          <p:attrName>style.visibility</p:attrName>
                                        </p:attrNameLst>
                                      </p:cBhvr>
                                      <p:to>
                                        <p:strVal val="visible"/>
                                      </p:to>
                                    </p:set>
                                    <p:animEffect transition="in" filter="barn(inVertical)">
                                      <p:cBhvr>
                                        <p:cTn id="36" dur="500"/>
                                        <p:tgtEl>
                                          <p:spTgt spid="7">
                                            <p:txEl>
                                              <p:pRg st="1" end="1"/>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8">
                                            <p:txEl>
                                              <p:pRg st="0" end="0"/>
                                            </p:txEl>
                                          </p:spTgt>
                                        </p:tgtEl>
                                        <p:attrNameLst>
                                          <p:attrName>style.visibility</p:attrName>
                                        </p:attrNameLst>
                                      </p:cBhvr>
                                      <p:to>
                                        <p:strVal val="visible"/>
                                      </p:to>
                                    </p:set>
                                    <p:anim calcmode="lin" valueType="num">
                                      <p:cBhvr additive="base">
                                        <p:cTn id="41"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9">
                                            <p:txEl>
                                              <p:pRg st="0" end="0"/>
                                            </p:txEl>
                                          </p:spTgt>
                                        </p:tgtEl>
                                        <p:attrNameLst>
                                          <p:attrName>style.visibility</p:attrName>
                                        </p:attrNameLst>
                                      </p:cBhvr>
                                      <p:to>
                                        <p:strVal val="visible"/>
                                      </p:to>
                                    </p:set>
                                    <p:animEffect transition="in" filter="barn(inVertical)">
                                      <p:cBhvr>
                                        <p:cTn id="4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7135E1C-D8AA-4309-9DD4-2C36C71A5316}"/>
              </a:ext>
            </a:extLst>
          </p:cNvPr>
          <p:cNvSpPr txBox="1">
            <a:spLocks/>
          </p:cNvSpPr>
          <p:nvPr/>
        </p:nvSpPr>
        <p:spPr>
          <a:xfrm>
            <a:off x="1172871" y="117128"/>
            <a:ext cx="9905998" cy="88392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a:lstStyle>
          <a:p>
            <a:pPr algn="ctr"/>
            <a:r>
              <a:rPr lang="vi-VN" sz="3200" b="1" i="1" dirty="0">
                <a:solidFill>
                  <a:srgbClr val="0070C0"/>
                </a:solidFill>
                <a:latin typeface="Times New Roman" panose="02020603050405020304" pitchFamily="18" charset="0"/>
                <a:cs typeface="Times New Roman" panose="02020603050405020304" pitchFamily="18" charset="0"/>
              </a:rPr>
              <a:t>Bài 5: Giới thiệu thư điện tử (1 TIẾT)</a:t>
            </a:r>
            <a:endParaRPr lang="vi-VN" sz="3200" b="1" dirty="0">
              <a:solidFill>
                <a:srgbClr val="0070C0"/>
              </a:solidFill>
              <a:latin typeface="Times New Roman" panose="02020603050405020304" pitchFamily="18" charset="0"/>
              <a:cs typeface="Times New Roman" panose="02020603050405020304" pitchFamily="18" charset="0"/>
            </a:endParaRPr>
          </a:p>
        </p:txBody>
      </p:sp>
      <p:sp>
        <p:nvSpPr>
          <p:cNvPr id="5" name="Content Placeholder 2">
            <a:extLst>
              <a:ext uri="{FF2B5EF4-FFF2-40B4-BE49-F238E27FC236}">
                <a16:creationId xmlns:a16="http://schemas.microsoft.com/office/drawing/2014/main" id="{E7D8970A-655F-40D6-AC8E-A33A21B8E694}"/>
              </a:ext>
            </a:extLst>
          </p:cNvPr>
          <p:cNvSpPr txBox="1">
            <a:spLocks/>
          </p:cNvSpPr>
          <p:nvPr/>
        </p:nvSpPr>
        <p:spPr>
          <a:xfrm>
            <a:off x="712256" y="801268"/>
            <a:ext cx="10827225" cy="54685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50000"/>
              </a:lnSpc>
            </a:pPr>
            <a:r>
              <a:rPr lang="vi-VN" sz="2600" b="1" dirty="0">
                <a:solidFill>
                  <a:srgbClr val="92D050"/>
                </a:solidFill>
              </a:rPr>
              <a:t>- Em có thể làm được những việc nào trong các việc sau đây?</a:t>
            </a:r>
          </a:p>
          <a:p>
            <a:pPr algn="l">
              <a:lnSpc>
                <a:spcPct val="150000"/>
              </a:lnSpc>
            </a:pPr>
            <a:endParaRPr lang="vi-VN" sz="2600" b="1" dirty="0">
              <a:solidFill>
                <a:srgbClr val="92D050"/>
              </a:solidFill>
            </a:endParaRPr>
          </a:p>
        </p:txBody>
      </p:sp>
      <p:sp>
        <p:nvSpPr>
          <p:cNvPr id="6" name="Content Placeholder 2">
            <a:extLst>
              <a:ext uri="{FF2B5EF4-FFF2-40B4-BE49-F238E27FC236}">
                <a16:creationId xmlns:a16="http://schemas.microsoft.com/office/drawing/2014/main" id="{3FF264BF-C7F1-4728-8EFB-7F6A56C807FF}"/>
              </a:ext>
            </a:extLst>
          </p:cNvPr>
          <p:cNvSpPr txBox="1">
            <a:spLocks/>
          </p:cNvSpPr>
          <p:nvPr/>
        </p:nvSpPr>
        <p:spPr>
          <a:xfrm>
            <a:off x="712256" y="1485408"/>
            <a:ext cx="11276544" cy="54685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50000"/>
              </a:lnSpc>
            </a:pPr>
            <a:r>
              <a:rPr lang="vi-VN" sz="2600" dirty="0">
                <a:solidFill>
                  <a:srgbClr val="00B0F0"/>
                </a:solidFill>
              </a:rPr>
              <a:t>1) Nêu lợi ích của dịch vụ thư điện tử so với các phương thức liên lạc khác.</a:t>
            </a:r>
          </a:p>
          <a:p>
            <a:pPr algn="l">
              <a:lnSpc>
                <a:spcPct val="150000"/>
              </a:lnSpc>
            </a:pPr>
            <a:endParaRPr lang="vi-VN" sz="2600" dirty="0">
              <a:solidFill>
                <a:srgbClr val="00B0F0"/>
              </a:solidFill>
            </a:endParaRPr>
          </a:p>
        </p:txBody>
      </p:sp>
      <p:sp>
        <p:nvSpPr>
          <p:cNvPr id="7" name="Content Placeholder 2">
            <a:extLst>
              <a:ext uri="{FF2B5EF4-FFF2-40B4-BE49-F238E27FC236}">
                <a16:creationId xmlns:a16="http://schemas.microsoft.com/office/drawing/2014/main" id="{C4649717-AD77-4F5B-BB2D-401391E398C9}"/>
              </a:ext>
            </a:extLst>
          </p:cNvPr>
          <p:cNvSpPr txBox="1">
            <a:spLocks/>
          </p:cNvSpPr>
          <p:nvPr/>
        </p:nvSpPr>
        <p:spPr>
          <a:xfrm>
            <a:off x="712256" y="2032261"/>
            <a:ext cx="10827225" cy="54685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50000"/>
              </a:lnSpc>
            </a:pPr>
            <a:r>
              <a:rPr lang="vi-VN" sz="2600" dirty="0">
                <a:solidFill>
                  <a:srgbClr val="7030A0"/>
                </a:solidFill>
              </a:rPr>
              <a:t>=&gt; Gợi ý: </a:t>
            </a:r>
            <a:r>
              <a:rPr lang="vi-VN" sz="2600" dirty="0"/>
              <a:t>nhanh, rẽ, đính kèm nhiều file,...</a:t>
            </a:r>
          </a:p>
          <a:p>
            <a:pPr algn="l">
              <a:lnSpc>
                <a:spcPct val="150000"/>
              </a:lnSpc>
            </a:pPr>
            <a:endParaRPr lang="vi-VN" sz="2600" dirty="0">
              <a:solidFill>
                <a:srgbClr val="002060"/>
              </a:solidFill>
            </a:endParaRPr>
          </a:p>
        </p:txBody>
      </p:sp>
      <p:sp>
        <p:nvSpPr>
          <p:cNvPr id="8" name="Content Placeholder 2">
            <a:extLst>
              <a:ext uri="{FF2B5EF4-FFF2-40B4-BE49-F238E27FC236}">
                <a16:creationId xmlns:a16="http://schemas.microsoft.com/office/drawing/2014/main" id="{75DF5134-04A7-4E7E-8B79-99BEE0114EA4}"/>
              </a:ext>
            </a:extLst>
          </p:cNvPr>
          <p:cNvSpPr txBox="1">
            <a:spLocks/>
          </p:cNvSpPr>
          <p:nvPr/>
        </p:nvSpPr>
        <p:spPr>
          <a:xfrm>
            <a:off x="712256" y="2579114"/>
            <a:ext cx="10827225" cy="54685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50000"/>
              </a:lnSpc>
            </a:pPr>
            <a:r>
              <a:rPr lang="vi-VN" sz="2600" dirty="0">
                <a:solidFill>
                  <a:srgbClr val="00B0F0"/>
                </a:solidFill>
              </a:rPr>
              <a:t>2) Giải thích vì sao cần cảnh giác khi sử dụng thư điện tử. </a:t>
            </a:r>
          </a:p>
        </p:txBody>
      </p:sp>
      <p:sp>
        <p:nvSpPr>
          <p:cNvPr id="9" name="Content Placeholder 2">
            <a:extLst>
              <a:ext uri="{FF2B5EF4-FFF2-40B4-BE49-F238E27FC236}">
                <a16:creationId xmlns:a16="http://schemas.microsoft.com/office/drawing/2014/main" id="{979DD9D2-86D9-49B0-99E5-18AFE9F1C494}"/>
              </a:ext>
            </a:extLst>
          </p:cNvPr>
          <p:cNvSpPr txBox="1">
            <a:spLocks/>
          </p:cNvSpPr>
          <p:nvPr/>
        </p:nvSpPr>
        <p:spPr>
          <a:xfrm>
            <a:off x="682386" y="3106822"/>
            <a:ext cx="10827225" cy="54685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50000"/>
              </a:lnSpc>
            </a:pPr>
            <a:endParaRPr lang="vi-VN" sz="2600" dirty="0">
              <a:solidFill>
                <a:srgbClr val="7030A0"/>
              </a:solidFill>
            </a:endParaRPr>
          </a:p>
          <a:p>
            <a:pPr algn="l">
              <a:lnSpc>
                <a:spcPct val="150000"/>
              </a:lnSpc>
            </a:pPr>
            <a:endParaRPr lang="vi-VN" sz="2600" dirty="0">
              <a:solidFill>
                <a:srgbClr val="002060"/>
              </a:solidFill>
            </a:endParaRPr>
          </a:p>
        </p:txBody>
      </p:sp>
      <p:sp>
        <p:nvSpPr>
          <p:cNvPr id="10" name="Content Placeholder 2">
            <a:extLst>
              <a:ext uri="{FF2B5EF4-FFF2-40B4-BE49-F238E27FC236}">
                <a16:creationId xmlns:a16="http://schemas.microsoft.com/office/drawing/2014/main" id="{B7A60725-EBFC-461D-ABFD-1E5CAF49FFF9}"/>
              </a:ext>
            </a:extLst>
          </p:cNvPr>
          <p:cNvSpPr txBox="1">
            <a:spLocks/>
          </p:cNvSpPr>
          <p:nvPr/>
        </p:nvSpPr>
        <p:spPr>
          <a:xfrm>
            <a:off x="712256" y="3656596"/>
            <a:ext cx="10827225" cy="54685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50000"/>
              </a:lnSpc>
            </a:pPr>
            <a:r>
              <a:rPr lang="vi-VN" sz="2600" dirty="0">
                <a:solidFill>
                  <a:srgbClr val="00B0F0"/>
                </a:solidFill>
              </a:rPr>
              <a:t>3) Nêu một vài địa chỉ dịch vụ thư điện tử phổ biến.</a:t>
            </a:r>
          </a:p>
          <a:p>
            <a:pPr algn="l">
              <a:lnSpc>
                <a:spcPct val="150000"/>
              </a:lnSpc>
            </a:pPr>
            <a:endParaRPr lang="vi-VN" sz="2600" dirty="0">
              <a:solidFill>
                <a:srgbClr val="00B0F0"/>
              </a:solidFill>
            </a:endParaRPr>
          </a:p>
        </p:txBody>
      </p:sp>
      <p:sp>
        <p:nvSpPr>
          <p:cNvPr id="12" name="Content Placeholder 2">
            <a:extLst>
              <a:ext uri="{FF2B5EF4-FFF2-40B4-BE49-F238E27FC236}">
                <a16:creationId xmlns:a16="http://schemas.microsoft.com/office/drawing/2014/main" id="{8B96795D-270B-4245-B2E6-002BD86DBDE1}"/>
              </a:ext>
            </a:extLst>
          </p:cNvPr>
          <p:cNvSpPr txBox="1">
            <a:spLocks/>
          </p:cNvSpPr>
          <p:nvPr/>
        </p:nvSpPr>
        <p:spPr>
          <a:xfrm>
            <a:off x="712256" y="4756145"/>
            <a:ext cx="10827225" cy="54685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50000"/>
              </a:lnSpc>
            </a:pPr>
            <a:r>
              <a:rPr lang="vi-VN" sz="2600" dirty="0">
                <a:solidFill>
                  <a:srgbClr val="00B0F0"/>
                </a:solidFill>
              </a:rPr>
              <a:t>4) Kể các việc có thể làm được khi sử dụng thư điện tử.</a:t>
            </a:r>
          </a:p>
          <a:p>
            <a:pPr algn="l">
              <a:lnSpc>
                <a:spcPct val="150000"/>
              </a:lnSpc>
            </a:pPr>
            <a:endParaRPr lang="vi-VN" sz="2600" dirty="0">
              <a:solidFill>
                <a:srgbClr val="00B0F0"/>
              </a:solidFill>
            </a:endParaRPr>
          </a:p>
        </p:txBody>
      </p:sp>
      <p:sp>
        <p:nvSpPr>
          <p:cNvPr id="14" name="Content Placeholder 2">
            <a:extLst>
              <a:ext uri="{FF2B5EF4-FFF2-40B4-BE49-F238E27FC236}">
                <a16:creationId xmlns:a16="http://schemas.microsoft.com/office/drawing/2014/main" id="{47525892-F9F7-464A-92B5-0BB00E3B1322}"/>
              </a:ext>
            </a:extLst>
          </p:cNvPr>
          <p:cNvSpPr txBox="1">
            <a:spLocks/>
          </p:cNvSpPr>
          <p:nvPr/>
        </p:nvSpPr>
        <p:spPr>
          <a:xfrm>
            <a:off x="742126" y="3098057"/>
            <a:ext cx="10827225" cy="54685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50000"/>
              </a:lnSpc>
            </a:pPr>
            <a:r>
              <a:rPr lang="vi-VN" sz="2600" dirty="0">
                <a:solidFill>
                  <a:srgbClr val="7030A0"/>
                </a:solidFill>
              </a:rPr>
              <a:t>=&gt; Gợi ý: </a:t>
            </a:r>
            <a:r>
              <a:rPr lang="vi-VN" sz="2600" dirty="0"/>
              <a:t>máy tính có thể nhiễm virus, nhận thư lừa đảo.</a:t>
            </a:r>
          </a:p>
          <a:p>
            <a:pPr algn="l">
              <a:lnSpc>
                <a:spcPct val="150000"/>
              </a:lnSpc>
            </a:pPr>
            <a:endParaRPr lang="vi-VN" sz="2600" dirty="0">
              <a:solidFill>
                <a:srgbClr val="002060"/>
              </a:solidFill>
            </a:endParaRPr>
          </a:p>
        </p:txBody>
      </p:sp>
      <p:sp>
        <p:nvSpPr>
          <p:cNvPr id="15" name="Content Placeholder 2">
            <a:extLst>
              <a:ext uri="{FF2B5EF4-FFF2-40B4-BE49-F238E27FC236}">
                <a16:creationId xmlns:a16="http://schemas.microsoft.com/office/drawing/2014/main" id="{41817E0D-F7A2-4C4E-A519-F732CFE9A84D}"/>
              </a:ext>
            </a:extLst>
          </p:cNvPr>
          <p:cNvSpPr txBox="1">
            <a:spLocks/>
          </p:cNvSpPr>
          <p:nvPr/>
        </p:nvSpPr>
        <p:spPr>
          <a:xfrm>
            <a:off x="742125" y="4196097"/>
            <a:ext cx="10827225" cy="54685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50000"/>
              </a:lnSpc>
            </a:pPr>
            <a:r>
              <a:rPr lang="vi-VN" sz="2600" dirty="0">
                <a:solidFill>
                  <a:srgbClr val="7030A0"/>
                </a:solidFill>
              </a:rPr>
              <a:t>=&gt; Gợi ý: </a:t>
            </a:r>
            <a:r>
              <a:rPr lang="vi-VN" sz="2600" dirty="0"/>
              <a:t>google.com, icloud.com,...</a:t>
            </a:r>
          </a:p>
          <a:p>
            <a:pPr algn="l">
              <a:lnSpc>
                <a:spcPct val="150000"/>
              </a:lnSpc>
            </a:pPr>
            <a:endParaRPr lang="vi-VN" sz="2600" dirty="0">
              <a:solidFill>
                <a:srgbClr val="002060"/>
              </a:solidFill>
            </a:endParaRPr>
          </a:p>
        </p:txBody>
      </p:sp>
      <p:sp>
        <p:nvSpPr>
          <p:cNvPr id="16" name="Content Placeholder 2">
            <a:extLst>
              <a:ext uri="{FF2B5EF4-FFF2-40B4-BE49-F238E27FC236}">
                <a16:creationId xmlns:a16="http://schemas.microsoft.com/office/drawing/2014/main" id="{3F0659BF-134A-4EF8-9871-809C04FFA998}"/>
              </a:ext>
            </a:extLst>
          </p:cNvPr>
          <p:cNvSpPr txBox="1">
            <a:spLocks/>
          </p:cNvSpPr>
          <p:nvPr/>
        </p:nvSpPr>
        <p:spPr>
          <a:xfrm>
            <a:off x="712256" y="5282451"/>
            <a:ext cx="10827225" cy="54685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50000"/>
              </a:lnSpc>
            </a:pPr>
            <a:r>
              <a:rPr lang="vi-VN" sz="2600" dirty="0">
                <a:solidFill>
                  <a:srgbClr val="7030A0"/>
                </a:solidFill>
              </a:rPr>
              <a:t>=&gt; Gợi ý: </a:t>
            </a:r>
            <a:r>
              <a:rPr lang="vi-VN" sz="2600" dirty="0"/>
              <a:t>đăng ký lớp học trực tuyến, liên lạc họ hàng, bạn bè, nộp bài tập, quảng cáo,...</a:t>
            </a:r>
          </a:p>
          <a:p>
            <a:pPr algn="l">
              <a:lnSpc>
                <a:spcPct val="150000"/>
              </a:lnSpc>
            </a:pPr>
            <a:endParaRPr lang="vi-VN" sz="2600" dirty="0">
              <a:solidFill>
                <a:srgbClr val="002060"/>
              </a:solidFill>
            </a:endParaRPr>
          </a:p>
        </p:txBody>
      </p:sp>
    </p:spTree>
    <p:extLst>
      <p:ext uri="{BB962C8B-B14F-4D97-AF65-F5344CB8AC3E}">
        <p14:creationId xmlns:p14="http://schemas.microsoft.com/office/powerpoint/2010/main" val="3671781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anim calcmode="lin" valueType="num">
                                      <p:cBhvr>
                                        <p:cTn id="27" dur="1000" fill="hold"/>
                                        <p:tgtEl>
                                          <p:spTgt spid="8"/>
                                        </p:tgtEl>
                                        <p:attrNameLst>
                                          <p:attrName>ppt_x</p:attrName>
                                        </p:attrNameLst>
                                      </p:cBhvr>
                                      <p:tavLst>
                                        <p:tav tm="0">
                                          <p:val>
                                            <p:strVal val="#ppt_x"/>
                                          </p:val>
                                        </p:tav>
                                        <p:tav tm="100000">
                                          <p:val>
                                            <p:strVal val="#ppt_x"/>
                                          </p:val>
                                        </p:tav>
                                      </p:tavLst>
                                    </p:anim>
                                    <p:anim calcmode="lin" valueType="num">
                                      <p:cBhvr>
                                        <p:cTn id="28"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nodePh="1">
                                  <p:stCondLst>
                                    <p:cond delay="0"/>
                                  </p:stCondLst>
                                  <p:endCondLst>
                                    <p:cond evt="begin" delay="0">
                                      <p:tn val="31"/>
                                    </p:cond>
                                  </p:endCondLst>
                                  <p:childTnLst>
                                    <p:set>
                                      <p:cBhvr>
                                        <p:cTn id="32" dur="1" fill="hold">
                                          <p:stCondLst>
                                            <p:cond delay="0"/>
                                          </p:stCondLst>
                                        </p:cTn>
                                        <p:tgtEl>
                                          <p:spTgt spid="9"/>
                                        </p:tgtEl>
                                        <p:attrNameLst>
                                          <p:attrName>style.visibility</p:attrName>
                                        </p:attrNameLst>
                                      </p:cBhvr>
                                      <p:to>
                                        <p:strVal val="visible"/>
                                      </p:to>
                                    </p:set>
                                    <p:animEffect transition="in" filter="fade">
                                      <p:cBhvr>
                                        <p:cTn id="33" dur="1000"/>
                                        <p:tgtEl>
                                          <p:spTgt spid="9"/>
                                        </p:tgtEl>
                                      </p:cBhvr>
                                    </p:animEffect>
                                    <p:anim calcmode="lin" valueType="num">
                                      <p:cBhvr>
                                        <p:cTn id="34" dur="1000" fill="hold"/>
                                        <p:tgtEl>
                                          <p:spTgt spid="9"/>
                                        </p:tgtEl>
                                        <p:attrNameLst>
                                          <p:attrName>ppt_x</p:attrName>
                                        </p:attrNameLst>
                                      </p:cBhvr>
                                      <p:tavLst>
                                        <p:tav tm="0">
                                          <p:val>
                                            <p:strVal val="#ppt_x"/>
                                          </p:val>
                                        </p:tav>
                                        <p:tav tm="100000">
                                          <p:val>
                                            <p:strVal val="#ppt_x"/>
                                          </p:val>
                                        </p:tav>
                                      </p:tavLst>
                                    </p:anim>
                                    <p:anim calcmode="lin" valueType="num">
                                      <p:cBhvr>
                                        <p:cTn id="35"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fade">
                                      <p:cBhvr>
                                        <p:cTn id="40" dur="1000"/>
                                        <p:tgtEl>
                                          <p:spTgt spid="10"/>
                                        </p:tgtEl>
                                      </p:cBhvr>
                                    </p:animEffect>
                                    <p:anim calcmode="lin" valueType="num">
                                      <p:cBhvr>
                                        <p:cTn id="41" dur="1000" fill="hold"/>
                                        <p:tgtEl>
                                          <p:spTgt spid="10"/>
                                        </p:tgtEl>
                                        <p:attrNameLst>
                                          <p:attrName>ppt_x</p:attrName>
                                        </p:attrNameLst>
                                      </p:cBhvr>
                                      <p:tavLst>
                                        <p:tav tm="0">
                                          <p:val>
                                            <p:strVal val="#ppt_x"/>
                                          </p:val>
                                        </p:tav>
                                        <p:tav tm="100000">
                                          <p:val>
                                            <p:strVal val="#ppt_x"/>
                                          </p:val>
                                        </p:tav>
                                      </p:tavLst>
                                    </p:anim>
                                    <p:anim calcmode="lin" valueType="num">
                                      <p:cBhvr>
                                        <p:cTn id="42"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fade">
                                      <p:cBhvr>
                                        <p:cTn id="47" dur="1000"/>
                                        <p:tgtEl>
                                          <p:spTgt spid="12"/>
                                        </p:tgtEl>
                                      </p:cBhvr>
                                    </p:animEffect>
                                    <p:anim calcmode="lin" valueType="num">
                                      <p:cBhvr>
                                        <p:cTn id="48" dur="1000" fill="hold"/>
                                        <p:tgtEl>
                                          <p:spTgt spid="12"/>
                                        </p:tgtEl>
                                        <p:attrNameLst>
                                          <p:attrName>ppt_x</p:attrName>
                                        </p:attrNameLst>
                                      </p:cBhvr>
                                      <p:tavLst>
                                        <p:tav tm="0">
                                          <p:val>
                                            <p:strVal val="#ppt_x"/>
                                          </p:val>
                                        </p:tav>
                                        <p:tav tm="100000">
                                          <p:val>
                                            <p:strVal val="#ppt_x"/>
                                          </p:val>
                                        </p:tav>
                                      </p:tavLst>
                                    </p:anim>
                                    <p:anim calcmode="lin" valueType="num">
                                      <p:cBhvr>
                                        <p:cTn id="4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7"/>
                                        </p:tgtEl>
                                        <p:attrNameLst>
                                          <p:attrName>style.visibility</p:attrName>
                                        </p:attrNameLst>
                                      </p:cBhvr>
                                      <p:to>
                                        <p:strVal val="visible"/>
                                      </p:to>
                                    </p:set>
                                    <p:animEffect transition="in" filter="fade">
                                      <p:cBhvr>
                                        <p:cTn id="54" dur="1000"/>
                                        <p:tgtEl>
                                          <p:spTgt spid="7"/>
                                        </p:tgtEl>
                                      </p:cBhvr>
                                    </p:animEffect>
                                    <p:anim calcmode="lin" valueType="num">
                                      <p:cBhvr>
                                        <p:cTn id="55" dur="1000" fill="hold"/>
                                        <p:tgtEl>
                                          <p:spTgt spid="7"/>
                                        </p:tgtEl>
                                        <p:attrNameLst>
                                          <p:attrName>ppt_x</p:attrName>
                                        </p:attrNameLst>
                                      </p:cBhvr>
                                      <p:tavLst>
                                        <p:tav tm="0">
                                          <p:val>
                                            <p:strVal val="#ppt_x"/>
                                          </p:val>
                                        </p:tav>
                                        <p:tav tm="100000">
                                          <p:val>
                                            <p:strVal val="#ppt_x"/>
                                          </p:val>
                                        </p:tav>
                                      </p:tavLst>
                                    </p:anim>
                                    <p:anim calcmode="lin" valueType="num">
                                      <p:cBhvr>
                                        <p:cTn id="5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14"/>
                                        </p:tgtEl>
                                        <p:attrNameLst>
                                          <p:attrName>style.visibility</p:attrName>
                                        </p:attrNameLst>
                                      </p:cBhvr>
                                      <p:to>
                                        <p:strVal val="visible"/>
                                      </p:to>
                                    </p:set>
                                    <p:animEffect transition="in" filter="fade">
                                      <p:cBhvr>
                                        <p:cTn id="61" dur="1000"/>
                                        <p:tgtEl>
                                          <p:spTgt spid="14"/>
                                        </p:tgtEl>
                                      </p:cBhvr>
                                    </p:animEffect>
                                    <p:anim calcmode="lin" valueType="num">
                                      <p:cBhvr>
                                        <p:cTn id="62" dur="1000" fill="hold"/>
                                        <p:tgtEl>
                                          <p:spTgt spid="14"/>
                                        </p:tgtEl>
                                        <p:attrNameLst>
                                          <p:attrName>ppt_x</p:attrName>
                                        </p:attrNameLst>
                                      </p:cBhvr>
                                      <p:tavLst>
                                        <p:tav tm="0">
                                          <p:val>
                                            <p:strVal val="#ppt_x"/>
                                          </p:val>
                                        </p:tav>
                                        <p:tav tm="100000">
                                          <p:val>
                                            <p:strVal val="#ppt_x"/>
                                          </p:val>
                                        </p:tav>
                                      </p:tavLst>
                                    </p:anim>
                                    <p:anim calcmode="lin" valueType="num">
                                      <p:cBhvr>
                                        <p:cTn id="63"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grpId="0" nodeType="clickEffect">
                                  <p:stCondLst>
                                    <p:cond delay="0"/>
                                  </p:stCondLst>
                                  <p:childTnLst>
                                    <p:set>
                                      <p:cBhvr>
                                        <p:cTn id="67" dur="1" fill="hold">
                                          <p:stCondLst>
                                            <p:cond delay="0"/>
                                          </p:stCondLst>
                                        </p:cTn>
                                        <p:tgtEl>
                                          <p:spTgt spid="15"/>
                                        </p:tgtEl>
                                        <p:attrNameLst>
                                          <p:attrName>style.visibility</p:attrName>
                                        </p:attrNameLst>
                                      </p:cBhvr>
                                      <p:to>
                                        <p:strVal val="visible"/>
                                      </p:to>
                                    </p:set>
                                    <p:animEffect transition="in" filter="fade">
                                      <p:cBhvr>
                                        <p:cTn id="68" dur="1000"/>
                                        <p:tgtEl>
                                          <p:spTgt spid="15"/>
                                        </p:tgtEl>
                                      </p:cBhvr>
                                    </p:animEffect>
                                    <p:anim calcmode="lin" valueType="num">
                                      <p:cBhvr>
                                        <p:cTn id="69" dur="1000" fill="hold"/>
                                        <p:tgtEl>
                                          <p:spTgt spid="15"/>
                                        </p:tgtEl>
                                        <p:attrNameLst>
                                          <p:attrName>ppt_x</p:attrName>
                                        </p:attrNameLst>
                                      </p:cBhvr>
                                      <p:tavLst>
                                        <p:tav tm="0">
                                          <p:val>
                                            <p:strVal val="#ppt_x"/>
                                          </p:val>
                                        </p:tav>
                                        <p:tav tm="100000">
                                          <p:val>
                                            <p:strVal val="#ppt_x"/>
                                          </p:val>
                                        </p:tav>
                                      </p:tavLst>
                                    </p:anim>
                                    <p:anim calcmode="lin" valueType="num">
                                      <p:cBhvr>
                                        <p:cTn id="70"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2" presetClass="entr" presetSubtype="0" fill="hold" grpId="0" nodeType="clickEffect">
                                  <p:stCondLst>
                                    <p:cond delay="0"/>
                                  </p:stCondLst>
                                  <p:childTnLst>
                                    <p:set>
                                      <p:cBhvr>
                                        <p:cTn id="74" dur="1" fill="hold">
                                          <p:stCondLst>
                                            <p:cond delay="0"/>
                                          </p:stCondLst>
                                        </p:cTn>
                                        <p:tgtEl>
                                          <p:spTgt spid="16"/>
                                        </p:tgtEl>
                                        <p:attrNameLst>
                                          <p:attrName>style.visibility</p:attrName>
                                        </p:attrNameLst>
                                      </p:cBhvr>
                                      <p:to>
                                        <p:strVal val="visible"/>
                                      </p:to>
                                    </p:set>
                                    <p:animEffect transition="in" filter="fade">
                                      <p:cBhvr>
                                        <p:cTn id="75" dur="1000"/>
                                        <p:tgtEl>
                                          <p:spTgt spid="16"/>
                                        </p:tgtEl>
                                      </p:cBhvr>
                                    </p:animEffect>
                                    <p:anim calcmode="lin" valueType="num">
                                      <p:cBhvr>
                                        <p:cTn id="76" dur="1000" fill="hold"/>
                                        <p:tgtEl>
                                          <p:spTgt spid="16"/>
                                        </p:tgtEl>
                                        <p:attrNameLst>
                                          <p:attrName>ppt_x</p:attrName>
                                        </p:attrNameLst>
                                      </p:cBhvr>
                                      <p:tavLst>
                                        <p:tav tm="0">
                                          <p:val>
                                            <p:strVal val="#ppt_x"/>
                                          </p:val>
                                        </p:tav>
                                        <p:tav tm="100000">
                                          <p:val>
                                            <p:strVal val="#ppt_x"/>
                                          </p:val>
                                        </p:tav>
                                      </p:tavLst>
                                    </p:anim>
                                    <p:anim calcmode="lin" valueType="num">
                                      <p:cBhvr>
                                        <p:cTn id="77"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2" grpId="0"/>
      <p:bldP spid="14" grpId="0"/>
      <p:bldP spid="15" grpId="0"/>
      <p:bldP spid="1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B2A887D-A4ED-48FE-B99B-12612E5F7B9C}"/>
              </a:ext>
            </a:extLst>
          </p:cNvPr>
          <p:cNvSpPr txBox="1">
            <a:spLocks/>
          </p:cNvSpPr>
          <p:nvPr/>
        </p:nvSpPr>
        <p:spPr>
          <a:xfrm>
            <a:off x="1172871" y="117128"/>
            <a:ext cx="9905998" cy="88392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a:lstStyle>
          <a:p>
            <a:pPr algn="ctr"/>
            <a:r>
              <a:rPr lang="vi-VN" sz="3200" b="1" i="1" dirty="0">
                <a:solidFill>
                  <a:srgbClr val="0070C0"/>
                </a:solidFill>
                <a:latin typeface="Times New Roman" panose="02020603050405020304" pitchFamily="18" charset="0"/>
                <a:cs typeface="Times New Roman" panose="02020603050405020304" pitchFamily="18" charset="0"/>
              </a:rPr>
              <a:t>Bài 5: Giới thiệu thư điện tử (1 TIẾT)</a:t>
            </a:r>
            <a:endParaRPr lang="vi-VN" sz="3200" b="1" dirty="0">
              <a:solidFill>
                <a:srgbClr val="0070C0"/>
              </a:solidFill>
              <a:latin typeface="Times New Roman" panose="02020603050405020304" pitchFamily="18" charset="0"/>
              <a:cs typeface="Times New Roman" panose="02020603050405020304" pitchFamily="18" charset="0"/>
            </a:endParaRPr>
          </a:p>
        </p:txBody>
      </p:sp>
      <p:sp>
        <p:nvSpPr>
          <p:cNvPr id="5" name="Content Placeholder 2">
            <a:extLst>
              <a:ext uri="{FF2B5EF4-FFF2-40B4-BE49-F238E27FC236}">
                <a16:creationId xmlns:a16="http://schemas.microsoft.com/office/drawing/2014/main" id="{9C882657-971B-44FF-AA29-44B81AB22187}"/>
              </a:ext>
            </a:extLst>
          </p:cNvPr>
          <p:cNvSpPr txBox="1">
            <a:spLocks/>
          </p:cNvSpPr>
          <p:nvPr/>
        </p:nvSpPr>
        <p:spPr>
          <a:xfrm>
            <a:off x="712256" y="801268"/>
            <a:ext cx="10827225" cy="54685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50000"/>
              </a:lnSpc>
            </a:pPr>
            <a:r>
              <a:rPr lang="vi-VN" sz="2600" b="1" dirty="0">
                <a:solidFill>
                  <a:srgbClr val="92D050"/>
                </a:solidFill>
              </a:rPr>
              <a:t>- Thư điện tử có hạn chế nào dưới đây so với các hình thức gửi thư khác?</a:t>
            </a:r>
          </a:p>
          <a:p>
            <a:pPr algn="l">
              <a:lnSpc>
                <a:spcPct val="150000"/>
              </a:lnSpc>
            </a:pPr>
            <a:endParaRPr lang="vi-VN" sz="2600" b="1" dirty="0">
              <a:solidFill>
                <a:srgbClr val="92D050"/>
              </a:solidFill>
            </a:endParaRPr>
          </a:p>
        </p:txBody>
      </p:sp>
      <p:sp>
        <p:nvSpPr>
          <p:cNvPr id="6" name="Content Placeholder 2">
            <a:extLst>
              <a:ext uri="{FF2B5EF4-FFF2-40B4-BE49-F238E27FC236}">
                <a16:creationId xmlns:a16="http://schemas.microsoft.com/office/drawing/2014/main" id="{D8468527-8797-4746-993F-B922C5E5D3A7}"/>
              </a:ext>
            </a:extLst>
          </p:cNvPr>
          <p:cNvSpPr txBox="1">
            <a:spLocks/>
          </p:cNvSpPr>
          <p:nvPr/>
        </p:nvSpPr>
        <p:spPr>
          <a:xfrm>
            <a:off x="712255" y="2032261"/>
            <a:ext cx="10827225" cy="54685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50000"/>
              </a:lnSpc>
            </a:pPr>
            <a:r>
              <a:rPr lang="vi-VN" sz="2600" b="1" dirty="0"/>
              <a:t>A. Không đồng thời gửi được cho nhiều người.</a:t>
            </a:r>
          </a:p>
          <a:p>
            <a:pPr algn="l">
              <a:lnSpc>
                <a:spcPct val="150000"/>
              </a:lnSpc>
            </a:pPr>
            <a:endParaRPr lang="vi-VN" sz="2600" b="1" dirty="0"/>
          </a:p>
        </p:txBody>
      </p:sp>
      <p:sp>
        <p:nvSpPr>
          <p:cNvPr id="8" name="Content Placeholder 2">
            <a:extLst>
              <a:ext uri="{FF2B5EF4-FFF2-40B4-BE49-F238E27FC236}">
                <a16:creationId xmlns:a16="http://schemas.microsoft.com/office/drawing/2014/main" id="{C430ADB9-27C3-4AAA-8684-3015C44752C3}"/>
              </a:ext>
            </a:extLst>
          </p:cNvPr>
          <p:cNvSpPr txBox="1">
            <a:spLocks/>
          </p:cNvSpPr>
          <p:nvPr/>
        </p:nvSpPr>
        <p:spPr>
          <a:xfrm>
            <a:off x="712255" y="2716401"/>
            <a:ext cx="10827225" cy="54685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50000"/>
              </a:lnSpc>
            </a:pPr>
            <a:r>
              <a:rPr lang="vi-VN" sz="2600" b="1" dirty="0"/>
              <a:t>B. Thời gian gửi lâu.</a:t>
            </a:r>
          </a:p>
          <a:p>
            <a:pPr algn="l">
              <a:lnSpc>
                <a:spcPct val="150000"/>
              </a:lnSpc>
            </a:pPr>
            <a:endParaRPr lang="vi-VN" sz="2600" b="1" dirty="0"/>
          </a:p>
        </p:txBody>
      </p:sp>
      <p:sp>
        <p:nvSpPr>
          <p:cNvPr id="9" name="Content Placeholder 2">
            <a:extLst>
              <a:ext uri="{FF2B5EF4-FFF2-40B4-BE49-F238E27FC236}">
                <a16:creationId xmlns:a16="http://schemas.microsoft.com/office/drawing/2014/main" id="{3710BF60-3973-4D56-8F75-93A2D94381B2}"/>
              </a:ext>
            </a:extLst>
          </p:cNvPr>
          <p:cNvSpPr txBox="1">
            <a:spLocks/>
          </p:cNvSpPr>
          <p:nvPr/>
        </p:nvSpPr>
        <p:spPr>
          <a:xfrm>
            <a:off x="712255" y="3400541"/>
            <a:ext cx="10827225" cy="54685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50000"/>
              </a:lnSpc>
            </a:pPr>
            <a:r>
              <a:rPr lang="vi-VN" sz="2600" b="1" dirty="0"/>
              <a:t>C. Phải phòng tránh virus, thư rác, quảng cáo.</a:t>
            </a:r>
          </a:p>
          <a:p>
            <a:pPr algn="l">
              <a:lnSpc>
                <a:spcPct val="150000"/>
              </a:lnSpc>
            </a:pPr>
            <a:endParaRPr lang="vi-VN" sz="2600" b="1" dirty="0"/>
          </a:p>
        </p:txBody>
      </p:sp>
      <p:sp>
        <p:nvSpPr>
          <p:cNvPr id="10" name="Content Placeholder 2">
            <a:extLst>
              <a:ext uri="{FF2B5EF4-FFF2-40B4-BE49-F238E27FC236}">
                <a16:creationId xmlns:a16="http://schemas.microsoft.com/office/drawing/2014/main" id="{05870461-5B72-4C87-8F1A-29A71DAC2B99}"/>
              </a:ext>
            </a:extLst>
          </p:cNvPr>
          <p:cNvSpPr txBox="1">
            <a:spLocks/>
          </p:cNvSpPr>
          <p:nvPr/>
        </p:nvSpPr>
        <p:spPr>
          <a:xfrm>
            <a:off x="712255" y="4084681"/>
            <a:ext cx="10827225" cy="54685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50000"/>
              </a:lnSpc>
            </a:pPr>
            <a:r>
              <a:rPr lang="vi-VN" sz="2600" b="1" dirty="0"/>
              <a:t>D. Chi phí thấp.</a:t>
            </a:r>
          </a:p>
          <a:p>
            <a:pPr algn="l">
              <a:lnSpc>
                <a:spcPct val="150000"/>
              </a:lnSpc>
            </a:pPr>
            <a:endParaRPr lang="vi-VN" sz="2600" b="1" dirty="0"/>
          </a:p>
        </p:txBody>
      </p:sp>
      <p:sp>
        <p:nvSpPr>
          <p:cNvPr id="11" name="Oval 10">
            <a:extLst>
              <a:ext uri="{FF2B5EF4-FFF2-40B4-BE49-F238E27FC236}">
                <a16:creationId xmlns:a16="http://schemas.microsoft.com/office/drawing/2014/main" id="{439F888E-3BFA-47ED-B93C-97E5BA5704E9}"/>
              </a:ext>
            </a:extLst>
          </p:cNvPr>
          <p:cNvSpPr/>
          <p:nvPr/>
        </p:nvSpPr>
        <p:spPr>
          <a:xfrm>
            <a:off x="712255" y="3537254"/>
            <a:ext cx="460616" cy="410714"/>
          </a:xfrm>
          <a:prstGeom prst="ellipse">
            <a:avLst/>
          </a:prstGeom>
          <a:solidFill>
            <a:srgbClr val="FF0000"/>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vi-VN" sz="2600" b="1" dirty="0">
                <a:solidFill>
                  <a:schemeClr val="tx1"/>
                </a:solidFill>
              </a:rPr>
              <a:t>C</a:t>
            </a:r>
          </a:p>
        </p:txBody>
      </p:sp>
    </p:spTree>
    <p:extLst>
      <p:ext uri="{BB962C8B-B14F-4D97-AF65-F5344CB8AC3E}">
        <p14:creationId xmlns:p14="http://schemas.microsoft.com/office/powerpoint/2010/main" val="2253130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anim calcmode="lin" valueType="num">
                                      <p:cBhvr>
                                        <p:cTn id="27" dur="1000" fill="hold"/>
                                        <p:tgtEl>
                                          <p:spTgt spid="8"/>
                                        </p:tgtEl>
                                        <p:attrNameLst>
                                          <p:attrName>ppt_x</p:attrName>
                                        </p:attrNameLst>
                                      </p:cBhvr>
                                      <p:tavLst>
                                        <p:tav tm="0">
                                          <p:val>
                                            <p:strVal val="#ppt_x"/>
                                          </p:val>
                                        </p:tav>
                                        <p:tav tm="100000">
                                          <p:val>
                                            <p:strVal val="#ppt_x"/>
                                          </p:val>
                                        </p:tav>
                                      </p:tavLst>
                                    </p:anim>
                                    <p:anim calcmode="lin" valueType="num">
                                      <p:cBhvr>
                                        <p:cTn id="28"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1000"/>
                                        <p:tgtEl>
                                          <p:spTgt spid="9"/>
                                        </p:tgtEl>
                                      </p:cBhvr>
                                    </p:animEffect>
                                    <p:anim calcmode="lin" valueType="num">
                                      <p:cBhvr>
                                        <p:cTn id="34" dur="1000" fill="hold"/>
                                        <p:tgtEl>
                                          <p:spTgt spid="9"/>
                                        </p:tgtEl>
                                        <p:attrNameLst>
                                          <p:attrName>ppt_x</p:attrName>
                                        </p:attrNameLst>
                                      </p:cBhvr>
                                      <p:tavLst>
                                        <p:tav tm="0">
                                          <p:val>
                                            <p:strVal val="#ppt_x"/>
                                          </p:val>
                                        </p:tav>
                                        <p:tav tm="100000">
                                          <p:val>
                                            <p:strVal val="#ppt_x"/>
                                          </p:val>
                                        </p:tav>
                                      </p:tavLst>
                                    </p:anim>
                                    <p:anim calcmode="lin" valueType="num">
                                      <p:cBhvr>
                                        <p:cTn id="35"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fade">
                                      <p:cBhvr>
                                        <p:cTn id="40" dur="1000"/>
                                        <p:tgtEl>
                                          <p:spTgt spid="10"/>
                                        </p:tgtEl>
                                      </p:cBhvr>
                                    </p:animEffect>
                                    <p:anim calcmode="lin" valueType="num">
                                      <p:cBhvr>
                                        <p:cTn id="41" dur="1000" fill="hold"/>
                                        <p:tgtEl>
                                          <p:spTgt spid="10"/>
                                        </p:tgtEl>
                                        <p:attrNameLst>
                                          <p:attrName>ppt_x</p:attrName>
                                        </p:attrNameLst>
                                      </p:cBhvr>
                                      <p:tavLst>
                                        <p:tav tm="0">
                                          <p:val>
                                            <p:strVal val="#ppt_x"/>
                                          </p:val>
                                        </p:tav>
                                        <p:tav tm="100000">
                                          <p:val>
                                            <p:strVal val="#ppt_x"/>
                                          </p:val>
                                        </p:tav>
                                      </p:tavLst>
                                    </p:anim>
                                    <p:anim calcmode="lin" valueType="num">
                                      <p:cBhvr>
                                        <p:cTn id="42"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barn(inVertical)">
                                      <p:cBhvr>
                                        <p:cTn id="4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8" grpId="0"/>
      <p:bldP spid="9" grpId="0"/>
      <p:bldP spid="10" grpId="0"/>
      <p:bldP spid="1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F7FAFF2-6966-4F5C-8929-B5AD69B98A2B}"/>
              </a:ext>
            </a:extLst>
          </p:cNvPr>
          <p:cNvSpPr txBox="1">
            <a:spLocks/>
          </p:cNvSpPr>
          <p:nvPr/>
        </p:nvSpPr>
        <p:spPr>
          <a:xfrm>
            <a:off x="1212533" y="90198"/>
            <a:ext cx="9905998" cy="122044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a:lstStyle>
          <a:p>
            <a:pPr algn="ctr"/>
            <a:r>
              <a:rPr lang="vi-VN" sz="3200" b="1" i="1" dirty="0">
                <a:solidFill>
                  <a:srgbClr val="FF0000"/>
                </a:solidFill>
                <a:latin typeface="Times New Roman" panose="02020603050405020304" pitchFamily="18" charset="0"/>
                <a:ea typeface="Arial" panose="020B0604020202020204" pitchFamily="34" charset="0"/>
              </a:rPr>
              <a:t>CHỦ ĐỀ C: TỔ CHỨC LƯU TRỮ, TÌM KIẾM VÀ TRAO ĐỔI THÔNG TIN</a:t>
            </a:r>
            <a:endParaRPr lang="vi-VN" sz="3200" dirty="0"/>
          </a:p>
        </p:txBody>
      </p:sp>
      <p:sp>
        <p:nvSpPr>
          <p:cNvPr id="5" name="Title 1">
            <a:extLst>
              <a:ext uri="{FF2B5EF4-FFF2-40B4-BE49-F238E27FC236}">
                <a16:creationId xmlns:a16="http://schemas.microsoft.com/office/drawing/2014/main" id="{723FD9A0-A1C3-4D70-B26D-1C02ABEB8837}"/>
              </a:ext>
            </a:extLst>
          </p:cNvPr>
          <p:cNvSpPr txBox="1">
            <a:spLocks/>
          </p:cNvSpPr>
          <p:nvPr/>
        </p:nvSpPr>
        <p:spPr>
          <a:xfrm>
            <a:off x="1212533" y="1310640"/>
            <a:ext cx="9905998" cy="88392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a:lstStyle>
          <a:p>
            <a:pPr algn="ctr"/>
            <a:r>
              <a:rPr lang="vi-VN" sz="3200" b="1" i="1" dirty="0">
                <a:solidFill>
                  <a:srgbClr val="0070C0"/>
                </a:solidFill>
                <a:latin typeface="Times New Roman" panose="02020603050405020304" pitchFamily="18" charset="0"/>
                <a:cs typeface="Times New Roman" panose="02020603050405020304" pitchFamily="18" charset="0"/>
              </a:rPr>
              <a:t>Bài 5: Giới thiệu thư điện tử (1 TIẾT)</a:t>
            </a:r>
            <a:endParaRPr lang="vi-VN" sz="3200" b="1" dirty="0">
              <a:solidFill>
                <a:srgbClr val="0070C0"/>
              </a:solidFill>
              <a:latin typeface="Times New Roman" panose="02020603050405020304" pitchFamily="18" charset="0"/>
              <a:cs typeface="Times New Roman" panose="02020603050405020304" pitchFamily="18" charset="0"/>
            </a:endParaRPr>
          </a:p>
        </p:txBody>
      </p:sp>
      <p:sp>
        <p:nvSpPr>
          <p:cNvPr id="6" name="Content Placeholder 2">
            <a:extLst>
              <a:ext uri="{FF2B5EF4-FFF2-40B4-BE49-F238E27FC236}">
                <a16:creationId xmlns:a16="http://schemas.microsoft.com/office/drawing/2014/main" id="{AAAB4B9C-5483-4F67-B101-4B558B35C079}"/>
              </a:ext>
            </a:extLst>
          </p:cNvPr>
          <p:cNvSpPr txBox="1">
            <a:spLocks/>
          </p:cNvSpPr>
          <p:nvPr/>
        </p:nvSpPr>
        <p:spPr>
          <a:xfrm>
            <a:off x="762010" y="1972593"/>
            <a:ext cx="10827225" cy="122044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50000"/>
              </a:lnSpc>
            </a:pPr>
            <a:r>
              <a:rPr lang="vi-VN" sz="2600" dirty="0">
                <a:solidFill>
                  <a:srgbClr val="FF0000"/>
                </a:solidFill>
              </a:rPr>
              <a:t>Hoạt động 1</a:t>
            </a:r>
            <a:r>
              <a:rPr lang="vi-VN" sz="2600" dirty="0">
                <a:solidFill>
                  <a:srgbClr val="002060"/>
                </a:solidFill>
              </a:rPr>
              <a:t>: Em có thể trao đổi thông tin cho một người bạn ở xa bằng những cách nào?</a:t>
            </a:r>
          </a:p>
        </p:txBody>
      </p:sp>
      <p:grpSp>
        <p:nvGrpSpPr>
          <p:cNvPr id="7" name="Group 6">
            <a:extLst>
              <a:ext uri="{FF2B5EF4-FFF2-40B4-BE49-F238E27FC236}">
                <a16:creationId xmlns:a16="http://schemas.microsoft.com/office/drawing/2014/main" id="{7FC4C2BB-2046-4A24-A0A9-48E7A62F25BA}"/>
              </a:ext>
            </a:extLst>
          </p:cNvPr>
          <p:cNvGrpSpPr/>
          <p:nvPr/>
        </p:nvGrpSpPr>
        <p:grpSpPr>
          <a:xfrm>
            <a:off x="762010" y="3297632"/>
            <a:ext cx="2641521" cy="551655"/>
            <a:chOff x="0" y="86981"/>
            <a:chExt cx="7049293" cy="551655"/>
          </a:xfrm>
        </p:grpSpPr>
        <p:sp>
          <p:nvSpPr>
            <p:cNvPr id="8" name="Rectangle: Rounded Corners 7">
              <a:extLst>
                <a:ext uri="{FF2B5EF4-FFF2-40B4-BE49-F238E27FC236}">
                  <a16:creationId xmlns:a16="http://schemas.microsoft.com/office/drawing/2014/main" id="{62E0EAF2-5021-496C-B440-9BFEABE32A52}"/>
                </a:ext>
              </a:extLst>
            </p:cNvPr>
            <p:cNvSpPr/>
            <p:nvPr/>
          </p:nvSpPr>
          <p:spPr>
            <a:xfrm>
              <a:off x="0" y="86981"/>
              <a:ext cx="7049293" cy="551655"/>
            </a:xfrm>
            <a:prstGeom prst="roundRect">
              <a:avLst/>
            </a:prstGeom>
          </p:spPr>
          <p:style>
            <a:lnRef idx="2">
              <a:schemeClr val="dk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sp>
        <p:sp>
          <p:nvSpPr>
            <p:cNvPr id="9" name="Rectangle: Rounded Corners 4">
              <a:extLst>
                <a:ext uri="{FF2B5EF4-FFF2-40B4-BE49-F238E27FC236}">
                  <a16:creationId xmlns:a16="http://schemas.microsoft.com/office/drawing/2014/main" id="{6AC7B247-3181-417A-93D6-18C4F6E7462F}"/>
                </a:ext>
              </a:extLst>
            </p:cNvPr>
            <p:cNvSpPr txBox="1"/>
            <p:nvPr/>
          </p:nvSpPr>
          <p:spPr>
            <a:xfrm>
              <a:off x="26930" y="113911"/>
              <a:ext cx="6995433" cy="497795"/>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vi-VN" sz="2300" b="1" kern="1200" dirty="0"/>
                <a:t>- Gửi thư viết tay</a:t>
              </a:r>
              <a:endParaRPr lang="vi-VN" sz="2300" kern="1200" dirty="0"/>
            </a:p>
          </p:txBody>
        </p:sp>
      </p:grpSp>
      <p:grpSp>
        <p:nvGrpSpPr>
          <p:cNvPr id="10" name="Group 9">
            <a:extLst>
              <a:ext uri="{FF2B5EF4-FFF2-40B4-BE49-F238E27FC236}">
                <a16:creationId xmlns:a16="http://schemas.microsoft.com/office/drawing/2014/main" id="{3631272D-7065-47E5-9A6B-D087EBDEA9C1}"/>
              </a:ext>
            </a:extLst>
          </p:cNvPr>
          <p:cNvGrpSpPr/>
          <p:nvPr/>
        </p:nvGrpSpPr>
        <p:grpSpPr>
          <a:xfrm>
            <a:off x="751919" y="5506046"/>
            <a:ext cx="4267200" cy="551655"/>
            <a:chOff x="0" y="86981"/>
            <a:chExt cx="7049293" cy="551655"/>
          </a:xfrm>
        </p:grpSpPr>
        <p:sp>
          <p:nvSpPr>
            <p:cNvPr id="11" name="Rectangle: Rounded Corners 10">
              <a:extLst>
                <a:ext uri="{FF2B5EF4-FFF2-40B4-BE49-F238E27FC236}">
                  <a16:creationId xmlns:a16="http://schemas.microsoft.com/office/drawing/2014/main" id="{CE94D9A7-AD96-4387-B3EE-91503E013D8D}"/>
                </a:ext>
              </a:extLst>
            </p:cNvPr>
            <p:cNvSpPr/>
            <p:nvPr/>
          </p:nvSpPr>
          <p:spPr>
            <a:xfrm>
              <a:off x="0" y="86981"/>
              <a:ext cx="7049293" cy="551655"/>
            </a:xfrm>
            <a:prstGeom prst="roundRect">
              <a:avLst/>
            </a:prstGeom>
          </p:spPr>
          <p:style>
            <a:lnRef idx="2">
              <a:schemeClr val="dk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sp>
        <p:sp>
          <p:nvSpPr>
            <p:cNvPr id="12" name="Rectangle: Rounded Corners 4">
              <a:extLst>
                <a:ext uri="{FF2B5EF4-FFF2-40B4-BE49-F238E27FC236}">
                  <a16:creationId xmlns:a16="http://schemas.microsoft.com/office/drawing/2014/main" id="{AF92D5B0-43E4-42D4-8461-54C1B88EFEC6}"/>
                </a:ext>
              </a:extLst>
            </p:cNvPr>
            <p:cNvSpPr txBox="1"/>
            <p:nvPr/>
          </p:nvSpPr>
          <p:spPr>
            <a:xfrm>
              <a:off x="26930" y="113911"/>
              <a:ext cx="6995433" cy="497795"/>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vi-VN" sz="2300" b="1" kern="1200" dirty="0"/>
                <a:t>- Sử dụng thư điện tử (email)</a:t>
              </a:r>
              <a:endParaRPr lang="vi-VN" sz="2300" kern="1200" dirty="0"/>
            </a:p>
          </p:txBody>
        </p:sp>
      </p:grpSp>
      <p:grpSp>
        <p:nvGrpSpPr>
          <p:cNvPr id="13" name="Group 12">
            <a:extLst>
              <a:ext uri="{FF2B5EF4-FFF2-40B4-BE49-F238E27FC236}">
                <a16:creationId xmlns:a16="http://schemas.microsoft.com/office/drawing/2014/main" id="{E64850BD-ADE4-4C72-A614-131D68DFC1C2}"/>
              </a:ext>
            </a:extLst>
          </p:cNvPr>
          <p:cNvGrpSpPr/>
          <p:nvPr/>
        </p:nvGrpSpPr>
        <p:grpSpPr>
          <a:xfrm>
            <a:off x="769890" y="4015453"/>
            <a:ext cx="2641521" cy="551655"/>
            <a:chOff x="0" y="86981"/>
            <a:chExt cx="7049293" cy="551655"/>
          </a:xfrm>
        </p:grpSpPr>
        <p:sp>
          <p:nvSpPr>
            <p:cNvPr id="14" name="Rectangle: Rounded Corners 13">
              <a:extLst>
                <a:ext uri="{FF2B5EF4-FFF2-40B4-BE49-F238E27FC236}">
                  <a16:creationId xmlns:a16="http://schemas.microsoft.com/office/drawing/2014/main" id="{C41DF65C-D2D7-4F00-A9A7-19A1C8CE6AF5}"/>
                </a:ext>
              </a:extLst>
            </p:cNvPr>
            <p:cNvSpPr/>
            <p:nvPr/>
          </p:nvSpPr>
          <p:spPr>
            <a:xfrm>
              <a:off x="0" y="86981"/>
              <a:ext cx="7049293" cy="551655"/>
            </a:xfrm>
            <a:prstGeom prst="roundRect">
              <a:avLst/>
            </a:prstGeom>
          </p:spPr>
          <p:style>
            <a:lnRef idx="2">
              <a:schemeClr val="dk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sp>
        <p:sp>
          <p:nvSpPr>
            <p:cNvPr id="15" name="Rectangle: Rounded Corners 4">
              <a:extLst>
                <a:ext uri="{FF2B5EF4-FFF2-40B4-BE49-F238E27FC236}">
                  <a16:creationId xmlns:a16="http://schemas.microsoft.com/office/drawing/2014/main" id="{D12CB57A-C843-4A36-BDB2-D07A88C1DC74}"/>
                </a:ext>
              </a:extLst>
            </p:cNvPr>
            <p:cNvSpPr txBox="1"/>
            <p:nvPr/>
          </p:nvSpPr>
          <p:spPr>
            <a:xfrm>
              <a:off x="26930" y="113911"/>
              <a:ext cx="6995433" cy="497795"/>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vi-VN" sz="2300" b="1" kern="1200" dirty="0"/>
                <a:t>- Sử dụng Zalo</a:t>
              </a:r>
              <a:endParaRPr lang="vi-VN" sz="2300" kern="1200" dirty="0"/>
            </a:p>
          </p:txBody>
        </p:sp>
      </p:grpSp>
      <p:grpSp>
        <p:nvGrpSpPr>
          <p:cNvPr id="16" name="Group 15">
            <a:extLst>
              <a:ext uri="{FF2B5EF4-FFF2-40B4-BE49-F238E27FC236}">
                <a16:creationId xmlns:a16="http://schemas.microsoft.com/office/drawing/2014/main" id="{E37F1A46-AC4D-4E54-8233-9195DC66E04D}"/>
              </a:ext>
            </a:extLst>
          </p:cNvPr>
          <p:cNvGrpSpPr/>
          <p:nvPr/>
        </p:nvGrpSpPr>
        <p:grpSpPr>
          <a:xfrm>
            <a:off x="751919" y="6208885"/>
            <a:ext cx="4704080" cy="551655"/>
            <a:chOff x="0" y="86981"/>
            <a:chExt cx="7049293" cy="551655"/>
          </a:xfrm>
        </p:grpSpPr>
        <p:sp>
          <p:nvSpPr>
            <p:cNvPr id="17" name="Rectangle: Rounded Corners 16">
              <a:extLst>
                <a:ext uri="{FF2B5EF4-FFF2-40B4-BE49-F238E27FC236}">
                  <a16:creationId xmlns:a16="http://schemas.microsoft.com/office/drawing/2014/main" id="{A6D9F430-A046-4FBD-A3AA-C576F6C083B2}"/>
                </a:ext>
              </a:extLst>
            </p:cNvPr>
            <p:cNvSpPr/>
            <p:nvPr/>
          </p:nvSpPr>
          <p:spPr>
            <a:xfrm>
              <a:off x="0" y="86981"/>
              <a:ext cx="7049293" cy="551655"/>
            </a:xfrm>
            <a:prstGeom prst="roundRect">
              <a:avLst/>
            </a:prstGeom>
          </p:spPr>
          <p:style>
            <a:lnRef idx="2">
              <a:schemeClr val="dk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sp>
        <p:sp>
          <p:nvSpPr>
            <p:cNvPr id="18" name="Rectangle: Rounded Corners 4">
              <a:extLst>
                <a:ext uri="{FF2B5EF4-FFF2-40B4-BE49-F238E27FC236}">
                  <a16:creationId xmlns:a16="http://schemas.microsoft.com/office/drawing/2014/main" id="{A23DBF3B-72F9-4CEA-A155-35DCE37E8609}"/>
                </a:ext>
              </a:extLst>
            </p:cNvPr>
            <p:cNvSpPr txBox="1"/>
            <p:nvPr/>
          </p:nvSpPr>
          <p:spPr>
            <a:xfrm>
              <a:off x="26930" y="113911"/>
              <a:ext cx="6995433" cy="497795"/>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vi-VN" sz="2300" b="1" kern="1200" dirty="0"/>
                <a:t>- Sử dụng Facebook messenger</a:t>
              </a:r>
              <a:endParaRPr lang="vi-VN" sz="2300" kern="1200" dirty="0"/>
            </a:p>
          </p:txBody>
        </p:sp>
      </p:grpSp>
      <p:grpSp>
        <p:nvGrpSpPr>
          <p:cNvPr id="19" name="Group 18">
            <a:extLst>
              <a:ext uri="{FF2B5EF4-FFF2-40B4-BE49-F238E27FC236}">
                <a16:creationId xmlns:a16="http://schemas.microsoft.com/office/drawing/2014/main" id="{6126B7D2-A733-4C87-88DE-E1FE412C7938}"/>
              </a:ext>
            </a:extLst>
          </p:cNvPr>
          <p:cNvGrpSpPr/>
          <p:nvPr/>
        </p:nvGrpSpPr>
        <p:grpSpPr>
          <a:xfrm>
            <a:off x="779981" y="4761808"/>
            <a:ext cx="2641521" cy="551655"/>
            <a:chOff x="0" y="86981"/>
            <a:chExt cx="7049293" cy="551655"/>
          </a:xfrm>
        </p:grpSpPr>
        <p:sp>
          <p:nvSpPr>
            <p:cNvPr id="20" name="Rectangle: Rounded Corners 19">
              <a:extLst>
                <a:ext uri="{FF2B5EF4-FFF2-40B4-BE49-F238E27FC236}">
                  <a16:creationId xmlns:a16="http://schemas.microsoft.com/office/drawing/2014/main" id="{236C1B1F-38E8-445D-89F4-2483A5FB3D67}"/>
                </a:ext>
              </a:extLst>
            </p:cNvPr>
            <p:cNvSpPr/>
            <p:nvPr/>
          </p:nvSpPr>
          <p:spPr>
            <a:xfrm>
              <a:off x="0" y="86981"/>
              <a:ext cx="7049293" cy="551655"/>
            </a:xfrm>
            <a:prstGeom prst="roundRect">
              <a:avLst/>
            </a:prstGeom>
          </p:spPr>
          <p:style>
            <a:lnRef idx="2">
              <a:schemeClr val="dk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sp>
        <p:sp>
          <p:nvSpPr>
            <p:cNvPr id="21" name="Rectangle: Rounded Corners 4">
              <a:extLst>
                <a:ext uri="{FF2B5EF4-FFF2-40B4-BE49-F238E27FC236}">
                  <a16:creationId xmlns:a16="http://schemas.microsoft.com/office/drawing/2014/main" id="{8A06BE23-EBA7-442D-AF71-6191577F6EC3}"/>
                </a:ext>
              </a:extLst>
            </p:cNvPr>
            <p:cNvSpPr txBox="1"/>
            <p:nvPr/>
          </p:nvSpPr>
          <p:spPr>
            <a:xfrm>
              <a:off x="26930" y="113911"/>
              <a:ext cx="6995433" cy="497795"/>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vi-VN" sz="2300" b="1" kern="1200" dirty="0"/>
                <a:t>- Gọi điện thoại</a:t>
              </a:r>
              <a:endParaRPr lang="vi-VN" sz="2300" kern="1200" dirty="0"/>
            </a:p>
          </p:txBody>
        </p:sp>
      </p:grpSp>
      <p:sp>
        <p:nvSpPr>
          <p:cNvPr id="22" name="TextBox 21">
            <a:extLst>
              <a:ext uri="{FF2B5EF4-FFF2-40B4-BE49-F238E27FC236}">
                <a16:creationId xmlns:a16="http://schemas.microsoft.com/office/drawing/2014/main" id="{2E01598E-B36F-431C-BC42-737FF632EEF7}"/>
              </a:ext>
            </a:extLst>
          </p:cNvPr>
          <p:cNvSpPr txBox="1"/>
          <p:nvPr/>
        </p:nvSpPr>
        <p:spPr>
          <a:xfrm>
            <a:off x="5019119" y="3297632"/>
            <a:ext cx="6908721" cy="545727"/>
          </a:xfrm>
          <a:prstGeom prst="rect">
            <a:avLst/>
          </a:prstGeom>
          <a:solidFill>
            <a:srgbClr val="FFFF00"/>
          </a:solidFill>
        </p:spPr>
        <p:txBody>
          <a:bodyPr wrap="square">
            <a:spAutoFit/>
          </a:bodyPr>
          <a:lstStyle/>
          <a:p>
            <a:pPr algn="ctr">
              <a:lnSpc>
                <a:spcPct val="115000"/>
              </a:lnSpc>
              <a:spcAft>
                <a:spcPts val="1000"/>
              </a:spcAft>
            </a:pPr>
            <a:r>
              <a:rPr lang="vi-VN" sz="2800" dirty="0">
                <a:solidFill>
                  <a:srgbClr val="002060"/>
                </a:solidFill>
              </a:rPr>
              <a:t>Vậy theo em thư điện tử (email) là gì?</a:t>
            </a:r>
            <a:endParaRPr lang="vi-VN" sz="2800" dirty="0">
              <a:solidFill>
                <a:srgbClr val="00B0F0"/>
              </a:solidFill>
              <a:effectLst/>
              <a:latin typeface="Arial" panose="020B0604020202020204" pitchFamily="34" charset="0"/>
              <a:ea typeface="Arial" panose="020B0604020202020204" pitchFamily="34" charset="0"/>
              <a:cs typeface="Times New Roman" panose="02020603050405020304" pitchFamily="18" charset="0"/>
            </a:endParaRPr>
          </a:p>
        </p:txBody>
      </p:sp>
      <p:sp>
        <p:nvSpPr>
          <p:cNvPr id="24" name="TextBox 23">
            <a:extLst>
              <a:ext uri="{FF2B5EF4-FFF2-40B4-BE49-F238E27FC236}">
                <a16:creationId xmlns:a16="http://schemas.microsoft.com/office/drawing/2014/main" id="{DA449ACD-CA2F-4FD3-8CAD-37DC314B8302}"/>
              </a:ext>
            </a:extLst>
          </p:cNvPr>
          <p:cNvSpPr txBox="1"/>
          <p:nvPr/>
        </p:nvSpPr>
        <p:spPr>
          <a:xfrm>
            <a:off x="5760720" y="4401839"/>
            <a:ext cx="5661390" cy="2032288"/>
          </a:xfrm>
          <a:prstGeom prst="rect">
            <a:avLst/>
          </a:prstGeom>
          <a:solidFill>
            <a:srgbClr val="C00000"/>
          </a:solidFill>
        </p:spPr>
        <p:txBody>
          <a:bodyPr wrap="square">
            <a:spAutoFit/>
          </a:bodyPr>
          <a:lstStyle/>
          <a:p>
            <a:pPr algn="just">
              <a:lnSpc>
                <a:spcPct val="115000"/>
              </a:lnSpc>
              <a:spcAft>
                <a:spcPts val="1000"/>
              </a:spcAft>
            </a:pPr>
            <a:r>
              <a:rPr lang="vi-VN" sz="2800" dirty="0">
                <a:solidFill>
                  <a:srgbClr val="00B0F0"/>
                </a:solidFill>
                <a:effectLst/>
                <a:latin typeface="Arial" panose="020B0604020202020204" pitchFamily="34" charset="0"/>
                <a:ea typeface="Arial" panose="020B0604020202020204" pitchFamily="34" charset="0"/>
                <a:cs typeface="Times New Roman" panose="02020603050405020304" pitchFamily="18" charset="0"/>
              </a:rPr>
              <a:t>Là một bức thư soạn trên máy tính, có thể gửi và nhận thông tin bao gồm văn bản, hình ảnh, âm thanh.</a:t>
            </a:r>
          </a:p>
        </p:txBody>
      </p:sp>
      <p:sp>
        <p:nvSpPr>
          <p:cNvPr id="25" name="Arrow: Down 24">
            <a:extLst>
              <a:ext uri="{FF2B5EF4-FFF2-40B4-BE49-F238E27FC236}">
                <a16:creationId xmlns:a16="http://schemas.microsoft.com/office/drawing/2014/main" id="{13ABAD71-9A17-43F6-B5DC-C2650946C5A9}"/>
              </a:ext>
            </a:extLst>
          </p:cNvPr>
          <p:cNvSpPr/>
          <p:nvPr/>
        </p:nvSpPr>
        <p:spPr>
          <a:xfrm>
            <a:off x="8554791" y="3821060"/>
            <a:ext cx="467360" cy="54572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2222512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6">
                                            <p:txEl>
                                              <p:pRg st="0" end="0"/>
                                            </p:txEl>
                                          </p:spTgt>
                                        </p:tgtEl>
                                        <p:attrNameLst>
                                          <p:attrName>style.visibility</p:attrName>
                                        </p:attrNameLst>
                                      </p:cBhvr>
                                      <p:to>
                                        <p:strVal val="visible"/>
                                      </p:to>
                                    </p:set>
                                    <p:animEffect transition="in" filter="fade">
                                      <p:cBhvr>
                                        <p:cTn id="18" dur="1000"/>
                                        <p:tgtEl>
                                          <p:spTgt spid="6">
                                            <p:txEl>
                                              <p:pRg st="0" end="0"/>
                                            </p:txEl>
                                          </p:spTgt>
                                        </p:tgtEl>
                                      </p:cBhvr>
                                    </p:animEffect>
                                    <p:anim calcmode="lin" valueType="num">
                                      <p:cBhvr>
                                        <p:cTn id="19"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20"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9"/>
                                        </p:tgtEl>
                                        <p:attrNameLst>
                                          <p:attrName>style.visibility</p:attrName>
                                        </p:attrNameLst>
                                      </p:cBhvr>
                                      <p:to>
                                        <p:strVal val="visible"/>
                                      </p:to>
                                    </p:set>
                                    <p:anim calcmode="lin" valueType="num">
                                      <p:cBhvr additive="base">
                                        <p:cTn id="37" dur="500" fill="hold"/>
                                        <p:tgtEl>
                                          <p:spTgt spid="19"/>
                                        </p:tgtEl>
                                        <p:attrNameLst>
                                          <p:attrName>ppt_x</p:attrName>
                                        </p:attrNameLst>
                                      </p:cBhvr>
                                      <p:tavLst>
                                        <p:tav tm="0">
                                          <p:val>
                                            <p:strVal val="#ppt_x"/>
                                          </p:val>
                                        </p:tav>
                                        <p:tav tm="100000">
                                          <p:val>
                                            <p:strVal val="#ppt_x"/>
                                          </p:val>
                                        </p:tav>
                                      </p:tavLst>
                                    </p:anim>
                                    <p:anim calcmode="lin" valueType="num">
                                      <p:cBhvr additive="base">
                                        <p:cTn id="3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500" fill="hold"/>
                                        <p:tgtEl>
                                          <p:spTgt spid="10"/>
                                        </p:tgtEl>
                                        <p:attrNameLst>
                                          <p:attrName>ppt_x</p:attrName>
                                        </p:attrNameLst>
                                      </p:cBhvr>
                                      <p:tavLst>
                                        <p:tav tm="0">
                                          <p:val>
                                            <p:strVal val="#ppt_x"/>
                                          </p:val>
                                        </p:tav>
                                        <p:tav tm="100000">
                                          <p:val>
                                            <p:strVal val="#ppt_x"/>
                                          </p:val>
                                        </p:tav>
                                      </p:tavLst>
                                    </p:anim>
                                    <p:anim calcmode="lin" valueType="num">
                                      <p:cBhvr additive="base">
                                        <p:cTn id="4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6"/>
                                        </p:tgtEl>
                                        <p:attrNameLst>
                                          <p:attrName>style.visibility</p:attrName>
                                        </p:attrNameLst>
                                      </p:cBhvr>
                                      <p:to>
                                        <p:strVal val="visible"/>
                                      </p:to>
                                    </p:set>
                                    <p:anim calcmode="lin" valueType="num">
                                      <p:cBhvr additive="base">
                                        <p:cTn id="49" dur="500" fill="hold"/>
                                        <p:tgtEl>
                                          <p:spTgt spid="16"/>
                                        </p:tgtEl>
                                        <p:attrNameLst>
                                          <p:attrName>ppt_x</p:attrName>
                                        </p:attrNameLst>
                                      </p:cBhvr>
                                      <p:tavLst>
                                        <p:tav tm="0">
                                          <p:val>
                                            <p:strVal val="#ppt_x"/>
                                          </p:val>
                                        </p:tav>
                                        <p:tav tm="100000">
                                          <p:val>
                                            <p:strVal val="#ppt_x"/>
                                          </p:val>
                                        </p:tav>
                                      </p:tavLst>
                                    </p:anim>
                                    <p:anim calcmode="lin" valueType="num">
                                      <p:cBhvr additive="base">
                                        <p:cTn id="5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16" presetClass="entr" presetSubtype="21" fill="hold" grpId="0" nodeType="clickEffect">
                                  <p:stCondLst>
                                    <p:cond delay="0"/>
                                  </p:stCondLst>
                                  <p:childTnLst>
                                    <p:set>
                                      <p:cBhvr>
                                        <p:cTn id="54" dur="1" fill="hold">
                                          <p:stCondLst>
                                            <p:cond delay="0"/>
                                          </p:stCondLst>
                                        </p:cTn>
                                        <p:tgtEl>
                                          <p:spTgt spid="22"/>
                                        </p:tgtEl>
                                        <p:attrNameLst>
                                          <p:attrName>style.visibility</p:attrName>
                                        </p:attrNameLst>
                                      </p:cBhvr>
                                      <p:to>
                                        <p:strVal val="visible"/>
                                      </p:to>
                                    </p:set>
                                    <p:animEffect transition="in" filter="barn(inVertical)">
                                      <p:cBhvr>
                                        <p:cTn id="55" dur="500"/>
                                        <p:tgtEl>
                                          <p:spTgt spid="22"/>
                                        </p:tgtEl>
                                      </p:cBhvr>
                                    </p:animEffect>
                                  </p:childTnLst>
                                </p:cTn>
                              </p:par>
                            </p:childTnLst>
                          </p:cTn>
                        </p:par>
                      </p:childTnLst>
                    </p:cTn>
                  </p:par>
                  <p:par>
                    <p:cTn id="56" fill="hold">
                      <p:stCondLst>
                        <p:cond delay="indefinite"/>
                      </p:stCondLst>
                      <p:childTnLst>
                        <p:par>
                          <p:cTn id="57" fill="hold">
                            <p:stCondLst>
                              <p:cond delay="0"/>
                            </p:stCondLst>
                            <p:childTnLst>
                              <p:par>
                                <p:cTn id="58" presetID="16" presetClass="entr" presetSubtype="21" fill="hold" grpId="0" nodeType="clickEffect">
                                  <p:stCondLst>
                                    <p:cond delay="0"/>
                                  </p:stCondLst>
                                  <p:childTnLst>
                                    <p:set>
                                      <p:cBhvr>
                                        <p:cTn id="59" dur="1" fill="hold">
                                          <p:stCondLst>
                                            <p:cond delay="0"/>
                                          </p:stCondLst>
                                        </p:cTn>
                                        <p:tgtEl>
                                          <p:spTgt spid="25"/>
                                        </p:tgtEl>
                                        <p:attrNameLst>
                                          <p:attrName>style.visibility</p:attrName>
                                        </p:attrNameLst>
                                      </p:cBhvr>
                                      <p:to>
                                        <p:strVal val="visible"/>
                                      </p:to>
                                    </p:set>
                                    <p:animEffect transition="in" filter="barn(inVertical)">
                                      <p:cBhvr>
                                        <p:cTn id="60" dur="500"/>
                                        <p:tgtEl>
                                          <p:spTgt spid="25"/>
                                        </p:tgtEl>
                                      </p:cBhvr>
                                    </p:animEffect>
                                  </p:childTnLst>
                                </p:cTn>
                              </p:par>
                            </p:childTnLst>
                          </p:cTn>
                        </p:par>
                      </p:childTnLst>
                    </p:cTn>
                  </p:par>
                  <p:par>
                    <p:cTn id="61" fill="hold">
                      <p:stCondLst>
                        <p:cond delay="indefinite"/>
                      </p:stCondLst>
                      <p:childTnLst>
                        <p:par>
                          <p:cTn id="62" fill="hold">
                            <p:stCondLst>
                              <p:cond delay="0"/>
                            </p:stCondLst>
                            <p:childTnLst>
                              <p:par>
                                <p:cTn id="63" presetID="16" presetClass="entr" presetSubtype="21" fill="hold" grpId="0" nodeType="clickEffect">
                                  <p:stCondLst>
                                    <p:cond delay="0"/>
                                  </p:stCondLst>
                                  <p:childTnLst>
                                    <p:set>
                                      <p:cBhvr>
                                        <p:cTn id="64" dur="1" fill="hold">
                                          <p:stCondLst>
                                            <p:cond delay="0"/>
                                          </p:stCondLst>
                                        </p:cTn>
                                        <p:tgtEl>
                                          <p:spTgt spid="24"/>
                                        </p:tgtEl>
                                        <p:attrNameLst>
                                          <p:attrName>style.visibility</p:attrName>
                                        </p:attrNameLst>
                                      </p:cBhvr>
                                      <p:to>
                                        <p:strVal val="visible"/>
                                      </p:to>
                                    </p:set>
                                    <p:animEffect transition="in" filter="barn(inVertical)">
                                      <p:cBhvr>
                                        <p:cTn id="65"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build="p"/>
      <p:bldP spid="22" grpId="0" animBg="1"/>
      <p:bldP spid="24" grpId="0" animBg="1"/>
      <p:bldP spid="2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9311601E-4061-4AC2-A878-C58275EF5D07}"/>
              </a:ext>
            </a:extLst>
          </p:cNvPr>
          <p:cNvSpPr txBox="1">
            <a:spLocks/>
          </p:cNvSpPr>
          <p:nvPr/>
        </p:nvSpPr>
        <p:spPr>
          <a:xfrm>
            <a:off x="1172871" y="117128"/>
            <a:ext cx="9905998" cy="88392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a:lstStyle>
          <a:p>
            <a:pPr algn="ctr"/>
            <a:r>
              <a:rPr lang="vi-VN" sz="3200" b="1" i="1" dirty="0">
                <a:solidFill>
                  <a:srgbClr val="0070C0"/>
                </a:solidFill>
                <a:latin typeface="Times New Roman" panose="02020603050405020304" pitchFamily="18" charset="0"/>
                <a:cs typeface="Times New Roman" panose="02020603050405020304" pitchFamily="18" charset="0"/>
              </a:rPr>
              <a:t>Bài 5: Giới thiệu thư điện tử (1 TIẾT)</a:t>
            </a:r>
            <a:endParaRPr lang="vi-VN" sz="3200" b="1" dirty="0">
              <a:solidFill>
                <a:srgbClr val="0070C0"/>
              </a:solidFill>
              <a:latin typeface="Times New Roman" panose="02020603050405020304" pitchFamily="18" charset="0"/>
              <a:cs typeface="Times New Roman" panose="02020603050405020304" pitchFamily="18" charset="0"/>
            </a:endParaRPr>
          </a:p>
        </p:txBody>
      </p:sp>
      <p:sp>
        <p:nvSpPr>
          <p:cNvPr id="8" name="Content Placeholder 2">
            <a:extLst>
              <a:ext uri="{FF2B5EF4-FFF2-40B4-BE49-F238E27FC236}">
                <a16:creationId xmlns:a16="http://schemas.microsoft.com/office/drawing/2014/main" id="{B0D3FDC3-EE54-4C18-9564-F9D1D10869D3}"/>
              </a:ext>
            </a:extLst>
          </p:cNvPr>
          <p:cNvSpPr txBox="1">
            <a:spLocks/>
          </p:cNvSpPr>
          <p:nvPr/>
        </p:nvSpPr>
        <p:spPr>
          <a:xfrm>
            <a:off x="861239" y="809226"/>
            <a:ext cx="10827225" cy="88392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50000"/>
              </a:lnSpc>
            </a:pPr>
            <a:r>
              <a:rPr lang="vi-VN" sz="2600" dirty="0">
                <a:solidFill>
                  <a:srgbClr val="FF0000"/>
                </a:solidFill>
              </a:rPr>
              <a:t>Hoạt động 1</a:t>
            </a:r>
            <a:r>
              <a:rPr lang="vi-VN" sz="2600" dirty="0">
                <a:solidFill>
                  <a:srgbClr val="002060"/>
                </a:solidFill>
              </a:rPr>
              <a:t>: Trong 1 phút, hãy liệt kê những ưu điểm của thư điện tử?</a:t>
            </a:r>
          </a:p>
        </p:txBody>
      </p:sp>
      <p:grpSp>
        <p:nvGrpSpPr>
          <p:cNvPr id="9" name="Group 8">
            <a:extLst>
              <a:ext uri="{FF2B5EF4-FFF2-40B4-BE49-F238E27FC236}">
                <a16:creationId xmlns:a16="http://schemas.microsoft.com/office/drawing/2014/main" id="{C809617A-2AD8-4565-8877-13D246B184D2}"/>
              </a:ext>
            </a:extLst>
          </p:cNvPr>
          <p:cNvGrpSpPr/>
          <p:nvPr/>
        </p:nvGrpSpPr>
        <p:grpSpPr>
          <a:xfrm>
            <a:off x="912694" y="1648638"/>
            <a:ext cx="10366612" cy="551655"/>
            <a:chOff x="0" y="86981"/>
            <a:chExt cx="7049293" cy="551655"/>
          </a:xfrm>
        </p:grpSpPr>
        <p:sp>
          <p:nvSpPr>
            <p:cNvPr id="10" name="Rectangle: Rounded Corners 9">
              <a:extLst>
                <a:ext uri="{FF2B5EF4-FFF2-40B4-BE49-F238E27FC236}">
                  <a16:creationId xmlns:a16="http://schemas.microsoft.com/office/drawing/2014/main" id="{B3D5B716-5D80-4B00-A6D4-1E5F4F82958D}"/>
                </a:ext>
              </a:extLst>
            </p:cNvPr>
            <p:cNvSpPr/>
            <p:nvPr/>
          </p:nvSpPr>
          <p:spPr>
            <a:xfrm>
              <a:off x="0" y="86981"/>
              <a:ext cx="7049293" cy="551655"/>
            </a:xfrm>
            <a:prstGeom prst="roundRect">
              <a:avLst/>
            </a:prstGeom>
          </p:spPr>
          <p:style>
            <a:lnRef idx="2">
              <a:schemeClr val="dk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sp>
        <p:sp>
          <p:nvSpPr>
            <p:cNvPr id="11" name="Rectangle: Rounded Corners 4">
              <a:extLst>
                <a:ext uri="{FF2B5EF4-FFF2-40B4-BE49-F238E27FC236}">
                  <a16:creationId xmlns:a16="http://schemas.microsoft.com/office/drawing/2014/main" id="{BC812954-D6F9-4136-B2A0-6A6D99B09710}"/>
                </a:ext>
              </a:extLst>
            </p:cNvPr>
            <p:cNvSpPr txBox="1"/>
            <p:nvPr/>
          </p:nvSpPr>
          <p:spPr>
            <a:xfrm>
              <a:off x="26929" y="113911"/>
              <a:ext cx="6995433" cy="497795"/>
            </a:xfrm>
            <a:prstGeom prst="rect">
              <a:avLst/>
            </a:prstGeom>
            <a:solidFill>
              <a:srgbClr val="FFFF00"/>
            </a:solidFill>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vi-VN" sz="2300" b="1" kern="1200" dirty="0"/>
                <a:t>- Gửi và nhận rất nhanh, kịp thời (&lt;1 phút), mọi lúc, mọi nơi</a:t>
              </a:r>
              <a:endParaRPr lang="vi-VN" sz="2300" kern="1200" dirty="0"/>
            </a:p>
          </p:txBody>
        </p:sp>
      </p:grpSp>
      <p:grpSp>
        <p:nvGrpSpPr>
          <p:cNvPr id="12" name="Group 11">
            <a:extLst>
              <a:ext uri="{FF2B5EF4-FFF2-40B4-BE49-F238E27FC236}">
                <a16:creationId xmlns:a16="http://schemas.microsoft.com/office/drawing/2014/main" id="{111CC11A-594F-4800-8050-79C05DFE3CF5}"/>
              </a:ext>
            </a:extLst>
          </p:cNvPr>
          <p:cNvGrpSpPr/>
          <p:nvPr/>
        </p:nvGrpSpPr>
        <p:grpSpPr>
          <a:xfrm>
            <a:off x="910484" y="2429172"/>
            <a:ext cx="10351553" cy="551655"/>
            <a:chOff x="0" y="86981"/>
            <a:chExt cx="7049293" cy="551655"/>
          </a:xfrm>
        </p:grpSpPr>
        <p:sp>
          <p:nvSpPr>
            <p:cNvPr id="13" name="Rectangle: Rounded Corners 12">
              <a:extLst>
                <a:ext uri="{FF2B5EF4-FFF2-40B4-BE49-F238E27FC236}">
                  <a16:creationId xmlns:a16="http://schemas.microsoft.com/office/drawing/2014/main" id="{E8E1BD68-213B-4845-BD21-1F15F5740574}"/>
                </a:ext>
              </a:extLst>
            </p:cNvPr>
            <p:cNvSpPr/>
            <p:nvPr/>
          </p:nvSpPr>
          <p:spPr>
            <a:xfrm>
              <a:off x="0" y="86981"/>
              <a:ext cx="7049293" cy="551655"/>
            </a:xfrm>
            <a:prstGeom prst="roundRect">
              <a:avLst/>
            </a:prstGeom>
          </p:spPr>
          <p:style>
            <a:lnRef idx="2">
              <a:schemeClr val="dk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sp>
        <p:sp>
          <p:nvSpPr>
            <p:cNvPr id="14" name="Rectangle: Rounded Corners 4">
              <a:extLst>
                <a:ext uri="{FF2B5EF4-FFF2-40B4-BE49-F238E27FC236}">
                  <a16:creationId xmlns:a16="http://schemas.microsoft.com/office/drawing/2014/main" id="{7AC5E82A-E74E-403C-BC92-61081BDBEA77}"/>
                </a:ext>
              </a:extLst>
            </p:cNvPr>
            <p:cNvSpPr txBox="1"/>
            <p:nvPr/>
          </p:nvSpPr>
          <p:spPr>
            <a:xfrm>
              <a:off x="26930" y="113911"/>
              <a:ext cx="6995433" cy="497795"/>
            </a:xfrm>
            <a:prstGeom prst="rect">
              <a:avLst/>
            </a:prstGeom>
            <a:solidFill>
              <a:srgbClr val="92D050"/>
            </a:solidFill>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vi-VN" sz="2300" b="1" kern="1200" dirty="0"/>
                <a:t>- Giá rẻ hoặc miễn phí và có thể gởi cho nhiều người</a:t>
              </a:r>
              <a:endParaRPr lang="vi-VN" sz="2300" kern="1200" dirty="0"/>
            </a:p>
          </p:txBody>
        </p:sp>
      </p:grpSp>
      <p:grpSp>
        <p:nvGrpSpPr>
          <p:cNvPr id="18" name="Group 17">
            <a:extLst>
              <a:ext uri="{FF2B5EF4-FFF2-40B4-BE49-F238E27FC236}">
                <a16:creationId xmlns:a16="http://schemas.microsoft.com/office/drawing/2014/main" id="{43CEAF25-3132-478F-B5E0-43F7C8BF577F}"/>
              </a:ext>
            </a:extLst>
          </p:cNvPr>
          <p:cNvGrpSpPr/>
          <p:nvPr/>
        </p:nvGrpSpPr>
        <p:grpSpPr>
          <a:xfrm>
            <a:off x="935028" y="4012584"/>
            <a:ext cx="10366612" cy="551655"/>
            <a:chOff x="0" y="86981"/>
            <a:chExt cx="7049293" cy="551655"/>
          </a:xfrm>
        </p:grpSpPr>
        <p:sp>
          <p:nvSpPr>
            <p:cNvPr id="19" name="Rectangle: Rounded Corners 18">
              <a:extLst>
                <a:ext uri="{FF2B5EF4-FFF2-40B4-BE49-F238E27FC236}">
                  <a16:creationId xmlns:a16="http://schemas.microsoft.com/office/drawing/2014/main" id="{A978DB6C-088C-4A89-97C1-49FC1B86E555}"/>
                </a:ext>
              </a:extLst>
            </p:cNvPr>
            <p:cNvSpPr/>
            <p:nvPr/>
          </p:nvSpPr>
          <p:spPr>
            <a:xfrm>
              <a:off x="0" y="86981"/>
              <a:ext cx="7049293" cy="551655"/>
            </a:xfrm>
            <a:prstGeom prst="roundRect">
              <a:avLst/>
            </a:prstGeom>
          </p:spPr>
          <p:style>
            <a:lnRef idx="2">
              <a:schemeClr val="dk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sp>
        <p:sp>
          <p:nvSpPr>
            <p:cNvPr id="20" name="Rectangle: Rounded Corners 4">
              <a:extLst>
                <a:ext uri="{FF2B5EF4-FFF2-40B4-BE49-F238E27FC236}">
                  <a16:creationId xmlns:a16="http://schemas.microsoft.com/office/drawing/2014/main" id="{BF18DB20-E628-442C-8DE2-4E7BFE8E641A}"/>
                </a:ext>
              </a:extLst>
            </p:cNvPr>
            <p:cNvSpPr txBox="1"/>
            <p:nvPr/>
          </p:nvSpPr>
          <p:spPr>
            <a:xfrm>
              <a:off x="26929" y="113911"/>
              <a:ext cx="6995433" cy="497795"/>
            </a:xfrm>
            <a:prstGeom prst="rect">
              <a:avLst/>
            </a:prstGeom>
            <a:solidFill>
              <a:srgbClr val="FFC000"/>
            </a:solidFill>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vi-VN" sz="2300" b="1" kern="1200" dirty="0"/>
                <a:t>- Tiết kiệm nguyên liệu (giấy, mực...) bảo vệ môi trường</a:t>
              </a:r>
              <a:endParaRPr lang="vi-VN" sz="2300" kern="1200" dirty="0"/>
            </a:p>
          </p:txBody>
        </p:sp>
      </p:grpSp>
      <p:grpSp>
        <p:nvGrpSpPr>
          <p:cNvPr id="21" name="Group 20">
            <a:extLst>
              <a:ext uri="{FF2B5EF4-FFF2-40B4-BE49-F238E27FC236}">
                <a16:creationId xmlns:a16="http://schemas.microsoft.com/office/drawing/2014/main" id="{7B8A044C-1B51-4235-8CDC-E2F2473179DC}"/>
              </a:ext>
            </a:extLst>
          </p:cNvPr>
          <p:cNvGrpSpPr/>
          <p:nvPr/>
        </p:nvGrpSpPr>
        <p:grpSpPr>
          <a:xfrm>
            <a:off x="935034" y="3232050"/>
            <a:ext cx="10381672" cy="551655"/>
            <a:chOff x="0" y="86981"/>
            <a:chExt cx="7049293" cy="551655"/>
          </a:xfrm>
          <a:solidFill>
            <a:srgbClr val="00B0F0"/>
          </a:solidFill>
        </p:grpSpPr>
        <p:sp>
          <p:nvSpPr>
            <p:cNvPr id="22" name="Rectangle: Rounded Corners 21">
              <a:extLst>
                <a:ext uri="{FF2B5EF4-FFF2-40B4-BE49-F238E27FC236}">
                  <a16:creationId xmlns:a16="http://schemas.microsoft.com/office/drawing/2014/main" id="{530B6C3C-7777-4BFF-86D2-01111060FCD0}"/>
                </a:ext>
              </a:extLst>
            </p:cNvPr>
            <p:cNvSpPr/>
            <p:nvPr/>
          </p:nvSpPr>
          <p:spPr>
            <a:xfrm>
              <a:off x="0" y="86981"/>
              <a:ext cx="7049293" cy="551655"/>
            </a:xfrm>
            <a:prstGeom prst="roundRect">
              <a:avLst/>
            </a:prstGeom>
            <a:grpFill/>
          </p:spPr>
          <p:style>
            <a:lnRef idx="2">
              <a:schemeClr val="dk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sp>
        <p:sp>
          <p:nvSpPr>
            <p:cNvPr id="23" name="Rectangle: Rounded Corners 4">
              <a:extLst>
                <a:ext uri="{FF2B5EF4-FFF2-40B4-BE49-F238E27FC236}">
                  <a16:creationId xmlns:a16="http://schemas.microsoft.com/office/drawing/2014/main" id="{AD7BBCAD-63A7-49FE-BE0C-997C780859AD}"/>
                </a:ext>
              </a:extLst>
            </p:cNvPr>
            <p:cNvSpPr txBox="1"/>
            <p:nvPr/>
          </p:nvSpPr>
          <p:spPr>
            <a:xfrm>
              <a:off x="26929" y="113911"/>
              <a:ext cx="6995433" cy="497795"/>
            </a:xfrm>
            <a:prstGeom prst="rect">
              <a:avLst/>
            </a:prstGeom>
            <a:grpFill/>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vi-VN" sz="2300" b="1" kern="1200" dirty="0"/>
                <a:t>- Thực hiện dễ dàng, đơn giản</a:t>
              </a:r>
              <a:endParaRPr lang="vi-VN" sz="2300" kern="1200" dirty="0"/>
            </a:p>
          </p:txBody>
        </p:sp>
      </p:grpSp>
      <p:grpSp>
        <p:nvGrpSpPr>
          <p:cNvPr id="24" name="Group 23">
            <a:extLst>
              <a:ext uri="{FF2B5EF4-FFF2-40B4-BE49-F238E27FC236}">
                <a16:creationId xmlns:a16="http://schemas.microsoft.com/office/drawing/2014/main" id="{9D466F4F-72C1-4F8E-BB59-026A723C0AC9}"/>
              </a:ext>
            </a:extLst>
          </p:cNvPr>
          <p:cNvGrpSpPr/>
          <p:nvPr/>
        </p:nvGrpSpPr>
        <p:grpSpPr>
          <a:xfrm>
            <a:off x="950094" y="4830098"/>
            <a:ext cx="10366612" cy="551655"/>
            <a:chOff x="0" y="86981"/>
            <a:chExt cx="7049293" cy="551655"/>
          </a:xfrm>
        </p:grpSpPr>
        <p:sp>
          <p:nvSpPr>
            <p:cNvPr id="25" name="Rectangle: Rounded Corners 24">
              <a:extLst>
                <a:ext uri="{FF2B5EF4-FFF2-40B4-BE49-F238E27FC236}">
                  <a16:creationId xmlns:a16="http://schemas.microsoft.com/office/drawing/2014/main" id="{4674D824-4C97-4E1E-B325-DAE07A074949}"/>
                </a:ext>
              </a:extLst>
            </p:cNvPr>
            <p:cNvSpPr/>
            <p:nvPr/>
          </p:nvSpPr>
          <p:spPr>
            <a:xfrm>
              <a:off x="0" y="86981"/>
              <a:ext cx="7049293" cy="551655"/>
            </a:xfrm>
            <a:prstGeom prst="roundRect">
              <a:avLst/>
            </a:prstGeom>
          </p:spPr>
          <p:style>
            <a:lnRef idx="2">
              <a:schemeClr val="dk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sp>
        <p:sp>
          <p:nvSpPr>
            <p:cNvPr id="26" name="Rectangle: Rounded Corners 4">
              <a:extLst>
                <a:ext uri="{FF2B5EF4-FFF2-40B4-BE49-F238E27FC236}">
                  <a16:creationId xmlns:a16="http://schemas.microsoft.com/office/drawing/2014/main" id="{BB212385-BCCC-431C-B05A-878852714F1A}"/>
                </a:ext>
              </a:extLst>
            </p:cNvPr>
            <p:cNvSpPr txBox="1"/>
            <p:nvPr/>
          </p:nvSpPr>
          <p:spPr>
            <a:xfrm>
              <a:off x="26929" y="113911"/>
              <a:ext cx="6995433" cy="497795"/>
            </a:xfrm>
            <a:prstGeom prst="rect">
              <a:avLst/>
            </a:prstGeom>
            <a:solidFill>
              <a:srgbClr val="92D050"/>
            </a:solidFill>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vi-VN" sz="2300" b="1" kern="1200" dirty="0"/>
                <a:t>- Lưu trữ và tìm kiếm các thư cũ dễ dàng, nhanh chóng</a:t>
              </a:r>
              <a:endParaRPr lang="vi-VN" sz="2300" kern="1200" dirty="0"/>
            </a:p>
          </p:txBody>
        </p:sp>
      </p:grpSp>
      <p:grpSp>
        <p:nvGrpSpPr>
          <p:cNvPr id="27" name="Group 26">
            <a:extLst>
              <a:ext uri="{FF2B5EF4-FFF2-40B4-BE49-F238E27FC236}">
                <a16:creationId xmlns:a16="http://schemas.microsoft.com/office/drawing/2014/main" id="{4ACB9E68-9734-4B2E-9FF3-89D99EE8739A}"/>
              </a:ext>
            </a:extLst>
          </p:cNvPr>
          <p:cNvGrpSpPr/>
          <p:nvPr/>
        </p:nvGrpSpPr>
        <p:grpSpPr>
          <a:xfrm>
            <a:off x="912692" y="5641026"/>
            <a:ext cx="10366612" cy="551655"/>
            <a:chOff x="0" y="86981"/>
            <a:chExt cx="7049293" cy="551655"/>
          </a:xfrm>
        </p:grpSpPr>
        <p:sp>
          <p:nvSpPr>
            <p:cNvPr id="28" name="Rectangle: Rounded Corners 27">
              <a:extLst>
                <a:ext uri="{FF2B5EF4-FFF2-40B4-BE49-F238E27FC236}">
                  <a16:creationId xmlns:a16="http://schemas.microsoft.com/office/drawing/2014/main" id="{E0DC4B60-5EA8-4D2B-9D01-81548F84BAE6}"/>
                </a:ext>
              </a:extLst>
            </p:cNvPr>
            <p:cNvSpPr/>
            <p:nvPr/>
          </p:nvSpPr>
          <p:spPr>
            <a:xfrm>
              <a:off x="0" y="86981"/>
              <a:ext cx="7049293" cy="551655"/>
            </a:xfrm>
            <a:prstGeom prst="roundRect">
              <a:avLst/>
            </a:prstGeom>
          </p:spPr>
          <p:style>
            <a:lnRef idx="2">
              <a:schemeClr val="dk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sp>
        <p:sp>
          <p:nvSpPr>
            <p:cNvPr id="29" name="Rectangle: Rounded Corners 4">
              <a:extLst>
                <a:ext uri="{FF2B5EF4-FFF2-40B4-BE49-F238E27FC236}">
                  <a16:creationId xmlns:a16="http://schemas.microsoft.com/office/drawing/2014/main" id="{48B1F335-5266-4563-B7AA-7931734B2F03}"/>
                </a:ext>
              </a:extLst>
            </p:cNvPr>
            <p:cNvSpPr txBox="1"/>
            <p:nvPr/>
          </p:nvSpPr>
          <p:spPr>
            <a:xfrm>
              <a:off x="26929" y="113911"/>
              <a:ext cx="6995433" cy="497795"/>
            </a:xfrm>
            <a:prstGeom prst="rect">
              <a:avLst/>
            </a:prstGeom>
            <a:solidFill>
              <a:srgbClr val="FFFF00"/>
            </a:solidFill>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vi-VN" sz="2300" b="1" kern="1200" dirty="0"/>
                <a:t>- Đính kèm nhiều dạng thông tin khác như hình ảnh, âm thanh,...</a:t>
              </a:r>
              <a:endParaRPr lang="vi-VN" sz="2300" kern="1200" dirty="0"/>
            </a:p>
          </p:txBody>
        </p:sp>
      </p:grpSp>
    </p:spTree>
    <p:extLst>
      <p:ext uri="{BB962C8B-B14F-4D97-AF65-F5344CB8AC3E}">
        <p14:creationId xmlns:p14="http://schemas.microsoft.com/office/powerpoint/2010/main" val="1697507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animEffect transition="in" filter="fade">
                                      <p:cBhvr>
                                        <p:cTn id="13" dur="1000"/>
                                        <p:tgtEl>
                                          <p:spTgt spid="8">
                                            <p:txEl>
                                              <p:pRg st="0" end="0"/>
                                            </p:txEl>
                                          </p:spTgt>
                                        </p:tgtEl>
                                      </p:cBhvr>
                                    </p:animEffect>
                                    <p:anim calcmode="lin" valueType="num">
                                      <p:cBhvr>
                                        <p:cTn id="14"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9"/>
                                        </p:tgtEl>
                                        <p:attrNameLst>
                                          <p:attrName>style.visibility</p:attrName>
                                        </p:attrNameLst>
                                      </p:cBhvr>
                                      <p:to>
                                        <p:strVal val="visible"/>
                                      </p:to>
                                    </p:set>
                                    <p:anim calcmode="lin" valueType="num">
                                      <p:cBhvr additive="base">
                                        <p:cTn id="20" dur="500" fill="hold"/>
                                        <p:tgtEl>
                                          <p:spTgt spid="9"/>
                                        </p:tgtEl>
                                        <p:attrNameLst>
                                          <p:attrName>ppt_x</p:attrName>
                                        </p:attrNameLst>
                                      </p:cBhvr>
                                      <p:tavLst>
                                        <p:tav tm="0">
                                          <p:val>
                                            <p:strVal val="#ppt_x"/>
                                          </p:val>
                                        </p:tav>
                                        <p:tav tm="100000">
                                          <p:val>
                                            <p:strVal val="#ppt_x"/>
                                          </p:val>
                                        </p:tav>
                                      </p:tavLst>
                                    </p:anim>
                                    <p:anim calcmode="lin" valueType="num">
                                      <p:cBhvr additive="base">
                                        <p:cTn id="21"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cBhvr additive="base">
                                        <p:cTn id="26" dur="500" fill="hold"/>
                                        <p:tgtEl>
                                          <p:spTgt spid="12"/>
                                        </p:tgtEl>
                                        <p:attrNameLst>
                                          <p:attrName>ppt_x</p:attrName>
                                        </p:attrNameLst>
                                      </p:cBhvr>
                                      <p:tavLst>
                                        <p:tav tm="0">
                                          <p:val>
                                            <p:strVal val="#ppt_x"/>
                                          </p:val>
                                        </p:tav>
                                        <p:tav tm="100000">
                                          <p:val>
                                            <p:strVal val="#ppt_x"/>
                                          </p:val>
                                        </p:tav>
                                      </p:tavLst>
                                    </p:anim>
                                    <p:anim calcmode="lin" valueType="num">
                                      <p:cBhvr additive="base">
                                        <p:cTn id="27"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21"/>
                                        </p:tgtEl>
                                        <p:attrNameLst>
                                          <p:attrName>style.visibility</p:attrName>
                                        </p:attrNameLst>
                                      </p:cBhvr>
                                      <p:to>
                                        <p:strVal val="visible"/>
                                      </p:to>
                                    </p:set>
                                    <p:anim calcmode="lin" valueType="num">
                                      <p:cBhvr additive="base">
                                        <p:cTn id="32" dur="500" fill="hold"/>
                                        <p:tgtEl>
                                          <p:spTgt spid="21"/>
                                        </p:tgtEl>
                                        <p:attrNameLst>
                                          <p:attrName>ppt_x</p:attrName>
                                        </p:attrNameLst>
                                      </p:cBhvr>
                                      <p:tavLst>
                                        <p:tav tm="0">
                                          <p:val>
                                            <p:strVal val="#ppt_x"/>
                                          </p:val>
                                        </p:tav>
                                        <p:tav tm="100000">
                                          <p:val>
                                            <p:strVal val="#ppt_x"/>
                                          </p:val>
                                        </p:tav>
                                      </p:tavLst>
                                    </p:anim>
                                    <p:anim calcmode="lin" valueType="num">
                                      <p:cBhvr additive="base">
                                        <p:cTn id="33"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18"/>
                                        </p:tgtEl>
                                        <p:attrNameLst>
                                          <p:attrName>style.visibility</p:attrName>
                                        </p:attrNameLst>
                                      </p:cBhvr>
                                      <p:to>
                                        <p:strVal val="visible"/>
                                      </p:to>
                                    </p:set>
                                    <p:anim calcmode="lin" valueType="num">
                                      <p:cBhvr additive="base">
                                        <p:cTn id="38" dur="500" fill="hold"/>
                                        <p:tgtEl>
                                          <p:spTgt spid="18"/>
                                        </p:tgtEl>
                                        <p:attrNameLst>
                                          <p:attrName>ppt_x</p:attrName>
                                        </p:attrNameLst>
                                      </p:cBhvr>
                                      <p:tavLst>
                                        <p:tav tm="0">
                                          <p:val>
                                            <p:strVal val="#ppt_x"/>
                                          </p:val>
                                        </p:tav>
                                        <p:tav tm="100000">
                                          <p:val>
                                            <p:strVal val="#ppt_x"/>
                                          </p:val>
                                        </p:tav>
                                      </p:tavLst>
                                    </p:anim>
                                    <p:anim calcmode="lin" valueType="num">
                                      <p:cBhvr additive="base">
                                        <p:cTn id="39"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24"/>
                                        </p:tgtEl>
                                        <p:attrNameLst>
                                          <p:attrName>style.visibility</p:attrName>
                                        </p:attrNameLst>
                                      </p:cBhvr>
                                      <p:to>
                                        <p:strVal val="visible"/>
                                      </p:to>
                                    </p:set>
                                    <p:anim calcmode="lin" valueType="num">
                                      <p:cBhvr additive="base">
                                        <p:cTn id="44" dur="500" fill="hold"/>
                                        <p:tgtEl>
                                          <p:spTgt spid="24"/>
                                        </p:tgtEl>
                                        <p:attrNameLst>
                                          <p:attrName>ppt_x</p:attrName>
                                        </p:attrNameLst>
                                      </p:cBhvr>
                                      <p:tavLst>
                                        <p:tav tm="0">
                                          <p:val>
                                            <p:strVal val="#ppt_x"/>
                                          </p:val>
                                        </p:tav>
                                        <p:tav tm="100000">
                                          <p:val>
                                            <p:strVal val="#ppt_x"/>
                                          </p:val>
                                        </p:tav>
                                      </p:tavLst>
                                    </p:anim>
                                    <p:anim calcmode="lin" valueType="num">
                                      <p:cBhvr additive="base">
                                        <p:cTn id="45"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nodeType="clickEffect">
                                  <p:stCondLst>
                                    <p:cond delay="0"/>
                                  </p:stCondLst>
                                  <p:childTnLst>
                                    <p:set>
                                      <p:cBhvr>
                                        <p:cTn id="49" dur="1" fill="hold">
                                          <p:stCondLst>
                                            <p:cond delay="0"/>
                                          </p:stCondLst>
                                        </p:cTn>
                                        <p:tgtEl>
                                          <p:spTgt spid="27"/>
                                        </p:tgtEl>
                                        <p:attrNameLst>
                                          <p:attrName>style.visibility</p:attrName>
                                        </p:attrNameLst>
                                      </p:cBhvr>
                                      <p:to>
                                        <p:strVal val="visible"/>
                                      </p:to>
                                    </p:set>
                                    <p:anim calcmode="lin" valueType="num">
                                      <p:cBhvr additive="base">
                                        <p:cTn id="50" dur="500" fill="hold"/>
                                        <p:tgtEl>
                                          <p:spTgt spid="27"/>
                                        </p:tgtEl>
                                        <p:attrNameLst>
                                          <p:attrName>ppt_x</p:attrName>
                                        </p:attrNameLst>
                                      </p:cBhvr>
                                      <p:tavLst>
                                        <p:tav tm="0">
                                          <p:val>
                                            <p:strVal val="#ppt_x"/>
                                          </p:val>
                                        </p:tav>
                                        <p:tav tm="100000">
                                          <p:val>
                                            <p:strVal val="#ppt_x"/>
                                          </p:val>
                                        </p:tav>
                                      </p:tavLst>
                                    </p:anim>
                                    <p:anim calcmode="lin" valueType="num">
                                      <p:cBhvr additive="base">
                                        <p:cTn id="51"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CED6D3E-C633-4EEC-9B80-35DE9AA30A69}"/>
              </a:ext>
            </a:extLst>
          </p:cNvPr>
          <p:cNvSpPr txBox="1">
            <a:spLocks/>
          </p:cNvSpPr>
          <p:nvPr/>
        </p:nvSpPr>
        <p:spPr>
          <a:xfrm>
            <a:off x="1172871" y="117128"/>
            <a:ext cx="9905998" cy="88392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a:lstStyle>
          <a:p>
            <a:pPr algn="ctr"/>
            <a:r>
              <a:rPr lang="vi-VN" sz="3200" b="1" i="1" dirty="0">
                <a:solidFill>
                  <a:srgbClr val="0070C0"/>
                </a:solidFill>
                <a:latin typeface="Times New Roman" panose="02020603050405020304" pitchFamily="18" charset="0"/>
                <a:cs typeface="Times New Roman" panose="02020603050405020304" pitchFamily="18" charset="0"/>
              </a:rPr>
              <a:t>Bài 5: Giới thiệu thư điện tử (1 TIẾT)</a:t>
            </a:r>
            <a:endParaRPr lang="vi-VN" sz="3200" b="1" dirty="0">
              <a:solidFill>
                <a:srgbClr val="0070C0"/>
              </a:solidFill>
              <a:latin typeface="Times New Roman" panose="02020603050405020304" pitchFamily="18" charset="0"/>
              <a:cs typeface="Times New Roman" panose="02020603050405020304" pitchFamily="18" charset="0"/>
            </a:endParaRPr>
          </a:p>
        </p:txBody>
      </p:sp>
      <p:sp>
        <p:nvSpPr>
          <p:cNvPr id="5" name="Content Placeholder 2">
            <a:extLst>
              <a:ext uri="{FF2B5EF4-FFF2-40B4-BE49-F238E27FC236}">
                <a16:creationId xmlns:a16="http://schemas.microsoft.com/office/drawing/2014/main" id="{369C5ED8-5558-43C2-A54B-5953FA77A046}"/>
              </a:ext>
            </a:extLst>
          </p:cNvPr>
          <p:cNvSpPr txBox="1">
            <a:spLocks/>
          </p:cNvSpPr>
          <p:nvPr/>
        </p:nvSpPr>
        <p:spPr>
          <a:xfrm>
            <a:off x="861239" y="809226"/>
            <a:ext cx="10827225" cy="674134"/>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50000"/>
              </a:lnSpc>
            </a:pPr>
            <a:r>
              <a:rPr lang="vi-VN" sz="2600" b="1" dirty="0">
                <a:solidFill>
                  <a:srgbClr val="FF0000"/>
                </a:solidFill>
              </a:rPr>
              <a:t>1. Thư điện tử:</a:t>
            </a:r>
            <a:endParaRPr lang="vi-VN" sz="2600" b="1" dirty="0">
              <a:solidFill>
                <a:srgbClr val="002060"/>
              </a:solidFill>
            </a:endParaRPr>
          </a:p>
        </p:txBody>
      </p:sp>
      <p:sp>
        <p:nvSpPr>
          <p:cNvPr id="7" name="TextBox 6">
            <a:extLst>
              <a:ext uri="{FF2B5EF4-FFF2-40B4-BE49-F238E27FC236}">
                <a16:creationId xmlns:a16="http://schemas.microsoft.com/office/drawing/2014/main" id="{6BBF883B-E6F6-411A-93C8-9649A68699EB}"/>
              </a:ext>
            </a:extLst>
          </p:cNvPr>
          <p:cNvSpPr txBox="1"/>
          <p:nvPr/>
        </p:nvSpPr>
        <p:spPr>
          <a:xfrm>
            <a:off x="861239" y="1483360"/>
            <a:ext cx="10288587" cy="1083374"/>
          </a:xfrm>
          <a:prstGeom prst="rect">
            <a:avLst/>
          </a:prstGeom>
          <a:noFill/>
        </p:spPr>
        <p:txBody>
          <a:bodyPr wrap="square">
            <a:spAutoFit/>
          </a:bodyPr>
          <a:lstStyle/>
          <a:p>
            <a:pPr algn="just">
              <a:lnSpc>
                <a:spcPct val="115000"/>
              </a:lnSpc>
              <a:spcAft>
                <a:spcPts val="1000"/>
              </a:spcAft>
            </a:pPr>
            <a:r>
              <a:rPr lang="vi-VN" sz="2800" b="1" dirty="0">
                <a:solidFill>
                  <a:srgbClr val="0070C0"/>
                </a:solidFill>
                <a:latin typeface="Times New Roman" panose="02020603050405020304" pitchFamily="18" charset="0"/>
                <a:ea typeface="Arial" panose="020B0604020202020204" pitchFamily="34" charset="0"/>
                <a:cs typeface="Times New Roman" panose="02020603050405020304" pitchFamily="18" charset="0"/>
                <a:sym typeface="Wingdings" panose="05000000000000000000" pitchFamily="2" charset="2"/>
              </a:rPr>
              <a:t></a:t>
            </a:r>
            <a:r>
              <a:rPr lang="vi-VN" sz="2800" b="1" dirty="0" smtClean="0">
                <a:latin typeface="Times New Roman" panose="02020603050405020304" pitchFamily="18" charset="0"/>
                <a:ea typeface="Arial" panose="020B0604020202020204" pitchFamily="34" charset="0"/>
                <a:cs typeface="Times New Roman" panose="02020603050405020304" pitchFamily="18" charset="0"/>
              </a:rPr>
              <a:t> </a:t>
            </a:r>
            <a:r>
              <a:rPr lang="vi-VN" sz="2800" b="1" dirty="0">
                <a:latin typeface="Times New Roman" panose="02020603050405020304" pitchFamily="18" charset="0"/>
                <a:ea typeface="Arial" panose="020B0604020202020204" pitchFamily="34" charset="0"/>
                <a:cs typeface="Times New Roman" panose="02020603050405020304" pitchFamily="18" charset="0"/>
              </a:rPr>
              <a:t>Thư điện tử là phương tiện gửi và nhận thông tin qua máy tính. Thông tin bao gồm hình ảnh, văn bản, âm thanh.</a:t>
            </a:r>
            <a:endParaRPr lang="vi-VN" sz="2800" dirty="0">
              <a:effectLst/>
              <a:latin typeface="Arial" panose="020B0604020202020204" pitchFamily="34" charset="0"/>
              <a:ea typeface="Arial" panose="020B060402020202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A865B515-E408-4F18-AE7C-2BE356E6657D}"/>
              </a:ext>
            </a:extLst>
          </p:cNvPr>
          <p:cNvSpPr txBox="1"/>
          <p:nvPr/>
        </p:nvSpPr>
        <p:spPr>
          <a:xfrm>
            <a:off x="861238" y="2679079"/>
            <a:ext cx="10288587" cy="1083374"/>
          </a:xfrm>
          <a:prstGeom prst="rect">
            <a:avLst/>
          </a:prstGeom>
          <a:noFill/>
        </p:spPr>
        <p:txBody>
          <a:bodyPr wrap="square">
            <a:spAutoFit/>
          </a:bodyPr>
          <a:lstStyle/>
          <a:p>
            <a:pPr algn="just">
              <a:lnSpc>
                <a:spcPct val="115000"/>
              </a:lnSpc>
              <a:spcAft>
                <a:spcPts val="1000"/>
              </a:spcAft>
            </a:pPr>
            <a:r>
              <a:rPr lang="vi-VN" sz="2800" b="1" dirty="0">
                <a:solidFill>
                  <a:srgbClr val="0070C0"/>
                </a:solidFill>
                <a:latin typeface="Times New Roman" panose="02020603050405020304" pitchFamily="18" charset="0"/>
                <a:ea typeface="Arial" panose="020B0604020202020204" pitchFamily="34" charset="0"/>
                <a:cs typeface="Times New Roman" panose="02020603050405020304" pitchFamily="18" charset="0"/>
                <a:sym typeface="Wingdings" panose="05000000000000000000" pitchFamily="2" charset="2"/>
              </a:rPr>
              <a:t></a:t>
            </a:r>
            <a:r>
              <a:rPr lang="vi-VN" sz="2800" b="1" dirty="0" smtClean="0">
                <a:latin typeface="Times New Roman" panose="02020603050405020304" pitchFamily="18" charset="0"/>
                <a:ea typeface="Arial" panose="020B0604020202020204" pitchFamily="34" charset="0"/>
                <a:cs typeface="Times New Roman" panose="02020603050405020304" pitchFamily="18" charset="0"/>
              </a:rPr>
              <a:t> </a:t>
            </a:r>
            <a:r>
              <a:rPr lang="vi-VN" sz="2800" b="1" dirty="0">
                <a:latin typeface="Times New Roman" panose="02020603050405020304" pitchFamily="18" charset="0"/>
                <a:ea typeface="Arial" panose="020B0604020202020204" pitchFamily="34" charset="0"/>
                <a:cs typeface="Times New Roman" panose="02020603050405020304" pitchFamily="18" charset="0"/>
              </a:rPr>
              <a:t>Tài khoản email bao gồm: địa chỉ email và mật khẩu, giúp người dùng có thể gửi hay nhận email.</a:t>
            </a:r>
            <a:endParaRPr lang="vi-VN" sz="2800" dirty="0">
              <a:effectLst/>
              <a:latin typeface="Arial" panose="020B0604020202020204" pitchFamily="34" charset="0"/>
              <a:ea typeface="Arial" panose="020B0604020202020204" pitchFamily="34" charset="0"/>
              <a:cs typeface="Times New Roman" panose="02020603050405020304" pitchFamily="18" charset="0"/>
            </a:endParaRPr>
          </a:p>
        </p:txBody>
      </p:sp>
      <p:sp>
        <p:nvSpPr>
          <p:cNvPr id="11" name="TextBox 10">
            <a:extLst>
              <a:ext uri="{FF2B5EF4-FFF2-40B4-BE49-F238E27FC236}">
                <a16:creationId xmlns:a16="http://schemas.microsoft.com/office/drawing/2014/main" id="{3FF8535B-82CB-4A36-AEC7-9569DE1276FC}"/>
              </a:ext>
            </a:extLst>
          </p:cNvPr>
          <p:cNvSpPr txBox="1"/>
          <p:nvPr/>
        </p:nvSpPr>
        <p:spPr>
          <a:xfrm>
            <a:off x="1399877" y="3870960"/>
            <a:ext cx="10288587" cy="587853"/>
          </a:xfrm>
          <a:prstGeom prst="rect">
            <a:avLst/>
          </a:prstGeom>
          <a:noFill/>
        </p:spPr>
        <p:txBody>
          <a:bodyPr wrap="square">
            <a:spAutoFit/>
          </a:bodyPr>
          <a:lstStyle/>
          <a:p>
            <a:pPr algn="just">
              <a:lnSpc>
                <a:spcPct val="115000"/>
              </a:lnSpc>
              <a:spcAft>
                <a:spcPts val="1000"/>
              </a:spcAft>
            </a:pPr>
            <a:r>
              <a:rPr lang="vi-VN" sz="2800" b="1" dirty="0">
                <a:solidFill>
                  <a:srgbClr val="0070C0"/>
                </a:solidFill>
                <a:latin typeface="Times New Roman" panose="02020603050405020304" pitchFamily="18" charset="0"/>
                <a:ea typeface="Arial" panose="020B0604020202020204" pitchFamily="34" charset="0"/>
                <a:cs typeface="Times New Roman" panose="02020603050405020304" pitchFamily="18" charset="0"/>
                <a:sym typeface="Wingdings" panose="05000000000000000000" pitchFamily="2" charset="2"/>
              </a:rPr>
              <a:t> </a:t>
            </a:r>
            <a:r>
              <a:rPr lang="vi-VN" sz="2800" b="1" dirty="0" smtClean="0">
                <a:latin typeface="+mj-lt"/>
                <a:ea typeface="Arial" panose="020B0604020202020204" pitchFamily="34" charset="0"/>
                <a:cs typeface="Times New Roman" panose="02020603050405020304" pitchFamily="18" charset="0"/>
              </a:rPr>
              <a:t>Địa </a:t>
            </a:r>
            <a:r>
              <a:rPr lang="vi-VN" sz="2800" b="1" dirty="0">
                <a:latin typeface="+mj-lt"/>
                <a:ea typeface="Arial" panose="020B0604020202020204" pitchFamily="34" charset="0"/>
                <a:cs typeface="Times New Roman" panose="02020603050405020304" pitchFamily="18" charset="0"/>
              </a:rPr>
              <a:t>chỉ email: </a:t>
            </a:r>
            <a:r>
              <a:rPr lang="vi-VN" sz="2800" b="1" dirty="0">
                <a:solidFill>
                  <a:srgbClr val="FF0000"/>
                </a:solidFill>
                <a:latin typeface="+mj-lt"/>
              </a:rPr>
              <a:t>&lt; Tên đăng nhập&gt; @ &lt; địa chỉ dịch vụ email&gt;</a:t>
            </a:r>
            <a:endParaRPr lang="vi-VN" sz="2800" dirty="0">
              <a:solidFill>
                <a:srgbClr val="FF0000"/>
              </a:solidFill>
              <a:effectLst/>
              <a:latin typeface="+mj-lt"/>
              <a:ea typeface="Arial" panose="020B060402020202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057A64E7-C834-40EF-ABA7-A4F5984A2AD0}"/>
              </a:ext>
            </a:extLst>
          </p:cNvPr>
          <p:cNvSpPr txBox="1"/>
          <p:nvPr/>
        </p:nvSpPr>
        <p:spPr>
          <a:xfrm>
            <a:off x="1399878" y="4590871"/>
            <a:ext cx="8400946" cy="547650"/>
          </a:xfrm>
          <a:prstGeom prst="rect">
            <a:avLst/>
          </a:prstGeom>
          <a:noFill/>
        </p:spPr>
        <p:txBody>
          <a:bodyPr wrap="square">
            <a:spAutoFit/>
          </a:bodyPr>
          <a:lstStyle/>
          <a:p>
            <a:pPr algn="just">
              <a:lnSpc>
                <a:spcPct val="115000"/>
              </a:lnSpc>
              <a:spcAft>
                <a:spcPts val="1000"/>
              </a:spcAft>
            </a:pPr>
            <a:r>
              <a:rPr lang="vi-VN" sz="2800" b="1" dirty="0">
                <a:solidFill>
                  <a:srgbClr val="0070C0"/>
                </a:solidFill>
                <a:latin typeface="Times New Roman" panose="02020603050405020304" pitchFamily="18" charset="0"/>
                <a:ea typeface="Arial" panose="020B0604020202020204" pitchFamily="34" charset="0"/>
                <a:cs typeface="Times New Roman" panose="02020603050405020304" pitchFamily="18" charset="0"/>
                <a:sym typeface="Wingdings" panose="05000000000000000000" pitchFamily="2" charset="2"/>
              </a:rPr>
              <a:t> </a:t>
            </a:r>
            <a:r>
              <a:rPr lang="vi-VN" sz="2800" b="1" dirty="0" smtClean="0">
                <a:latin typeface="Times New Roman" panose="02020603050405020304" pitchFamily="18" charset="0"/>
                <a:ea typeface="Arial" panose="020B0604020202020204" pitchFamily="34" charset="0"/>
                <a:cs typeface="Times New Roman" panose="02020603050405020304" pitchFamily="18" charset="0"/>
              </a:rPr>
              <a:t>Ví </a:t>
            </a:r>
            <a:r>
              <a:rPr lang="vi-VN" sz="2800" b="1" dirty="0">
                <a:latin typeface="Times New Roman" panose="02020603050405020304" pitchFamily="18" charset="0"/>
                <a:ea typeface="Arial" panose="020B0604020202020204" pitchFamily="34" charset="0"/>
                <a:cs typeface="Times New Roman" panose="02020603050405020304" pitchFamily="18" charset="0"/>
              </a:rPr>
              <a:t>dụ: 1 địa chỉ email: </a:t>
            </a:r>
            <a:r>
              <a:rPr lang="en-US" sz="2800" b="1" i="1" dirty="0" smtClean="0">
                <a:latin typeface="Times New Roman" panose="02020603050405020304" pitchFamily="18" charset="0"/>
                <a:ea typeface="Arial" panose="020B0604020202020204" pitchFamily="34" charset="0"/>
                <a:cs typeface="Times New Roman" panose="02020603050405020304" pitchFamily="18" charset="0"/>
              </a:rPr>
              <a:t>dieuthuy0407</a:t>
            </a:r>
            <a:r>
              <a:rPr lang="vi-VN" sz="2800" b="1" i="1" dirty="0" smtClean="0">
                <a:latin typeface="Times New Roman" panose="02020603050405020304" pitchFamily="18" charset="0"/>
                <a:ea typeface="Arial" panose="020B0604020202020204" pitchFamily="34" charset="0"/>
                <a:cs typeface="Times New Roman" panose="02020603050405020304" pitchFamily="18" charset="0"/>
              </a:rPr>
              <a:t>@gmail.com</a:t>
            </a:r>
            <a:endParaRPr lang="vi-VN" sz="2800" i="1" dirty="0">
              <a:effectLst/>
              <a:latin typeface="Arial" panose="020B0604020202020204" pitchFamily="34" charset="0"/>
              <a:ea typeface="Arial" panose="020B0604020202020204" pitchFamily="34" charset="0"/>
              <a:cs typeface="Times New Roman" panose="02020603050405020304" pitchFamily="18" charset="0"/>
            </a:endParaRPr>
          </a:p>
        </p:txBody>
      </p:sp>
      <p:sp>
        <p:nvSpPr>
          <p:cNvPr id="14" name="TextBox 13">
            <a:extLst>
              <a:ext uri="{FF2B5EF4-FFF2-40B4-BE49-F238E27FC236}">
                <a16:creationId xmlns:a16="http://schemas.microsoft.com/office/drawing/2014/main" id="{47F774B3-7893-4687-AB96-5AA8F1D9A16F}"/>
              </a:ext>
            </a:extLst>
          </p:cNvPr>
          <p:cNvSpPr txBox="1"/>
          <p:nvPr/>
        </p:nvSpPr>
        <p:spPr>
          <a:xfrm>
            <a:off x="861237" y="5279032"/>
            <a:ext cx="10288587" cy="1083374"/>
          </a:xfrm>
          <a:prstGeom prst="rect">
            <a:avLst/>
          </a:prstGeom>
          <a:noFill/>
        </p:spPr>
        <p:txBody>
          <a:bodyPr wrap="square">
            <a:spAutoFit/>
          </a:bodyPr>
          <a:lstStyle/>
          <a:p>
            <a:pPr algn="just">
              <a:lnSpc>
                <a:spcPct val="115000"/>
              </a:lnSpc>
              <a:spcAft>
                <a:spcPts val="1000"/>
              </a:spcAft>
            </a:pPr>
            <a:r>
              <a:rPr lang="vi-VN" sz="2800" b="1" dirty="0" smtClean="0">
                <a:solidFill>
                  <a:srgbClr val="0070C0"/>
                </a:solidFill>
                <a:latin typeface="Times New Roman" panose="02020603050405020304" pitchFamily="18" charset="0"/>
                <a:ea typeface="Arial" panose="020B0604020202020204" pitchFamily="34" charset="0"/>
                <a:cs typeface="Times New Roman" panose="02020603050405020304" pitchFamily="18" charset="0"/>
                <a:sym typeface="Wingdings" panose="05000000000000000000" pitchFamily="2" charset="2"/>
              </a:rPr>
              <a:t></a:t>
            </a:r>
            <a:r>
              <a:rPr lang="en-US" sz="2800" b="1" dirty="0" smtClean="0">
                <a:solidFill>
                  <a:srgbClr val="0070C0"/>
                </a:solidFill>
                <a:latin typeface="Times New Roman" panose="02020603050405020304" pitchFamily="18" charset="0"/>
                <a:ea typeface="Arial" panose="020B0604020202020204" pitchFamily="34" charset="0"/>
                <a:cs typeface="Times New Roman" panose="02020603050405020304" pitchFamily="18" charset="0"/>
                <a:sym typeface="Wingdings" panose="05000000000000000000" pitchFamily="2" charset="2"/>
              </a:rPr>
              <a:t> </a:t>
            </a:r>
            <a:r>
              <a:rPr lang="vi-VN" sz="2800" b="1" dirty="0" smtClean="0">
                <a:latin typeface="Times New Roman" panose="02020603050405020304" pitchFamily="18" charset="0"/>
                <a:ea typeface="Arial" panose="020B0604020202020204" pitchFamily="34" charset="0"/>
                <a:cs typeface="Times New Roman" panose="02020603050405020304" pitchFamily="18" charset="0"/>
              </a:rPr>
              <a:t>Một </a:t>
            </a:r>
            <a:r>
              <a:rPr lang="vi-VN" sz="2800" b="1" dirty="0">
                <a:latin typeface="Times New Roman" panose="02020603050405020304" pitchFamily="18" charset="0"/>
                <a:ea typeface="Arial" panose="020B0604020202020204" pitchFamily="34" charset="0"/>
                <a:cs typeface="Times New Roman" panose="02020603050405020304" pitchFamily="18" charset="0"/>
              </a:rPr>
              <a:t>số nhà cung cấp dịch vụ email miễn phí: </a:t>
            </a:r>
            <a:r>
              <a:rPr lang="en-US" sz="2800" b="1" dirty="0" err="1" smtClean="0">
                <a:latin typeface="Times New Roman" panose="02020603050405020304" pitchFamily="18" charset="0"/>
                <a:ea typeface="Arial" panose="020B0604020202020204" pitchFamily="34" charset="0"/>
                <a:cs typeface="Times New Roman" panose="02020603050405020304" pitchFamily="18" charset="0"/>
              </a:rPr>
              <a:t>g</a:t>
            </a:r>
            <a:r>
              <a:rPr lang="en-US" sz="2800" b="1" dirty="0" err="1" smtClean="0">
                <a:latin typeface="Times New Roman" panose="02020603050405020304" pitchFamily="18" charset="0"/>
                <a:ea typeface="Arial" panose="020B0604020202020204" pitchFamily="34" charset="0"/>
                <a:cs typeface="Times New Roman" panose="02020603050405020304" pitchFamily="18" charset="0"/>
              </a:rPr>
              <a:t>mail</a:t>
            </a:r>
            <a:r>
              <a:rPr lang="vi-VN" sz="2800" b="1" dirty="0" smtClean="0">
                <a:latin typeface="Times New Roman" panose="02020603050405020304" pitchFamily="18" charset="0"/>
                <a:ea typeface="Arial" panose="020B0604020202020204" pitchFamily="34" charset="0"/>
                <a:cs typeface="Times New Roman" panose="02020603050405020304" pitchFamily="18" charset="0"/>
              </a:rPr>
              <a:t>.com</a:t>
            </a:r>
            <a:r>
              <a:rPr lang="vi-VN" sz="2800" b="1" dirty="0">
                <a:latin typeface="Times New Roman" panose="02020603050405020304" pitchFamily="18" charset="0"/>
                <a:ea typeface="Arial" panose="020B0604020202020204" pitchFamily="34" charset="0"/>
                <a:cs typeface="Times New Roman" panose="02020603050405020304" pitchFamily="18" charset="0"/>
              </a:rPr>
              <a:t>, yahoo.com, outlook.com, icloud.com, zoho.com,...</a:t>
            </a:r>
            <a:endParaRPr lang="vi-VN" sz="2800" dirty="0">
              <a:effectLst/>
              <a:latin typeface="Arial" panose="020B060402020202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2252742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fade">
                                      <p:cBhvr>
                                        <p:cTn id="13" dur="1000"/>
                                        <p:tgtEl>
                                          <p:spTgt spid="5">
                                            <p:txEl>
                                              <p:pRg st="0" end="0"/>
                                            </p:txEl>
                                          </p:spTgt>
                                        </p:tgtEl>
                                      </p:cBhvr>
                                    </p:animEffect>
                                    <p:anim calcmode="lin" valueType="num">
                                      <p:cBhvr>
                                        <p:cTn id="14"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barn(inVertical)">
                                      <p:cBhvr>
                                        <p:cTn id="20" dur="5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barn(inVertical)">
                                      <p:cBhvr>
                                        <p:cTn id="25" dur="500"/>
                                        <p:tgtEl>
                                          <p:spTgt spid="10"/>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barn(inVertical)">
                                      <p:cBhvr>
                                        <p:cTn id="30" dur="500"/>
                                        <p:tgtEl>
                                          <p:spTgt spid="11"/>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barn(inVertical)">
                                      <p:cBhvr>
                                        <p:cTn id="35" dur="500"/>
                                        <p:tgtEl>
                                          <p:spTgt spid="13"/>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barn(inVertical)">
                                      <p:cBhvr>
                                        <p:cTn id="4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P spid="7" grpId="0"/>
      <p:bldP spid="10" grpId="0"/>
      <p:bldP spid="11" grpId="0"/>
      <p:bldP spid="13" grpId="0"/>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F6A99A4-7932-4724-BAB4-446326760979}"/>
              </a:ext>
            </a:extLst>
          </p:cNvPr>
          <p:cNvSpPr txBox="1">
            <a:spLocks/>
          </p:cNvSpPr>
          <p:nvPr/>
        </p:nvSpPr>
        <p:spPr>
          <a:xfrm>
            <a:off x="1172871" y="117128"/>
            <a:ext cx="9905998" cy="88392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a:lstStyle>
          <a:p>
            <a:pPr algn="ctr"/>
            <a:r>
              <a:rPr lang="vi-VN" sz="3200" b="1" i="1" dirty="0">
                <a:solidFill>
                  <a:srgbClr val="0070C0"/>
                </a:solidFill>
                <a:latin typeface="Times New Roman" panose="02020603050405020304" pitchFamily="18" charset="0"/>
                <a:cs typeface="Times New Roman" panose="02020603050405020304" pitchFamily="18" charset="0"/>
              </a:rPr>
              <a:t>Bài 5: Giới thiệu thư điện tử (1 TIẾT)</a:t>
            </a:r>
            <a:endParaRPr lang="vi-VN" sz="3200" b="1" dirty="0">
              <a:solidFill>
                <a:srgbClr val="0070C0"/>
              </a:solidFill>
              <a:latin typeface="Times New Roman" panose="02020603050405020304" pitchFamily="18" charset="0"/>
              <a:cs typeface="Times New Roman" panose="02020603050405020304" pitchFamily="18" charset="0"/>
            </a:endParaRPr>
          </a:p>
        </p:txBody>
      </p:sp>
      <p:sp>
        <p:nvSpPr>
          <p:cNvPr id="5" name="Content Placeholder 2">
            <a:extLst>
              <a:ext uri="{FF2B5EF4-FFF2-40B4-BE49-F238E27FC236}">
                <a16:creationId xmlns:a16="http://schemas.microsoft.com/office/drawing/2014/main" id="{7E900137-DF78-4446-A27B-939B6AC89365}"/>
              </a:ext>
            </a:extLst>
          </p:cNvPr>
          <p:cNvSpPr txBox="1">
            <a:spLocks/>
          </p:cNvSpPr>
          <p:nvPr/>
        </p:nvSpPr>
        <p:spPr>
          <a:xfrm>
            <a:off x="861239" y="809226"/>
            <a:ext cx="10827225" cy="674134"/>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50000"/>
              </a:lnSpc>
            </a:pPr>
            <a:r>
              <a:rPr lang="vi-VN" sz="2600" b="1" u="sng" dirty="0">
                <a:solidFill>
                  <a:srgbClr val="FF0000"/>
                </a:solidFill>
              </a:rPr>
              <a:t>1. Thư điện tử:</a:t>
            </a:r>
            <a:endParaRPr lang="vi-VN" sz="2600" b="1" u="sng" dirty="0">
              <a:solidFill>
                <a:srgbClr val="002060"/>
              </a:solidFill>
            </a:endParaRPr>
          </a:p>
        </p:txBody>
      </p:sp>
      <p:sp>
        <p:nvSpPr>
          <p:cNvPr id="6" name="TextBox 5">
            <a:extLst>
              <a:ext uri="{FF2B5EF4-FFF2-40B4-BE49-F238E27FC236}">
                <a16:creationId xmlns:a16="http://schemas.microsoft.com/office/drawing/2014/main" id="{F775C161-27A2-4050-B723-FA3130C0F57D}"/>
              </a:ext>
            </a:extLst>
          </p:cNvPr>
          <p:cNvSpPr txBox="1"/>
          <p:nvPr/>
        </p:nvSpPr>
        <p:spPr>
          <a:xfrm>
            <a:off x="861239" y="1483360"/>
            <a:ext cx="10288587" cy="1578894"/>
          </a:xfrm>
          <a:prstGeom prst="rect">
            <a:avLst/>
          </a:prstGeom>
          <a:noFill/>
        </p:spPr>
        <p:txBody>
          <a:bodyPr wrap="square">
            <a:spAutoFit/>
          </a:bodyPr>
          <a:lstStyle/>
          <a:p>
            <a:pPr algn="just">
              <a:lnSpc>
                <a:spcPct val="115000"/>
              </a:lnSpc>
              <a:spcAft>
                <a:spcPts val="1000"/>
              </a:spcAft>
            </a:pPr>
            <a:r>
              <a:rPr lang="vi-VN" sz="2800" b="1" dirty="0">
                <a:solidFill>
                  <a:srgbClr val="0070C0"/>
                </a:solidFill>
                <a:latin typeface="Times New Roman" panose="02020603050405020304" pitchFamily="18" charset="0"/>
                <a:ea typeface="Arial" panose="020B0604020202020204" pitchFamily="34" charset="0"/>
                <a:cs typeface="Times New Roman" panose="02020603050405020304" pitchFamily="18" charset="0"/>
                <a:sym typeface="Wingdings" panose="05000000000000000000" pitchFamily="2" charset="2"/>
              </a:rPr>
              <a:t></a:t>
            </a:r>
            <a:r>
              <a:rPr lang="vi-VN" sz="2800" b="1" dirty="0" smtClean="0">
                <a:latin typeface="Times New Roman" panose="02020603050405020304" pitchFamily="18" charset="0"/>
                <a:ea typeface="Arial" panose="020B0604020202020204" pitchFamily="34" charset="0"/>
                <a:cs typeface="Times New Roman" panose="02020603050405020304" pitchFamily="18" charset="0"/>
              </a:rPr>
              <a:t> </a:t>
            </a:r>
            <a:r>
              <a:rPr lang="vi-VN" sz="2800" b="1" dirty="0">
                <a:latin typeface="Times New Roman" panose="02020603050405020304" pitchFamily="18" charset="0"/>
                <a:ea typeface="Arial" panose="020B0604020202020204" pitchFamily="34" charset="0"/>
                <a:cs typeface="Times New Roman" panose="02020603050405020304" pitchFamily="18" charset="0"/>
              </a:rPr>
              <a:t>Nguyên tắc đặt tên đăng nhập khi tạo tài khoản email bao gồm: chữ cái, chữ số, dấu chấm và được viết liền nhau không khoảng trắng.</a:t>
            </a:r>
            <a:endParaRPr lang="vi-VN" sz="2800" dirty="0">
              <a:effectLst/>
              <a:latin typeface="Arial" panose="020B0604020202020204" pitchFamily="34" charset="0"/>
              <a:ea typeface="Arial" panose="020B060402020202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B4AC1136-7366-4F82-8325-FD8F388E640F}"/>
              </a:ext>
            </a:extLst>
          </p:cNvPr>
          <p:cNvSpPr txBox="1"/>
          <p:nvPr/>
        </p:nvSpPr>
        <p:spPr>
          <a:xfrm>
            <a:off x="1172871" y="3063860"/>
            <a:ext cx="10288587" cy="587853"/>
          </a:xfrm>
          <a:prstGeom prst="rect">
            <a:avLst/>
          </a:prstGeom>
          <a:noFill/>
        </p:spPr>
        <p:txBody>
          <a:bodyPr wrap="square">
            <a:spAutoFit/>
          </a:bodyPr>
          <a:lstStyle/>
          <a:p>
            <a:pPr algn="just">
              <a:lnSpc>
                <a:spcPct val="115000"/>
              </a:lnSpc>
              <a:spcAft>
                <a:spcPts val="1000"/>
              </a:spcAft>
            </a:pPr>
            <a:r>
              <a:rPr lang="vi-VN" sz="2800" b="1" dirty="0">
                <a:latin typeface="Times New Roman" panose="02020603050405020304" pitchFamily="18" charset="0"/>
                <a:ea typeface="Arial" panose="020B0604020202020204" pitchFamily="34" charset="0"/>
                <a:cs typeface="Times New Roman" panose="02020603050405020304" pitchFamily="18" charset="0"/>
              </a:rPr>
              <a:t> </a:t>
            </a:r>
            <a:r>
              <a:rPr lang="vi-VN" sz="2800" b="1" dirty="0">
                <a:solidFill>
                  <a:srgbClr val="0070C0"/>
                </a:solidFill>
                <a:latin typeface="Times New Roman" panose="02020603050405020304" pitchFamily="18" charset="0"/>
                <a:ea typeface="Arial" panose="020B0604020202020204" pitchFamily="34" charset="0"/>
                <a:cs typeface="Times New Roman" panose="02020603050405020304" pitchFamily="18" charset="0"/>
                <a:sym typeface="Wingdings" panose="05000000000000000000" pitchFamily="2" charset="2"/>
              </a:rPr>
              <a:t> </a:t>
            </a:r>
            <a:r>
              <a:rPr lang="vi-VN" sz="2800" b="1" dirty="0" smtClean="0">
                <a:latin typeface="Times New Roman" panose="02020603050405020304" pitchFamily="18" charset="0"/>
                <a:ea typeface="Arial" panose="020B0604020202020204" pitchFamily="34" charset="0"/>
                <a:cs typeface="Times New Roman" panose="02020603050405020304" pitchFamily="18" charset="0"/>
              </a:rPr>
              <a:t>Ví </a:t>
            </a:r>
            <a:r>
              <a:rPr lang="vi-VN" sz="2800" b="1" dirty="0">
                <a:latin typeface="Times New Roman" panose="02020603050405020304" pitchFamily="18" charset="0"/>
                <a:ea typeface="Arial" panose="020B0604020202020204" pitchFamily="34" charset="0"/>
                <a:cs typeface="Times New Roman" panose="02020603050405020304" pitchFamily="18" charset="0"/>
              </a:rPr>
              <a:t>dụ: trunganh8112021@gmail.com</a:t>
            </a:r>
            <a:endParaRPr lang="vi-VN" sz="2800" dirty="0">
              <a:effectLst/>
              <a:latin typeface="Arial" panose="020B0604020202020204" pitchFamily="34" charset="0"/>
              <a:ea typeface="Arial" panose="020B0604020202020204" pitchFamily="34" charset="0"/>
              <a:cs typeface="Times New Roman" panose="02020603050405020304" pitchFamily="18" charset="0"/>
            </a:endParaRPr>
          </a:p>
        </p:txBody>
      </p:sp>
      <p:sp>
        <p:nvSpPr>
          <p:cNvPr id="9" name="Right Brace 8">
            <a:extLst>
              <a:ext uri="{FF2B5EF4-FFF2-40B4-BE49-F238E27FC236}">
                <a16:creationId xmlns:a16="http://schemas.microsoft.com/office/drawing/2014/main" id="{77EE105F-A38A-4D72-B510-4E9A41FFD9D4}"/>
              </a:ext>
            </a:extLst>
          </p:cNvPr>
          <p:cNvSpPr/>
          <p:nvPr/>
        </p:nvSpPr>
        <p:spPr>
          <a:xfrm rot="5400000">
            <a:off x="3244850" y="2287270"/>
            <a:ext cx="287020" cy="2570480"/>
          </a:xfrm>
          <a:prstGeom prst="rightBrace">
            <a:avLst>
              <a:gd name="adj1" fmla="val 8333"/>
              <a:gd name="adj2" fmla="val 48419"/>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vi-VN"/>
          </a:p>
        </p:txBody>
      </p:sp>
      <p:sp>
        <p:nvSpPr>
          <p:cNvPr id="10" name="TextBox 9">
            <a:extLst>
              <a:ext uri="{FF2B5EF4-FFF2-40B4-BE49-F238E27FC236}">
                <a16:creationId xmlns:a16="http://schemas.microsoft.com/office/drawing/2014/main" id="{91392105-3552-413F-82FA-36325F367468}"/>
              </a:ext>
            </a:extLst>
          </p:cNvPr>
          <p:cNvSpPr txBox="1"/>
          <p:nvPr/>
        </p:nvSpPr>
        <p:spPr>
          <a:xfrm>
            <a:off x="2103119" y="3569701"/>
            <a:ext cx="2570481" cy="547650"/>
          </a:xfrm>
          <a:prstGeom prst="rect">
            <a:avLst/>
          </a:prstGeom>
          <a:noFill/>
        </p:spPr>
        <p:txBody>
          <a:bodyPr wrap="square">
            <a:spAutoFit/>
          </a:bodyPr>
          <a:lstStyle/>
          <a:p>
            <a:pPr algn="just">
              <a:lnSpc>
                <a:spcPct val="115000"/>
              </a:lnSpc>
              <a:spcAft>
                <a:spcPts val="1000"/>
              </a:spcAft>
            </a:pPr>
            <a:r>
              <a:rPr lang="vi-VN" sz="2800" b="1" dirty="0">
                <a:solidFill>
                  <a:srgbClr val="FF0000"/>
                </a:solidFill>
                <a:latin typeface="Times New Roman" panose="02020603050405020304" pitchFamily="18" charset="0"/>
                <a:ea typeface="Arial" panose="020B0604020202020204" pitchFamily="34" charset="0"/>
                <a:cs typeface="Times New Roman" panose="02020603050405020304" pitchFamily="18" charset="0"/>
              </a:rPr>
              <a:t>Tên đăng nhập</a:t>
            </a:r>
            <a:endParaRPr lang="vi-VN" sz="2800" dirty="0">
              <a:solidFill>
                <a:srgbClr val="FF0000"/>
              </a:solidFill>
              <a:effectLst/>
              <a:latin typeface="Arial" panose="020B0604020202020204" pitchFamily="34" charset="0"/>
              <a:ea typeface="Arial" panose="020B0604020202020204" pitchFamily="34" charset="0"/>
              <a:cs typeface="Times New Roman" panose="02020603050405020304" pitchFamily="18" charset="0"/>
            </a:endParaRPr>
          </a:p>
        </p:txBody>
      </p:sp>
      <p:sp>
        <p:nvSpPr>
          <p:cNvPr id="11" name="Right Brace 10">
            <a:extLst>
              <a:ext uri="{FF2B5EF4-FFF2-40B4-BE49-F238E27FC236}">
                <a16:creationId xmlns:a16="http://schemas.microsoft.com/office/drawing/2014/main" id="{7DBBCBF0-AEF7-4D94-A4E4-3F2F32CF028A}"/>
              </a:ext>
            </a:extLst>
          </p:cNvPr>
          <p:cNvSpPr/>
          <p:nvPr/>
        </p:nvSpPr>
        <p:spPr>
          <a:xfrm rot="5400000">
            <a:off x="5686174" y="2737720"/>
            <a:ext cx="271011" cy="1645920"/>
          </a:xfrm>
          <a:prstGeom prst="rightBrace">
            <a:avLst>
              <a:gd name="adj1" fmla="val 25000"/>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vi-VN"/>
          </a:p>
        </p:txBody>
      </p:sp>
      <p:sp>
        <p:nvSpPr>
          <p:cNvPr id="12" name="TextBox 11">
            <a:extLst>
              <a:ext uri="{FF2B5EF4-FFF2-40B4-BE49-F238E27FC236}">
                <a16:creationId xmlns:a16="http://schemas.microsoft.com/office/drawing/2014/main" id="{CBDEE30A-0EAE-40F7-8CB0-71EA3CEA7602}"/>
              </a:ext>
            </a:extLst>
          </p:cNvPr>
          <p:cNvSpPr txBox="1"/>
          <p:nvPr/>
        </p:nvSpPr>
        <p:spPr>
          <a:xfrm>
            <a:off x="4673600" y="3566648"/>
            <a:ext cx="3549949" cy="547650"/>
          </a:xfrm>
          <a:prstGeom prst="rect">
            <a:avLst/>
          </a:prstGeom>
          <a:noFill/>
        </p:spPr>
        <p:txBody>
          <a:bodyPr wrap="square">
            <a:spAutoFit/>
          </a:bodyPr>
          <a:lstStyle/>
          <a:p>
            <a:pPr algn="just">
              <a:lnSpc>
                <a:spcPct val="115000"/>
              </a:lnSpc>
              <a:spcAft>
                <a:spcPts val="1000"/>
              </a:spcAft>
            </a:pPr>
            <a:r>
              <a:rPr lang="vi-VN" sz="2800" b="1" dirty="0">
                <a:solidFill>
                  <a:srgbClr val="00B0F0"/>
                </a:solidFill>
                <a:latin typeface="Times New Roman" panose="02020603050405020304" pitchFamily="18" charset="0"/>
                <a:ea typeface="Arial" panose="020B0604020202020204" pitchFamily="34" charset="0"/>
                <a:cs typeface="Times New Roman" panose="02020603050405020304" pitchFamily="18" charset="0"/>
              </a:rPr>
              <a:t>Địa chỉ dịch vụ email</a:t>
            </a:r>
            <a:endParaRPr lang="vi-VN" sz="2800" dirty="0">
              <a:solidFill>
                <a:srgbClr val="00B0F0"/>
              </a:solidFill>
              <a:effectLst/>
              <a:latin typeface="Arial" panose="020B0604020202020204" pitchFamily="34" charset="0"/>
              <a:ea typeface="Arial" panose="020B060402020202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CFDC4584-A1FA-4BD6-8681-E875A972FC21}"/>
              </a:ext>
            </a:extLst>
          </p:cNvPr>
          <p:cNvSpPr txBox="1"/>
          <p:nvPr/>
        </p:nvSpPr>
        <p:spPr>
          <a:xfrm>
            <a:off x="861239" y="4240783"/>
            <a:ext cx="10288587" cy="1578894"/>
          </a:xfrm>
          <a:prstGeom prst="rect">
            <a:avLst/>
          </a:prstGeom>
          <a:noFill/>
        </p:spPr>
        <p:txBody>
          <a:bodyPr wrap="square">
            <a:spAutoFit/>
          </a:bodyPr>
          <a:lstStyle/>
          <a:p>
            <a:pPr algn="just">
              <a:lnSpc>
                <a:spcPct val="115000"/>
              </a:lnSpc>
              <a:spcAft>
                <a:spcPts val="1000"/>
              </a:spcAft>
            </a:pPr>
            <a:r>
              <a:rPr lang="vi-VN" sz="2800" b="1" dirty="0">
                <a:solidFill>
                  <a:srgbClr val="0070C0"/>
                </a:solidFill>
                <a:latin typeface="Times New Roman" panose="02020603050405020304" pitchFamily="18" charset="0"/>
                <a:ea typeface="Arial" panose="020B0604020202020204" pitchFamily="34" charset="0"/>
                <a:cs typeface="Times New Roman" panose="02020603050405020304" pitchFamily="18" charset="0"/>
                <a:sym typeface="Wingdings" panose="05000000000000000000" pitchFamily="2" charset="2"/>
              </a:rPr>
              <a:t></a:t>
            </a:r>
            <a:r>
              <a:rPr lang="vi-VN" sz="2800" b="1" dirty="0" smtClean="0">
                <a:latin typeface="Times New Roman" panose="02020603050405020304" pitchFamily="18" charset="0"/>
                <a:ea typeface="Arial" panose="020B0604020202020204" pitchFamily="34" charset="0"/>
                <a:cs typeface="Times New Roman" panose="02020603050405020304" pitchFamily="18" charset="0"/>
              </a:rPr>
              <a:t> </a:t>
            </a:r>
            <a:r>
              <a:rPr lang="vi-VN" sz="2800" b="1" dirty="0">
                <a:latin typeface="Times New Roman" panose="02020603050405020304" pitchFamily="18" charset="0"/>
                <a:ea typeface="Arial" panose="020B0604020202020204" pitchFamily="34" charset="0"/>
                <a:cs typeface="Times New Roman" panose="02020603050405020304" pitchFamily="18" charset="0"/>
              </a:rPr>
              <a:t>Nguyên tắc đặt mật khẩu khi tạo tài khoản email bao gồm: chữ cái, chữ số, kí hiệu khác và được viết liền nhau không khoảng trắng.</a:t>
            </a:r>
            <a:endParaRPr lang="vi-VN" sz="2800" dirty="0">
              <a:effectLst/>
              <a:latin typeface="Arial" panose="020B0604020202020204" pitchFamily="34" charset="0"/>
              <a:ea typeface="Arial" panose="020B0604020202020204" pitchFamily="34" charset="0"/>
              <a:cs typeface="Times New Roman" panose="02020603050405020304" pitchFamily="18" charset="0"/>
            </a:endParaRPr>
          </a:p>
        </p:txBody>
      </p:sp>
      <p:sp>
        <p:nvSpPr>
          <p:cNvPr id="14" name="TextBox 13">
            <a:extLst>
              <a:ext uri="{FF2B5EF4-FFF2-40B4-BE49-F238E27FC236}">
                <a16:creationId xmlns:a16="http://schemas.microsoft.com/office/drawing/2014/main" id="{446B36AD-5F19-4803-B5A8-DCFF1F41F12D}"/>
              </a:ext>
            </a:extLst>
          </p:cNvPr>
          <p:cNvSpPr txBox="1"/>
          <p:nvPr/>
        </p:nvSpPr>
        <p:spPr>
          <a:xfrm>
            <a:off x="951706" y="5770320"/>
            <a:ext cx="10288587" cy="587853"/>
          </a:xfrm>
          <a:prstGeom prst="rect">
            <a:avLst/>
          </a:prstGeom>
          <a:noFill/>
        </p:spPr>
        <p:txBody>
          <a:bodyPr wrap="square">
            <a:spAutoFit/>
          </a:bodyPr>
          <a:lstStyle/>
          <a:p>
            <a:pPr algn="just">
              <a:lnSpc>
                <a:spcPct val="115000"/>
              </a:lnSpc>
              <a:spcAft>
                <a:spcPts val="1000"/>
              </a:spcAft>
            </a:pPr>
            <a:r>
              <a:rPr lang="vi-VN" sz="2800" b="1" dirty="0">
                <a:latin typeface="Times New Roman" panose="02020603050405020304" pitchFamily="18" charset="0"/>
                <a:ea typeface="Arial" panose="020B0604020202020204" pitchFamily="34" charset="0"/>
                <a:cs typeface="Times New Roman" panose="02020603050405020304" pitchFamily="18" charset="0"/>
              </a:rPr>
              <a:t> </a:t>
            </a:r>
            <a:r>
              <a:rPr lang="vi-VN" sz="2800" b="1" dirty="0">
                <a:solidFill>
                  <a:srgbClr val="0070C0"/>
                </a:solidFill>
                <a:latin typeface="Times New Roman" panose="02020603050405020304" pitchFamily="18" charset="0"/>
                <a:ea typeface="Arial" panose="020B0604020202020204" pitchFamily="34" charset="0"/>
                <a:cs typeface="Times New Roman" panose="02020603050405020304" pitchFamily="18" charset="0"/>
                <a:sym typeface="Wingdings" panose="05000000000000000000" pitchFamily="2" charset="2"/>
              </a:rPr>
              <a:t> </a:t>
            </a:r>
            <a:r>
              <a:rPr lang="vi-VN" sz="2800" b="1" dirty="0" smtClean="0">
                <a:latin typeface="Times New Roman" panose="02020603050405020304" pitchFamily="18" charset="0"/>
                <a:ea typeface="Arial" panose="020B0604020202020204" pitchFamily="34" charset="0"/>
                <a:cs typeface="Times New Roman" panose="02020603050405020304" pitchFamily="18" charset="0"/>
              </a:rPr>
              <a:t>Ví </a:t>
            </a:r>
            <a:r>
              <a:rPr lang="vi-VN" sz="2800" b="1" dirty="0">
                <a:latin typeface="Times New Roman" panose="02020603050405020304" pitchFamily="18" charset="0"/>
                <a:ea typeface="Arial" panose="020B0604020202020204" pitchFamily="34" charset="0"/>
                <a:cs typeface="Times New Roman" panose="02020603050405020304" pitchFamily="18" charset="0"/>
              </a:rPr>
              <a:t>dụ: loveuforever1985 hay 22@02#1985%</a:t>
            </a:r>
            <a:endParaRPr lang="vi-VN" sz="2800" dirty="0">
              <a:effectLst/>
              <a:latin typeface="Arial" panose="020B060402020202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265430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p:cTn id="18" dur="500" fill="hold"/>
                                        <p:tgtEl>
                                          <p:spTgt spid="6"/>
                                        </p:tgtEl>
                                        <p:attrNameLst>
                                          <p:attrName>ppt_w</p:attrName>
                                        </p:attrNameLst>
                                      </p:cBhvr>
                                      <p:tavLst>
                                        <p:tav tm="0">
                                          <p:val>
                                            <p:fltVal val="0"/>
                                          </p:val>
                                        </p:tav>
                                        <p:tav tm="100000">
                                          <p:val>
                                            <p:strVal val="#ppt_w"/>
                                          </p:val>
                                        </p:tav>
                                      </p:tavLst>
                                    </p:anim>
                                    <p:anim calcmode="lin" valueType="num">
                                      <p:cBhvr>
                                        <p:cTn id="19" dur="500" fill="hold"/>
                                        <p:tgtEl>
                                          <p:spTgt spid="6"/>
                                        </p:tgtEl>
                                        <p:attrNameLst>
                                          <p:attrName>ppt_h</p:attrName>
                                        </p:attrNameLst>
                                      </p:cBhvr>
                                      <p:tavLst>
                                        <p:tav tm="0">
                                          <p:val>
                                            <p:fltVal val="0"/>
                                          </p:val>
                                        </p:tav>
                                        <p:tav tm="100000">
                                          <p:val>
                                            <p:strVal val="#ppt_h"/>
                                          </p:val>
                                        </p:tav>
                                      </p:tavLst>
                                    </p:anim>
                                    <p:animEffect transition="in" filter="fade">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barn(inVertical)">
                                      <p:cBhvr>
                                        <p:cTn id="25" dur="500"/>
                                        <p:tgtEl>
                                          <p:spTgt spid="8"/>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barn(inVertical)">
                                      <p:cBhvr>
                                        <p:cTn id="30" dur="500"/>
                                        <p:tgtEl>
                                          <p:spTgt spid="9"/>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barn(inVertical)">
                                      <p:cBhvr>
                                        <p:cTn id="35" dur="500"/>
                                        <p:tgtEl>
                                          <p:spTgt spid="10"/>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barn(inVertical)">
                                      <p:cBhvr>
                                        <p:cTn id="40" dur="500"/>
                                        <p:tgtEl>
                                          <p:spTgt spid="11"/>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grpId="0" nodeType="clickEffect">
                                  <p:stCondLst>
                                    <p:cond delay="0"/>
                                  </p:stCondLst>
                                  <p:childTnLst>
                                    <p:set>
                                      <p:cBhvr>
                                        <p:cTn id="44" dur="1" fill="hold">
                                          <p:stCondLst>
                                            <p:cond delay="0"/>
                                          </p:stCondLst>
                                        </p:cTn>
                                        <p:tgtEl>
                                          <p:spTgt spid="12"/>
                                        </p:tgtEl>
                                        <p:attrNameLst>
                                          <p:attrName>style.visibility</p:attrName>
                                        </p:attrNameLst>
                                      </p:cBhvr>
                                      <p:to>
                                        <p:strVal val="visible"/>
                                      </p:to>
                                    </p:set>
                                    <p:animEffect transition="in" filter="barn(inVertical)">
                                      <p:cBhvr>
                                        <p:cTn id="45" dur="500"/>
                                        <p:tgtEl>
                                          <p:spTgt spid="12"/>
                                        </p:tgtEl>
                                      </p:cBhvr>
                                    </p:animEffect>
                                  </p:childTnLst>
                                </p:cTn>
                              </p:par>
                            </p:childTnLst>
                          </p:cTn>
                        </p:par>
                      </p:childTnLst>
                    </p:cTn>
                  </p:par>
                  <p:par>
                    <p:cTn id="46" fill="hold">
                      <p:stCondLst>
                        <p:cond delay="indefinite"/>
                      </p:stCondLst>
                      <p:childTnLst>
                        <p:par>
                          <p:cTn id="47" fill="hold">
                            <p:stCondLst>
                              <p:cond delay="0"/>
                            </p:stCondLst>
                            <p:childTnLst>
                              <p:par>
                                <p:cTn id="48" presetID="53" presetClass="entr" presetSubtype="16" fill="hold" grpId="0" nodeType="clickEffect">
                                  <p:stCondLst>
                                    <p:cond delay="0"/>
                                  </p:stCondLst>
                                  <p:childTnLst>
                                    <p:set>
                                      <p:cBhvr>
                                        <p:cTn id="49" dur="1" fill="hold">
                                          <p:stCondLst>
                                            <p:cond delay="0"/>
                                          </p:stCondLst>
                                        </p:cTn>
                                        <p:tgtEl>
                                          <p:spTgt spid="13"/>
                                        </p:tgtEl>
                                        <p:attrNameLst>
                                          <p:attrName>style.visibility</p:attrName>
                                        </p:attrNameLst>
                                      </p:cBhvr>
                                      <p:to>
                                        <p:strVal val="visible"/>
                                      </p:to>
                                    </p:set>
                                    <p:anim calcmode="lin" valueType="num">
                                      <p:cBhvr>
                                        <p:cTn id="50" dur="500" fill="hold"/>
                                        <p:tgtEl>
                                          <p:spTgt spid="13"/>
                                        </p:tgtEl>
                                        <p:attrNameLst>
                                          <p:attrName>ppt_w</p:attrName>
                                        </p:attrNameLst>
                                      </p:cBhvr>
                                      <p:tavLst>
                                        <p:tav tm="0">
                                          <p:val>
                                            <p:fltVal val="0"/>
                                          </p:val>
                                        </p:tav>
                                        <p:tav tm="100000">
                                          <p:val>
                                            <p:strVal val="#ppt_w"/>
                                          </p:val>
                                        </p:tav>
                                      </p:tavLst>
                                    </p:anim>
                                    <p:anim calcmode="lin" valueType="num">
                                      <p:cBhvr>
                                        <p:cTn id="51" dur="500" fill="hold"/>
                                        <p:tgtEl>
                                          <p:spTgt spid="13"/>
                                        </p:tgtEl>
                                        <p:attrNameLst>
                                          <p:attrName>ppt_h</p:attrName>
                                        </p:attrNameLst>
                                      </p:cBhvr>
                                      <p:tavLst>
                                        <p:tav tm="0">
                                          <p:val>
                                            <p:fltVal val="0"/>
                                          </p:val>
                                        </p:tav>
                                        <p:tav tm="100000">
                                          <p:val>
                                            <p:strVal val="#ppt_h"/>
                                          </p:val>
                                        </p:tav>
                                      </p:tavLst>
                                    </p:anim>
                                    <p:animEffect transition="in" filter="fade">
                                      <p:cBhvr>
                                        <p:cTn id="52" dur="500"/>
                                        <p:tgtEl>
                                          <p:spTgt spid="13"/>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barn(inVertical)">
                                      <p:cBhvr>
                                        <p:cTn id="5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8" grpId="0"/>
      <p:bldP spid="9" grpId="0" animBg="1"/>
      <p:bldP spid="10" grpId="0"/>
      <p:bldP spid="11" grpId="0" animBg="1"/>
      <p:bldP spid="12" grpId="0"/>
      <p:bldP spid="13" grpId="0"/>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889DFB1-8A5F-4D71-980C-DCAA59059D06}"/>
              </a:ext>
            </a:extLst>
          </p:cNvPr>
          <p:cNvSpPr txBox="1">
            <a:spLocks/>
          </p:cNvSpPr>
          <p:nvPr/>
        </p:nvSpPr>
        <p:spPr>
          <a:xfrm>
            <a:off x="1172871" y="117128"/>
            <a:ext cx="9905998" cy="88392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a:lstStyle>
          <a:p>
            <a:pPr algn="ctr"/>
            <a:r>
              <a:rPr lang="vi-VN" sz="3200" b="1" i="1" dirty="0">
                <a:solidFill>
                  <a:srgbClr val="0070C0"/>
                </a:solidFill>
                <a:latin typeface="Times New Roman" panose="02020603050405020304" pitchFamily="18" charset="0"/>
                <a:cs typeface="Times New Roman" panose="02020603050405020304" pitchFamily="18" charset="0"/>
              </a:rPr>
              <a:t>Bài 5: Giới thiệu thư điện tử (1 TIẾT)</a:t>
            </a:r>
            <a:endParaRPr lang="vi-VN" sz="3200" b="1" dirty="0">
              <a:solidFill>
                <a:srgbClr val="0070C0"/>
              </a:solidFill>
              <a:latin typeface="Times New Roman" panose="02020603050405020304" pitchFamily="18" charset="0"/>
              <a:cs typeface="Times New Roman" panose="02020603050405020304" pitchFamily="18" charset="0"/>
            </a:endParaRPr>
          </a:p>
        </p:txBody>
      </p:sp>
      <p:sp>
        <p:nvSpPr>
          <p:cNvPr id="5" name="Content Placeholder 2">
            <a:extLst>
              <a:ext uri="{FF2B5EF4-FFF2-40B4-BE49-F238E27FC236}">
                <a16:creationId xmlns:a16="http://schemas.microsoft.com/office/drawing/2014/main" id="{36E9030A-0704-4AB1-A924-9B745D90B87F}"/>
              </a:ext>
            </a:extLst>
          </p:cNvPr>
          <p:cNvSpPr txBox="1">
            <a:spLocks/>
          </p:cNvSpPr>
          <p:nvPr/>
        </p:nvSpPr>
        <p:spPr>
          <a:xfrm>
            <a:off x="861239" y="809226"/>
            <a:ext cx="10827225" cy="674134"/>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50000"/>
              </a:lnSpc>
            </a:pPr>
            <a:r>
              <a:rPr lang="vi-VN" sz="2600" b="1" u="sng" dirty="0">
                <a:solidFill>
                  <a:srgbClr val="FF0000"/>
                </a:solidFill>
              </a:rPr>
              <a:t>2. Lợi ích của thư điện tử:</a:t>
            </a:r>
            <a:endParaRPr lang="vi-VN" sz="2600" b="1" u="sng" dirty="0">
              <a:solidFill>
                <a:srgbClr val="002060"/>
              </a:solidFill>
            </a:endParaRPr>
          </a:p>
        </p:txBody>
      </p:sp>
      <p:sp>
        <p:nvSpPr>
          <p:cNvPr id="7" name="TextBox 6">
            <a:extLst>
              <a:ext uri="{FF2B5EF4-FFF2-40B4-BE49-F238E27FC236}">
                <a16:creationId xmlns:a16="http://schemas.microsoft.com/office/drawing/2014/main" id="{86080C54-F254-4801-9681-2E27F9567942}"/>
              </a:ext>
            </a:extLst>
          </p:cNvPr>
          <p:cNvSpPr txBox="1"/>
          <p:nvPr/>
        </p:nvSpPr>
        <p:spPr>
          <a:xfrm>
            <a:off x="861238" y="1595120"/>
            <a:ext cx="10020121" cy="3082895"/>
          </a:xfrm>
          <a:prstGeom prst="rect">
            <a:avLst/>
          </a:prstGeom>
          <a:noFill/>
        </p:spPr>
        <p:txBody>
          <a:bodyPr wrap="square">
            <a:spAutoFit/>
          </a:bodyPr>
          <a:lstStyle/>
          <a:p>
            <a:pPr>
              <a:lnSpc>
                <a:spcPct val="115000"/>
              </a:lnSpc>
              <a:spcAft>
                <a:spcPts val="1000"/>
              </a:spcAft>
            </a:pPr>
            <a:r>
              <a:rPr lang="vi-VN" sz="2800" b="1" dirty="0">
                <a:solidFill>
                  <a:srgbClr val="0070C0"/>
                </a:solidFill>
                <a:latin typeface="Times New Roman" panose="02020603050405020304" pitchFamily="18" charset="0"/>
                <a:ea typeface="Arial" panose="020B0604020202020204" pitchFamily="34" charset="0"/>
                <a:cs typeface="Times New Roman" panose="02020603050405020304" pitchFamily="18" charset="0"/>
                <a:sym typeface="Wingdings" panose="05000000000000000000" pitchFamily="2" charset="2"/>
              </a:rPr>
              <a:t></a:t>
            </a:r>
            <a:r>
              <a:rPr lang="vi-VN" sz="2800" b="1" dirty="0" smtClean="0">
                <a:effectLst/>
                <a:latin typeface="Times New Roman" panose="02020603050405020304" pitchFamily="18" charset="0"/>
                <a:ea typeface="Arial" panose="020B0604020202020204" pitchFamily="34" charset="0"/>
                <a:cs typeface="Times New Roman" panose="02020603050405020304" pitchFamily="18" charset="0"/>
              </a:rPr>
              <a:t> </a:t>
            </a:r>
            <a:r>
              <a:rPr lang="vi-VN" sz="2800" b="1" dirty="0">
                <a:effectLst/>
                <a:latin typeface="Times New Roman" panose="02020603050405020304" pitchFamily="18" charset="0"/>
                <a:ea typeface="Arial" panose="020B0604020202020204" pitchFamily="34" charset="0"/>
                <a:cs typeface="Times New Roman" panose="02020603050405020304" pitchFamily="18" charset="0"/>
              </a:rPr>
              <a:t>Soạn và gửi rất nhanh, gửi bất cứ đâu miễn có kết nối mạng.</a:t>
            </a:r>
            <a:endParaRPr lang="vi-VN" sz="2800" dirty="0">
              <a:effectLst/>
              <a:latin typeface="Arial" panose="020B0604020202020204" pitchFamily="34" charset="0"/>
              <a:ea typeface="Arial" panose="020B0604020202020204" pitchFamily="34" charset="0"/>
              <a:cs typeface="Times New Roman" panose="02020603050405020304" pitchFamily="18" charset="0"/>
            </a:endParaRPr>
          </a:p>
          <a:p>
            <a:pPr>
              <a:lnSpc>
                <a:spcPct val="115000"/>
              </a:lnSpc>
              <a:spcAft>
                <a:spcPts val="1000"/>
              </a:spcAft>
            </a:pPr>
            <a:r>
              <a:rPr lang="vi-VN" sz="2800" b="1" dirty="0">
                <a:solidFill>
                  <a:srgbClr val="0070C0"/>
                </a:solidFill>
                <a:latin typeface="Times New Roman" panose="02020603050405020304" pitchFamily="18" charset="0"/>
                <a:ea typeface="Arial" panose="020B0604020202020204" pitchFamily="34" charset="0"/>
                <a:cs typeface="Times New Roman" panose="02020603050405020304" pitchFamily="18" charset="0"/>
                <a:sym typeface="Wingdings" panose="05000000000000000000" pitchFamily="2" charset="2"/>
              </a:rPr>
              <a:t></a:t>
            </a:r>
            <a:r>
              <a:rPr lang="vi-VN" sz="2800" b="1" dirty="0" smtClean="0">
                <a:effectLst/>
                <a:latin typeface="Times New Roman" panose="02020603050405020304" pitchFamily="18" charset="0"/>
                <a:ea typeface="Arial" panose="020B0604020202020204" pitchFamily="34" charset="0"/>
                <a:cs typeface="Times New Roman" panose="02020603050405020304" pitchFamily="18" charset="0"/>
              </a:rPr>
              <a:t> </a:t>
            </a:r>
            <a:r>
              <a:rPr lang="vi-VN" sz="2800" b="1" dirty="0">
                <a:effectLst/>
                <a:latin typeface="Times New Roman" panose="02020603050405020304" pitchFamily="18" charset="0"/>
                <a:ea typeface="Arial" panose="020B0604020202020204" pitchFamily="34" charset="0"/>
                <a:cs typeface="Times New Roman" panose="02020603050405020304" pitchFamily="18" charset="0"/>
              </a:rPr>
              <a:t>Có nhiều dịch vụ email được cung cấp miễn phí.</a:t>
            </a:r>
            <a:endParaRPr lang="vi-VN" sz="2800" dirty="0">
              <a:effectLst/>
              <a:latin typeface="Arial" panose="020B0604020202020204" pitchFamily="34" charset="0"/>
              <a:ea typeface="Arial" panose="020B0604020202020204" pitchFamily="34" charset="0"/>
              <a:cs typeface="Times New Roman" panose="02020603050405020304" pitchFamily="18" charset="0"/>
            </a:endParaRPr>
          </a:p>
          <a:p>
            <a:pPr>
              <a:lnSpc>
                <a:spcPct val="115000"/>
              </a:lnSpc>
              <a:spcAft>
                <a:spcPts val="1000"/>
              </a:spcAft>
            </a:pPr>
            <a:r>
              <a:rPr lang="vi-VN" sz="2800" b="1" dirty="0">
                <a:solidFill>
                  <a:srgbClr val="0070C0"/>
                </a:solidFill>
                <a:latin typeface="Times New Roman" panose="02020603050405020304" pitchFamily="18" charset="0"/>
                <a:ea typeface="Arial" panose="020B0604020202020204" pitchFamily="34" charset="0"/>
                <a:cs typeface="Times New Roman" panose="02020603050405020304" pitchFamily="18" charset="0"/>
                <a:sym typeface="Wingdings" panose="05000000000000000000" pitchFamily="2" charset="2"/>
              </a:rPr>
              <a:t></a:t>
            </a:r>
            <a:r>
              <a:rPr lang="vi-VN" sz="2800" b="1" dirty="0" smtClean="0">
                <a:effectLst/>
                <a:latin typeface="Times New Roman" panose="02020603050405020304" pitchFamily="18" charset="0"/>
                <a:ea typeface="Arial" panose="020B0604020202020204" pitchFamily="34" charset="0"/>
                <a:cs typeface="Times New Roman" panose="02020603050405020304" pitchFamily="18" charset="0"/>
              </a:rPr>
              <a:t> </a:t>
            </a:r>
            <a:r>
              <a:rPr lang="vi-VN" sz="2800" b="1" dirty="0">
                <a:effectLst/>
                <a:latin typeface="Times New Roman" panose="02020603050405020304" pitchFamily="18" charset="0"/>
                <a:ea typeface="Arial" panose="020B0604020202020204" pitchFamily="34" charset="0"/>
                <a:cs typeface="Times New Roman" panose="02020603050405020304" pitchFamily="18" charset="0"/>
              </a:rPr>
              <a:t>Tiết kiệm chi phí, bảo vệ môi trường.</a:t>
            </a:r>
            <a:endParaRPr lang="vi-VN" sz="2800" dirty="0">
              <a:effectLst/>
              <a:latin typeface="Arial" panose="020B0604020202020204" pitchFamily="34" charset="0"/>
              <a:ea typeface="Arial" panose="020B0604020202020204" pitchFamily="34" charset="0"/>
              <a:cs typeface="Times New Roman" panose="02020603050405020304" pitchFamily="18" charset="0"/>
            </a:endParaRPr>
          </a:p>
          <a:p>
            <a:pPr>
              <a:lnSpc>
                <a:spcPct val="115000"/>
              </a:lnSpc>
              <a:spcAft>
                <a:spcPts val="1000"/>
              </a:spcAft>
            </a:pPr>
            <a:r>
              <a:rPr lang="vi-VN" sz="2800" b="1" dirty="0">
                <a:solidFill>
                  <a:srgbClr val="0070C0"/>
                </a:solidFill>
                <a:latin typeface="Times New Roman" panose="02020603050405020304" pitchFamily="18" charset="0"/>
                <a:ea typeface="Arial" panose="020B0604020202020204" pitchFamily="34" charset="0"/>
                <a:cs typeface="Times New Roman" panose="02020603050405020304" pitchFamily="18" charset="0"/>
                <a:sym typeface="Wingdings" panose="05000000000000000000" pitchFamily="2" charset="2"/>
              </a:rPr>
              <a:t></a:t>
            </a:r>
            <a:r>
              <a:rPr lang="vi-VN" sz="2800" b="1" dirty="0" smtClean="0">
                <a:effectLst/>
                <a:latin typeface="Times New Roman" panose="02020603050405020304" pitchFamily="18" charset="0"/>
                <a:ea typeface="Arial" panose="020B0604020202020204" pitchFamily="34" charset="0"/>
                <a:cs typeface="Times New Roman" panose="02020603050405020304" pitchFamily="18" charset="0"/>
              </a:rPr>
              <a:t> </a:t>
            </a:r>
            <a:r>
              <a:rPr lang="vi-VN" sz="2800" b="1" dirty="0">
                <a:effectLst/>
                <a:latin typeface="Times New Roman" panose="02020603050405020304" pitchFamily="18" charset="0"/>
                <a:ea typeface="Arial" panose="020B0604020202020204" pitchFamily="34" charset="0"/>
                <a:cs typeface="Times New Roman" panose="02020603050405020304" pitchFamily="18" charset="0"/>
              </a:rPr>
              <a:t>Có thể gửi thư cho nhiều người cùng một lúc.</a:t>
            </a:r>
            <a:endParaRPr lang="vi-VN" sz="2800" dirty="0">
              <a:effectLst/>
              <a:latin typeface="Arial" panose="020B0604020202020204" pitchFamily="34" charset="0"/>
              <a:ea typeface="Arial" panose="020B0604020202020204" pitchFamily="34" charset="0"/>
              <a:cs typeface="Times New Roman" panose="02020603050405020304" pitchFamily="18" charset="0"/>
            </a:endParaRPr>
          </a:p>
          <a:p>
            <a:pPr>
              <a:lnSpc>
                <a:spcPct val="115000"/>
              </a:lnSpc>
              <a:spcAft>
                <a:spcPts val="1000"/>
              </a:spcAft>
            </a:pPr>
            <a:r>
              <a:rPr lang="vi-VN" sz="2800" b="1" dirty="0">
                <a:solidFill>
                  <a:srgbClr val="0070C0"/>
                </a:solidFill>
                <a:latin typeface="Times New Roman" panose="02020603050405020304" pitchFamily="18" charset="0"/>
                <a:ea typeface="Arial" panose="020B0604020202020204" pitchFamily="34" charset="0"/>
                <a:cs typeface="Times New Roman" panose="02020603050405020304" pitchFamily="18" charset="0"/>
                <a:sym typeface="Wingdings" panose="05000000000000000000" pitchFamily="2" charset="2"/>
              </a:rPr>
              <a:t></a:t>
            </a:r>
            <a:r>
              <a:rPr lang="vi-VN" sz="2800" b="1" dirty="0" smtClean="0">
                <a:effectLst/>
                <a:latin typeface="Times New Roman" panose="02020603050405020304" pitchFamily="18" charset="0"/>
                <a:ea typeface="Arial" panose="020B0604020202020204" pitchFamily="34" charset="0"/>
                <a:cs typeface="Times New Roman" panose="02020603050405020304" pitchFamily="18" charset="0"/>
              </a:rPr>
              <a:t> </a:t>
            </a:r>
            <a:r>
              <a:rPr lang="vi-VN" sz="2800" b="1" dirty="0">
                <a:effectLst/>
                <a:latin typeface="Times New Roman" panose="02020603050405020304" pitchFamily="18" charset="0"/>
                <a:ea typeface="Arial" panose="020B0604020202020204" pitchFamily="34" charset="0"/>
                <a:cs typeface="Times New Roman" panose="02020603050405020304" pitchFamily="18" charset="0"/>
              </a:rPr>
              <a:t>Có thể gửi kèm lượng thông tin lớn và đa dạng.</a:t>
            </a:r>
            <a:endParaRPr lang="vi-VN" sz="2800" dirty="0">
              <a:effectLst/>
              <a:latin typeface="Arial" panose="020B060402020202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1702765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7">
                                            <p:txEl>
                                              <p:pRg st="0" end="0"/>
                                            </p:txEl>
                                          </p:spTgt>
                                        </p:tgtEl>
                                        <p:attrNameLst>
                                          <p:attrName>style.visibility</p:attrName>
                                        </p:attrNameLst>
                                      </p:cBhvr>
                                      <p:to>
                                        <p:strVal val="visible"/>
                                      </p:to>
                                    </p:set>
                                    <p:anim calcmode="lin" valueType="num">
                                      <p:cBhvr additive="base">
                                        <p:cTn id="18"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7">
                                            <p:txEl>
                                              <p:pRg st="1" end="1"/>
                                            </p:txEl>
                                          </p:spTgt>
                                        </p:tgtEl>
                                        <p:attrNameLst>
                                          <p:attrName>style.visibility</p:attrName>
                                        </p:attrNameLst>
                                      </p:cBhvr>
                                      <p:to>
                                        <p:strVal val="visible"/>
                                      </p:to>
                                    </p:set>
                                    <p:anim calcmode="lin" valueType="num">
                                      <p:cBhvr additive="base">
                                        <p:cTn id="24"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7">
                                            <p:txEl>
                                              <p:pRg st="2" end="2"/>
                                            </p:txEl>
                                          </p:spTgt>
                                        </p:tgtEl>
                                        <p:attrNameLst>
                                          <p:attrName>style.visibility</p:attrName>
                                        </p:attrNameLst>
                                      </p:cBhvr>
                                      <p:to>
                                        <p:strVal val="visible"/>
                                      </p:to>
                                    </p:set>
                                    <p:anim calcmode="lin" valueType="num">
                                      <p:cBhvr additive="base">
                                        <p:cTn id="30"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7">
                                            <p:txEl>
                                              <p:pRg st="3" end="3"/>
                                            </p:txEl>
                                          </p:spTgt>
                                        </p:tgtEl>
                                        <p:attrNameLst>
                                          <p:attrName>style.visibility</p:attrName>
                                        </p:attrNameLst>
                                      </p:cBhvr>
                                      <p:to>
                                        <p:strVal val="visible"/>
                                      </p:to>
                                    </p:set>
                                    <p:anim calcmode="lin" valueType="num">
                                      <p:cBhvr additive="base">
                                        <p:cTn id="36"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7">
                                            <p:txEl>
                                              <p:pRg st="4" end="4"/>
                                            </p:txEl>
                                          </p:spTgt>
                                        </p:tgtEl>
                                        <p:attrNameLst>
                                          <p:attrName>style.visibility</p:attrName>
                                        </p:attrNameLst>
                                      </p:cBhvr>
                                      <p:to>
                                        <p:strVal val="visible"/>
                                      </p:to>
                                    </p:set>
                                    <p:anim calcmode="lin" valueType="num">
                                      <p:cBhvr additive="base">
                                        <p:cTn id="42"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66989685-4043-46A9-8AB3-6D718CB696BC}"/>
              </a:ext>
            </a:extLst>
          </p:cNvPr>
          <p:cNvSpPr txBox="1">
            <a:spLocks/>
          </p:cNvSpPr>
          <p:nvPr/>
        </p:nvSpPr>
        <p:spPr>
          <a:xfrm>
            <a:off x="861239" y="1441897"/>
            <a:ext cx="10827225" cy="54685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50000"/>
              </a:lnSpc>
            </a:pPr>
            <a:r>
              <a:rPr lang="vi-VN" sz="2600" dirty="0">
                <a:solidFill>
                  <a:srgbClr val="FF0000"/>
                </a:solidFill>
              </a:rPr>
              <a:t>Hoạt động 2</a:t>
            </a:r>
            <a:r>
              <a:rPr lang="vi-VN" sz="2600" dirty="0">
                <a:solidFill>
                  <a:srgbClr val="002060"/>
                </a:solidFill>
              </a:rPr>
              <a:t>: Em hãy quan sát hình và cho biết đây là gì?</a:t>
            </a:r>
          </a:p>
        </p:txBody>
      </p:sp>
      <p:sp>
        <p:nvSpPr>
          <p:cNvPr id="5" name="Title 1">
            <a:extLst>
              <a:ext uri="{FF2B5EF4-FFF2-40B4-BE49-F238E27FC236}">
                <a16:creationId xmlns:a16="http://schemas.microsoft.com/office/drawing/2014/main" id="{93D8ACBB-C62B-43BA-8F8D-0EA15D6EF372}"/>
              </a:ext>
            </a:extLst>
          </p:cNvPr>
          <p:cNvSpPr txBox="1">
            <a:spLocks/>
          </p:cNvSpPr>
          <p:nvPr/>
        </p:nvSpPr>
        <p:spPr>
          <a:xfrm>
            <a:off x="1143001" y="69850"/>
            <a:ext cx="9905998" cy="88392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a:lstStyle>
          <a:p>
            <a:pPr algn="ctr"/>
            <a:r>
              <a:rPr lang="vi-VN" sz="3200" b="1" i="1" dirty="0">
                <a:solidFill>
                  <a:srgbClr val="0070C0"/>
                </a:solidFill>
                <a:latin typeface="Times New Roman" panose="02020603050405020304" pitchFamily="18" charset="0"/>
                <a:cs typeface="Times New Roman" panose="02020603050405020304" pitchFamily="18" charset="0"/>
              </a:rPr>
              <a:t>Bài 5: Giới thiệu thư điện tử (1 TIẾT)</a:t>
            </a:r>
            <a:endParaRPr lang="vi-VN" sz="3200" b="1" dirty="0">
              <a:solidFill>
                <a:srgbClr val="0070C0"/>
              </a:solidFill>
              <a:latin typeface="Times New Roman" panose="02020603050405020304" pitchFamily="18" charset="0"/>
              <a:cs typeface="Times New Roman" panose="02020603050405020304" pitchFamily="18" charset="0"/>
            </a:endParaRPr>
          </a:p>
        </p:txBody>
      </p:sp>
      <p:pic>
        <p:nvPicPr>
          <p:cNvPr id="1026" name="Picture 2" descr="Virus máy tính là gì? Cách bảo vệ máy tính tránh khỏi virus xâm nhập -  Thegioididong.com">
            <a:extLst>
              <a:ext uri="{FF2B5EF4-FFF2-40B4-BE49-F238E27FC236}">
                <a16:creationId xmlns:a16="http://schemas.microsoft.com/office/drawing/2014/main" id="{1E54F310-C9C4-4610-91A7-E0CC3B39CB1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1571" y="2212200"/>
            <a:ext cx="5744429" cy="27813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Việt Nam tổn thất hơn 1 tỷ USD do virus máy tính | Báo Dân trí">
            <a:extLst>
              <a:ext uri="{FF2B5EF4-FFF2-40B4-BE49-F238E27FC236}">
                <a16:creationId xmlns:a16="http://schemas.microsoft.com/office/drawing/2014/main" id="{1B63B0F7-500C-4600-B975-11139CF17B4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74851" y="2207071"/>
            <a:ext cx="5744429" cy="2781300"/>
          </a:xfrm>
          <a:prstGeom prst="rect">
            <a:avLst/>
          </a:prstGeom>
          <a:noFill/>
          <a:extLst>
            <a:ext uri="{909E8E84-426E-40DD-AFC4-6F175D3DCCD1}">
              <a14:hiddenFill xmlns:a14="http://schemas.microsoft.com/office/drawing/2010/main">
                <a:solidFill>
                  <a:srgbClr val="FFFFFF"/>
                </a:solidFill>
              </a14:hiddenFill>
            </a:ext>
          </a:extLst>
        </p:spPr>
      </p:pic>
      <p:sp>
        <p:nvSpPr>
          <p:cNvPr id="8" name="Content Placeholder 2">
            <a:extLst>
              <a:ext uri="{FF2B5EF4-FFF2-40B4-BE49-F238E27FC236}">
                <a16:creationId xmlns:a16="http://schemas.microsoft.com/office/drawing/2014/main" id="{B0BA48F2-5447-4590-827F-C9DD8514F2BD}"/>
              </a:ext>
            </a:extLst>
          </p:cNvPr>
          <p:cNvSpPr txBox="1">
            <a:spLocks/>
          </p:cNvSpPr>
          <p:nvPr/>
        </p:nvSpPr>
        <p:spPr>
          <a:xfrm>
            <a:off x="861239" y="4893546"/>
            <a:ext cx="10827225" cy="54685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50000"/>
              </a:lnSpc>
            </a:pPr>
            <a:r>
              <a:rPr lang="vi-VN" sz="2600" dirty="0">
                <a:solidFill>
                  <a:srgbClr val="FF0000"/>
                </a:solidFill>
              </a:rPr>
              <a:t>- Email có chứa virus gây hại cho máy tính</a:t>
            </a:r>
            <a:endParaRPr lang="vi-VN" sz="2600" dirty="0">
              <a:solidFill>
                <a:srgbClr val="002060"/>
              </a:solidFill>
            </a:endParaRPr>
          </a:p>
        </p:txBody>
      </p:sp>
      <p:sp>
        <p:nvSpPr>
          <p:cNvPr id="9" name="Content Placeholder 2">
            <a:extLst>
              <a:ext uri="{FF2B5EF4-FFF2-40B4-BE49-F238E27FC236}">
                <a16:creationId xmlns:a16="http://schemas.microsoft.com/office/drawing/2014/main" id="{7E7D601E-FDDC-459B-B116-75783A312C37}"/>
              </a:ext>
            </a:extLst>
          </p:cNvPr>
          <p:cNvSpPr txBox="1">
            <a:spLocks/>
          </p:cNvSpPr>
          <p:nvPr/>
        </p:nvSpPr>
        <p:spPr>
          <a:xfrm>
            <a:off x="861239" y="5440399"/>
            <a:ext cx="10827225" cy="674134"/>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50000"/>
              </a:lnSpc>
            </a:pPr>
            <a:r>
              <a:rPr lang="vi-VN" sz="2600" dirty="0">
                <a:solidFill>
                  <a:srgbClr val="002060"/>
                </a:solidFill>
              </a:rPr>
              <a:t>- Email giả mạo, lừa đảo</a:t>
            </a:r>
          </a:p>
        </p:txBody>
      </p:sp>
      <p:sp>
        <p:nvSpPr>
          <p:cNvPr id="10" name="Content Placeholder 2">
            <a:extLst>
              <a:ext uri="{FF2B5EF4-FFF2-40B4-BE49-F238E27FC236}">
                <a16:creationId xmlns:a16="http://schemas.microsoft.com/office/drawing/2014/main" id="{1655D6EB-8BEA-4C6B-B260-113A68314E15}"/>
              </a:ext>
            </a:extLst>
          </p:cNvPr>
          <p:cNvSpPr txBox="1">
            <a:spLocks/>
          </p:cNvSpPr>
          <p:nvPr/>
        </p:nvSpPr>
        <p:spPr>
          <a:xfrm>
            <a:off x="861239" y="5987252"/>
            <a:ext cx="10827225" cy="674134"/>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50000"/>
              </a:lnSpc>
            </a:pPr>
            <a:r>
              <a:rPr lang="vi-VN" sz="2600" dirty="0">
                <a:solidFill>
                  <a:srgbClr val="00B050"/>
                </a:solidFill>
              </a:rPr>
              <a:t>- Spam (thư rác) mang tính quảng cáo</a:t>
            </a:r>
          </a:p>
        </p:txBody>
      </p:sp>
      <p:sp>
        <p:nvSpPr>
          <p:cNvPr id="11" name="Content Placeholder 2">
            <a:extLst>
              <a:ext uri="{FF2B5EF4-FFF2-40B4-BE49-F238E27FC236}">
                <a16:creationId xmlns:a16="http://schemas.microsoft.com/office/drawing/2014/main" id="{3FA1652C-6E31-4969-B5C2-3A7088E2E7A8}"/>
              </a:ext>
            </a:extLst>
          </p:cNvPr>
          <p:cNvSpPr txBox="1">
            <a:spLocks/>
          </p:cNvSpPr>
          <p:nvPr/>
        </p:nvSpPr>
        <p:spPr>
          <a:xfrm>
            <a:off x="861239" y="743467"/>
            <a:ext cx="10827225" cy="54685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50000"/>
              </a:lnSpc>
            </a:pPr>
            <a:r>
              <a:rPr lang="vi-VN" sz="2600" b="1" u="sng" dirty="0">
                <a:solidFill>
                  <a:srgbClr val="FF0000"/>
                </a:solidFill>
              </a:rPr>
              <a:t>3. Mặt trái và lưu ý khi sử dụng thư điện tử</a:t>
            </a:r>
            <a:endParaRPr lang="vi-VN" sz="2600" b="1" u="sng" dirty="0">
              <a:solidFill>
                <a:srgbClr val="002060"/>
              </a:solidFill>
            </a:endParaRPr>
          </a:p>
        </p:txBody>
      </p:sp>
    </p:spTree>
    <p:extLst>
      <p:ext uri="{BB962C8B-B14F-4D97-AF65-F5344CB8AC3E}">
        <p14:creationId xmlns:p14="http://schemas.microsoft.com/office/powerpoint/2010/main" val="3941212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1026"/>
                                        </p:tgtEl>
                                        <p:attrNameLst>
                                          <p:attrName>style.visibility</p:attrName>
                                        </p:attrNameLst>
                                      </p:cBhvr>
                                      <p:to>
                                        <p:strVal val="visible"/>
                                      </p:to>
                                    </p:set>
                                    <p:animEffect transition="in" filter="barn(inVertical)">
                                      <p:cBhvr>
                                        <p:cTn id="19" dur="500"/>
                                        <p:tgtEl>
                                          <p:spTgt spid="1026"/>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nodeType="clickEffect">
                                  <p:stCondLst>
                                    <p:cond delay="0"/>
                                  </p:stCondLst>
                                  <p:childTnLst>
                                    <p:set>
                                      <p:cBhvr>
                                        <p:cTn id="23" dur="1" fill="hold">
                                          <p:stCondLst>
                                            <p:cond delay="0"/>
                                          </p:stCondLst>
                                        </p:cTn>
                                        <p:tgtEl>
                                          <p:spTgt spid="1028"/>
                                        </p:tgtEl>
                                        <p:attrNameLst>
                                          <p:attrName>style.visibility</p:attrName>
                                        </p:attrNameLst>
                                      </p:cBhvr>
                                      <p:to>
                                        <p:strVal val="visible"/>
                                      </p:to>
                                    </p:set>
                                    <p:anim calcmode="lin" valueType="num">
                                      <p:cBhvr>
                                        <p:cTn id="24" dur="500" fill="hold"/>
                                        <p:tgtEl>
                                          <p:spTgt spid="1028"/>
                                        </p:tgtEl>
                                        <p:attrNameLst>
                                          <p:attrName>ppt_w</p:attrName>
                                        </p:attrNameLst>
                                      </p:cBhvr>
                                      <p:tavLst>
                                        <p:tav tm="0">
                                          <p:val>
                                            <p:fltVal val="0"/>
                                          </p:val>
                                        </p:tav>
                                        <p:tav tm="100000">
                                          <p:val>
                                            <p:strVal val="#ppt_w"/>
                                          </p:val>
                                        </p:tav>
                                      </p:tavLst>
                                    </p:anim>
                                    <p:anim calcmode="lin" valueType="num">
                                      <p:cBhvr>
                                        <p:cTn id="25" dur="500" fill="hold"/>
                                        <p:tgtEl>
                                          <p:spTgt spid="1028"/>
                                        </p:tgtEl>
                                        <p:attrNameLst>
                                          <p:attrName>ppt_h</p:attrName>
                                        </p:attrNameLst>
                                      </p:cBhvr>
                                      <p:tavLst>
                                        <p:tav tm="0">
                                          <p:val>
                                            <p:fltVal val="0"/>
                                          </p:val>
                                        </p:tav>
                                        <p:tav tm="100000">
                                          <p:val>
                                            <p:strVal val="#ppt_h"/>
                                          </p:val>
                                        </p:tav>
                                      </p:tavLst>
                                    </p:anim>
                                    <p:animEffect transition="in" filter="fade">
                                      <p:cBhvr>
                                        <p:cTn id="26" dur="500"/>
                                        <p:tgtEl>
                                          <p:spTgt spid="1028"/>
                                        </p:tgtEl>
                                      </p:cBhvr>
                                    </p:animEffect>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8">
                                            <p:txEl>
                                              <p:pRg st="0" end="0"/>
                                            </p:txEl>
                                          </p:spTgt>
                                        </p:tgtEl>
                                        <p:attrNameLst>
                                          <p:attrName>style.visibility</p:attrName>
                                        </p:attrNameLst>
                                      </p:cBhvr>
                                      <p:to>
                                        <p:strVal val="visible"/>
                                      </p:to>
                                    </p:set>
                                    <p:animEffect transition="in" filter="fade">
                                      <p:cBhvr>
                                        <p:cTn id="31" dur="1000"/>
                                        <p:tgtEl>
                                          <p:spTgt spid="8">
                                            <p:txEl>
                                              <p:pRg st="0" end="0"/>
                                            </p:txEl>
                                          </p:spTgt>
                                        </p:tgtEl>
                                      </p:cBhvr>
                                    </p:animEffect>
                                    <p:anim calcmode="lin" valueType="num">
                                      <p:cBhvr>
                                        <p:cTn id="32"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33"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9"/>
                                        </p:tgtEl>
                                        <p:attrNameLst>
                                          <p:attrName>style.visibility</p:attrName>
                                        </p:attrNameLst>
                                      </p:cBhvr>
                                      <p:to>
                                        <p:strVal val="visible"/>
                                      </p:to>
                                    </p:set>
                                    <p:anim calcmode="lin" valueType="num">
                                      <p:cBhvr additive="base">
                                        <p:cTn id="38" dur="500" fill="hold"/>
                                        <p:tgtEl>
                                          <p:spTgt spid="9"/>
                                        </p:tgtEl>
                                        <p:attrNameLst>
                                          <p:attrName>ppt_x</p:attrName>
                                        </p:attrNameLst>
                                      </p:cBhvr>
                                      <p:tavLst>
                                        <p:tav tm="0">
                                          <p:val>
                                            <p:strVal val="#ppt_x"/>
                                          </p:val>
                                        </p:tav>
                                        <p:tav tm="100000">
                                          <p:val>
                                            <p:strVal val="#ppt_x"/>
                                          </p:val>
                                        </p:tav>
                                      </p:tavLst>
                                    </p:anim>
                                    <p:anim calcmode="lin" valueType="num">
                                      <p:cBhvr additive="base">
                                        <p:cTn id="39"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10"/>
                                        </p:tgtEl>
                                        <p:attrNameLst>
                                          <p:attrName>style.visibility</p:attrName>
                                        </p:attrNameLst>
                                      </p:cBhvr>
                                      <p:to>
                                        <p:strVal val="visible"/>
                                      </p:to>
                                    </p:set>
                                    <p:anim calcmode="lin" valueType="num">
                                      <p:cBhvr additive="base">
                                        <p:cTn id="44" dur="500" fill="hold"/>
                                        <p:tgtEl>
                                          <p:spTgt spid="10"/>
                                        </p:tgtEl>
                                        <p:attrNameLst>
                                          <p:attrName>ppt_x</p:attrName>
                                        </p:attrNameLst>
                                      </p:cBhvr>
                                      <p:tavLst>
                                        <p:tav tm="0">
                                          <p:val>
                                            <p:strVal val="#ppt_x"/>
                                          </p:val>
                                        </p:tav>
                                        <p:tav tm="100000">
                                          <p:val>
                                            <p:strVal val="#ppt_x"/>
                                          </p:val>
                                        </p:tav>
                                      </p:tavLst>
                                    </p:anim>
                                    <p:anim calcmode="lin" valueType="num">
                                      <p:cBhvr additive="base">
                                        <p:cTn id="45"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11"/>
                                        </p:tgtEl>
                                        <p:attrNameLst>
                                          <p:attrName>style.visibility</p:attrName>
                                        </p:attrNameLst>
                                      </p:cBhvr>
                                      <p:to>
                                        <p:strVal val="visible"/>
                                      </p:to>
                                    </p:set>
                                    <p:animEffect transition="in" filter="fade">
                                      <p:cBhvr>
                                        <p:cTn id="50" dur="1000"/>
                                        <p:tgtEl>
                                          <p:spTgt spid="11"/>
                                        </p:tgtEl>
                                      </p:cBhvr>
                                    </p:animEffect>
                                    <p:anim calcmode="lin" valueType="num">
                                      <p:cBhvr>
                                        <p:cTn id="51" dur="1000" fill="hold"/>
                                        <p:tgtEl>
                                          <p:spTgt spid="11"/>
                                        </p:tgtEl>
                                        <p:attrNameLst>
                                          <p:attrName>ppt_x</p:attrName>
                                        </p:attrNameLst>
                                      </p:cBhvr>
                                      <p:tavLst>
                                        <p:tav tm="0">
                                          <p:val>
                                            <p:strVal val="#ppt_x"/>
                                          </p:val>
                                        </p:tav>
                                        <p:tav tm="100000">
                                          <p:val>
                                            <p:strVal val="#ppt_x"/>
                                          </p:val>
                                        </p:tav>
                                      </p:tavLst>
                                    </p:anim>
                                    <p:anim calcmode="lin" valueType="num">
                                      <p:cBhvr>
                                        <p:cTn id="52"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8" grpId="0" build="p"/>
      <p:bldP spid="9" grpId="0"/>
      <p:bldP spid="10" grpId="0"/>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F49FE43-3B5F-4A71-AD23-AA880875D3B8}"/>
              </a:ext>
            </a:extLst>
          </p:cNvPr>
          <p:cNvSpPr txBox="1">
            <a:spLocks/>
          </p:cNvSpPr>
          <p:nvPr/>
        </p:nvSpPr>
        <p:spPr>
          <a:xfrm>
            <a:off x="1172871" y="117128"/>
            <a:ext cx="9905998" cy="88392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a:lstStyle>
          <a:p>
            <a:pPr algn="ctr"/>
            <a:r>
              <a:rPr lang="vi-VN" sz="3200" b="1" i="1" dirty="0">
                <a:solidFill>
                  <a:srgbClr val="0070C0"/>
                </a:solidFill>
                <a:latin typeface="Times New Roman" panose="02020603050405020304" pitchFamily="18" charset="0"/>
                <a:cs typeface="Times New Roman" panose="02020603050405020304" pitchFamily="18" charset="0"/>
              </a:rPr>
              <a:t>Bài 5: Giới thiệu thư điện tử (1 TIẾT)</a:t>
            </a:r>
            <a:endParaRPr lang="vi-VN" sz="3200" b="1" dirty="0">
              <a:solidFill>
                <a:srgbClr val="0070C0"/>
              </a:solidFill>
              <a:latin typeface="Times New Roman" panose="02020603050405020304" pitchFamily="18" charset="0"/>
              <a:cs typeface="Times New Roman" panose="02020603050405020304" pitchFamily="18" charset="0"/>
            </a:endParaRPr>
          </a:p>
        </p:txBody>
      </p:sp>
      <p:sp>
        <p:nvSpPr>
          <p:cNvPr id="6" name="Content Placeholder 2">
            <a:extLst>
              <a:ext uri="{FF2B5EF4-FFF2-40B4-BE49-F238E27FC236}">
                <a16:creationId xmlns:a16="http://schemas.microsoft.com/office/drawing/2014/main" id="{F2DB805F-034B-471A-8A06-1CF74F405367}"/>
              </a:ext>
            </a:extLst>
          </p:cNvPr>
          <p:cNvSpPr txBox="1">
            <a:spLocks/>
          </p:cNvSpPr>
          <p:nvPr/>
        </p:nvSpPr>
        <p:spPr>
          <a:xfrm>
            <a:off x="861239" y="727621"/>
            <a:ext cx="10827225" cy="54685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50000"/>
              </a:lnSpc>
            </a:pPr>
            <a:r>
              <a:rPr lang="vi-VN" sz="2600" b="1" u="sng" dirty="0">
                <a:solidFill>
                  <a:srgbClr val="FF0000"/>
                </a:solidFill>
              </a:rPr>
              <a:t>4. Sử dụng thư điện tử:</a:t>
            </a:r>
            <a:endParaRPr lang="vi-VN" sz="2600" b="1" u="sng" dirty="0">
              <a:solidFill>
                <a:srgbClr val="002060"/>
              </a:solidFill>
            </a:endParaRPr>
          </a:p>
        </p:txBody>
      </p:sp>
      <p:sp>
        <p:nvSpPr>
          <p:cNvPr id="7" name="Content Placeholder 2">
            <a:extLst>
              <a:ext uri="{FF2B5EF4-FFF2-40B4-BE49-F238E27FC236}">
                <a16:creationId xmlns:a16="http://schemas.microsoft.com/office/drawing/2014/main" id="{C05E64E6-4549-4C4F-BB24-68BE4CAD46BE}"/>
              </a:ext>
            </a:extLst>
          </p:cNvPr>
          <p:cNvSpPr txBox="1">
            <a:spLocks/>
          </p:cNvSpPr>
          <p:nvPr/>
        </p:nvSpPr>
        <p:spPr>
          <a:xfrm>
            <a:off x="861239" y="1441897"/>
            <a:ext cx="10827225" cy="126066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50000"/>
              </a:lnSpc>
            </a:pPr>
            <a:r>
              <a:rPr lang="vi-VN" sz="2600" dirty="0">
                <a:solidFill>
                  <a:srgbClr val="FF0000"/>
                </a:solidFill>
              </a:rPr>
              <a:t>Hoạt động 3</a:t>
            </a:r>
            <a:r>
              <a:rPr lang="vi-VN" sz="2600" dirty="0">
                <a:solidFill>
                  <a:srgbClr val="002060"/>
                </a:solidFill>
              </a:rPr>
              <a:t>: Sau khi đọc SGK em hãy trình bày các bước tạo một tài khoản Email?</a:t>
            </a:r>
          </a:p>
        </p:txBody>
      </p:sp>
      <p:sp>
        <p:nvSpPr>
          <p:cNvPr id="8" name="Content Placeholder 2">
            <a:extLst>
              <a:ext uri="{FF2B5EF4-FFF2-40B4-BE49-F238E27FC236}">
                <a16:creationId xmlns:a16="http://schemas.microsoft.com/office/drawing/2014/main" id="{D13B4288-3BFE-41DB-A7C1-1E0FD07150E5}"/>
              </a:ext>
            </a:extLst>
          </p:cNvPr>
          <p:cNvSpPr txBox="1">
            <a:spLocks/>
          </p:cNvSpPr>
          <p:nvPr/>
        </p:nvSpPr>
        <p:spPr>
          <a:xfrm>
            <a:off x="1023799" y="3429000"/>
            <a:ext cx="10827225" cy="144086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just">
              <a:lnSpc>
                <a:spcPct val="150000"/>
              </a:lnSpc>
              <a:buFontTx/>
              <a:buChar char="-"/>
            </a:pPr>
            <a:r>
              <a:rPr lang="vi-VN" sz="2600" dirty="0"/>
              <a:t>Bước 1: Mở trình duyệt, gõ địa chỉ nhà cung cấp dịch vụ.</a:t>
            </a:r>
          </a:p>
          <a:p>
            <a:pPr algn="just">
              <a:lnSpc>
                <a:spcPct val="150000"/>
              </a:lnSpc>
            </a:pPr>
            <a:r>
              <a:rPr lang="vi-VN" sz="2600" dirty="0">
                <a:solidFill>
                  <a:srgbClr val="002060"/>
                </a:solidFill>
              </a:rPr>
              <a:t>Ví dụ: google.com</a:t>
            </a:r>
          </a:p>
          <a:p>
            <a:pPr algn="just">
              <a:lnSpc>
                <a:spcPct val="150000"/>
              </a:lnSpc>
            </a:pPr>
            <a:endParaRPr lang="vi-VN" sz="2600" dirty="0">
              <a:solidFill>
                <a:srgbClr val="002060"/>
              </a:solidFill>
            </a:endParaRPr>
          </a:p>
        </p:txBody>
      </p:sp>
      <p:sp>
        <p:nvSpPr>
          <p:cNvPr id="10" name="Content Placeholder 2">
            <a:extLst>
              <a:ext uri="{FF2B5EF4-FFF2-40B4-BE49-F238E27FC236}">
                <a16:creationId xmlns:a16="http://schemas.microsoft.com/office/drawing/2014/main" id="{1BD8A633-8DB1-49FC-B0DE-26B44998A8B0}"/>
              </a:ext>
            </a:extLst>
          </p:cNvPr>
          <p:cNvSpPr txBox="1">
            <a:spLocks/>
          </p:cNvSpPr>
          <p:nvPr/>
        </p:nvSpPr>
        <p:spPr>
          <a:xfrm>
            <a:off x="861239" y="4757890"/>
            <a:ext cx="10827225" cy="120986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just">
              <a:lnSpc>
                <a:spcPct val="150000"/>
              </a:lnSpc>
              <a:buFontTx/>
              <a:buChar char="-"/>
            </a:pPr>
            <a:r>
              <a:rPr lang="vi-VN" sz="2600" dirty="0"/>
              <a:t>Bước 2: Thực hiện theo hướng dẫn (nhập thông tin cá nhân, tên đăng nhập, mật khẩu).</a:t>
            </a:r>
          </a:p>
          <a:p>
            <a:pPr algn="just">
              <a:lnSpc>
                <a:spcPct val="150000"/>
              </a:lnSpc>
            </a:pPr>
            <a:endParaRPr lang="vi-VN" sz="2600" dirty="0">
              <a:solidFill>
                <a:srgbClr val="002060"/>
              </a:solidFill>
            </a:endParaRPr>
          </a:p>
          <a:p>
            <a:pPr algn="just">
              <a:lnSpc>
                <a:spcPct val="150000"/>
              </a:lnSpc>
            </a:pPr>
            <a:endParaRPr lang="vi-VN" sz="2600" dirty="0">
              <a:solidFill>
                <a:srgbClr val="002060"/>
              </a:solidFill>
            </a:endParaRPr>
          </a:p>
        </p:txBody>
      </p:sp>
      <p:sp>
        <p:nvSpPr>
          <p:cNvPr id="11" name="Content Placeholder 2">
            <a:extLst>
              <a:ext uri="{FF2B5EF4-FFF2-40B4-BE49-F238E27FC236}">
                <a16:creationId xmlns:a16="http://schemas.microsoft.com/office/drawing/2014/main" id="{E693B568-F06C-4E58-8673-ADC70E8E7273}"/>
              </a:ext>
            </a:extLst>
          </p:cNvPr>
          <p:cNvSpPr txBox="1">
            <a:spLocks/>
          </p:cNvSpPr>
          <p:nvPr/>
        </p:nvSpPr>
        <p:spPr>
          <a:xfrm>
            <a:off x="942519" y="5967753"/>
            <a:ext cx="10827225" cy="674134"/>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just">
              <a:lnSpc>
                <a:spcPct val="150000"/>
              </a:lnSpc>
              <a:buFontTx/>
              <a:buChar char="-"/>
            </a:pPr>
            <a:r>
              <a:rPr lang="vi-VN" sz="2600" dirty="0"/>
              <a:t>Bước 3: Theo các chỉ dẫn để hoàn thành việc đăng kí hộp thư.</a:t>
            </a:r>
            <a:endParaRPr lang="vi-VN" sz="2600" dirty="0">
              <a:solidFill>
                <a:srgbClr val="002060"/>
              </a:solidFill>
            </a:endParaRPr>
          </a:p>
          <a:p>
            <a:pPr algn="just">
              <a:lnSpc>
                <a:spcPct val="150000"/>
              </a:lnSpc>
            </a:pPr>
            <a:endParaRPr lang="vi-VN" sz="2600" dirty="0">
              <a:solidFill>
                <a:srgbClr val="002060"/>
              </a:solidFill>
            </a:endParaRPr>
          </a:p>
        </p:txBody>
      </p:sp>
      <p:sp>
        <p:nvSpPr>
          <p:cNvPr id="12" name="Content Placeholder 2">
            <a:extLst>
              <a:ext uri="{FF2B5EF4-FFF2-40B4-BE49-F238E27FC236}">
                <a16:creationId xmlns:a16="http://schemas.microsoft.com/office/drawing/2014/main" id="{F36CFE3B-E3D3-429E-BF27-81F46CCE352D}"/>
              </a:ext>
            </a:extLst>
          </p:cNvPr>
          <p:cNvSpPr txBox="1">
            <a:spLocks/>
          </p:cNvSpPr>
          <p:nvPr/>
        </p:nvSpPr>
        <p:spPr>
          <a:xfrm>
            <a:off x="942519" y="2702560"/>
            <a:ext cx="10827225" cy="674134"/>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50000"/>
              </a:lnSpc>
            </a:pPr>
            <a:r>
              <a:rPr lang="vi-VN" sz="2600" dirty="0">
                <a:solidFill>
                  <a:srgbClr val="00B0F0"/>
                </a:solidFill>
              </a:rPr>
              <a:t> a) Các bước tạo tài khoản email:</a:t>
            </a:r>
          </a:p>
          <a:p>
            <a:pPr algn="just">
              <a:lnSpc>
                <a:spcPct val="150000"/>
              </a:lnSpc>
            </a:pPr>
            <a:endParaRPr lang="vi-VN" sz="2600" dirty="0">
              <a:solidFill>
                <a:srgbClr val="002060"/>
              </a:solidFill>
            </a:endParaRPr>
          </a:p>
        </p:txBody>
      </p:sp>
    </p:spTree>
    <p:extLst>
      <p:ext uri="{BB962C8B-B14F-4D97-AF65-F5344CB8AC3E}">
        <p14:creationId xmlns:p14="http://schemas.microsoft.com/office/powerpoint/2010/main" val="1841147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barn(inVertical)">
                                      <p:cBhvr>
                                        <p:cTn id="26" dur="500"/>
                                        <p:tgtEl>
                                          <p:spTgt spid="12"/>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8">
                                            <p:txEl>
                                              <p:pRg st="0" end="0"/>
                                            </p:txEl>
                                          </p:spTgt>
                                        </p:tgtEl>
                                        <p:attrNameLst>
                                          <p:attrName>style.visibility</p:attrName>
                                        </p:attrNameLst>
                                      </p:cBhvr>
                                      <p:to>
                                        <p:strVal val="visible"/>
                                      </p:to>
                                    </p:set>
                                    <p:anim calcmode="lin" valueType="num">
                                      <p:cBhvr additive="base">
                                        <p:cTn id="31"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8">
                                            <p:txEl>
                                              <p:pRg st="1" end="1"/>
                                            </p:txEl>
                                          </p:spTgt>
                                        </p:tgtEl>
                                        <p:attrNameLst>
                                          <p:attrName>style.visibility</p:attrName>
                                        </p:attrNameLst>
                                      </p:cBhvr>
                                      <p:to>
                                        <p:strVal val="visible"/>
                                      </p:to>
                                    </p:set>
                                    <p:animEffect transition="in" filter="barn(inVertical)">
                                      <p:cBhvr>
                                        <p:cTn id="37" dur="500"/>
                                        <p:tgtEl>
                                          <p:spTgt spid="8">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 calcmode="lin" valueType="num">
                                      <p:cBhvr additive="base">
                                        <p:cTn id="42" dur="500" fill="hold"/>
                                        <p:tgtEl>
                                          <p:spTgt spid="10"/>
                                        </p:tgtEl>
                                        <p:attrNameLst>
                                          <p:attrName>ppt_x</p:attrName>
                                        </p:attrNameLst>
                                      </p:cBhvr>
                                      <p:tavLst>
                                        <p:tav tm="0">
                                          <p:val>
                                            <p:strVal val="#ppt_x"/>
                                          </p:val>
                                        </p:tav>
                                        <p:tav tm="100000">
                                          <p:val>
                                            <p:strVal val="#ppt_x"/>
                                          </p:val>
                                        </p:tav>
                                      </p:tavLst>
                                    </p:anim>
                                    <p:anim calcmode="lin" valueType="num">
                                      <p:cBhvr additive="base">
                                        <p:cTn id="4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11"/>
                                        </p:tgtEl>
                                        <p:attrNameLst>
                                          <p:attrName>style.visibility</p:attrName>
                                        </p:attrNameLst>
                                      </p:cBhvr>
                                      <p:to>
                                        <p:strVal val="visible"/>
                                      </p:to>
                                    </p:set>
                                    <p:anim calcmode="lin" valueType="num">
                                      <p:cBhvr additive="base">
                                        <p:cTn id="48" dur="500" fill="hold"/>
                                        <p:tgtEl>
                                          <p:spTgt spid="11"/>
                                        </p:tgtEl>
                                        <p:attrNameLst>
                                          <p:attrName>ppt_x</p:attrName>
                                        </p:attrNameLst>
                                      </p:cBhvr>
                                      <p:tavLst>
                                        <p:tav tm="0">
                                          <p:val>
                                            <p:strVal val="#ppt_x"/>
                                          </p:val>
                                        </p:tav>
                                        <p:tav tm="100000">
                                          <p:val>
                                            <p:strVal val="#ppt_x"/>
                                          </p:val>
                                        </p:tav>
                                      </p:tavLst>
                                    </p:anim>
                                    <p:anim calcmode="lin" valueType="num">
                                      <p:cBhvr additive="base">
                                        <p:cTn id="4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10" grpId="0"/>
      <p:bldP spid="11"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84C935F-31C9-4230-A556-8C0641A34C48}"/>
              </a:ext>
            </a:extLst>
          </p:cNvPr>
          <p:cNvSpPr txBox="1">
            <a:spLocks/>
          </p:cNvSpPr>
          <p:nvPr/>
        </p:nvSpPr>
        <p:spPr>
          <a:xfrm>
            <a:off x="1172871" y="117128"/>
            <a:ext cx="9905998" cy="88392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a:lstStyle>
          <a:p>
            <a:pPr algn="ctr"/>
            <a:r>
              <a:rPr lang="vi-VN" sz="3200" b="1" i="1" dirty="0">
                <a:solidFill>
                  <a:srgbClr val="0070C0"/>
                </a:solidFill>
                <a:latin typeface="Times New Roman" panose="02020603050405020304" pitchFamily="18" charset="0"/>
                <a:cs typeface="Times New Roman" panose="02020603050405020304" pitchFamily="18" charset="0"/>
              </a:rPr>
              <a:t>Bài 5: Giới thiệu thư điện tử (1 TIẾT)</a:t>
            </a:r>
            <a:endParaRPr lang="vi-VN" sz="3200" b="1" dirty="0">
              <a:solidFill>
                <a:srgbClr val="0070C0"/>
              </a:solidFill>
              <a:latin typeface="Times New Roman" panose="02020603050405020304" pitchFamily="18" charset="0"/>
              <a:cs typeface="Times New Roman" panose="02020603050405020304" pitchFamily="18" charset="0"/>
            </a:endParaRPr>
          </a:p>
        </p:txBody>
      </p:sp>
      <p:sp>
        <p:nvSpPr>
          <p:cNvPr id="5" name="Content Placeholder 2">
            <a:extLst>
              <a:ext uri="{FF2B5EF4-FFF2-40B4-BE49-F238E27FC236}">
                <a16:creationId xmlns:a16="http://schemas.microsoft.com/office/drawing/2014/main" id="{84D5C8E4-E8C1-4659-B096-4691C135FA26}"/>
              </a:ext>
            </a:extLst>
          </p:cNvPr>
          <p:cNvSpPr txBox="1">
            <a:spLocks/>
          </p:cNvSpPr>
          <p:nvPr/>
        </p:nvSpPr>
        <p:spPr>
          <a:xfrm>
            <a:off x="861239" y="727621"/>
            <a:ext cx="10827225" cy="54685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50000"/>
              </a:lnSpc>
            </a:pPr>
            <a:r>
              <a:rPr lang="vi-VN" sz="2600" b="1" u="sng" dirty="0">
                <a:solidFill>
                  <a:srgbClr val="FF0000"/>
                </a:solidFill>
              </a:rPr>
              <a:t>4. Sử dụng thư điện tử:</a:t>
            </a:r>
            <a:endParaRPr lang="vi-VN" sz="2600" b="1" u="sng" dirty="0">
              <a:solidFill>
                <a:srgbClr val="002060"/>
              </a:solidFill>
            </a:endParaRPr>
          </a:p>
        </p:txBody>
      </p:sp>
      <p:sp>
        <p:nvSpPr>
          <p:cNvPr id="6" name="Content Placeholder 2">
            <a:extLst>
              <a:ext uri="{FF2B5EF4-FFF2-40B4-BE49-F238E27FC236}">
                <a16:creationId xmlns:a16="http://schemas.microsoft.com/office/drawing/2014/main" id="{4A0F0D1A-9026-4F0F-B05C-C5FFB31A1CD8}"/>
              </a:ext>
            </a:extLst>
          </p:cNvPr>
          <p:cNvSpPr txBox="1">
            <a:spLocks/>
          </p:cNvSpPr>
          <p:nvPr/>
        </p:nvSpPr>
        <p:spPr>
          <a:xfrm>
            <a:off x="861239" y="1441897"/>
            <a:ext cx="10827225" cy="126066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50000"/>
              </a:lnSpc>
            </a:pPr>
            <a:r>
              <a:rPr lang="vi-VN" sz="2600" dirty="0">
                <a:solidFill>
                  <a:srgbClr val="FF0000"/>
                </a:solidFill>
              </a:rPr>
              <a:t>Hoạt động 4</a:t>
            </a:r>
            <a:r>
              <a:rPr lang="vi-VN" sz="2600" dirty="0">
                <a:solidFill>
                  <a:srgbClr val="002060"/>
                </a:solidFill>
              </a:rPr>
              <a:t>: Quan sát hình và đọc SGK em hãy trình bày các bước gửi một Email?</a:t>
            </a:r>
          </a:p>
        </p:txBody>
      </p:sp>
      <p:pic>
        <p:nvPicPr>
          <p:cNvPr id="7" name="Picture 6">
            <a:extLst>
              <a:ext uri="{FF2B5EF4-FFF2-40B4-BE49-F238E27FC236}">
                <a16:creationId xmlns:a16="http://schemas.microsoft.com/office/drawing/2014/main" id="{31BE25F4-1BE0-4054-9A07-7FE2DF6F747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300480" y="2702560"/>
            <a:ext cx="9509760" cy="3850640"/>
          </a:xfrm>
          <a:prstGeom prst="rect">
            <a:avLst/>
          </a:prstGeom>
          <a:noFill/>
          <a:ln>
            <a:noFill/>
          </a:ln>
        </p:spPr>
      </p:pic>
    </p:spTree>
    <p:extLst>
      <p:ext uri="{BB962C8B-B14F-4D97-AF65-F5344CB8AC3E}">
        <p14:creationId xmlns:p14="http://schemas.microsoft.com/office/powerpoint/2010/main" val="3484287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barn(inVertical)">
                                      <p:cBhvr>
                                        <p:cTn id="2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311</TotalTime>
  <Words>1493</Words>
  <Application>Microsoft Office PowerPoint</Application>
  <PresentationFormat>Widescreen</PresentationFormat>
  <Paragraphs>112</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Dat Tien</dc:creator>
  <cp:lastModifiedBy>Dieu Thuy</cp:lastModifiedBy>
  <cp:revision>19</cp:revision>
  <dcterms:created xsi:type="dcterms:W3CDTF">2021-11-26T07:30:13Z</dcterms:created>
  <dcterms:modified xsi:type="dcterms:W3CDTF">2021-12-13T03:02:08Z</dcterms:modified>
</cp:coreProperties>
</file>