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4"/>
  </p:notesMasterIdLst>
  <p:sldIdLst>
    <p:sldId id="256" r:id="rId2"/>
    <p:sldId id="290" r:id="rId3"/>
    <p:sldId id="292" r:id="rId4"/>
    <p:sldId id="288" r:id="rId5"/>
    <p:sldId id="289" r:id="rId6"/>
    <p:sldId id="293" r:id="rId7"/>
    <p:sldId id="294" r:id="rId8"/>
    <p:sldId id="295" r:id="rId9"/>
    <p:sldId id="257" r:id="rId10"/>
    <p:sldId id="296" r:id="rId11"/>
    <p:sldId id="297" r:id="rId12"/>
    <p:sldId id="298" r:id="rId13"/>
    <p:sldId id="299" r:id="rId14"/>
    <p:sldId id="300" r:id="rId15"/>
    <p:sldId id="302" r:id="rId16"/>
    <p:sldId id="301" r:id="rId17"/>
    <p:sldId id="303" r:id="rId18"/>
    <p:sldId id="304" r:id="rId19"/>
    <p:sldId id="305" r:id="rId20"/>
    <p:sldId id="306" r:id="rId21"/>
    <p:sldId id="307" r:id="rId22"/>
    <p:sldId id="308" r:id="rId23"/>
  </p:sldIdLst>
  <p:sldSz cx="9144000" cy="5143500" type="screen16x9"/>
  <p:notesSz cx="6858000" cy="9144000"/>
  <p:embeddedFontLst>
    <p:embeddedFont>
      <p:font typeface=".VnCooperH" pitchFamily="34" charset="0"/>
      <p:regular r:id="rId25"/>
    </p:embeddedFont>
    <p:embeddedFont>
      <p:font typeface="Helvetica Neue" charset="0"/>
      <p:regular r:id="rId26"/>
      <p:bold r:id="rId27"/>
      <p:italic r:id="rId28"/>
      <p:boldItalic r:id="rId29"/>
    </p:embeddedFont>
    <p:embeddedFont>
      <p:font typeface="Muli" charset="-93"/>
      <p:regular r:id="rId30"/>
      <p:bold r:id="rId31"/>
      <p:italic r:id="rId32"/>
      <p:boldItalic r:id="rId33"/>
    </p:embeddedFont>
    <p:embeddedFont>
      <p:font typeface="Candara" pitchFamily="34" charset="0"/>
      <p:regular r:id="rId34"/>
      <p:bold r:id="rId35"/>
      <p:italic r:id="rId36"/>
      <p:boldItalic r:id="rId37"/>
    </p:embeddedFont>
    <p:embeddedFont>
      <p:font typeface="Nixie One"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382472E-BFE1-4155-B865-026398233597}">
  <a:tblStyle styleId="{3382472E-BFE1-4155-B865-02639823359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85" autoAdjust="0"/>
    <p:restoredTop sz="94660"/>
  </p:normalViewPr>
  <p:slideViewPr>
    <p:cSldViewPr>
      <p:cViewPr varScale="1">
        <p:scale>
          <a:sx n="92" d="100"/>
          <a:sy n="92" d="100"/>
        </p:scale>
        <p:origin x="-492"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CDEDB-E54C-4CE5-BCBA-61FD8D9EE0C6}"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vi-VN"/>
        </a:p>
      </dgm:t>
    </dgm:pt>
    <dgm:pt modelId="{FDB90271-C484-454F-9A9F-E2E07493D047}">
      <dgm:prSet phldrT="[Text]" custT="1"/>
      <dgm:spPr/>
      <dgm:t>
        <a:bodyPr/>
        <a:lstStyle/>
        <a:p>
          <a:r>
            <a:rPr lang="en-US" sz="2400" b="1" smtClean="0">
              <a:solidFill>
                <a:srgbClr val="FF0000"/>
              </a:solidFill>
              <a:latin typeface="Times New Roman" pitchFamily="18" charset="0"/>
              <a:cs typeface="Times New Roman" pitchFamily="18" charset="0"/>
            </a:rPr>
            <a:t>1</a:t>
          </a:r>
          <a:endParaRPr lang="vi-VN" sz="2400" b="1">
            <a:solidFill>
              <a:srgbClr val="FF0000"/>
            </a:solidFill>
            <a:latin typeface="Times New Roman" pitchFamily="18" charset="0"/>
            <a:cs typeface="Times New Roman" pitchFamily="18" charset="0"/>
          </a:endParaRPr>
        </a:p>
      </dgm:t>
    </dgm:pt>
    <dgm:pt modelId="{1979FF19-57B7-4594-82F0-0B561E244CF4}" type="parTrans" cxnId="{EA08C055-F27D-4642-BE8B-D31FCDDDB7D4}">
      <dgm:prSet/>
      <dgm:spPr/>
      <dgm:t>
        <a:bodyPr/>
        <a:lstStyle/>
        <a:p>
          <a:endParaRPr lang="vi-VN" sz="2400">
            <a:solidFill>
              <a:srgbClr val="002060"/>
            </a:solidFill>
            <a:latin typeface="Times New Roman" pitchFamily="18" charset="0"/>
            <a:cs typeface="Times New Roman" pitchFamily="18" charset="0"/>
          </a:endParaRPr>
        </a:p>
      </dgm:t>
    </dgm:pt>
    <dgm:pt modelId="{E8E55BD1-A6B3-4D7E-A651-3DC42DA7308A}" type="sibTrans" cxnId="{EA08C055-F27D-4642-BE8B-D31FCDDDB7D4}">
      <dgm:prSet/>
      <dgm:spPr/>
      <dgm:t>
        <a:bodyPr/>
        <a:lstStyle/>
        <a:p>
          <a:endParaRPr lang="vi-VN" sz="2400">
            <a:solidFill>
              <a:srgbClr val="002060"/>
            </a:solidFill>
            <a:latin typeface="Times New Roman" pitchFamily="18" charset="0"/>
            <a:cs typeface="Times New Roman" pitchFamily="18" charset="0"/>
          </a:endParaRPr>
        </a:p>
      </dgm:t>
    </dgm:pt>
    <dgm:pt modelId="{ABD9FDEA-7875-46D3-84DE-996D048D8A25}">
      <dgm:prSet phldrT="[Text]" custT="1"/>
      <dgm:spPr/>
      <dgm:t>
        <a:bodyPr/>
        <a:lstStyle/>
        <a:p>
          <a:r>
            <a:rPr lang="en-US" sz="2000" b="1" smtClean="0">
              <a:solidFill>
                <a:srgbClr val="002060"/>
              </a:solidFill>
              <a:latin typeface="Times New Roman" pitchFamily="18" charset="0"/>
              <a:cs typeface="Times New Roman" pitchFamily="18" charset="0"/>
            </a:rPr>
            <a:t>Thư điện tử là gì</a:t>
          </a:r>
          <a:endParaRPr lang="vi-VN" sz="2000">
            <a:solidFill>
              <a:srgbClr val="002060"/>
            </a:solidFill>
            <a:latin typeface="Times New Roman" pitchFamily="18" charset="0"/>
            <a:cs typeface="Times New Roman" pitchFamily="18" charset="0"/>
          </a:endParaRPr>
        </a:p>
      </dgm:t>
    </dgm:pt>
    <dgm:pt modelId="{52822B7F-CC52-4F77-A592-0EDE9B053A2B}" type="parTrans" cxnId="{235B2F33-6261-434C-A16F-C1AFB8800682}">
      <dgm:prSet/>
      <dgm:spPr/>
      <dgm:t>
        <a:bodyPr/>
        <a:lstStyle/>
        <a:p>
          <a:endParaRPr lang="vi-VN" sz="2400">
            <a:solidFill>
              <a:srgbClr val="002060"/>
            </a:solidFill>
            <a:latin typeface="Times New Roman" pitchFamily="18" charset="0"/>
            <a:cs typeface="Times New Roman" pitchFamily="18" charset="0"/>
          </a:endParaRPr>
        </a:p>
      </dgm:t>
    </dgm:pt>
    <dgm:pt modelId="{3043721C-46E6-490B-8109-33145D809B46}" type="sibTrans" cxnId="{235B2F33-6261-434C-A16F-C1AFB8800682}">
      <dgm:prSet/>
      <dgm:spPr/>
      <dgm:t>
        <a:bodyPr/>
        <a:lstStyle/>
        <a:p>
          <a:endParaRPr lang="vi-VN" sz="2400">
            <a:solidFill>
              <a:srgbClr val="002060"/>
            </a:solidFill>
            <a:latin typeface="Times New Roman" pitchFamily="18" charset="0"/>
            <a:cs typeface="Times New Roman" pitchFamily="18" charset="0"/>
          </a:endParaRPr>
        </a:p>
      </dgm:t>
    </dgm:pt>
    <dgm:pt modelId="{92384FBA-B863-4486-A91D-64DCBA403BD0}">
      <dgm:prSet phldrT="[Text]" custT="1"/>
      <dgm:spPr/>
      <dgm:t>
        <a:bodyPr/>
        <a:lstStyle/>
        <a:p>
          <a:r>
            <a:rPr lang="en-US" sz="2000" b="1" smtClean="0">
              <a:solidFill>
                <a:srgbClr val="002060"/>
              </a:solidFill>
              <a:latin typeface="Times New Roman" pitchFamily="18" charset="0"/>
              <a:cs typeface="Times New Roman" pitchFamily="18" charset="0"/>
            </a:rPr>
            <a:t>Hệ thống thư điện tử</a:t>
          </a:r>
          <a:endParaRPr lang="vi-VN" sz="2000">
            <a:solidFill>
              <a:srgbClr val="002060"/>
            </a:solidFill>
            <a:latin typeface="Times New Roman" pitchFamily="18" charset="0"/>
            <a:cs typeface="Times New Roman" pitchFamily="18" charset="0"/>
          </a:endParaRPr>
        </a:p>
      </dgm:t>
    </dgm:pt>
    <dgm:pt modelId="{758FF65D-1C06-440C-9A62-F2CE77EB2D75}" type="parTrans" cxnId="{94ACCB6A-3355-4A8F-BDE8-CC23763AC77D}">
      <dgm:prSet/>
      <dgm:spPr/>
      <dgm:t>
        <a:bodyPr/>
        <a:lstStyle/>
        <a:p>
          <a:endParaRPr lang="vi-VN" sz="2400">
            <a:solidFill>
              <a:srgbClr val="002060"/>
            </a:solidFill>
            <a:latin typeface="Times New Roman" pitchFamily="18" charset="0"/>
            <a:cs typeface="Times New Roman" pitchFamily="18" charset="0"/>
          </a:endParaRPr>
        </a:p>
      </dgm:t>
    </dgm:pt>
    <dgm:pt modelId="{FC7FB4E2-64FC-4B0F-9A95-0E9C3E71C101}" type="sibTrans" cxnId="{94ACCB6A-3355-4A8F-BDE8-CC23763AC77D}">
      <dgm:prSet/>
      <dgm:spPr/>
      <dgm:t>
        <a:bodyPr/>
        <a:lstStyle/>
        <a:p>
          <a:endParaRPr lang="vi-VN" sz="2400">
            <a:solidFill>
              <a:srgbClr val="002060"/>
            </a:solidFill>
            <a:latin typeface="Times New Roman" pitchFamily="18" charset="0"/>
            <a:cs typeface="Times New Roman" pitchFamily="18" charset="0"/>
          </a:endParaRPr>
        </a:p>
      </dgm:t>
    </dgm:pt>
    <dgm:pt modelId="{FA6A6677-2F9D-4ED2-BAED-52991C0E5DF5}">
      <dgm:prSet phldrT="[Text]" custT="1"/>
      <dgm:spPr/>
      <dgm:t>
        <a:bodyPr/>
        <a:lstStyle/>
        <a:p>
          <a:r>
            <a:rPr lang="en-US" sz="2400" b="1" smtClean="0">
              <a:solidFill>
                <a:srgbClr val="FF0000"/>
              </a:solidFill>
              <a:latin typeface="Times New Roman" pitchFamily="18" charset="0"/>
              <a:cs typeface="Times New Roman" pitchFamily="18" charset="0"/>
            </a:rPr>
            <a:t>3</a:t>
          </a:r>
          <a:endParaRPr lang="vi-VN" sz="2400" b="1">
            <a:solidFill>
              <a:srgbClr val="FF0000"/>
            </a:solidFill>
            <a:latin typeface="Times New Roman" pitchFamily="18" charset="0"/>
            <a:cs typeface="Times New Roman" pitchFamily="18" charset="0"/>
          </a:endParaRPr>
        </a:p>
      </dgm:t>
    </dgm:pt>
    <dgm:pt modelId="{CFE14D57-EEDA-409D-8488-31B99024B8B1}" type="parTrans" cxnId="{A9010FCC-17A3-498A-9538-A2D2A2AD6B29}">
      <dgm:prSet/>
      <dgm:spPr/>
      <dgm:t>
        <a:bodyPr/>
        <a:lstStyle/>
        <a:p>
          <a:endParaRPr lang="vi-VN" sz="2400">
            <a:solidFill>
              <a:srgbClr val="002060"/>
            </a:solidFill>
            <a:latin typeface="Times New Roman" pitchFamily="18" charset="0"/>
            <a:cs typeface="Times New Roman" pitchFamily="18" charset="0"/>
          </a:endParaRPr>
        </a:p>
      </dgm:t>
    </dgm:pt>
    <dgm:pt modelId="{51F46C06-712C-4E1E-9369-DF5CA627193B}" type="sibTrans" cxnId="{A9010FCC-17A3-498A-9538-A2D2A2AD6B29}">
      <dgm:prSet/>
      <dgm:spPr/>
      <dgm:t>
        <a:bodyPr/>
        <a:lstStyle/>
        <a:p>
          <a:endParaRPr lang="vi-VN" sz="2400">
            <a:solidFill>
              <a:srgbClr val="002060"/>
            </a:solidFill>
            <a:latin typeface="Times New Roman" pitchFamily="18" charset="0"/>
            <a:cs typeface="Times New Roman" pitchFamily="18" charset="0"/>
          </a:endParaRPr>
        </a:p>
      </dgm:t>
    </dgm:pt>
    <dgm:pt modelId="{2FD4C31B-5025-4F57-84C8-372082373C6E}">
      <dgm:prSet phldrT="[Text]" custT="1"/>
      <dgm:spPr/>
      <dgm:t>
        <a:bodyPr/>
        <a:lstStyle/>
        <a:p>
          <a:r>
            <a:rPr lang="en-US" sz="2000" b="1" smtClean="0">
              <a:solidFill>
                <a:srgbClr val="002060"/>
              </a:solidFill>
              <a:latin typeface="Times New Roman" pitchFamily="18" charset="0"/>
              <a:cs typeface="Times New Roman" pitchFamily="18" charset="0"/>
            </a:rPr>
            <a:t>Tài khoản thư điện tử</a:t>
          </a:r>
          <a:endParaRPr lang="vi-VN" sz="2000">
            <a:solidFill>
              <a:srgbClr val="002060"/>
            </a:solidFill>
            <a:latin typeface="Times New Roman" pitchFamily="18" charset="0"/>
            <a:cs typeface="Times New Roman" pitchFamily="18" charset="0"/>
          </a:endParaRPr>
        </a:p>
      </dgm:t>
    </dgm:pt>
    <dgm:pt modelId="{DD8BFC83-D20D-4605-A6EE-2BF19DC973C0}" type="parTrans" cxnId="{BBB75B39-0ACC-49E9-89F6-BDF913AEB96A}">
      <dgm:prSet/>
      <dgm:spPr/>
      <dgm:t>
        <a:bodyPr/>
        <a:lstStyle/>
        <a:p>
          <a:endParaRPr lang="vi-VN" sz="2400">
            <a:solidFill>
              <a:srgbClr val="002060"/>
            </a:solidFill>
            <a:latin typeface="Times New Roman" pitchFamily="18" charset="0"/>
            <a:cs typeface="Times New Roman" pitchFamily="18" charset="0"/>
          </a:endParaRPr>
        </a:p>
      </dgm:t>
    </dgm:pt>
    <dgm:pt modelId="{71675A3C-51BE-4AAC-AC2D-50FA04CB1113}" type="sibTrans" cxnId="{BBB75B39-0ACC-49E9-89F6-BDF913AEB96A}">
      <dgm:prSet/>
      <dgm:spPr/>
      <dgm:t>
        <a:bodyPr/>
        <a:lstStyle/>
        <a:p>
          <a:endParaRPr lang="vi-VN" sz="2400">
            <a:solidFill>
              <a:srgbClr val="002060"/>
            </a:solidFill>
            <a:latin typeface="Times New Roman" pitchFamily="18" charset="0"/>
            <a:cs typeface="Times New Roman" pitchFamily="18" charset="0"/>
          </a:endParaRPr>
        </a:p>
      </dgm:t>
    </dgm:pt>
    <dgm:pt modelId="{DD8A656C-2588-4D0B-B5A3-81A282332D47}">
      <dgm:prSet phldrT="[Text]" custT="1"/>
      <dgm:spPr/>
      <dgm:t>
        <a:bodyPr/>
        <a:lstStyle/>
        <a:p>
          <a:r>
            <a:rPr lang="en-US" sz="2400" b="1" smtClean="0">
              <a:solidFill>
                <a:srgbClr val="FF0000"/>
              </a:solidFill>
              <a:latin typeface="Times New Roman" pitchFamily="18" charset="0"/>
              <a:cs typeface="Times New Roman" pitchFamily="18" charset="0"/>
            </a:rPr>
            <a:t>4</a:t>
          </a:r>
          <a:endParaRPr lang="vi-VN" sz="2400" b="1">
            <a:solidFill>
              <a:srgbClr val="FF0000"/>
            </a:solidFill>
            <a:latin typeface="Times New Roman" pitchFamily="18" charset="0"/>
            <a:cs typeface="Times New Roman" pitchFamily="18" charset="0"/>
          </a:endParaRPr>
        </a:p>
      </dgm:t>
    </dgm:pt>
    <dgm:pt modelId="{677DA5CA-7FEB-45E1-B609-B302110C939F}" type="parTrans" cxnId="{7E64986B-6212-4CCB-87FE-08E99A20EE12}">
      <dgm:prSet/>
      <dgm:spPr/>
      <dgm:t>
        <a:bodyPr/>
        <a:lstStyle/>
        <a:p>
          <a:endParaRPr lang="vi-VN" sz="2400">
            <a:solidFill>
              <a:srgbClr val="002060"/>
            </a:solidFill>
            <a:latin typeface="Times New Roman" pitchFamily="18" charset="0"/>
            <a:cs typeface="Times New Roman" pitchFamily="18" charset="0"/>
          </a:endParaRPr>
        </a:p>
      </dgm:t>
    </dgm:pt>
    <dgm:pt modelId="{C97F9237-0F55-47C7-803D-AF6B997814F2}" type="sibTrans" cxnId="{7E64986B-6212-4CCB-87FE-08E99A20EE12}">
      <dgm:prSet/>
      <dgm:spPr/>
      <dgm:t>
        <a:bodyPr/>
        <a:lstStyle/>
        <a:p>
          <a:endParaRPr lang="vi-VN" sz="2400">
            <a:solidFill>
              <a:srgbClr val="002060"/>
            </a:solidFill>
            <a:latin typeface="Times New Roman" pitchFamily="18" charset="0"/>
            <a:cs typeface="Times New Roman" pitchFamily="18" charset="0"/>
          </a:endParaRPr>
        </a:p>
      </dgm:t>
    </dgm:pt>
    <dgm:pt modelId="{013CFF17-D70E-46F2-9C18-9BFDD87763C6}">
      <dgm:prSet phldrT="[Text]" custT="1"/>
      <dgm:spPr/>
      <dgm:t>
        <a:bodyPr/>
        <a:lstStyle/>
        <a:p>
          <a:r>
            <a:rPr lang="en-US" sz="2000" b="1" smtClean="0">
              <a:solidFill>
                <a:srgbClr val="002060"/>
              </a:solidFill>
              <a:latin typeface="Times New Roman" pitchFamily="18" charset="0"/>
              <a:cs typeface="Times New Roman" pitchFamily="18" charset="0"/>
            </a:rPr>
            <a:t>Gửi nhận, trả lời thư điện tử</a:t>
          </a:r>
          <a:endParaRPr lang="vi-VN" sz="2000">
            <a:solidFill>
              <a:srgbClr val="002060"/>
            </a:solidFill>
            <a:latin typeface="Times New Roman" pitchFamily="18" charset="0"/>
            <a:cs typeface="Times New Roman" pitchFamily="18" charset="0"/>
          </a:endParaRPr>
        </a:p>
      </dgm:t>
    </dgm:pt>
    <dgm:pt modelId="{A1A3DDF3-1D10-41EB-9CD2-143B5902A91E}" type="parTrans" cxnId="{D63AE5A5-260E-408E-96D6-D1F35E503BCE}">
      <dgm:prSet/>
      <dgm:spPr/>
      <dgm:t>
        <a:bodyPr/>
        <a:lstStyle/>
        <a:p>
          <a:endParaRPr lang="vi-VN" sz="2400">
            <a:solidFill>
              <a:srgbClr val="002060"/>
            </a:solidFill>
            <a:latin typeface="Times New Roman" pitchFamily="18" charset="0"/>
            <a:cs typeface="Times New Roman" pitchFamily="18" charset="0"/>
          </a:endParaRPr>
        </a:p>
      </dgm:t>
    </dgm:pt>
    <dgm:pt modelId="{7DD16F1D-CA86-4548-A5B8-2D6ECC358CA1}" type="sibTrans" cxnId="{D63AE5A5-260E-408E-96D6-D1F35E503BCE}">
      <dgm:prSet/>
      <dgm:spPr/>
      <dgm:t>
        <a:bodyPr/>
        <a:lstStyle/>
        <a:p>
          <a:endParaRPr lang="vi-VN" sz="2400">
            <a:solidFill>
              <a:srgbClr val="002060"/>
            </a:solidFill>
            <a:latin typeface="Times New Roman" pitchFamily="18" charset="0"/>
            <a:cs typeface="Times New Roman" pitchFamily="18" charset="0"/>
          </a:endParaRPr>
        </a:p>
      </dgm:t>
    </dgm:pt>
    <dgm:pt modelId="{47B8210D-449F-4F5D-8954-D8D8FF04D753}">
      <dgm:prSet phldrT="[Text]" custT="1"/>
      <dgm:spPr/>
      <dgm:t>
        <a:bodyPr/>
        <a:lstStyle/>
        <a:p>
          <a:r>
            <a:rPr lang="en-US" sz="2400" b="1" smtClean="0">
              <a:solidFill>
                <a:srgbClr val="FF0000"/>
              </a:solidFill>
              <a:latin typeface="Times New Roman" pitchFamily="18" charset="0"/>
              <a:cs typeface="Times New Roman" pitchFamily="18" charset="0"/>
            </a:rPr>
            <a:t>2</a:t>
          </a:r>
          <a:endParaRPr lang="vi-VN" sz="2400" b="1">
            <a:solidFill>
              <a:srgbClr val="FF0000"/>
            </a:solidFill>
            <a:latin typeface="Times New Roman" pitchFamily="18" charset="0"/>
            <a:cs typeface="Times New Roman" pitchFamily="18" charset="0"/>
          </a:endParaRPr>
        </a:p>
      </dgm:t>
    </dgm:pt>
    <dgm:pt modelId="{04FBD876-94A7-41D4-A19A-A81562297827}" type="sibTrans" cxnId="{41D7833E-6AF3-41F5-A1F4-18A022F49613}">
      <dgm:prSet/>
      <dgm:spPr/>
      <dgm:t>
        <a:bodyPr/>
        <a:lstStyle/>
        <a:p>
          <a:endParaRPr lang="vi-VN" sz="2400">
            <a:solidFill>
              <a:srgbClr val="002060"/>
            </a:solidFill>
            <a:latin typeface="Times New Roman" pitchFamily="18" charset="0"/>
            <a:cs typeface="Times New Roman" pitchFamily="18" charset="0"/>
          </a:endParaRPr>
        </a:p>
      </dgm:t>
    </dgm:pt>
    <dgm:pt modelId="{26B3F6D7-BC77-435B-8C28-5C0830445D8F}" type="parTrans" cxnId="{41D7833E-6AF3-41F5-A1F4-18A022F49613}">
      <dgm:prSet/>
      <dgm:spPr/>
      <dgm:t>
        <a:bodyPr/>
        <a:lstStyle/>
        <a:p>
          <a:endParaRPr lang="vi-VN" sz="2400">
            <a:solidFill>
              <a:srgbClr val="002060"/>
            </a:solidFill>
            <a:latin typeface="Times New Roman" pitchFamily="18" charset="0"/>
            <a:cs typeface="Times New Roman" pitchFamily="18" charset="0"/>
          </a:endParaRPr>
        </a:p>
      </dgm:t>
    </dgm:pt>
    <dgm:pt modelId="{F36D2511-C7F0-4368-8B35-4E6BBAA0A269}" type="pres">
      <dgm:prSet presAssocID="{6F0CDEDB-E54C-4CE5-BCBA-61FD8D9EE0C6}" presName="linearFlow" presStyleCnt="0">
        <dgm:presLayoutVars>
          <dgm:dir/>
          <dgm:animLvl val="lvl"/>
          <dgm:resizeHandles val="exact"/>
        </dgm:presLayoutVars>
      </dgm:prSet>
      <dgm:spPr/>
      <dgm:t>
        <a:bodyPr/>
        <a:lstStyle/>
        <a:p>
          <a:endParaRPr lang="vi-VN"/>
        </a:p>
      </dgm:t>
    </dgm:pt>
    <dgm:pt modelId="{DD8AA340-768D-487B-BF1D-21AAE8ED1118}" type="pres">
      <dgm:prSet presAssocID="{FDB90271-C484-454F-9A9F-E2E07493D047}" presName="composite" presStyleCnt="0"/>
      <dgm:spPr/>
    </dgm:pt>
    <dgm:pt modelId="{85C87EA5-6EF9-4DF9-98CD-68B79C57B813}" type="pres">
      <dgm:prSet presAssocID="{FDB90271-C484-454F-9A9F-E2E07493D047}" presName="parentText" presStyleLbl="alignNode1" presStyleIdx="0" presStyleCnt="4">
        <dgm:presLayoutVars>
          <dgm:chMax val="1"/>
          <dgm:bulletEnabled val="1"/>
        </dgm:presLayoutVars>
      </dgm:prSet>
      <dgm:spPr/>
      <dgm:t>
        <a:bodyPr/>
        <a:lstStyle/>
        <a:p>
          <a:endParaRPr lang="vi-VN"/>
        </a:p>
      </dgm:t>
    </dgm:pt>
    <dgm:pt modelId="{A3DA11E6-1F5F-48A6-A706-7FE9FE4B5148}" type="pres">
      <dgm:prSet presAssocID="{FDB90271-C484-454F-9A9F-E2E07493D047}" presName="descendantText" presStyleLbl="alignAcc1" presStyleIdx="0" presStyleCnt="4">
        <dgm:presLayoutVars>
          <dgm:bulletEnabled val="1"/>
        </dgm:presLayoutVars>
      </dgm:prSet>
      <dgm:spPr/>
      <dgm:t>
        <a:bodyPr/>
        <a:lstStyle/>
        <a:p>
          <a:endParaRPr lang="vi-VN"/>
        </a:p>
      </dgm:t>
    </dgm:pt>
    <dgm:pt modelId="{E6C200E5-992A-40EF-AA83-E114A075F875}" type="pres">
      <dgm:prSet presAssocID="{E8E55BD1-A6B3-4D7E-A651-3DC42DA7308A}" presName="sp" presStyleCnt="0"/>
      <dgm:spPr/>
    </dgm:pt>
    <dgm:pt modelId="{7250414B-0889-4356-B767-B85E3883817E}" type="pres">
      <dgm:prSet presAssocID="{47B8210D-449F-4F5D-8954-D8D8FF04D753}" presName="composite" presStyleCnt="0"/>
      <dgm:spPr/>
    </dgm:pt>
    <dgm:pt modelId="{4F6887EE-F337-4CFF-ABED-B88496159DE1}" type="pres">
      <dgm:prSet presAssocID="{47B8210D-449F-4F5D-8954-D8D8FF04D753}" presName="parentText" presStyleLbl="alignNode1" presStyleIdx="1" presStyleCnt="4">
        <dgm:presLayoutVars>
          <dgm:chMax val="1"/>
          <dgm:bulletEnabled val="1"/>
        </dgm:presLayoutVars>
      </dgm:prSet>
      <dgm:spPr/>
      <dgm:t>
        <a:bodyPr/>
        <a:lstStyle/>
        <a:p>
          <a:endParaRPr lang="vi-VN"/>
        </a:p>
      </dgm:t>
    </dgm:pt>
    <dgm:pt modelId="{50EA1361-16FD-410E-9BDE-7CDB63296641}" type="pres">
      <dgm:prSet presAssocID="{47B8210D-449F-4F5D-8954-D8D8FF04D753}" presName="descendantText" presStyleLbl="alignAcc1" presStyleIdx="1" presStyleCnt="4">
        <dgm:presLayoutVars>
          <dgm:bulletEnabled val="1"/>
        </dgm:presLayoutVars>
      </dgm:prSet>
      <dgm:spPr/>
      <dgm:t>
        <a:bodyPr/>
        <a:lstStyle/>
        <a:p>
          <a:endParaRPr lang="vi-VN"/>
        </a:p>
      </dgm:t>
    </dgm:pt>
    <dgm:pt modelId="{945CF2CE-3387-404B-AC7F-4A03952AEBEF}" type="pres">
      <dgm:prSet presAssocID="{04FBD876-94A7-41D4-A19A-A81562297827}" presName="sp" presStyleCnt="0"/>
      <dgm:spPr/>
    </dgm:pt>
    <dgm:pt modelId="{8DB6EAA9-F9A0-431F-A3FF-E043B64C529A}" type="pres">
      <dgm:prSet presAssocID="{FA6A6677-2F9D-4ED2-BAED-52991C0E5DF5}" presName="composite" presStyleCnt="0"/>
      <dgm:spPr/>
    </dgm:pt>
    <dgm:pt modelId="{67E5A9CE-D00C-48F2-8DCB-0F78FC7514EA}" type="pres">
      <dgm:prSet presAssocID="{FA6A6677-2F9D-4ED2-BAED-52991C0E5DF5}" presName="parentText" presStyleLbl="alignNode1" presStyleIdx="2" presStyleCnt="4">
        <dgm:presLayoutVars>
          <dgm:chMax val="1"/>
          <dgm:bulletEnabled val="1"/>
        </dgm:presLayoutVars>
      </dgm:prSet>
      <dgm:spPr/>
      <dgm:t>
        <a:bodyPr/>
        <a:lstStyle/>
        <a:p>
          <a:endParaRPr lang="vi-VN"/>
        </a:p>
      </dgm:t>
    </dgm:pt>
    <dgm:pt modelId="{E4B9478B-3BE8-4C20-8BF7-F9692BB350CE}" type="pres">
      <dgm:prSet presAssocID="{FA6A6677-2F9D-4ED2-BAED-52991C0E5DF5}" presName="descendantText" presStyleLbl="alignAcc1" presStyleIdx="2" presStyleCnt="4">
        <dgm:presLayoutVars>
          <dgm:bulletEnabled val="1"/>
        </dgm:presLayoutVars>
      </dgm:prSet>
      <dgm:spPr/>
      <dgm:t>
        <a:bodyPr/>
        <a:lstStyle/>
        <a:p>
          <a:endParaRPr lang="vi-VN"/>
        </a:p>
      </dgm:t>
    </dgm:pt>
    <dgm:pt modelId="{A4095FB6-EF0C-4F3D-8AF9-621B5AEECAFC}" type="pres">
      <dgm:prSet presAssocID="{51F46C06-712C-4E1E-9369-DF5CA627193B}" presName="sp" presStyleCnt="0"/>
      <dgm:spPr/>
    </dgm:pt>
    <dgm:pt modelId="{65BD2366-C6CB-4168-9754-23D15A00C815}" type="pres">
      <dgm:prSet presAssocID="{DD8A656C-2588-4D0B-B5A3-81A282332D47}" presName="composite" presStyleCnt="0"/>
      <dgm:spPr/>
    </dgm:pt>
    <dgm:pt modelId="{5781E9E0-96DB-47E6-B49C-D15AF8FD4955}" type="pres">
      <dgm:prSet presAssocID="{DD8A656C-2588-4D0B-B5A3-81A282332D47}" presName="parentText" presStyleLbl="alignNode1" presStyleIdx="3" presStyleCnt="4">
        <dgm:presLayoutVars>
          <dgm:chMax val="1"/>
          <dgm:bulletEnabled val="1"/>
        </dgm:presLayoutVars>
      </dgm:prSet>
      <dgm:spPr/>
      <dgm:t>
        <a:bodyPr/>
        <a:lstStyle/>
        <a:p>
          <a:endParaRPr lang="vi-VN"/>
        </a:p>
      </dgm:t>
    </dgm:pt>
    <dgm:pt modelId="{50EA8D49-4F24-40E6-B515-653F6F61053C}" type="pres">
      <dgm:prSet presAssocID="{DD8A656C-2588-4D0B-B5A3-81A282332D47}" presName="descendantText" presStyleLbl="alignAcc1" presStyleIdx="3" presStyleCnt="4">
        <dgm:presLayoutVars>
          <dgm:bulletEnabled val="1"/>
        </dgm:presLayoutVars>
      </dgm:prSet>
      <dgm:spPr/>
      <dgm:t>
        <a:bodyPr/>
        <a:lstStyle/>
        <a:p>
          <a:endParaRPr lang="vi-VN"/>
        </a:p>
      </dgm:t>
    </dgm:pt>
  </dgm:ptLst>
  <dgm:cxnLst>
    <dgm:cxn modelId="{086DE0F2-86A6-450A-99C1-3BE14465A20D}" type="presOf" srcId="{DD8A656C-2588-4D0B-B5A3-81A282332D47}" destId="{5781E9E0-96DB-47E6-B49C-D15AF8FD4955}" srcOrd="0" destOrd="0" presId="urn:microsoft.com/office/officeart/2005/8/layout/chevron2"/>
    <dgm:cxn modelId="{BBB75B39-0ACC-49E9-89F6-BDF913AEB96A}" srcId="{FA6A6677-2F9D-4ED2-BAED-52991C0E5DF5}" destId="{2FD4C31B-5025-4F57-84C8-372082373C6E}" srcOrd="0" destOrd="0" parTransId="{DD8BFC83-D20D-4605-A6EE-2BF19DC973C0}" sibTransId="{71675A3C-51BE-4AAC-AC2D-50FA04CB1113}"/>
    <dgm:cxn modelId="{8125EFBD-2ABC-4AD5-B365-F5C9C22C132D}" type="presOf" srcId="{FDB90271-C484-454F-9A9F-E2E07493D047}" destId="{85C87EA5-6EF9-4DF9-98CD-68B79C57B813}" srcOrd="0" destOrd="0" presId="urn:microsoft.com/office/officeart/2005/8/layout/chevron2"/>
    <dgm:cxn modelId="{FCA1D26C-DFD3-409D-AB1A-D044A33FEF79}" type="presOf" srcId="{013CFF17-D70E-46F2-9C18-9BFDD87763C6}" destId="{50EA8D49-4F24-40E6-B515-653F6F61053C}" srcOrd="0" destOrd="0" presId="urn:microsoft.com/office/officeart/2005/8/layout/chevron2"/>
    <dgm:cxn modelId="{A9010FCC-17A3-498A-9538-A2D2A2AD6B29}" srcId="{6F0CDEDB-E54C-4CE5-BCBA-61FD8D9EE0C6}" destId="{FA6A6677-2F9D-4ED2-BAED-52991C0E5DF5}" srcOrd="2" destOrd="0" parTransId="{CFE14D57-EEDA-409D-8488-31B99024B8B1}" sibTransId="{51F46C06-712C-4E1E-9369-DF5CA627193B}"/>
    <dgm:cxn modelId="{8C8F099E-FBD4-41FC-9C55-04CFFE9928B6}" type="presOf" srcId="{92384FBA-B863-4486-A91D-64DCBA403BD0}" destId="{50EA1361-16FD-410E-9BDE-7CDB63296641}" srcOrd="0" destOrd="0" presId="urn:microsoft.com/office/officeart/2005/8/layout/chevron2"/>
    <dgm:cxn modelId="{D63AE5A5-260E-408E-96D6-D1F35E503BCE}" srcId="{DD8A656C-2588-4D0B-B5A3-81A282332D47}" destId="{013CFF17-D70E-46F2-9C18-9BFDD87763C6}" srcOrd="0" destOrd="0" parTransId="{A1A3DDF3-1D10-41EB-9CD2-143B5902A91E}" sibTransId="{7DD16F1D-CA86-4548-A5B8-2D6ECC358CA1}"/>
    <dgm:cxn modelId="{41D7833E-6AF3-41F5-A1F4-18A022F49613}" srcId="{6F0CDEDB-E54C-4CE5-BCBA-61FD8D9EE0C6}" destId="{47B8210D-449F-4F5D-8954-D8D8FF04D753}" srcOrd="1" destOrd="0" parTransId="{26B3F6D7-BC77-435B-8C28-5C0830445D8F}" sibTransId="{04FBD876-94A7-41D4-A19A-A81562297827}"/>
    <dgm:cxn modelId="{C799564C-5802-4C80-B310-A523AECF2A03}" type="presOf" srcId="{47B8210D-449F-4F5D-8954-D8D8FF04D753}" destId="{4F6887EE-F337-4CFF-ABED-B88496159DE1}" srcOrd="0" destOrd="0" presId="urn:microsoft.com/office/officeart/2005/8/layout/chevron2"/>
    <dgm:cxn modelId="{9DB21D64-ECCF-4071-9B83-458517B08F88}" type="presOf" srcId="{ABD9FDEA-7875-46D3-84DE-996D048D8A25}" destId="{A3DA11E6-1F5F-48A6-A706-7FE9FE4B5148}" srcOrd="0" destOrd="0" presId="urn:microsoft.com/office/officeart/2005/8/layout/chevron2"/>
    <dgm:cxn modelId="{0BAD5774-BDF5-4DA8-97AF-61822D1F397B}" type="presOf" srcId="{6F0CDEDB-E54C-4CE5-BCBA-61FD8D9EE0C6}" destId="{F36D2511-C7F0-4368-8B35-4E6BBAA0A269}" srcOrd="0" destOrd="0" presId="urn:microsoft.com/office/officeart/2005/8/layout/chevron2"/>
    <dgm:cxn modelId="{EA08C055-F27D-4642-BE8B-D31FCDDDB7D4}" srcId="{6F0CDEDB-E54C-4CE5-BCBA-61FD8D9EE0C6}" destId="{FDB90271-C484-454F-9A9F-E2E07493D047}" srcOrd="0" destOrd="0" parTransId="{1979FF19-57B7-4594-82F0-0B561E244CF4}" sibTransId="{E8E55BD1-A6B3-4D7E-A651-3DC42DA7308A}"/>
    <dgm:cxn modelId="{235B2F33-6261-434C-A16F-C1AFB8800682}" srcId="{FDB90271-C484-454F-9A9F-E2E07493D047}" destId="{ABD9FDEA-7875-46D3-84DE-996D048D8A25}" srcOrd="0" destOrd="0" parTransId="{52822B7F-CC52-4F77-A592-0EDE9B053A2B}" sibTransId="{3043721C-46E6-490B-8109-33145D809B46}"/>
    <dgm:cxn modelId="{94ACCB6A-3355-4A8F-BDE8-CC23763AC77D}" srcId="{47B8210D-449F-4F5D-8954-D8D8FF04D753}" destId="{92384FBA-B863-4486-A91D-64DCBA403BD0}" srcOrd="0" destOrd="0" parTransId="{758FF65D-1C06-440C-9A62-F2CE77EB2D75}" sibTransId="{FC7FB4E2-64FC-4B0F-9A95-0E9C3E71C101}"/>
    <dgm:cxn modelId="{C40C5D40-99E3-4DF6-8EB2-716823DC4C83}" type="presOf" srcId="{2FD4C31B-5025-4F57-84C8-372082373C6E}" destId="{E4B9478B-3BE8-4C20-8BF7-F9692BB350CE}" srcOrd="0" destOrd="0" presId="urn:microsoft.com/office/officeart/2005/8/layout/chevron2"/>
    <dgm:cxn modelId="{7E64986B-6212-4CCB-87FE-08E99A20EE12}" srcId="{6F0CDEDB-E54C-4CE5-BCBA-61FD8D9EE0C6}" destId="{DD8A656C-2588-4D0B-B5A3-81A282332D47}" srcOrd="3" destOrd="0" parTransId="{677DA5CA-7FEB-45E1-B609-B302110C939F}" sibTransId="{C97F9237-0F55-47C7-803D-AF6B997814F2}"/>
    <dgm:cxn modelId="{AAEDCA13-6EE4-4517-812B-532F442B609E}" type="presOf" srcId="{FA6A6677-2F9D-4ED2-BAED-52991C0E5DF5}" destId="{67E5A9CE-D00C-48F2-8DCB-0F78FC7514EA}" srcOrd="0" destOrd="0" presId="urn:microsoft.com/office/officeart/2005/8/layout/chevron2"/>
    <dgm:cxn modelId="{DBBCFD8C-82D0-4375-8CEE-EF09091806B6}" type="presParOf" srcId="{F36D2511-C7F0-4368-8B35-4E6BBAA0A269}" destId="{DD8AA340-768D-487B-BF1D-21AAE8ED1118}" srcOrd="0" destOrd="0" presId="urn:microsoft.com/office/officeart/2005/8/layout/chevron2"/>
    <dgm:cxn modelId="{C683D1AA-DB3C-4E0C-8849-DBFC32AE46E7}" type="presParOf" srcId="{DD8AA340-768D-487B-BF1D-21AAE8ED1118}" destId="{85C87EA5-6EF9-4DF9-98CD-68B79C57B813}" srcOrd="0" destOrd="0" presId="urn:microsoft.com/office/officeart/2005/8/layout/chevron2"/>
    <dgm:cxn modelId="{E31A0A22-45B3-4F77-88D2-D05C11EC9983}" type="presParOf" srcId="{DD8AA340-768D-487B-BF1D-21AAE8ED1118}" destId="{A3DA11E6-1F5F-48A6-A706-7FE9FE4B5148}" srcOrd="1" destOrd="0" presId="urn:microsoft.com/office/officeart/2005/8/layout/chevron2"/>
    <dgm:cxn modelId="{0C379EDB-C978-46C7-8B75-B8678C9B16CB}" type="presParOf" srcId="{F36D2511-C7F0-4368-8B35-4E6BBAA0A269}" destId="{E6C200E5-992A-40EF-AA83-E114A075F875}" srcOrd="1" destOrd="0" presId="urn:microsoft.com/office/officeart/2005/8/layout/chevron2"/>
    <dgm:cxn modelId="{02149051-36B0-431A-9227-FE6A42F620F4}" type="presParOf" srcId="{F36D2511-C7F0-4368-8B35-4E6BBAA0A269}" destId="{7250414B-0889-4356-B767-B85E3883817E}" srcOrd="2" destOrd="0" presId="urn:microsoft.com/office/officeart/2005/8/layout/chevron2"/>
    <dgm:cxn modelId="{E13079BB-054A-4700-9D3E-049CE1EB284D}" type="presParOf" srcId="{7250414B-0889-4356-B767-B85E3883817E}" destId="{4F6887EE-F337-4CFF-ABED-B88496159DE1}" srcOrd="0" destOrd="0" presId="urn:microsoft.com/office/officeart/2005/8/layout/chevron2"/>
    <dgm:cxn modelId="{85123A04-95AD-4AEA-9690-680015B54B94}" type="presParOf" srcId="{7250414B-0889-4356-B767-B85E3883817E}" destId="{50EA1361-16FD-410E-9BDE-7CDB63296641}" srcOrd="1" destOrd="0" presId="urn:microsoft.com/office/officeart/2005/8/layout/chevron2"/>
    <dgm:cxn modelId="{54C503AD-E536-4FD8-82FE-65925C72C008}" type="presParOf" srcId="{F36D2511-C7F0-4368-8B35-4E6BBAA0A269}" destId="{945CF2CE-3387-404B-AC7F-4A03952AEBEF}" srcOrd="3" destOrd="0" presId="urn:microsoft.com/office/officeart/2005/8/layout/chevron2"/>
    <dgm:cxn modelId="{E6715622-7060-4727-8E1D-DB0D8ED9BD30}" type="presParOf" srcId="{F36D2511-C7F0-4368-8B35-4E6BBAA0A269}" destId="{8DB6EAA9-F9A0-431F-A3FF-E043B64C529A}" srcOrd="4" destOrd="0" presId="urn:microsoft.com/office/officeart/2005/8/layout/chevron2"/>
    <dgm:cxn modelId="{E3447892-DF1F-44A1-81E7-987C9F290533}" type="presParOf" srcId="{8DB6EAA9-F9A0-431F-A3FF-E043B64C529A}" destId="{67E5A9CE-D00C-48F2-8DCB-0F78FC7514EA}" srcOrd="0" destOrd="0" presId="urn:microsoft.com/office/officeart/2005/8/layout/chevron2"/>
    <dgm:cxn modelId="{4E017090-92C9-4ED0-BBBF-B31A1A598F0E}" type="presParOf" srcId="{8DB6EAA9-F9A0-431F-A3FF-E043B64C529A}" destId="{E4B9478B-3BE8-4C20-8BF7-F9692BB350CE}" srcOrd="1" destOrd="0" presId="urn:microsoft.com/office/officeart/2005/8/layout/chevron2"/>
    <dgm:cxn modelId="{31B31446-DF95-4831-8DA3-B295C7B352B9}" type="presParOf" srcId="{F36D2511-C7F0-4368-8B35-4E6BBAA0A269}" destId="{A4095FB6-EF0C-4F3D-8AF9-621B5AEECAFC}" srcOrd="5" destOrd="0" presId="urn:microsoft.com/office/officeart/2005/8/layout/chevron2"/>
    <dgm:cxn modelId="{E7EF8123-8C20-4072-91AB-227F8E9B205E}" type="presParOf" srcId="{F36D2511-C7F0-4368-8B35-4E6BBAA0A269}" destId="{65BD2366-C6CB-4168-9754-23D15A00C815}" srcOrd="6" destOrd="0" presId="urn:microsoft.com/office/officeart/2005/8/layout/chevron2"/>
    <dgm:cxn modelId="{E65DFA31-3F33-4848-A2C2-0220D0FC0F20}" type="presParOf" srcId="{65BD2366-C6CB-4168-9754-23D15A00C815}" destId="{5781E9E0-96DB-47E6-B49C-D15AF8FD4955}" srcOrd="0" destOrd="0" presId="urn:microsoft.com/office/officeart/2005/8/layout/chevron2"/>
    <dgm:cxn modelId="{3B967797-900D-45D2-B40B-BD030C250111}" type="presParOf" srcId="{65BD2366-C6CB-4168-9754-23D15A00C815}" destId="{50EA8D49-4F24-40E6-B515-653F6F61053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87EA5-6EF9-4DF9-98CD-68B79C57B813}">
      <dsp:nvSpPr>
        <dsp:cNvPr id="0" name=""/>
        <dsp:cNvSpPr/>
      </dsp:nvSpPr>
      <dsp:spPr>
        <a:xfrm rot="5400000">
          <a:off x="-102884" y="105187"/>
          <a:ext cx="685898" cy="48012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1</a:t>
          </a:r>
          <a:endParaRPr lang="vi-VN" sz="2400" b="1" kern="1200">
            <a:solidFill>
              <a:srgbClr val="FF0000"/>
            </a:solidFill>
            <a:latin typeface="Times New Roman" pitchFamily="18" charset="0"/>
            <a:cs typeface="Times New Roman" pitchFamily="18" charset="0"/>
          </a:endParaRPr>
        </a:p>
      </dsp:txBody>
      <dsp:txXfrm rot="-5400000">
        <a:off x="1" y="242366"/>
        <a:ext cx="480128" cy="205770"/>
      </dsp:txXfrm>
    </dsp:sp>
    <dsp:sp modelId="{A3DA11E6-1F5F-48A6-A706-7FE9FE4B5148}">
      <dsp:nvSpPr>
        <dsp:cNvPr id="0" name=""/>
        <dsp:cNvSpPr/>
      </dsp:nvSpPr>
      <dsp:spPr>
        <a:xfrm rot="5400000">
          <a:off x="2257159" y="-1774728"/>
          <a:ext cx="446068" cy="400013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solidFill>
                <a:srgbClr val="002060"/>
              </a:solidFill>
              <a:latin typeface="Times New Roman" pitchFamily="18" charset="0"/>
              <a:cs typeface="Times New Roman" pitchFamily="18" charset="0"/>
            </a:rPr>
            <a:t>Thư điện tử là gì</a:t>
          </a:r>
          <a:endParaRPr lang="vi-VN" sz="2000" kern="1200">
            <a:solidFill>
              <a:srgbClr val="002060"/>
            </a:solidFill>
            <a:latin typeface="Times New Roman" pitchFamily="18" charset="0"/>
            <a:cs typeface="Times New Roman" pitchFamily="18" charset="0"/>
          </a:endParaRPr>
        </a:p>
      </dsp:txBody>
      <dsp:txXfrm rot="-5400000">
        <a:off x="480129" y="24077"/>
        <a:ext cx="3978355" cy="402518"/>
      </dsp:txXfrm>
    </dsp:sp>
    <dsp:sp modelId="{4F6887EE-F337-4CFF-ABED-B88496159DE1}">
      <dsp:nvSpPr>
        <dsp:cNvPr id="0" name=""/>
        <dsp:cNvSpPr/>
      </dsp:nvSpPr>
      <dsp:spPr>
        <a:xfrm rot="5400000">
          <a:off x="-102884" y="628552"/>
          <a:ext cx="685898" cy="48012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2</a:t>
          </a:r>
          <a:endParaRPr lang="vi-VN" sz="2400" b="1" kern="1200">
            <a:solidFill>
              <a:srgbClr val="FF0000"/>
            </a:solidFill>
            <a:latin typeface="Times New Roman" pitchFamily="18" charset="0"/>
            <a:cs typeface="Times New Roman" pitchFamily="18" charset="0"/>
          </a:endParaRPr>
        </a:p>
      </dsp:txBody>
      <dsp:txXfrm rot="-5400000">
        <a:off x="1" y="765731"/>
        <a:ext cx="480128" cy="205770"/>
      </dsp:txXfrm>
    </dsp:sp>
    <dsp:sp modelId="{50EA1361-16FD-410E-9BDE-7CDB63296641}">
      <dsp:nvSpPr>
        <dsp:cNvPr id="0" name=""/>
        <dsp:cNvSpPr/>
      </dsp:nvSpPr>
      <dsp:spPr>
        <a:xfrm rot="5400000">
          <a:off x="2257276" y="-1251480"/>
          <a:ext cx="445833" cy="400013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solidFill>
                <a:srgbClr val="002060"/>
              </a:solidFill>
              <a:latin typeface="Times New Roman" pitchFamily="18" charset="0"/>
              <a:cs typeface="Times New Roman" pitchFamily="18" charset="0"/>
            </a:rPr>
            <a:t>Hệ thống thư điện tử</a:t>
          </a:r>
          <a:endParaRPr lang="vi-VN" sz="2000" kern="1200">
            <a:solidFill>
              <a:srgbClr val="002060"/>
            </a:solidFill>
            <a:latin typeface="Times New Roman" pitchFamily="18" charset="0"/>
            <a:cs typeface="Times New Roman" pitchFamily="18" charset="0"/>
          </a:endParaRPr>
        </a:p>
      </dsp:txBody>
      <dsp:txXfrm rot="-5400000">
        <a:off x="480128" y="547432"/>
        <a:ext cx="3978366" cy="402305"/>
      </dsp:txXfrm>
    </dsp:sp>
    <dsp:sp modelId="{67E5A9CE-D00C-48F2-8DCB-0F78FC7514EA}">
      <dsp:nvSpPr>
        <dsp:cNvPr id="0" name=""/>
        <dsp:cNvSpPr/>
      </dsp:nvSpPr>
      <dsp:spPr>
        <a:xfrm rot="5400000">
          <a:off x="-102884" y="1151917"/>
          <a:ext cx="685898" cy="48012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3</a:t>
          </a:r>
          <a:endParaRPr lang="vi-VN" sz="2400" b="1" kern="1200">
            <a:solidFill>
              <a:srgbClr val="FF0000"/>
            </a:solidFill>
            <a:latin typeface="Times New Roman" pitchFamily="18" charset="0"/>
            <a:cs typeface="Times New Roman" pitchFamily="18" charset="0"/>
          </a:endParaRPr>
        </a:p>
      </dsp:txBody>
      <dsp:txXfrm rot="-5400000">
        <a:off x="1" y="1289096"/>
        <a:ext cx="480128" cy="205770"/>
      </dsp:txXfrm>
    </dsp:sp>
    <dsp:sp modelId="{E4B9478B-3BE8-4C20-8BF7-F9692BB350CE}">
      <dsp:nvSpPr>
        <dsp:cNvPr id="0" name=""/>
        <dsp:cNvSpPr/>
      </dsp:nvSpPr>
      <dsp:spPr>
        <a:xfrm rot="5400000">
          <a:off x="2257276" y="-728115"/>
          <a:ext cx="445833" cy="400013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solidFill>
                <a:srgbClr val="002060"/>
              </a:solidFill>
              <a:latin typeface="Times New Roman" pitchFamily="18" charset="0"/>
              <a:cs typeface="Times New Roman" pitchFamily="18" charset="0"/>
            </a:rPr>
            <a:t>Tài khoản thư điện tử</a:t>
          </a:r>
          <a:endParaRPr lang="vi-VN" sz="2000" kern="1200">
            <a:solidFill>
              <a:srgbClr val="002060"/>
            </a:solidFill>
            <a:latin typeface="Times New Roman" pitchFamily="18" charset="0"/>
            <a:cs typeface="Times New Roman" pitchFamily="18" charset="0"/>
          </a:endParaRPr>
        </a:p>
      </dsp:txBody>
      <dsp:txXfrm rot="-5400000">
        <a:off x="480128" y="1070797"/>
        <a:ext cx="3978366" cy="402305"/>
      </dsp:txXfrm>
    </dsp:sp>
    <dsp:sp modelId="{5781E9E0-96DB-47E6-B49C-D15AF8FD4955}">
      <dsp:nvSpPr>
        <dsp:cNvPr id="0" name=""/>
        <dsp:cNvSpPr/>
      </dsp:nvSpPr>
      <dsp:spPr>
        <a:xfrm rot="5400000">
          <a:off x="-102884" y="1675282"/>
          <a:ext cx="685898" cy="48012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4</a:t>
          </a:r>
          <a:endParaRPr lang="vi-VN" sz="2400" b="1" kern="1200">
            <a:solidFill>
              <a:srgbClr val="FF0000"/>
            </a:solidFill>
            <a:latin typeface="Times New Roman" pitchFamily="18" charset="0"/>
            <a:cs typeface="Times New Roman" pitchFamily="18" charset="0"/>
          </a:endParaRPr>
        </a:p>
      </dsp:txBody>
      <dsp:txXfrm rot="-5400000">
        <a:off x="1" y="1812461"/>
        <a:ext cx="480128" cy="205770"/>
      </dsp:txXfrm>
    </dsp:sp>
    <dsp:sp modelId="{50EA8D49-4F24-40E6-B515-653F6F61053C}">
      <dsp:nvSpPr>
        <dsp:cNvPr id="0" name=""/>
        <dsp:cNvSpPr/>
      </dsp:nvSpPr>
      <dsp:spPr>
        <a:xfrm rot="5400000">
          <a:off x="2257276" y="-204750"/>
          <a:ext cx="445833" cy="400013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solidFill>
                <a:srgbClr val="002060"/>
              </a:solidFill>
              <a:latin typeface="Times New Roman" pitchFamily="18" charset="0"/>
              <a:cs typeface="Times New Roman" pitchFamily="18" charset="0"/>
            </a:rPr>
            <a:t>Gửi nhận, trả lời thư điện tử</a:t>
          </a:r>
          <a:endParaRPr lang="vi-VN" sz="2000" kern="1200">
            <a:solidFill>
              <a:srgbClr val="002060"/>
            </a:solidFill>
            <a:latin typeface="Times New Roman" pitchFamily="18" charset="0"/>
            <a:cs typeface="Times New Roman" pitchFamily="18" charset="0"/>
          </a:endParaRPr>
        </a:p>
      </dsp:txBody>
      <dsp:txXfrm rot="-5400000">
        <a:off x="480128" y="1594162"/>
        <a:ext cx="3978366" cy="4023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23302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flipH="1">
            <a:off x="3919993" y="3977033"/>
            <a:ext cx="1303500" cy="1128300"/>
          </a:xfrm>
          <a:custGeom>
            <a:avLst/>
            <a:gdLst/>
            <a:ahLst/>
            <a:cxnLst/>
            <a:rect l="l" t="t" r="r" b="b"/>
            <a:pathLst>
              <a:path w="120000" h="120000" extrusionOk="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1" name="Google Shape;11;p2"/>
          <p:cNvSpPr/>
          <p:nvPr/>
        </p:nvSpPr>
        <p:spPr>
          <a:xfrm rot="5400000">
            <a:off x="3809057" y="-81000"/>
            <a:ext cx="1525500" cy="17616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2" name="Google Shape;12;p2"/>
          <p:cNvSpPr txBox="1">
            <a:spLocks noGrp="1"/>
          </p:cNvSpPr>
          <p:nvPr>
            <p:ph type="ctrTitle"/>
          </p:nvPr>
        </p:nvSpPr>
        <p:spPr>
          <a:xfrm>
            <a:off x="1400175" y="1991825"/>
            <a:ext cx="63435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3" name="Google Shape;13;p2"/>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5278915" y="855279"/>
            <a:ext cx="944700" cy="818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flipH="1">
            <a:off x="5365799" y="352324"/>
            <a:ext cx="493800" cy="4272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5549153" y="1029780"/>
            <a:ext cx="404640" cy="374059"/>
            <a:chOff x="5975075" y="2327500"/>
            <a:chExt cx="420100" cy="388350"/>
          </a:xfrm>
        </p:grpSpPr>
        <p:sp>
          <p:nvSpPr>
            <p:cNvPr id="18" name="Google Shape;18;p2"/>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3253021" y="113273"/>
            <a:ext cx="225085" cy="38996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4380526" y="515192"/>
            <a:ext cx="382958" cy="607111"/>
            <a:chOff x="6718575" y="2318625"/>
            <a:chExt cx="256950" cy="407375"/>
          </a:xfrm>
        </p:grpSpPr>
        <p:sp>
          <p:nvSpPr>
            <p:cNvPr id="22" name="Google Shape;22;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3199464" y="902959"/>
            <a:ext cx="395018" cy="403297"/>
            <a:chOff x="3951850" y="2985350"/>
            <a:chExt cx="407950" cy="416500"/>
          </a:xfrm>
        </p:grpSpPr>
        <p:sp>
          <p:nvSpPr>
            <p:cNvPr id="31" name="Google Shape;31;p2"/>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5010533" y="4576648"/>
            <a:ext cx="1032900" cy="894600"/>
          </a:xfrm>
          <a:prstGeom prst="hexagon">
            <a:avLst>
              <a:gd name="adj" fmla="val 28678"/>
              <a:gd name="vf" fmla="val 115470"/>
            </a:avLst>
          </a:prstGeom>
          <a:noFill/>
          <a:ln w="19050" cap="flat"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0800000" flipH="1">
            <a:off x="3530384" y="4576662"/>
            <a:ext cx="452100" cy="391200"/>
          </a:xfrm>
          <a:prstGeom prst="hexagon">
            <a:avLst>
              <a:gd name="adj" fmla="val 28678"/>
              <a:gd name="vf" fmla="val 115470"/>
            </a:avLst>
          </a:prstGeom>
          <a:noFill/>
          <a:ln w="19050" cap="flat" cmpd="sng">
            <a:solidFill>
              <a:srgbClr val="00E1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70705" y="4867761"/>
            <a:ext cx="312503" cy="312484"/>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a:off x="5772009" y="4056440"/>
            <a:ext cx="573943" cy="550550"/>
            <a:chOff x="5241175" y="4959100"/>
            <a:chExt cx="539775" cy="517775"/>
          </a:xfrm>
        </p:grpSpPr>
        <p:sp>
          <p:nvSpPr>
            <p:cNvPr id="41" name="Google Shape;41;p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3429208" y="3904791"/>
            <a:ext cx="377839" cy="34368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12"/>
        <p:cNvGrpSpPr/>
        <p:nvPr/>
      </p:nvGrpSpPr>
      <p:grpSpPr>
        <a:xfrm>
          <a:off x="0" y="0"/>
          <a:ext cx="0" cy="0"/>
          <a:chOff x="0" y="0"/>
          <a:chExt cx="0" cy="0"/>
        </a:xfrm>
      </p:grpSpPr>
      <p:sp>
        <p:nvSpPr>
          <p:cNvPr id="213" name="Google Shape;213;p7"/>
          <p:cNvSpPr/>
          <p:nvPr/>
        </p:nvSpPr>
        <p:spPr>
          <a:xfrm rot="5400000">
            <a:off x="499599" y="157100"/>
            <a:ext cx="1146000" cy="1323300"/>
          </a:xfrm>
          <a:custGeom>
            <a:avLst/>
            <a:gdLst/>
            <a:ahLst/>
            <a:cxnLst/>
            <a:rect l="l" t="t" r="r" b="b"/>
            <a:pathLst>
              <a:path w="120000" h="120000" extrusionOk="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l="100000" b="100000"/>
            </a:path>
            <a:tileRect t="-100000" r="-10000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4" name="Google Shape;214;p7"/>
          <p:cNvSpPr txBox="1">
            <a:spLocks noGrp="1"/>
          </p:cNvSpPr>
          <p:nvPr>
            <p:ph type="title"/>
          </p:nvPr>
        </p:nvSpPr>
        <p:spPr>
          <a:xfrm>
            <a:off x="1732700" y="1735600"/>
            <a:ext cx="4944300" cy="6453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15" name="Google Shape;215;p7"/>
          <p:cNvSpPr txBox="1">
            <a:spLocks noGrp="1"/>
          </p:cNvSpPr>
          <p:nvPr>
            <p:ph type="body" idx="1"/>
          </p:nvPr>
        </p:nvSpPr>
        <p:spPr>
          <a:xfrm>
            <a:off x="1732700"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6" name="Google Shape;216;p7"/>
          <p:cNvSpPr txBox="1">
            <a:spLocks noGrp="1"/>
          </p:cNvSpPr>
          <p:nvPr>
            <p:ph type="body" idx="2"/>
          </p:nvPr>
        </p:nvSpPr>
        <p:spPr>
          <a:xfrm>
            <a:off x="4020972"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7" name="Google Shape;217;p7"/>
          <p:cNvSpPr txBox="1">
            <a:spLocks noGrp="1"/>
          </p:cNvSpPr>
          <p:nvPr>
            <p:ph type="body" idx="3"/>
          </p:nvPr>
        </p:nvSpPr>
        <p:spPr>
          <a:xfrm>
            <a:off x="6309245" y="2380900"/>
            <a:ext cx="2176800" cy="2544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8" name="Google Shape;218;p7"/>
          <p:cNvSpPr/>
          <p:nvPr/>
        </p:nvSpPr>
        <p:spPr>
          <a:xfrm rot="10800000" flipH="1">
            <a:off x="-123826" y="1058975"/>
            <a:ext cx="819900" cy="710100"/>
          </a:xfrm>
          <a:prstGeom prst="hexagon">
            <a:avLst>
              <a:gd name="adj" fmla="val 28678"/>
              <a:gd name="vf" fmla="val 115470"/>
            </a:avLst>
          </a:prstGeom>
          <a:noFill/>
          <a:ln w="9525" cap="flat" cmpd="sng">
            <a:solidFill>
              <a:srgbClr val="19B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rot="10800000" flipH="1">
            <a:off x="638175" y="1440100"/>
            <a:ext cx="428700" cy="371100"/>
          </a:xfrm>
          <a:prstGeom prst="hexagon">
            <a:avLst>
              <a:gd name="adj" fmla="val 28678"/>
              <a:gd name="vf" fmla="val 115470"/>
            </a:avLst>
          </a:pr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rot="10800000" flipH="1">
            <a:off x="327800" y="88925"/>
            <a:ext cx="358800" cy="310500"/>
          </a:xfrm>
          <a:prstGeom prst="hexagon">
            <a:avLst>
              <a:gd name="adj" fmla="val 28678"/>
              <a:gd name="vf" fmla="val 115470"/>
            </a:avLst>
          </a:prstGeom>
          <a:solidFill>
            <a:srgbClr val="00E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7"/>
          <p:cNvGrpSpPr/>
          <p:nvPr/>
        </p:nvGrpSpPr>
        <p:grpSpPr>
          <a:xfrm>
            <a:off x="1729784" y="61068"/>
            <a:ext cx="351204" cy="324661"/>
            <a:chOff x="5975075" y="2327500"/>
            <a:chExt cx="420100" cy="388350"/>
          </a:xfrm>
        </p:grpSpPr>
        <p:sp>
          <p:nvSpPr>
            <p:cNvPr id="223" name="Google Shape;223;p7"/>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7"/>
          <p:cNvSpPr/>
          <p:nvPr/>
        </p:nvSpPr>
        <p:spPr>
          <a:xfrm>
            <a:off x="203100" y="1270177"/>
            <a:ext cx="166061" cy="287704"/>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7"/>
          <p:cNvGrpSpPr/>
          <p:nvPr/>
        </p:nvGrpSpPr>
        <p:grpSpPr>
          <a:xfrm>
            <a:off x="904276" y="515192"/>
            <a:ext cx="382958" cy="607111"/>
            <a:chOff x="6718575" y="2318625"/>
            <a:chExt cx="256950" cy="407375"/>
          </a:xfrm>
        </p:grpSpPr>
        <p:sp>
          <p:nvSpPr>
            <p:cNvPr id="227" name="Google Shape;22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7"/>
          <p:cNvGrpSpPr/>
          <p:nvPr/>
        </p:nvGrpSpPr>
        <p:grpSpPr>
          <a:xfrm>
            <a:off x="335759" y="1840531"/>
            <a:ext cx="342882" cy="350068"/>
            <a:chOff x="3951850" y="2985350"/>
            <a:chExt cx="407950" cy="416500"/>
          </a:xfrm>
        </p:grpSpPr>
        <p:sp>
          <p:nvSpPr>
            <p:cNvPr id="236" name="Google Shape;236;p7"/>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7"/>
          <p:cNvSpPr txBox="1">
            <a:spLocks noGrp="1"/>
          </p:cNvSpPr>
          <p:nvPr>
            <p:ph type="sldNum" idx="12"/>
          </p:nvPr>
        </p:nvSpPr>
        <p:spPr>
          <a:xfrm>
            <a:off x="13557" y="4785525"/>
            <a:ext cx="548700" cy="357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êu đề bản chiếu">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vi-VN" smtClean="0"/>
              <a:t>Bấm &amp; sửa kiểu tiêu đề</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C13C8D72-083E-4971-B069-F68E4478BA94}" type="datetimeFigureOut">
              <a:rPr lang="en-US"/>
              <a:pPr>
                <a:defRPr/>
              </a:pPr>
              <a:t>12/10/2022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0ADC2341-2575-4C0B-9660-7689B85A75B7}" type="slidenum">
              <a:rPr lang="en-US"/>
              <a:pPr>
                <a:defRPr/>
              </a:pPr>
              <a:t>‹#›</a:t>
            </a:fld>
            <a:endParaRPr lang="en-US"/>
          </a:p>
        </p:txBody>
      </p:sp>
    </p:spTree>
    <p:extLst>
      <p:ext uri="{BB962C8B-B14F-4D97-AF65-F5344CB8AC3E}">
        <p14:creationId xmlns:p14="http://schemas.microsoft.com/office/powerpoint/2010/main" val="2882574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E293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32700" y="1735600"/>
            <a:ext cx="4944300" cy="645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1732700" y="2255125"/>
            <a:ext cx="4944300" cy="16599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marL="914400" lvl="1"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marL="1371600" lvl="2"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marL="1828800" lvl="3"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marL="2286000" lvl="4" indent="-3175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marL="2743200" lvl="5"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marL="3200400" lvl="6"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marL="3657600" lvl="7"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marL="4114800" lvl="8" indent="-3175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13557" y="4785525"/>
            <a:ext cx="548700" cy="357900"/>
          </a:xfrm>
          <a:prstGeom prst="rect">
            <a:avLst/>
          </a:prstGeom>
          <a:noFill/>
          <a:ln>
            <a:noFill/>
          </a:ln>
        </p:spPr>
        <p:txBody>
          <a:bodyPr spcFirstLastPara="1" wrap="square" lIns="91425" tIns="91425" rIns="91425" bIns="91425" anchor="t" anchorCtr="0">
            <a:noAutofit/>
          </a:bodyPr>
          <a:lstStyle>
            <a:lvl1pPr lvl="0">
              <a:buNone/>
              <a:defRPr sz="1200">
                <a:solidFill>
                  <a:srgbClr val="19BBD5"/>
                </a:solidFill>
                <a:latin typeface="Nixie One"/>
                <a:ea typeface="Nixie One"/>
                <a:cs typeface="Nixie One"/>
                <a:sym typeface="Nixie One"/>
              </a:defRPr>
            </a:lvl1pPr>
            <a:lvl2pPr lvl="1">
              <a:buNone/>
              <a:defRPr sz="1200">
                <a:solidFill>
                  <a:srgbClr val="19BBD5"/>
                </a:solidFill>
                <a:latin typeface="Nixie One"/>
                <a:ea typeface="Nixie One"/>
                <a:cs typeface="Nixie One"/>
                <a:sym typeface="Nixie One"/>
              </a:defRPr>
            </a:lvl2pPr>
            <a:lvl3pPr lvl="2">
              <a:buNone/>
              <a:defRPr sz="1200">
                <a:solidFill>
                  <a:srgbClr val="19BBD5"/>
                </a:solidFill>
                <a:latin typeface="Nixie One"/>
                <a:ea typeface="Nixie One"/>
                <a:cs typeface="Nixie One"/>
                <a:sym typeface="Nixie One"/>
              </a:defRPr>
            </a:lvl3pPr>
            <a:lvl4pPr lvl="3">
              <a:buNone/>
              <a:defRPr sz="1200">
                <a:solidFill>
                  <a:srgbClr val="19BBD5"/>
                </a:solidFill>
                <a:latin typeface="Nixie One"/>
                <a:ea typeface="Nixie One"/>
                <a:cs typeface="Nixie One"/>
                <a:sym typeface="Nixie One"/>
              </a:defRPr>
            </a:lvl4pPr>
            <a:lvl5pPr lvl="4">
              <a:buNone/>
              <a:defRPr sz="1200">
                <a:solidFill>
                  <a:srgbClr val="19BBD5"/>
                </a:solidFill>
                <a:latin typeface="Nixie One"/>
                <a:ea typeface="Nixie One"/>
                <a:cs typeface="Nixie One"/>
                <a:sym typeface="Nixie One"/>
              </a:defRPr>
            </a:lvl5pPr>
            <a:lvl6pPr lvl="5">
              <a:buNone/>
              <a:defRPr sz="1200">
                <a:solidFill>
                  <a:srgbClr val="19BBD5"/>
                </a:solidFill>
                <a:latin typeface="Nixie One"/>
                <a:ea typeface="Nixie One"/>
                <a:cs typeface="Nixie One"/>
                <a:sym typeface="Nixie One"/>
              </a:defRPr>
            </a:lvl6pPr>
            <a:lvl7pPr lvl="6">
              <a:buNone/>
              <a:defRPr sz="1200">
                <a:solidFill>
                  <a:srgbClr val="19BBD5"/>
                </a:solidFill>
                <a:latin typeface="Nixie One"/>
                <a:ea typeface="Nixie One"/>
                <a:cs typeface="Nixie One"/>
                <a:sym typeface="Nixie One"/>
              </a:defRPr>
            </a:lvl7pPr>
            <a:lvl8pPr lvl="7">
              <a:buNone/>
              <a:defRPr sz="1200">
                <a:solidFill>
                  <a:srgbClr val="19BBD5"/>
                </a:solidFill>
                <a:latin typeface="Nixie One"/>
                <a:ea typeface="Nixie One"/>
                <a:cs typeface="Nixie One"/>
                <a:sym typeface="Nixie One"/>
              </a:defRPr>
            </a:lvl8pPr>
            <a:lvl9pPr lvl="8">
              <a:buNone/>
              <a:defRPr sz="1200">
                <a:solidFill>
                  <a:srgbClr val="19BBD5"/>
                </a:solidFill>
                <a:latin typeface="Nixie One"/>
                <a:ea typeface="Nixie One"/>
                <a:cs typeface="Nixie One"/>
                <a:sym typeface="Nixie One"/>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4" name="Subtitle 2"/>
          <p:cNvSpPr txBox="1">
            <a:spLocks/>
          </p:cNvSpPr>
          <p:nvPr/>
        </p:nvSpPr>
        <p:spPr bwMode="auto">
          <a:xfrm>
            <a:off x="685800" y="590550"/>
            <a:ext cx="7924800" cy="5143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r" rtl="0" eaLnBrk="1" fontAlgn="base" hangingPunct="1">
              <a:spcBef>
                <a:spcPct val="20000"/>
              </a:spcBef>
              <a:spcAft>
                <a:spcPct val="0"/>
              </a:spcAft>
              <a:buFontTx/>
              <a:buNone/>
              <a:defRPr sz="2400" b="1">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a:lstStyle>
          <a:p>
            <a:pPr algn="ctr"/>
            <a:r>
              <a:rPr lang="en-US" sz="3200" smtClean="0">
                <a:solidFill>
                  <a:srgbClr val="002060"/>
                </a:solidFill>
                <a:latin typeface="Times New Roman" pitchFamily="18" charset="0"/>
                <a:cs typeface="Times New Roman" pitchFamily="18" charset="0"/>
              </a:rPr>
              <a:t>          </a:t>
            </a:r>
            <a:r>
              <a:rPr lang="en-US" sz="320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TRƯỜNG THCS ĐÔNG THẠNH</a:t>
            </a:r>
            <a:endParaRPr lang="vi-VN" sz="3200">
              <a:solidFill>
                <a:srgbClr val="FF0000"/>
              </a:solidFill>
            </a:endParaRPr>
          </a:p>
        </p:txBody>
      </p:sp>
      <p:grpSp>
        <p:nvGrpSpPr>
          <p:cNvPr id="5" name="Group 4"/>
          <p:cNvGrpSpPr/>
          <p:nvPr/>
        </p:nvGrpSpPr>
        <p:grpSpPr>
          <a:xfrm>
            <a:off x="1953490" y="1870365"/>
            <a:ext cx="5393052" cy="1165146"/>
            <a:chOff x="1981200" y="2438400"/>
            <a:chExt cx="5393052" cy="1553528"/>
          </a:xfrm>
        </p:grpSpPr>
        <p:sp>
          <p:nvSpPr>
            <p:cNvPr id="6" name="Rectangle 5"/>
            <p:cNvSpPr/>
            <p:nvPr/>
          </p:nvSpPr>
          <p:spPr>
            <a:xfrm>
              <a:off x="1981200" y="2438400"/>
              <a:ext cx="5393052" cy="147732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smtClean="0">
                  <a:ln w="11430"/>
                  <a:solidFill>
                    <a:srgbClr val="FF0000"/>
                  </a:solidFill>
                  <a:effectLst>
                    <a:outerShdw blurRad="76200" dist="50800" dir="5400000" algn="tl" rotWithShape="0">
                      <a:srgbClr val="000000">
                        <a:alpha val="65000"/>
                      </a:srgbClr>
                    </a:outerShdw>
                  </a:effectLst>
                  <a:latin typeface=".VnCooperH" pitchFamily="34" charset="0"/>
                </a:rPr>
                <a:t>TIN HäC 9</a:t>
              </a:r>
              <a:endParaRPr lang="en-US" sz="6600" b="1" cap="none" spc="50">
                <a:ln w="11430"/>
                <a:solidFill>
                  <a:srgbClr val="FF0000"/>
                </a:solidFill>
                <a:effectLst>
                  <a:outerShdw blurRad="76200" dist="50800" dir="5400000" algn="tl" rotWithShape="0">
                    <a:srgbClr val="000000">
                      <a:alpha val="65000"/>
                    </a:srgbClr>
                  </a:outerShdw>
                </a:effectLst>
                <a:latin typeface=".VnCooperH" pitchFamily="34" charset="0"/>
              </a:endParaRPr>
            </a:p>
          </p:txBody>
        </p:sp>
        <p:sp>
          <p:nvSpPr>
            <p:cNvPr id="7" name="Rectangle 6"/>
            <p:cNvSpPr/>
            <p:nvPr/>
          </p:nvSpPr>
          <p:spPr>
            <a:xfrm>
              <a:off x="1981200" y="2514600"/>
              <a:ext cx="5393052" cy="147732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smtClean="0">
                  <a:ln w="11430"/>
                  <a:solidFill>
                    <a:srgbClr val="FFFF00"/>
                  </a:solidFill>
                  <a:effectLst>
                    <a:outerShdw blurRad="76200" dist="50800" dir="5400000" algn="tl" rotWithShape="0">
                      <a:srgbClr val="000000">
                        <a:alpha val="65000"/>
                      </a:srgbClr>
                    </a:outerShdw>
                  </a:effectLst>
                  <a:latin typeface=".VnCooperH" pitchFamily="34" charset="0"/>
                </a:rPr>
                <a:t>TIN HäC 9</a:t>
              </a:r>
              <a:endParaRPr lang="en-US" sz="6600" b="1" cap="none" spc="50">
                <a:ln w="11430"/>
                <a:solidFill>
                  <a:srgbClr val="FFFF00"/>
                </a:solidFill>
                <a:effectLst>
                  <a:outerShdw blurRad="76200" dist="50800" dir="5400000" algn="tl" rotWithShape="0">
                    <a:srgbClr val="000000">
                      <a:alpha val="65000"/>
                    </a:srgbClr>
                  </a:outerShdw>
                </a:effectLst>
                <a:latin typeface=".VnCooperH" pitchFamily="34" charset="0"/>
              </a:endParaRPr>
            </a:p>
          </p:txBody>
        </p:sp>
      </p:grpSp>
      <p:sp>
        <p:nvSpPr>
          <p:cNvPr id="8" name="Subtitle 2"/>
          <p:cNvSpPr txBox="1">
            <a:spLocks/>
          </p:cNvSpPr>
          <p:nvPr/>
        </p:nvSpPr>
        <p:spPr>
          <a:xfrm>
            <a:off x="1828800" y="3459307"/>
            <a:ext cx="7448466" cy="70484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smtClean="0">
                <a:solidFill>
                  <a:srgbClr val="00FF00"/>
                </a:solidFill>
                <a:latin typeface="Times New Roman" pitchFamily="18" charset="0"/>
                <a:cs typeface="Times New Roman" pitchFamily="18" charset="0"/>
              </a:rPr>
              <a:t>          Giáo viên: Trần Thị Cẩm Nhung</a:t>
            </a:r>
            <a:endParaRPr lang="vi-VN" sz="2400" b="1">
              <a:solidFill>
                <a:srgbClr val="00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0919" y="209549"/>
            <a:ext cx="480128" cy="685898"/>
            <a:chOff x="1" y="2302"/>
            <a:chExt cx="480128" cy="685898"/>
          </a:xfrm>
        </p:grpSpPr>
        <p:sp>
          <p:nvSpPr>
            <p:cNvPr id="8" name="Chevron 7"/>
            <p:cNvSpPr/>
            <p:nvPr/>
          </p:nvSpPr>
          <p:spPr>
            <a:xfrm rot="5400000">
              <a:off x="-102884" y="105187"/>
              <a:ext cx="685898" cy="480128"/>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Chevron 4"/>
            <p:cNvSpPr/>
            <p:nvPr/>
          </p:nvSpPr>
          <p:spPr>
            <a:xfrm>
              <a:off x="1" y="242366"/>
              <a:ext cx="480128" cy="20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3</a:t>
              </a:r>
              <a:endParaRPr lang="vi-VN" sz="2400" b="1" kern="1200">
                <a:solidFill>
                  <a:srgbClr val="FF0000"/>
                </a:solidFill>
                <a:latin typeface="Times New Roman" pitchFamily="18" charset="0"/>
                <a:cs typeface="Times New Roman" pitchFamily="18" charset="0"/>
              </a:endParaRPr>
            </a:p>
          </p:txBody>
        </p:sp>
      </p:grpSp>
      <p:grpSp>
        <p:nvGrpSpPr>
          <p:cNvPr id="10" name="Group 9"/>
          <p:cNvGrpSpPr/>
          <p:nvPr/>
        </p:nvGrpSpPr>
        <p:grpSpPr>
          <a:xfrm>
            <a:off x="801046" y="209550"/>
            <a:ext cx="4000130" cy="446068"/>
            <a:chOff x="480128" y="2303"/>
            <a:chExt cx="4000130" cy="446068"/>
          </a:xfrm>
        </p:grpSpPr>
        <p:sp>
          <p:nvSpPr>
            <p:cNvPr id="11" name="Round Same Side Corner Rectangle 10"/>
            <p:cNvSpPr/>
            <p:nvPr/>
          </p:nvSpPr>
          <p:spPr>
            <a:xfrm rot="5400000">
              <a:off x="2257159" y="-1774728"/>
              <a:ext cx="446068" cy="4000130"/>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6"/>
            <p:cNvSpPr/>
            <p:nvPr/>
          </p:nvSpPr>
          <p:spPr>
            <a:xfrm>
              <a:off x="480129" y="24077"/>
              <a:ext cx="3978355" cy="402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lvl="1" algn="l" defTabSz="889000">
                <a:lnSpc>
                  <a:spcPct val="90000"/>
                </a:lnSpc>
                <a:spcBef>
                  <a:spcPct val="0"/>
                </a:spcBef>
                <a:spcAft>
                  <a:spcPct val="15000"/>
                </a:spcAft>
              </a:pPr>
              <a:r>
                <a:rPr lang="en-US" sz="2400" b="1" kern="1200" smtClean="0">
                  <a:solidFill>
                    <a:srgbClr val="002060"/>
                  </a:solidFill>
                  <a:latin typeface="Times New Roman" pitchFamily="18" charset="0"/>
                  <a:cs typeface="Times New Roman" pitchFamily="18" charset="0"/>
                </a:rPr>
                <a:t>Tạo tài khoản thư điện tử</a:t>
              </a:r>
              <a:endParaRPr lang="vi-VN" sz="2400" kern="1200">
                <a:solidFill>
                  <a:srgbClr val="002060"/>
                </a:solidFill>
                <a:latin typeface="Times New Roman" pitchFamily="18" charset="0"/>
                <a:cs typeface="Times New Roman" pitchFamily="18" charset="0"/>
              </a:endParaRPr>
            </a:p>
          </p:txBody>
        </p:sp>
      </p:grpSp>
      <p:sp>
        <p:nvSpPr>
          <p:cNvPr id="5" name="Rectangle 4"/>
          <p:cNvSpPr/>
          <p:nvPr/>
        </p:nvSpPr>
        <p:spPr>
          <a:xfrm>
            <a:off x="685800" y="742950"/>
            <a:ext cx="8229600" cy="3416320"/>
          </a:xfrm>
          <a:prstGeom prst="rect">
            <a:avLst/>
          </a:prstGeom>
        </p:spPr>
        <p:txBody>
          <a:bodyPr wrap="square">
            <a:spAutoFit/>
          </a:bodyPr>
          <a:lstStyle/>
          <a:p>
            <a:pPr lvl="1">
              <a:lnSpc>
                <a:spcPct val="150000"/>
              </a:lnSpc>
            </a:pPr>
            <a:r>
              <a:rPr lang="en-US" sz="2400" smtClean="0">
                <a:solidFill>
                  <a:schemeClr val="bg1"/>
                </a:solidFill>
                <a:latin typeface="Times New Roman" pitchFamily="18" charset="0"/>
                <a:cs typeface="Times New Roman" pitchFamily="18" charset="0"/>
              </a:rPr>
              <a:t>- Người dùng đăng </a:t>
            </a:r>
            <a:r>
              <a:rPr lang="en-US" sz="2400">
                <a:solidFill>
                  <a:schemeClr val="bg1"/>
                </a:solidFill>
                <a:latin typeface="Times New Roman" pitchFamily="18" charset="0"/>
                <a:cs typeface="Times New Roman" pitchFamily="18" charset="0"/>
              </a:rPr>
              <a:t>ký với nhà cung cấp dịch vụ thư điện tử.</a:t>
            </a:r>
            <a:endParaRPr lang="vi-VN" sz="2400">
              <a:solidFill>
                <a:schemeClr val="bg1"/>
              </a:solidFill>
              <a:latin typeface="Times New Roman" pitchFamily="18" charset="0"/>
              <a:cs typeface="Times New Roman" pitchFamily="18" charset="0"/>
            </a:endParaRPr>
          </a:p>
          <a:p>
            <a:pPr lvl="1">
              <a:lnSpc>
                <a:spcPct val="150000"/>
              </a:lnSpc>
            </a:pPr>
            <a:r>
              <a:rPr lang="en-US" sz="2400" smtClean="0">
                <a:solidFill>
                  <a:schemeClr val="bg1"/>
                </a:solidFill>
                <a:latin typeface="Times New Roman" pitchFamily="18" charset="0"/>
                <a:cs typeface="Times New Roman" pitchFamily="18" charset="0"/>
              </a:rPr>
              <a:t>- Sau khi đăng ký thành công, người </a:t>
            </a:r>
            <a:r>
              <a:rPr lang="en-US" sz="2400">
                <a:solidFill>
                  <a:schemeClr val="bg1"/>
                </a:solidFill>
                <a:latin typeface="Times New Roman" pitchFamily="18" charset="0"/>
                <a:cs typeface="Times New Roman" pitchFamily="18" charset="0"/>
              </a:rPr>
              <a:t>dùng </a:t>
            </a:r>
            <a:r>
              <a:rPr lang="en-US" sz="2400" smtClean="0">
                <a:solidFill>
                  <a:schemeClr val="bg1"/>
                </a:solidFill>
                <a:latin typeface="Times New Roman" pitchFamily="18" charset="0"/>
                <a:cs typeface="Times New Roman" pitchFamily="18" charset="0"/>
              </a:rPr>
              <a:t>được cấp cho </a:t>
            </a:r>
            <a:r>
              <a:rPr lang="en-US" sz="2400">
                <a:solidFill>
                  <a:schemeClr val="bg1"/>
                </a:solidFill>
                <a:latin typeface="Times New Roman" pitchFamily="18" charset="0"/>
                <a:cs typeface="Times New Roman" pitchFamily="18" charset="0"/>
              </a:rPr>
              <a:t>một hộp thư điện </a:t>
            </a:r>
            <a:r>
              <a:rPr lang="en-US" sz="2400" smtClean="0">
                <a:solidFill>
                  <a:schemeClr val="bg1"/>
                </a:solidFill>
                <a:latin typeface="Times New Roman" pitchFamily="18" charset="0"/>
                <a:cs typeface="Times New Roman" pitchFamily="18" charset="0"/>
              </a:rPr>
              <a:t>bao </a:t>
            </a:r>
            <a:r>
              <a:rPr lang="en-US" sz="2400">
                <a:solidFill>
                  <a:schemeClr val="bg1"/>
                </a:solidFill>
                <a:latin typeface="Times New Roman" pitchFamily="18" charset="0"/>
                <a:cs typeface="Times New Roman" pitchFamily="18" charset="0"/>
              </a:rPr>
              <a:t>gồm tên đăng nhập và mật khẩu</a:t>
            </a:r>
            <a:r>
              <a:rPr lang="en-US" sz="2400" smtClean="0">
                <a:solidFill>
                  <a:schemeClr val="bg1"/>
                </a:solidFill>
                <a:latin typeface="Times New Roman" pitchFamily="18" charset="0"/>
                <a:cs typeface="Times New Roman" pitchFamily="18" charset="0"/>
              </a:rPr>
              <a:t>.</a:t>
            </a:r>
            <a:endParaRPr lang="vi-VN" sz="2400">
              <a:solidFill>
                <a:schemeClr val="bg1"/>
              </a:solidFill>
              <a:latin typeface="Times New Roman" pitchFamily="18" charset="0"/>
              <a:cs typeface="Times New Roman" pitchFamily="18" charset="0"/>
            </a:endParaRPr>
          </a:p>
          <a:p>
            <a:pPr marL="342900" lvl="1" indent="-342900">
              <a:lnSpc>
                <a:spcPct val="150000"/>
              </a:lnSpc>
              <a:buFontTx/>
              <a:buChar char="-"/>
            </a:pPr>
            <a:r>
              <a:rPr lang="en-US" sz="2400" smtClean="0">
                <a:solidFill>
                  <a:schemeClr val="bg1"/>
                </a:solidFill>
                <a:latin typeface="Times New Roman" pitchFamily="18" charset="0"/>
                <a:cs typeface="Times New Roman" pitchFamily="18" charset="0"/>
              </a:rPr>
              <a:t>Hộp </a:t>
            </a:r>
            <a:r>
              <a:rPr lang="en-US" sz="2400">
                <a:solidFill>
                  <a:schemeClr val="bg1"/>
                </a:solidFill>
                <a:latin typeface="Times New Roman" pitchFamily="18" charset="0"/>
                <a:cs typeface="Times New Roman" pitchFamily="18" charset="0"/>
              </a:rPr>
              <a:t>thư điện tử gắn liền với địa chỉ Email có dạng : </a:t>
            </a:r>
            <a:endParaRPr lang="en-US" sz="2400" smtClean="0">
              <a:solidFill>
                <a:schemeClr val="bg1"/>
              </a:solidFill>
              <a:latin typeface="Times New Roman" pitchFamily="18" charset="0"/>
              <a:cs typeface="Times New Roman" pitchFamily="18" charset="0"/>
            </a:endParaRPr>
          </a:p>
          <a:p>
            <a:pPr lvl="1">
              <a:lnSpc>
                <a:spcPct val="150000"/>
              </a:lnSpc>
            </a:pPr>
            <a:r>
              <a:rPr lang="en-US" sz="2400">
                <a:solidFill>
                  <a:schemeClr val="bg1"/>
                </a:solidFill>
                <a:latin typeface="Times New Roman" pitchFamily="18" charset="0"/>
                <a:cs typeface="Times New Roman" pitchFamily="18" charset="0"/>
              </a:rPr>
              <a:t> </a:t>
            </a:r>
            <a:r>
              <a:rPr lang="en-US" sz="2400" smtClean="0">
                <a:solidFill>
                  <a:schemeClr val="bg1"/>
                </a:solidFill>
                <a:latin typeface="Times New Roman" pitchFamily="18" charset="0"/>
                <a:cs typeface="Times New Roman" pitchFamily="18" charset="0"/>
              </a:rPr>
              <a:t>   </a:t>
            </a:r>
            <a:r>
              <a:rPr lang="en-US" sz="2400" smtClean="0">
                <a:solidFill>
                  <a:srgbClr val="FFFF00"/>
                </a:solidFill>
                <a:latin typeface="Times New Roman" pitchFamily="18" charset="0"/>
                <a:cs typeface="Times New Roman" pitchFamily="18" charset="0"/>
              </a:rPr>
              <a:t>tên </a:t>
            </a:r>
            <a:r>
              <a:rPr lang="en-US" sz="2400">
                <a:solidFill>
                  <a:srgbClr val="FFFF00"/>
                </a:solidFill>
                <a:latin typeface="Times New Roman" pitchFamily="18" charset="0"/>
                <a:cs typeface="Times New Roman" pitchFamily="18" charset="0"/>
              </a:rPr>
              <a:t>đăng nhập@tên máy chủ lưu hộp thư</a:t>
            </a:r>
            <a:r>
              <a:rPr lang="en-US" sz="2400" smtClean="0">
                <a:solidFill>
                  <a:srgbClr val="FFFF00"/>
                </a:solidFill>
                <a:latin typeface="Times New Roman" pitchFamily="18" charset="0"/>
                <a:cs typeface="Times New Roman" pitchFamily="18" charset="0"/>
              </a:rPr>
              <a:t>.</a:t>
            </a:r>
          </a:p>
          <a:p>
            <a:pPr lvl="1">
              <a:lnSpc>
                <a:spcPct val="150000"/>
              </a:lnSpc>
            </a:pPr>
            <a:r>
              <a:rPr lang="en-US" sz="2400" u="sng" smtClean="0">
                <a:solidFill>
                  <a:schemeClr val="bg1"/>
                </a:solidFill>
                <a:latin typeface="Times New Roman" pitchFamily="18" charset="0"/>
                <a:cs typeface="Times New Roman" pitchFamily="18" charset="0"/>
              </a:rPr>
              <a:t>Ví dụ</a:t>
            </a:r>
            <a:r>
              <a:rPr lang="en-US" sz="2400" smtClean="0">
                <a:solidFill>
                  <a:schemeClr val="bg1"/>
                </a:solidFill>
                <a:latin typeface="Times New Roman" pitchFamily="18" charset="0"/>
                <a:cs typeface="Times New Roman" pitchFamily="18" charset="0"/>
              </a:rPr>
              <a:t>: teacher9a4@gmail.com</a:t>
            </a:r>
            <a:endParaRPr lang="vi-VN" sz="2400">
              <a:solidFill>
                <a:schemeClr val="bg1"/>
              </a:solidFill>
              <a:latin typeface="Times New Roman" pitchFamily="18" charset="0"/>
              <a:cs typeface="Times New Roman" pitchFamily="18" charset="0"/>
            </a:endParaRPr>
          </a:p>
        </p:txBody>
      </p:sp>
      <p:sp>
        <p:nvSpPr>
          <p:cNvPr id="2" name="TextBox 1"/>
          <p:cNvSpPr txBox="1"/>
          <p:nvPr/>
        </p:nvSpPr>
        <p:spPr>
          <a:xfrm>
            <a:off x="4876800" y="231324"/>
            <a:ext cx="3886200"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HS tự học SGK trang 38 - 39</a:t>
            </a:r>
            <a:endParaRPr lang="vi-VN" sz="20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74083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0919" y="209549"/>
            <a:ext cx="480128" cy="685898"/>
            <a:chOff x="1" y="2302"/>
            <a:chExt cx="480128" cy="685898"/>
          </a:xfrm>
        </p:grpSpPr>
        <p:sp>
          <p:nvSpPr>
            <p:cNvPr id="8" name="Chevron 7"/>
            <p:cNvSpPr/>
            <p:nvPr/>
          </p:nvSpPr>
          <p:spPr>
            <a:xfrm rot="5400000">
              <a:off x="-102884" y="105187"/>
              <a:ext cx="685898" cy="480128"/>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Chevron 4"/>
            <p:cNvSpPr/>
            <p:nvPr/>
          </p:nvSpPr>
          <p:spPr>
            <a:xfrm>
              <a:off x="1" y="242366"/>
              <a:ext cx="480128" cy="20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4</a:t>
              </a:r>
              <a:endParaRPr lang="vi-VN" sz="2400" b="1" kern="1200">
                <a:solidFill>
                  <a:srgbClr val="FF0000"/>
                </a:solidFill>
                <a:latin typeface="Times New Roman" pitchFamily="18" charset="0"/>
                <a:cs typeface="Times New Roman" pitchFamily="18" charset="0"/>
              </a:endParaRPr>
            </a:p>
          </p:txBody>
        </p:sp>
      </p:grpSp>
      <p:grpSp>
        <p:nvGrpSpPr>
          <p:cNvPr id="10" name="Group 9"/>
          <p:cNvGrpSpPr/>
          <p:nvPr/>
        </p:nvGrpSpPr>
        <p:grpSpPr>
          <a:xfrm>
            <a:off x="801046" y="209550"/>
            <a:ext cx="4000130" cy="446068"/>
            <a:chOff x="480128" y="2303"/>
            <a:chExt cx="4000130" cy="446068"/>
          </a:xfrm>
        </p:grpSpPr>
        <p:sp>
          <p:nvSpPr>
            <p:cNvPr id="11" name="Round Same Side Corner Rectangle 10"/>
            <p:cNvSpPr/>
            <p:nvPr/>
          </p:nvSpPr>
          <p:spPr>
            <a:xfrm rot="5400000">
              <a:off x="2257159" y="-1774728"/>
              <a:ext cx="446068" cy="4000130"/>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6"/>
            <p:cNvSpPr/>
            <p:nvPr/>
          </p:nvSpPr>
          <p:spPr>
            <a:xfrm>
              <a:off x="480129" y="24077"/>
              <a:ext cx="3978355" cy="402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lvl="1" algn="l" defTabSz="889000">
                <a:lnSpc>
                  <a:spcPct val="90000"/>
                </a:lnSpc>
                <a:spcBef>
                  <a:spcPct val="0"/>
                </a:spcBef>
                <a:spcAft>
                  <a:spcPct val="15000"/>
                </a:spcAft>
              </a:pPr>
              <a:r>
                <a:rPr lang="en-US" sz="2400" b="1" kern="1200" smtClean="0">
                  <a:solidFill>
                    <a:srgbClr val="002060"/>
                  </a:solidFill>
                  <a:latin typeface="Times New Roman" pitchFamily="18" charset="0"/>
                  <a:cs typeface="Times New Roman" pitchFamily="18" charset="0"/>
                </a:rPr>
                <a:t>Mở và đọc thư</a:t>
              </a:r>
              <a:endParaRPr lang="vi-VN" sz="2400" kern="1200">
                <a:solidFill>
                  <a:srgbClr val="002060"/>
                </a:solidFill>
                <a:latin typeface="Times New Roman" pitchFamily="18" charset="0"/>
                <a:cs typeface="Times New Roman" pitchFamily="18" charset="0"/>
              </a:endParaRPr>
            </a:p>
          </p:txBody>
        </p:sp>
      </p:grpSp>
      <p:sp>
        <p:nvSpPr>
          <p:cNvPr id="5" name="Rectangle 4"/>
          <p:cNvSpPr/>
          <p:nvPr/>
        </p:nvSpPr>
        <p:spPr>
          <a:xfrm>
            <a:off x="685800" y="742950"/>
            <a:ext cx="8229600" cy="2795958"/>
          </a:xfrm>
          <a:prstGeom prst="rect">
            <a:avLst/>
          </a:prstGeom>
        </p:spPr>
        <p:txBody>
          <a:bodyPr wrap="square">
            <a:spAutoFit/>
          </a:bodyPr>
          <a:lstStyle/>
          <a:p>
            <a:pPr marL="342900" lvl="0" indent="-342900">
              <a:lnSpc>
                <a:spcPct val="150000"/>
              </a:lnSpc>
              <a:buClr>
                <a:schemeClr val="bg1"/>
              </a:buClr>
              <a:buFont typeface="Times New Roman" pitchFamily="18" charset="0"/>
              <a:buChar char="-"/>
            </a:pPr>
            <a:r>
              <a:rPr lang="en-US" sz="2400" b="1" u="sng" smtClean="0">
                <a:solidFill>
                  <a:schemeClr val="bg1"/>
                </a:solidFill>
                <a:latin typeface="Times New Roman" pitchFamily="18" charset="0"/>
                <a:cs typeface="Times New Roman" pitchFamily="18" charset="0"/>
              </a:rPr>
              <a:t>B1</a:t>
            </a:r>
            <a:r>
              <a:rPr lang="en-US" sz="2400" smtClean="0">
                <a:solidFill>
                  <a:schemeClr val="bg1"/>
                </a:solidFill>
                <a:latin typeface="Times New Roman" pitchFamily="18" charset="0"/>
                <a:cs typeface="Times New Roman" pitchFamily="18" charset="0"/>
              </a:rPr>
              <a:t> </a:t>
            </a:r>
            <a:r>
              <a:rPr lang="en-US" sz="2400">
                <a:solidFill>
                  <a:schemeClr val="bg1"/>
                </a:solidFill>
                <a:latin typeface="Times New Roman" pitchFamily="18" charset="0"/>
                <a:cs typeface="Times New Roman" pitchFamily="18" charset="0"/>
              </a:rPr>
              <a:t>: Truy cập trang web cung cấp dịch vụ thư điện tử</a:t>
            </a:r>
            <a:endParaRPr lang="vi-VN" sz="2400">
              <a:solidFill>
                <a:schemeClr val="bg1"/>
              </a:solidFill>
              <a:latin typeface="Times New Roman" pitchFamily="18" charset="0"/>
              <a:cs typeface="Times New Roman" pitchFamily="18" charset="0"/>
            </a:endParaRPr>
          </a:p>
          <a:p>
            <a:pPr marL="342900" lvl="0" indent="-342900">
              <a:lnSpc>
                <a:spcPct val="150000"/>
              </a:lnSpc>
              <a:buClr>
                <a:schemeClr val="bg1"/>
              </a:buClr>
              <a:buFont typeface="Times New Roman" pitchFamily="18" charset="0"/>
              <a:buChar char="-"/>
            </a:pPr>
            <a:r>
              <a:rPr lang="en-US" sz="2400" b="1" u="sng">
                <a:solidFill>
                  <a:schemeClr val="bg1"/>
                </a:solidFill>
                <a:latin typeface="Times New Roman" pitchFamily="18" charset="0"/>
                <a:cs typeface="Times New Roman" pitchFamily="18" charset="0"/>
              </a:rPr>
              <a:t>B2 </a:t>
            </a:r>
            <a:r>
              <a:rPr lang="en-US" sz="2400">
                <a:solidFill>
                  <a:schemeClr val="bg1"/>
                </a:solidFill>
                <a:latin typeface="Times New Roman" pitchFamily="18" charset="0"/>
                <a:cs typeface="Times New Roman" pitchFamily="18" charset="0"/>
              </a:rPr>
              <a:t>: Đăng nhập vào hộp thư điện tử bằng cách gõ tên đăng nhập, mật khẩu và nhấn Enter</a:t>
            </a:r>
            <a:endParaRPr lang="vi-VN" sz="2400">
              <a:solidFill>
                <a:schemeClr val="bg1"/>
              </a:solidFill>
              <a:latin typeface="Times New Roman" pitchFamily="18" charset="0"/>
              <a:cs typeface="Times New Roman" pitchFamily="18" charset="0"/>
            </a:endParaRPr>
          </a:p>
          <a:p>
            <a:pPr marL="342900" lvl="0" indent="-342900">
              <a:lnSpc>
                <a:spcPct val="150000"/>
              </a:lnSpc>
              <a:buClr>
                <a:schemeClr val="bg1"/>
              </a:buClr>
              <a:buFont typeface="Times New Roman" pitchFamily="18" charset="0"/>
              <a:buChar char="-"/>
            </a:pPr>
            <a:r>
              <a:rPr lang="en-US" sz="2400" b="1" u="sng">
                <a:solidFill>
                  <a:schemeClr val="bg1"/>
                </a:solidFill>
                <a:latin typeface="Times New Roman" pitchFamily="18" charset="0"/>
                <a:cs typeface="Times New Roman" pitchFamily="18" charset="0"/>
              </a:rPr>
              <a:t>B3 : </a:t>
            </a:r>
            <a:r>
              <a:rPr lang="en-US" sz="2400">
                <a:solidFill>
                  <a:schemeClr val="bg1"/>
                </a:solidFill>
                <a:latin typeface="Times New Roman" pitchFamily="18" charset="0"/>
                <a:cs typeface="Times New Roman" pitchFamily="18" charset="0"/>
              </a:rPr>
              <a:t>Để đọc nội dung cụ thể, ta nháy chuột trên liên kết tương ứng</a:t>
            </a:r>
            <a:endParaRPr lang="vi-VN" sz="24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43422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0919" y="209549"/>
            <a:ext cx="480128" cy="685898"/>
            <a:chOff x="1" y="2302"/>
            <a:chExt cx="480128" cy="685898"/>
          </a:xfrm>
        </p:grpSpPr>
        <p:sp>
          <p:nvSpPr>
            <p:cNvPr id="8" name="Chevron 7"/>
            <p:cNvSpPr/>
            <p:nvPr/>
          </p:nvSpPr>
          <p:spPr>
            <a:xfrm rot="5400000">
              <a:off x="-102884" y="105187"/>
              <a:ext cx="685898" cy="480128"/>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Chevron 4"/>
            <p:cNvSpPr/>
            <p:nvPr/>
          </p:nvSpPr>
          <p:spPr>
            <a:xfrm>
              <a:off x="1" y="242366"/>
              <a:ext cx="480128" cy="20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3</a:t>
              </a:r>
              <a:endParaRPr lang="vi-VN" sz="2400" b="1" kern="1200">
                <a:solidFill>
                  <a:srgbClr val="FF0000"/>
                </a:solidFill>
                <a:latin typeface="Times New Roman" pitchFamily="18" charset="0"/>
                <a:cs typeface="Times New Roman" pitchFamily="18" charset="0"/>
              </a:endParaRPr>
            </a:p>
          </p:txBody>
        </p:sp>
      </p:grpSp>
      <p:grpSp>
        <p:nvGrpSpPr>
          <p:cNvPr id="10" name="Group 9"/>
          <p:cNvGrpSpPr/>
          <p:nvPr/>
        </p:nvGrpSpPr>
        <p:grpSpPr>
          <a:xfrm>
            <a:off x="801046" y="209550"/>
            <a:ext cx="4000130" cy="446068"/>
            <a:chOff x="480128" y="2303"/>
            <a:chExt cx="4000130" cy="446068"/>
          </a:xfrm>
        </p:grpSpPr>
        <p:sp>
          <p:nvSpPr>
            <p:cNvPr id="11" name="Round Same Side Corner Rectangle 10"/>
            <p:cNvSpPr/>
            <p:nvPr/>
          </p:nvSpPr>
          <p:spPr>
            <a:xfrm rot="5400000">
              <a:off x="2257159" y="-1774728"/>
              <a:ext cx="446068" cy="4000130"/>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6"/>
            <p:cNvSpPr/>
            <p:nvPr/>
          </p:nvSpPr>
          <p:spPr>
            <a:xfrm>
              <a:off x="480129" y="24077"/>
              <a:ext cx="3978355" cy="402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lvl="1" algn="l" defTabSz="889000">
                <a:lnSpc>
                  <a:spcPct val="90000"/>
                </a:lnSpc>
                <a:spcBef>
                  <a:spcPct val="0"/>
                </a:spcBef>
                <a:spcAft>
                  <a:spcPct val="15000"/>
                </a:spcAft>
              </a:pPr>
              <a:r>
                <a:rPr lang="en-US" sz="2400" b="1" kern="1200" smtClean="0">
                  <a:solidFill>
                    <a:srgbClr val="002060"/>
                  </a:solidFill>
                  <a:latin typeface="Times New Roman" pitchFamily="18" charset="0"/>
                  <a:cs typeface="Times New Roman" pitchFamily="18" charset="0"/>
                </a:rPr>
                <a:t>Mở và đọc thư</a:t>
              </a:r>
              <a:endParaRPr lang="vi-VN" sz="2400" kern="1200">
                <a:solidFill>
                  <a:srgbClr val="002060"/>
                </a:solidFill>
                <a:latin typeface="Times New Roman" pitchFamily="18" charset="0"/>
                <a:cs typeface="Times New Roman" pitchFamily="18" charset="0"/>
              </a:endParaRPr>
            </a:p>
          </p:txBody>
        </p:sp>
      </p:grpSp>
      <p:sp>
        <p:nvSpPr>
          <p:cNvPr id="5" name="Rectangle 4"/>
          <p:cNvSpPr/>
          <p:nvPr/>
        </p:nvSpPr>
        <p:spPr>
          <a:xfrm>
            <a:off x="685800" y="742950"/>
            <a:ext cx="8229600" cy="3785652"/>
          </a:xfrm>
          <a:prstGeom prst="rect">
            <a:avLst/>
          </a:prstGeom>
        </p:spPr>
        <p:txBody>
          <a:bodyPr wrap="square">
            <a:spAutoFit/>
          </a:bodyPr>
          <a:lstStyle/>
          <a:p>
            <a:r>
              <a:rPr lang="en-US" sz="2400" smtClean="0">
                <a:solidFill>
                  <a:schemeClr val="bg1"/>
                </a:solidFill>
                <a:latin typeface="Times New Roman" pitchFamily="18" charset="0"/>
                <a:cs typeface="Times New Roman" pitchFamily="18" charset="0"/>
              </a:rPr>
              <a:t>     Ngoài </a:t>
            </a:r>
            <a:r>
              <a:rPr lang="en-US" sz="2400">
                <a:solidFill>
                  <a:schemeClr val="bg1"/>
                </a:solidFill>
                <a:latin typeface="Times New Roman" pitchFamily="18" charset="0"/>
                <a:cs typeface="Times New Roman" pitchFamily="18" charset="0"/>
              </a:rPr>
              <a:t>ra, dịch vụ thư điện tử cung cấp các chức năng chính sau đây : </a:t>
            </a:r>
            <a:endParaRPr lang="vi-VN" sz="2400">
              <a:solidFill>
                <a:schemeClr val="bg1"/>
              </a:solidFill>
              <a:latin typeface="Times New Roman" pitchFamily="18" charset="0"/>
              <a:cs typeface="Times New Roman" pitchFamily="18" charset="0"/>
            </a:endParaRPr>
          </a:p>
          <a:p>
            <a:pPr marL="342900" lvl="0" indent="-342900">
              <a:buClr>
                <a:schemeClr val="bg1"/>
              </a:buClr>
              <a:buFont typeface="Times New Roman" pitchFamily="18" charset="0"/>
              <a:buChar char="-"/>
            </a:pPr>
            <a:r>
              <a:rPr lang="en-US" sz="2400">
                <a:solidFill>
                  <a:schemeClr val="bg1"/>
                </a:solidFill>
                <a:latin typeface="Times New Roman" pitchFamily="18" charset="0"/>
                <a:cs typeface="Times New Roman" pitchFamily="18" charset="0"/>
              </a:rPr>
              <a:t>Mở và xem danh sách các thư đã nhận và lưu trong hộp thư.</a:t>
            </a:r>
            <a:endParaRPr lang="vi-VN" sz="2400">
              <a:solidFill>
                <a:schemeClr val="bg1"/>
              </a:solidFill>
              <a:latin typeface="Times New Roman" pitchFamily="18" charset="0"/>
              <a:cs typeface="Times New Roman" pitchFamily="18" charset="0"/>
            </a:endParaRPr>
          </a:p>
          <a:p>
            <a:pPr marL="342900" lvl="0" indent="-342900">
              <a:buClr>
                <a:schemeClr val="bg1"/>
              </a:buClr>
              <a:buFont typeface="Times New Roman" pitchFamily="18" charset="0"/>
              <a:buChar char="-"/>
            </a:pPr>
            <a:r>
              <a:rPr lang="en-US" sz="2400">
                <a:solidFill>
                  <a:schemeClr val="bg1"/>
                </a:solidFill>
                <a:latin typeface="Times New Roman" pitchFamily="18" charset="0"/>
                <a:cs typeface="Times New Roman" pitchFamily="18" charset="0"/>
              </a:rPr>
              <a:t>Mở và đọc nội dung của một bức thư cụ thể.</a:t>
            </a:r>
            <a:endParaRPr lang="vi-VN" sz="2400">
              <a:solidFill>
                <a:schemeClr val="bg1"/>
              </a:solidFill>
              <a:latin typeface="Times New Roman" pitchFamily="18" charset="0"/>
              <a:cs typeface="Times New Roman" pitchFamily="18" charset="0"/>
            </a:endParaRPr>
          </a:p>
          <a:p>
            <a:pPr marL="342900" lvl="0" indent="-342900">
              <a:buClr>
                <a:schemeClr val="bg1"/>
              </a:buClr>
              <a:buFont typeface="Times New Roman" pitchFamily="18" charset="0"/>
              <a:buChar char="-"/>
            </a:pPr>
            <a:r>
              <a:rPr lang="en-US" sz="2400">
                <a:solidFill>
                  <a:schemeClr val="bg1"/>
                </a:solidFill>
                <a:latin typeface="Times New Roman" pitchFamily="18" charset="0"/>
                <a:cs typeface="Times New Roman" pitchFamily="18" charset="0"/>
              </a:rPr>
              <a:t>Soạn thư và gửi thư cho một hoặc nhiều người.</a:t>
            </a:r>
            <a:endParaRPr lang="vi-VN" sz="2400">
              <a:solidFill>
                <a:schemeClr val="bg1"/>
              </a:solidFill>
              <a:latin typeface="Times New Roman" pitchFamily="18" charset="0"/>
              <a:cs typeface="Times New Roman" pitchFamily="18" charset="0"/>
            </a:endParaRPr>
          </a:p>
          <a:p>
            <a:pPr marL="342900" lvl="0" indent="-342900">
              <a:buClr>
                <a:schemeClr val="bg1"/>
              </a:buClr>
              <a:buFont typeface="Times New Roman" pitchFamily="18" charset="0"/>
              <a:buChar char="-"/>
            </a:pPr>
            <a:r>
              <a:rPr lang="en-US" sz="2400">
                <a:solidFill>
                  <a:schemeClr val="bg1"/>
                </a:solidFill>
                <a:latin typeface="Times New Roman" pitchFamily="18" charset="0"/>
                <a:cs typeface="Times New Roman" pitchFamily="18" charset="0"/>
              </a:rPr>
              <a:t>Trả lời thư</a:t>
            </a:r>
            <a:endParaRPr lang="vi-VN" sz="2400">
              <a:solidFill>
                <a:schemeClr val="bg1"/>
              </a:solidFill>
              <a:latin typeface="Times New Roman" pitchFamily="18" charset="0"/>
              <a:cs typeface="Times New Roman" pitchFamily="18" charset="0"/>
            </a:endParaRPr>
          </a:p>
          <a:p>
            <a:pPr marL="342900" lvl="0" indent="-342900">
              <a:buClr>
                <a:schemeClr val="bg1"/>
              </a:buClr>
              <a:buFont typeface="Times New Roman" pitchFamily="18" charset="0"/>
              <a:buChar char="-"/>
            </a:pPr>
            <a:r>
              <a:rPr lang="en-US" sz="2400">
                <a:solidFill>
                  <a:schemeClr val="bg1"/>
                </a:solidFill>
                <a:latin typeface="Times New Roman" pitchFamily="18" charset="0"/>
                <a:cs typeface="Times New Roman" pitchFamily="18" charset="0"/>
              </a:rPr>
              <a:t>Chuyển tiếp thư cho một người </a:t>
            </a:r>
            <a:r>
              <a:rPr lang="en-US" sz="2400" smtClean="0">
                <a:solidFill>
                  <a:schemeClr val="bg1"/>
                </a:solidFill>
                <a:latin typeface="Times New Roman" pitchFamily="18" charset="0"/>
                <a:cs typeface="Times New Roman" pitchFamily="18" charset="0"/>
              </a:rPr>
              <a:t>khác</a:t>
            </a:r>
            <a:r>
              <a:rPr lang="en-US" sz="2400">
                <a:solidFill>
                  <a:schemeClr val="bg1"/>
                </a:solidFill>
                <a:latin typeface="Times New Roman" pitchFamily="18" charset="0"/>
                <a:cs typeface="Times New Roman" pitchFamily="18" charset="0"/>
              </a:rPr>
              <a:t> </a:t>
            </a:r>
            <a:endParaRPr lang="vi-VN" sz="2400">
              <a:solidFill>
                <a:schemeClr val="bg1"/>
              </a:solidFill>
              <a:latin typeface="Times New Roman" pitchFamily="18" charset="0"/>
              <a:cs typeface="Times New Roman" pitchFamily="18" charset="0"/>
            </a:endParaRPr>
          </a:p>
          <a:p>
            <a:r>
              <a:rPr lang="en-US" sz="2400" smtClean="0">
                <a:solidFill>
                  <a:schemeClr val="bg1"/>
                </a:solidFill>
                <a:latin typeface="Times New Roman" pitchFamily="18" charset="0"/>
                <a:cs typeface="Times New Roman" pitchFamily="18" charset="0"/>
                <a:sym typeface="Wingdings"/>
              </a:rPr>
              <a:t></a:t>
            </a:r>
            <a:r>
              <a:rPr lang="en-US" sz="2400" u="sng" smtClean="0">
                <a:solidFill>
                  <a:schemeClr val="bg1"/>
                </a:solidFill>
                <a:latin typeface="Times New Roman" pitchFamily="18" charset="0"/>
                <a:cs typeface="Times New Roman" pitchFamily="18" charset="0"/>
              </a:rPr>
              <a:t> </a:t>
            </a:r>
            <a:r>
              <a:rPr lang="en-US" sz="2400" u="sng">
                <a:solidFill>
                  <a:schemeClr val="bg1"/>
                </a:solidFill>
                <a:latin typeface="Times New Roman" pitchFamily="18" charset="0"/>
                <a:cs typeface="Times New Roman" pitchFamily="18" charset="0"/>
              </a:rPr>
              <a:t>Lưu ý</a:t>
            </a:r>
            <a:r>
              <a:rPr lang="en-US" sz="2400">
                <a:solidFill>
                  <a:schemeClr val="bg1"/>
                </a:solidFill>
                <a:latin typeface="Times New Roman" pitchFamily="18" charset="0"/>
                <a:cs typeface="Times New Roman" pitchFamily="18" charset="0"/>
              </a:rPr>
              <a:t> :  Khi không sử dụng hộp thư nữa, cần nháy vào Đăng xuất ở góc trên bên phải để đóng thư điện tư để tránh người bị người khác sử dụng </a:t>
            </a:r>
            <a:endParaRPr lang="vi-VN" sz="24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50368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33350"/>
            <a:ext cx="6172200" cy="533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smtClean="0">
                <a:solidFill>
                  <a:srgbClr val="FFFF00"/>
                </a:solidFill>
                <a:latin typeface="Times New Roman" pitchFamily="18" charset="0"/>
                <a:cs typeface="Times New Roman" pitchFamily="18" charset="0"/>
              </a:rPr>
              <a:t>VẬN DỤNG VÀ BÀI TẬP</a:t>
            </a:r>
            <a:endParaRPr lang="vi-VN" sz="2400" b="1">
              <a:solidFill>
                <a:srgbClr val="FFFF00"/>
              </a:solidFill>
              <a:latin typeface="Times New Roman" pitchFamily="18" charset="0"/>
              <a:cs typeface="Times New Roman" pitchFamily="18" charset="0"/>
            </a:endParaRPr>
          </a:p>
        </p:txBody>
      </p:sp>
      <p:sp>
        <p:nvSpPr>
          <p:cNvPr id="4" name="Rectangle 3"/>
          <p:cNvSpPr/>
          <p:nvPr/>
        </p:nvSpPr>
        <p:spPr>
          <a:xfrm>
            <a:off x="685800" y="3028950"/>
            <a:ext cx="4267200"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3" name="Rectangle 2"/>
          <p:cNvSpPr/>
          <p:nvPr/>
        </p:nvSpPr>
        <p:spPr>
          <a:xfrm>
            <a:off x="685800" y="895350"/>
            <a:ext cx="7924800" cy="3970318"/>
          </a:xfrm>
          <a:prstGeom prst="rect">
            <a:avLst/>
          </a:prstGeom>
        </p:spPr>
        <p:txBody>
          <a:bodyPr wrap="square">
            <a:spAutoFit/>
          </a:bodyPr>
          <a:lstStyle/>
          <a:p>
            <a:pPr>
              <a:lnSpc>
                <a:spcPct val="150000"/>
              </a:lnSpc>
            </a:pPr>
            <a:r>
              <a:rPr lang="vi-VN" sz="2800" b="1" u="sng">
                <a:solidFill>
                  <a:srgbClr val="FFFF00"/>
                </a:solidFill>
                <a:latin typeface="+mj-lt"/>
              </a:rPr>
              <a:t>Câu 1</a:t>
            </a:r>
            <a:r>
              <a:rPr lang="vi-VN" sz="2800" b="1">
                <a:solidFill>
                  <a:srgbClr val="FFFF00"/>
                </a:solidFill>
                <a:latin typeface="+mj-lt"/>
              </a:rPr>
              <a:t>:</a:t>
            </a:r>
            <a:r>
              <a:rPr lang="vi-VN" sz="2800">
                <a:solidFill>
                  <a:srgbClr val="FFFF00"/>
                </a:solidFill>
                <a:latin typeface="+mj-lt"/>
              </a:rPr>
              <a:t> Trong số các địa chỉ dưới đây, địa chỉ nào là địa chỉ thư điện tử?</a:t>
            </a:r>
          </a:p>
          <a:p>
            <a:pPr>
              <a:lnSpc>
                <a:spcPct val="150000"/>
              </a:lnSpc>
            </a:pPr>
            <a:r>
              <a:rPr lang="vi-VN" sz="2800">
                <a:solidFill>
                  <a:schemeClr val="bg1"/>
                </a:solidFill>
                <a:latin typeface="+mj-lt"/>
              </a:rPr>
              <a:t>A. www.vnexpress.net</a:t>
            </a:r>
          </a:p>
          <a:p>
            <a:pPr>
              <a:lnSpc>
                <a:spcPct val="150000"/>
              </a:lnSpc>
            </a:pPr>
            <a:r>
              <a:rPr lang="vi-VN" sz="2800">
                <a:solidFill>
                  <a:schemeClr val="bg1"/>
                </a:solidFill>
                <a:latin typeface="+mj-lt"/>
              </a:rPr>
              <a:t>B. vietjack@gmail.com</a:t>
            </a:r>
          </a:p>
          <a:p>
            <a:pPr>
              <a:lnSpc>
                <a:spcPct val="150000"/>
              </a:lnSpc>
            </a:pPr>
            <a:r>
              <a:rPr lang="vi-VN" sz="2800">
                <a:solidFill>
                  <a:schemeClr val="bg1"/>
                </a:solidFill>
                <a:latin typeface="+mj-lt"/>
              </a:rPr>
              <a:t>C. http://www.mail.google.com</a:t>
            </a:r>
          </a:p>
          <a:p>
            <a:pPr>
              <a:lnSpc>
                <a:spcPct val="150000"/>
              </a:lnSpc>
            </a:pPr>
            <a:r>
              <a:rPr lang="vi-VN" sz="2800">
                <a:solidFill>
                  <a:schemeClr val="bg1"/>
                </a:solidFill>
                <a:latin typeface="+mj-lt"/>
              </a:rPr>
              <a:t>D. www.dantri.com</a:t>
            </a:r>
          </a:p>
        </p:txBody>
      </p:sp>
    </p:spTree>
    <p:extLst>
      <p:ext uri="{BB962C8B-B14F-4D97-AF65-F5344CB8AC3E}">
        <p14:creationId xmlns:p14="http://schemas.microsoft.com/office/powerpoint/2010/main" val="19055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33350"/>
            <a:ext cx="6172200" cy="533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smtClean="0">
                <a:solidFill>
                  <a:srgbClr val="FFFF00"/>
                </a:solidFill>
                <a:latin typeface="Times New Roman" pitchFamily="18" charset="0"/>
                <a:cs typeface="Times New Roman" pitchFamily="18" charset="0"/>
              </a:rPr>
              <a:t>VẬN DỤNG VÀ BÀI TẬP</a:t>
            </a:r>
            <a:endParaRPr lang="vi-VN" sz="2400" b="1">
              <a:solidFill>
                <a:srgbClr val="FFFF00"/>
              </a:solidFill>
              <a:latin typeface="Times New Roman" pitchFamily="18" charset="0"/>
              <a:cs typeface="Times New Roman" pitchFamily="18" charset="0"/>
            </a:endParaRPr>
          </a:p>
        </p:txBody>
      </p:sp>
      <p:sp>
        <p:nvSpPr>
          <p:cNvPr id="4" name="Rectangle 3"/>
          <p:cNvSpPr/>
          <p:nvPr/>
        </p:nvSpPr>
        <p:spPr>
          <a:xfrm>
            <a:off x="647700" y="4095750"/>
            <a:ext cx="4838700"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3" name="Rectangle 2"/>
          <p:cNvSpPr/>
          <p:nvPr/>
        </p:nvSpPr>
        <p:spPr>
          <a:xfrm>
            <a:off x="647700" y="735032"/>
            <a:ext cx="7924800" cy="3970318"/>
          </a:xfrm>
          <a:prstGeom prst="rect">
            <a:avLst/>
          </a:prstGeom>
        </p:spPr>
        <p:txBody>
          <a:bodyPr wrap="square">
            <a:spAutoFit/>
          </a:bodyPr>
          <a:lstStyle/>
          <a:p>
            <a:pPr>
              <a:lnSpc>
                <a:spcPct val="150000"/>
              </a:lnSpc>
            </a:pPr>
            <a:r>
              <a:rPr lang="vi-VN" sz="2800" b="1" u="sng">
                <a:solidFill>
                  <a:srgbClr val="FFFF00"/>
                </a:solidFill>
                <a:latin typeface="+mj-lt"/>
              </a:rPr>
              <a:t>Câu 2</a:t>
            </a:r>
            <a:r>
              <a:rPr lang="vi-VN" sz="2800" b="1">
                <a:solidFill>
                  <a:srgbClr val="FFFF00"/>
                </a:solidFill>
                <a:latin typeface="+mj-lt"/>
              </a:rPr>
              <a:t>: Thư điện tử có ưu điểm gì so với thư truyền thống </a:t>
            </a:r>
            <a:r>
              <a:rPr lang="vi-VN" sz="2800" b="1" smtClean="0">
                <a:solidFill>
                  <a:srgbClr val="FFFF00"/>
                </a:solidFill>
                <a:latin typeface="+mj-lt"/>
              </a:rPr>
              <a:t>:</a:t>
            </a:r>
          </a:p>
          <a:p>
            <a:pPr>
              <a:lnSpc>
                <a:spcPct val="150000"/>
              </a:lnSpc>
            </a:pPr>
            <a:r>
              <a:rPr lang="vi-VN" sz="2800">
                <a:solidFill>
                  <a:schemeClr val="bg1"/>
                </a:solidFill>
                <a:latin typeface="+mj-lt"/>
              </a:rPr>
              <a:t>A. Thời gian gửi nhanh</a:t>
            </a:r>
          </a:p>
          <a:p>
            <a:pPr>
              <a:lnSpc>
                <a:spcPct val="150000"/>
              </a:lnSpc>
            </a:pPr>
            <a:r>
              <a:rPr lang="vi-VN" sz="2800">
                <a:solidFill>
                  <a:schemeClr val="bg1"/>
                </a:solidFill>
                <a:latin typeface="+mj-lt"/>
              </a:rPr>
              <a:t>B. Có thể gửi đồng thời cho nhiều người</a:t>
            </a:r>
          </a:p>
          <a:p>
            <a:pPr>
              <a:lnSpc>
                <a:spcPct val="150000"/>
              </a:lnSpc>
            </a:pPr>
            <a:r>
              <a:rPr lang="vi-VN" sz="2800">
                <a:solidFill>
                  <a:schemeClr val="bg1"/>
                </a:solidFill>
                <a:latin typeface="+mj-lt"/>
              </a:rPr>
              <a:t>C. Chi phí thấp</a:t>
            </a:r>
          </a:p>
          <a:p>
            <a:pPr>
              <a:lnSpc>
                <a:spcPct val="150000"/>
              </a:lnSpc>
            </a:pPr>
            <a:r>
              <a:rPr lang="vi-VN" sz="2800">
                <a:solidFill>
                  <a:schemeClr val="bg1"/>
                </a:solidFill>
                <a:latin typeface="+mj-lt"/>
              </a:rPr>
              <a:t>D. Tất cả các ưu điểm trên</a:t>
            </a:r>
            <a:r>
              <a:rPr lang="vi-VN" sz="2800" smtClean="0">
                <a:solidFill>
                  <a:schemeClr val="bg1"/>
                </a:solidFill>
                <a:latin typeface="+mj-lt"/>
              </a:rPr>
              <a:t>.</a:t>
            </a:r>
            <a:endParaRPr lang="vi-VN" sz="2800">
              <a:solidFill>
                <a:schemeClr val="bg1"/>
              </a:solidFill>
              <a:latin typeface="+mj-lt"/>
            </a:endParaRPr>
          </a:p>
        </p:txBody>
      </p:sp>
    </p:spTree>
    <p:extLst>
      <p:ext uri="{BB962C8B-B14F-4D97-AF65-F5344CB8AC3E}">
        <p14:creationId xmlns:p14="http://schemas.microsoft.com/office/powerpoint/2010/main" val="1191260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33350"/>
            <a:ext cx="6172200" cy="533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smtClean="0">
                <a:solidFill>
                  <a:srgbClr val="FFFF00"/>
                </a:solidFill>
                <a:latin typeface="Times New Roman" pitchFamily="18" charset="0"/>
                <a:cs typeface="Times New Roman" pitchFamily="18" charset="0"/>
              </a:rPr>
              <a:t>VẬN DỤNG VÀ BÀI TẬP</a:t>
            </a:r>
            <a:endParaRPr lang="vi-VN" sz="2400" b="1">
              <a:solidFill>
                <a:srgbClr val="FFFF00"/>
              </a:solidFill>
              <a:latin typeface="Times New Roman" pitchFamily="18" charset="0"/>
              <a:cs typeface="Times New Roman" pitchFamily="18" charset="0"/>
            </a:endParaRPr>
          </a:p>
        </p:txBody>
      </p:sp>
      <p:sp>
        <p:nvSpPr>
          <p:cNvPr id="4" name="Rectangle 3"/>
          <p:cNvSpPr/>
          <p:nvPr/>
        </p:nvSpPr>
        <p:spPr>
          <a:xfrm>
            <a:off x="533400" y="3323359"/>
            <a:ext cx="4838700"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5" name="Rectangle 4"/>
          <p:cNvSpPr/>
          <p:nvPr/>
        </p:nvSpPr>
        <p:spPr>
          <a:xfrm>
            <a:off x="533400" y="971550"/>
            <a:ext cx="8077200" cy="3539430"/>
          </a:xfrm>
          <a:prstGeom prst="rect">
            <a:avLst/>
          </a:prstGeom>
        </p:spPr>
        <p:txBody>
          <a:bodyPr wrap="square">
            <a:spAutoFit/>
          </a:bodyPr>
          <a:lstStyle/>
          <a:p>
            <a:r>
              <a:rPr lang="vi-VN" sz="2800" b="1" u="sng">
                <a:solidFill>
                  <a:srgbClr val="FFFF00"/>
                </a:solidFill>
                <a:latin typeface="+mj-lt"/>
              </a:rPr>
              <a:t>Câu 3: </a:t>
            </a:r>
            <a:r>
              <a:rPr lang="vi-VN" sz="2800" b="1">
                <a:solidFill>
                  <a:srgbClr val="FFFF00"/>
                </a:solidFill>
                <a:latin typeface="+mj-lt"/>
              </a:rPr>
              <a:t>Em sưu tầm được nhiều ảnh đẹp muốn gửi cho bạn bè ở nhiều nơi em dùng dịch vụ gì?</a:t>
            </a:r>
          </a:p>
          <a:p>
            <a:pPr>
              <a:lnSpc>
                <a:spcPct val="150000"/>
              </a:lnSpc>
            </a:pPr>
            <a:r>
              <a:rPr lang="vi-VN" sz="2800">
                <a:solidFill>
                  <a:schemeClr val="bg1"/>
                </a:solidFill>
                <a:latin typeface="+mj-lt"/>
              </a:rPr>
              <a:t>A. Thương mại điện tử;</a:t>
            </a:r>
          </a:p>
          <a:p>
            <a:pPr>
              <a:lnSpc>
                <a:spcPct val="150000"/>
              </a:lnSpc>
            </a:pPr>
            <a:r>
              <a:rPr lang="vi-VN" sz="2800">
                <a:solidFill>
                  <a:schemeClr val="bg1"/>
                </a:solidFill>
                <a:latin typeface="+mj-lt"/>
              </a:rPr>
              <a:t>B. Đào tạo qua mạng;</a:t>
            </a:r>
          </a:p>
          <a:p>
            <a:pPr>
              <a:lnSpc>
                <a:spcPct val="150000"/>
              </a:lnSpc>
            </a:pPr>
            <a:r>
              <a:rPr lang="vi-VN" sz="2800">
                <a:solidFill>
                  <a:schemeClr val="bg1"/>
                </a:solidFill>
                <a:latin typeface="+mj-lt"/>
              </a:rPr>
              <a:t>C. Thư điện tử đính kèm tệp;</a:t>
            </a:r>
          </a:p>
          <a:p>
            <a:pPr>
              <a:lnSpc>
                <a:spcPct val="150000"/>
              </a:lnSpc>
            </a:pPr>
            <a:r>
              <a:rPr lang="vi-VN" sz="2800">
                <a:solidFill>
                  <a:schemeClr val="bg1"/>
                </a:solidFill>
                <a:latin typeface="+mj-lt"/>
              </a:rPr>
              <a:t>D. Tìm kiếm thông tin.</a:t>
            </a:r>
          </a:p>
        </p:txBody>
      </p:sp>
    </p:spTree>
    <p:extLst>
      <p:ext uri="{BB962C8B-B14F-4D97-AF65-F5344CB8AC3E}">
        <p14:creationId xmlns:p14="http://schemas.microsoft.com/office/powerpoint/2010/main" val="2644464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33350"/>
            <a:ext cx="6172200" cy="533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smtClean="0">
                <a:solidFill>
                  <a:srgbClr val="FFFF00"/>
                </a:solidFill>
                <a:latin typeface="Times New Roman" pitchFamily="18" charset="0"/>
                <a:cs typeface="Times New Roman" pitchFamily="18" charset="0"/>
              </a:rPr>
              <a:t>VẬN DỤNG VÀ BÀI TẬP</a:t>
            </a:r>
            <a:endParaRPr lang="vi-VN" sz="2400" b="1">
              <a:solidFill>
                <a:srgbClr val="FFFF00"/>
              </a:solidFill>
              <a:latin typeface="Times New Roman" pitchFamily="18" charset="0"/>
              <a:cs typeface="Times New Roman" pitchFamily="18" charset="0"/>
            </a:endParaRPr>
          </a:p>
        </p:txBody>
      </p:sp>
      <p:sp>
        <p:nvSpPr>
          <p:cNvPr id="4" name="Rectangle 3"/>
          <p:cNvSpPr/>
          <p:nvPr/>
        </p:nvSpPr>
        <p:spPr>
          <a:xfrm>
            <a:off x="838200" y="2647950"/>
            <a:ext cx="7848600"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5" name="Rectangle 4"/>
          <p:cNvSpPr/>
          <p:nvPr/>
        </p:nvSpPr>
        <p:spPr>
          <a:xfrm>
            <a:off x="838200" y="971550"/>
            <a:ext cx="8077200" cy="3539430"/>
          </a:xfrm>
          <a:prstGeom prst="rect">
            <a:avLst/>
          </a:prstGeom>
        </p:spPr>
        <p:txBody>
          <a:bodyPr wrap="square">
            <a:spAutoFit/>
          </a:bodyPr>
          <a:lstStyle/>
          <a:p>
            <a:r>
              <a:rPr lang="vi-VN" sz="2800" b="1" u="sng">
                <a:solidFill>
                  <a:srgbClr val="FFFF00"/>
                </a:solidFill>
                <a:latin typeface="+mj-lt"/>
              </a:rPr>
              <a:t>Câu 4: </a:t>
            </a:r>
            <a:r>
              <a:rPr lang="vi-VN" sz="2800" b="1">
                <a:solidFill>
                  <a:srgbClr val="FFFF00"/>
                </a:solidFill>
                <a:latin typeface="+mj-lt"/>
              </a:rPr>
              <a:t>Trình bày cú pháp địa chỉ thư điện tử tổng quát</a:t>
            </a:r>
            <a:r>
              <a:rPr lang="vi-VN"/>
              <a:t>:</a:t>
            </a:r>
          </a:p>
          <a:p>
            <a:pPr>
              <a:lnSpc>
                <a:spcPct val="150000"/>
              </a:lnSpc>
            </a:pPr>
            <a:r>
              <a:rPr lang="vi-VN" sz="2800">
                <a:solidFill>
                  <a:schemeClr val="bg1"/>
                </a:solidFill>
                <a:latin typeface="+mj-lt"/>
              </a:rPr>
              <a:t>A. &lt; lop9b &gt; @ &lt; yahoo.com &gt;</a:t>
            </a:r>
          </a:p>
          <a:p>
            <a:pPr>
              <a:lnSpc>
                <a:spcPct val="150000"/>
              </a:lnSpc>
            </a:pPr>
            <a:r>
              <a:rPr lang="vi-VN" sz="2800">
                <a:solidFill>
                  <a:schemeClr val="bg1"/>
                </a:solidFill>
                <a:latin typeface="+mj-lt"/>
              </a:rPr>
              <a:t>B. &lt; Tên đăng </a:t>
            </a:r>
            <a:r>
              <a:rPr lang="vi-VN" sz="2800" smtClean="0">
                <a:solidFill>
                  <a:schemeClr val="bg1"/>
                </a:solidFill>
                <a:latin typeface="+mj-lt"/>
              </a:rPr>
              <a:t>nhập </a:t>
            </a:r>
            <a:r>
              <a:rPr lang="vi-VN" sz="2800">
                <a:solidFill>
                  <a:schemeClr val="bg1"/>
                </a:solidFill>
                <a:latin typeface="+mj-lt"/>
              </a:rPr>
              <a:t>&gt; @ &lt; Tên máy chủ lưu hộp thư &gt;</a:t>
            </a:r>
          </a:p>
          <a:p>
            <a:pPr>
              <a:lnSpc>
                <a:spcPct val="150000"/>
              </a:lnSpc>
            </a:pPr>
            <a:r>
              <a:rPr lang="vi-VN" sz="2800">
                <a:solidFill>
                  <a:schemeClr val="bg1"/>
                </a:solidFill>
                <a:latin typeface="+mj-lt"/>
              </a:rPr>
              <a:t>C.&lt; Tên đăng </a:t>
            </a:r>
            <a:r>
              <a:rPr lang="vi-VN" sz="2800" smtClean="0">
                <a:solidFill>
                  <a:schemeClr val="bg1"/>
                </a:solidFill>
                <a:latin typeface="+mj-lt"/>
              </a:rPr>
              <a:t>nhập </a:t>
            </a:r>
            <a:r>
              <a:rPr lang="vi-VN" sz="2800">
                <a:solidFill>
                  <a:schemeClr val="bg1"/>
                </a:solidFill>
                <a:latin typeface="+mj-lt"/>
              </a:rPr>
              <a:t>&gt; @ &lt; gmail.com &gt;</a:t>
            </a:r>
          </a:p>
          <a:p>
            <a:pPr>
              <a:lnSpc>
                <a:spcPct val="150000"/>
              </a:lnSpc>
            </a:pPr>
            <a:r>
              <a:rPr lang="vi-VN" sz="2800">
                <a:solidFill>
                  <a:schemeClr val="bg1"/>
                </a:solidFill>
                <a:latin typeface="+mj-lt"/>
              </a:rPr>
              <a:t>D.&lt; Tên đăng </a:t>
            </a:r>
            <a:r>
              <a:rPr lang="vi-VN" sz="2800" smtClean="0">
                <a:solidFill>
                  <a:schemeClr val="bg1"/>
                </a:solidFill>
                <a:latin typeface="+mj-lt"/>
              </a:rPr>
              <a:t>nhập </a:t>
            </a:r>
            <a:r>
              <a:rPr lang="vi-VN" sz="2800">
                <a:solidFill>
                  <a:schemeClr val="bg1"/>
                </a:solidFill>
                <a:latin typeface="+mj-lt"/>
              </a:rPr>
              <a:t>&gt;</a:t>
            </a:r>
          </a:p>
        </p:txBody>
      </p:sp>
    </p:spTree>
    <p:extLst>
      <p:ext uri="{BB962C8B-B14F-4D97-AF65-F5344CB8AC3E}">
        <p14:creationId xmlns:p14="http://schemas.microsoft.com/office/powerpoint/2010/main" val="648689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33350"/>
            <a:ext cx="6172200" cy="533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smtClean="0">
                <a:solidFill>
                  <a:srgbClr val="FFFF00"/>
                </a:solidFill>
                <a:latin typeface="Times New Roman" pitchFamily="18" charset="0"/>
                <a:cs typeface="Times New Roman" pitchFamily="18" charset="0"/>
              </a:rPr>
              <a:t>VẬN DỤNG VÀ BÀI TẬP</a:t>
            </a:r>
            <a:endParaRPr lang="vi-VN" sz="2400" b="1">
              <a:solidFill>
                <a:srgbClr val="FFFF00"/>
              </a:solidFill>
              <a:latin typeface="Times New Roman" pitchFamily="18" charset="0"/>
              <a:cs typeface="Times New Roman" pitchFamily="18" charset="0"/>
            </a:endParaRPr>
          </a:p>
        </p:txBody>
      </p:sp>
      <p:sp>
        <p:nvSpPr>
          <p:cNvPr id="4" name="Rectangle 3"/>
          <p:cNvSpPr/>
          <p:nvPr/>
        </p:nvSpPr>
        <p:spPr>
          <a:xfrm>
            <a:off x="533400" y="1809750"/>
            <a:ext cx="1371600"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5" name="Rectangle 4"/>
          <p:cNvSpPr/>
          <p:nvPr/>
        </p:nvSpPr>
        <p:spPr>
          <a:xfrm>
            <a:off x="533400" y="971550"/>
            <a:ext cx="8382000" cy="3323987"/>
          </a:xfrm>
          <a:prstGeom prst="rect">
            <a:avLst/>
          </a:prstGeom>
        </p:spPr>
        <p:txBody>
          <a:bodyPr wrap="square">
            <a:spAutoFit/>
          </a:bodyPr>
          <a:lstStyle/>
          <a:p>
            <a:pPr>
              <a:lnSpc>
                <a:spcPct val="150000"/>
              </a:lnSpc>
            </a:pPr>
            <a:r>
              <a:rPr lang="vi-VN" sz="2800" b="1" u="sng">
                <a:solidFill>
                  <a:srgbClr val="FFFF00"/>
                </a:solidFill>
                <a:latin typeface="+mj-lt"/>
              </a:rPr>
              <a:t>Câu 5: Thư điện tử là dịch vụ chuyển thư dưới dạng:</a:t>
            </a:r>
          </a:p>
          <a:p>
            <a:pPr>
              <a:lnSpc>
                <a:spcPct val="150000"/>
              </a:lnSpc>
            </a:pPr>
            <a:r>
              <a:rPr lang="vi-VN" sz="2800">
                <a:solidFill>
                  <a:schemeClr val="bg1"/>
                </a:solidFill>
                <a:latin typeface="+mj-lt"/>
              </a:rPr>
              <a:t>A. Số</a:t>
            </a:r>
          </a:p>
          <a:p>
            <a:pPr>
              <a:lnSpc>
                <a:spcPct val="150000"/>
              </a:lnSpc>
            </a:pPr>
            <a:r>
              <a:rPr lang="vi-VN" sz="2800">
                <a:solidFill>
                  <a:schemeClr val="bg1"/>
                </a:solidFill>
                <a:latin typeface="+mj-lt"/>
              </a:rPr>
              <a:t>B. Kí tự</a:t>
            </a:r>
          </a:p>
          <a:p>
            <a:pPr>
              <a:lnSpc>
                <a:spcPct val="150000"/>
              </a:lnSpc>
            </a:pPr>
            <a:r>
              <a:rPr lang="vi-VN" sz="2800">
                <a:solidFill>
                  <a:schemeClr val="bg1"/>
                </a:solidFill>
                <a:latin typeface="+mj-lt"/>
              </a:rPr>
              <a:t>C. Media</a:t>
            </a:r>
          </a:p>
          <a:p>
            <a:pPr>
              <a:lnSpc>
                <a:spcPct val="150000"/>
              </a:lnSpc>
            </a:pPr>
            <a:r>
              <a:rPr lang="vi-VN" sz="2800">
                <a:solidFill>
                  <a:schemeClr val="bg1"/>
                </a:solidFill>
                <a:latin typeface="+mj-lt"/>
              </a:rPr>
              <a:t>D. Audio</a:t>
            </a:r>
          </a:p>
        </p:txBody>
      </p:sp>
    </p:spTree>
    <p:extLst>
      <p:ext uri="{BB962C8B-B14F-4D97-AF65-F5344CB8AC3E}">
        <p14:creationId xmlns:p14="http://schemas.microsoft.com/office/powerpoint/2010/main" val="3588712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052203"/>
            <a:ext cx="8153400" cy="9247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5" name="Rectangle 4"/>
          <p:cNvSpPr/>
          <p:nvPr/>
        </p:nvSpPr>
        <p:spPr>
          <a:xfrm>
            <a:off x="457200" y="136812"/>
            <a:ext cx="8153400" cy="4883901"/>
          </a:xfrm>
          <a:prstGeom prst="rect">
            <a:avLst/>
          </a:prstGeom>
        </p:spPr>
        <p:txBody>
          <a:bodyPr wrap="square">
            <a:spAutoFit/>
          </a:bodyPr>
          <a:lstStyle/>
          <a:p>
            <a:r>
              <a:rPr lang="vi-VN" sz="2800" b="1" u="sng">
                <a:solidFill>
                  <a:srgbClr val="FFFF00"/>
                </a:solidFill>
                <a:latin typeface="+mj-lt"/>
              </a:rPr>
              <a:t>Câu 6</a:t>
            </a:r>
            <a:r>
              <a:rPr lang="vi-VN" sz="2800" b="1">
                <a:solidFill>
                  <a:srgbClr val="FFFF00"/>
                </a:solidFill>
                <a:latin typeface="+mj-lt"/>
              </a:rPr>
              <a:t>: Chọn câu đúng trong các câu nói sau về thư điện tử </a:t>
            </a:r>
            <a:r>
              <a:rPr lang="vi-VN" sz="2800" b="1" smtClean="0">
                <a:solidFill>
                  <a:srgbClr val="FFFF00"/>
                </a:solidFill>
                <a:latin typeface="+mj-lt"/>
              </a:rPr>
              <a:t>:</a:t>
            </a:r>
            <a:endParaRPr lang="vi-VN" smtClean="0"/>
          </a:p>
          <a:p>
            <a:pPr marL="342900" indent="-342900">
              <a:lnSpc>
                <a:spcPct val="114000"/>
              </a:lnSpc>
              <a:buClr>
                <a:schemeClr val="bg1"/>
              </a:buClr>
              <a:buFont typeface="Arial"/>
              <a:buAutoNum type="alphaUcPeriod"/>
            </a:pPr>
            <a:r>
              <a:rPr lang="vi-VN" sz="2000" smtClean="0">
                <a:solidFill>
                  <a:schemeClr val="bg1"/>
                </a:solidFill>
                <a:latin typeface="+mj-lt"/>
              </a:rPr>
              <a:t> </a:t>
            </a:r>
            <a:r>
              <a:rPr lang="vi-VN" sz="2800" smtClean="0">
                <a:solidFill>
                  <a:schemeClr val="bg1"/>
                </a:solidFill>
                <a:latin typeface="+mj-lt"/>
              </a:rPr>
              <a:t>Mật khẩu đăng nhập vào hộp thư điện tử không phân biệt chữ hoa, chữ thường</a:t>
            </a:r>
          </a:p>
          <a:p>
            <a:pPr marL="342900" indent="-342900">
              <a:lnSpc>
                <a:spcPct val="114000"/>
              </a:lnSpc>
              <a:buClr>
                <a:schemeClr val="bg1"/>
              </a:buClr>
              <a:buFont typeface="Arial"/>
              <a:buAutoNum type="alphaUcPeriod"/>
            </a:pPr>
            <a:r>
              <a:rPr lang="vi-VN" sz="2800">
                <a:solidFill>
                  <a:schemeClr val="bg1"/>
                </a:solidFill>
                <a:latin typeface="+mj-lt"/>
              </a:rPr>
              <a:t> Có thể đăng nhập hộp thư điện tử để gửi /nhận thư ở bất kỳ nơi nào có thể truy cập Internet</a:t>
            </a:r>
          </a:p>
          <a:p>
            <a:pPr marL="342900" indent="-342900">
              <a:lnSpc>
                <a:spcPct val="114000"/>
              </a:lnSpc>
              <a:buClr>
                <a:schemeClr val="bg1"/>
              </a:buClr>
              <a:buFont typeface="Arial"/>
              <a:buAutoNum type="alphaUcPeriod"/>
            </a:pPr>
            <a:r>
              <a:rPr lang="vi-VN" sz="2800">
                <a:solidFill>
                  <a:schemeClr val="bg1"/>
                </a:solidFill>
                <a:latin typeface="+mj-lt"/>
              </a:rPr>
              <a:t> Chỉ có thể đăng nhập hộp thư điện tử để gửi /nhận thư ở một máy nhất định.</a:t>
            </a:r>
          </a:p>
          <a:p>
            <a:pPr marL="342900" indent="-342900">
              <a:lnSpc>
                <a:spcPct val="114000"/>
              </a:lnSpc>
              <a:buClr>
                <a:schemeClr val="bg1"/>
              </a:buClr>
              <a:buFont typeface="Arial"/>
              <a:buAutoNum type="alphaUcPeriod"/>
            </a:pPr>
            <a:r>
              <a:rPr lang="vi-VN" sz="2800">
                <a:solidFill>
                  <a:schemeClr val="bg1"/>
                </a:solidFill>
                <a:latin typeface="+mj-lt"/>
              </a:rPr>
              <a:t> Không có tên truy nhập vẫn có thể đăng nhập vào hộp thư điện tử ;</a:t>
            </a:r>
          </a:p>
        </p:txBody>
      </p:sp>
    </p:spTree>
    <p:extLst>
      <p:ext uri="{BB962C8B-B14F-4D97-AF65-F5344CB8AC3E}">
        <p14:creationId xmlns:p14="http://schemas.microsoft.com/office/powerpoint/2010/main" val="1199532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0382" y="1941368"/>
            <a:ext cx="7980218" cy="85898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5" name="Rectangle 4"/>
          <p:cNvSpPr/>
          <p:nvPr/>
        </p:nvSpPr>
        <p:spPr>
          <a:xfrm>
            <a:off x="609600" y="151745"/>
            <a:ext cx="8077200" cy="4401205"/>
          </a:xfrm>
          <a:prstGeom prst="rect">
            <a:avLst/>
          </a:prstGeom>
        </p:spPr>
        <p:txBody>
          <a:bodyPr wrap="square">
            <a:spAutoFit/>
          </a:bodyPr>
          <a:lstStyle/>
          <a:p>
            <a:r>
              <a:rPr lang="vi-VN" sz="2800" b="1" u="sng">
                <a:solidFill>
                  <a:srgbClr val="FFFF00"/>
                </a:solidFill>
                <a:latin typeface="+mj-lt"/>
              </a:rPr>
              <a:t>Câu 7</a:t>
            </a:r>
            <a:r>
              <a:rPr lang="vi-VN" sz="2800" b="1">
                <a:solidFill>
                  <a:srgbClr val="FFFF00"/>
                </a:solidFill>
                <a:latin typeface="+mj-lt"/>
              </a:rPr>
              <a:t>: Một thư điện tử bao gồm những thành phần gì tối thiểu?</a:t>
            </a:r>
          </a:p>
          <a:p>
            <a:pPr marL="514350" indent="-514350">
              <a:buClr>
                <a:schemeClr val="bg1"/>
              </a:buClr>
              <a:buFont typeface="+mj-lt"/>
              <a:buAutoNum type="alphaUcPeriod"/>
            </a:pPr>
            <a:r>
              <a:rPr lang="vi-VN" sz="2800">
                <a:solidFill>
                  <a:schemeClr val="bg1"/>
                </a:solidFill>
                <a:latin typeface="+mj-lt"/>
              </a:rPr>
              <a:t>Chủ đề thư; địa chỉ người gửi; Địa chỉ người nhận; Nội dung thư; tệp đính </a:t>
            </a:r>
            <a:r>
              <a:rPr lang="vi-VN" sz="2800" smtClean="0">
                <a:solidFill>
                  <a:schemeClr val="bg1"/>
                </a:solidFill>
                <a:latin typeface="+mj-lt"/>
              </a:rPr>
              <a:t>kèm</a:t>
            </a:r>
            <a:endParaRPr lang="vi-VN" sz="2800">
              <a:solidFill>
                <a:schemeClr val="bg1"/>
              </a:solidFill>
              <a:latin typeface="+mj-lt"/>
            </a:endParaRPr>
          </a:p>
          <a:p>
            <a:pPr marL="514350" indent="-514350">
              <a:buClr>
                <a:schemeClr val="bg1"/>
              </a:buClr>
              <a:buFont typeface="+mj-lt"/>
              <a:buAutoNum type="alphaUcPeriod"/>
            </a:pPr>
            <a:r>
              <a:rPr lang="vi-VN" sz="2800">
                <a:solidFill>
                  <a:schemeClr val="bg1"/>
                </a:solidFill>
                <a:latin typeface="+mj-lt"/>
              </a:rPr>
              <a:t>Chủ đề thư; địa chỉ người gửi; Địa chỉ người nhận; Nội dung </a:t>
            </a:r>
            <a:r>
              <a:rPr lang="vi-VN" sz="2800" smtClean="0">
                <a:solidFill>
                  <a:schemeClr val="bg1"/>
                </a:solidFill>
                <a:latin typeface="+mj-lt"/>
              </a:rPr>
              <a:t>thư</a:t>
            </a:r>
          </a:p>
          <a:p>
            <a:pPr marL="514350" indent="-514350">
              <a:buClr>
                <a:schemeClr val="bg1"/>
              </a:buClr>
              <a:buFont typeface="+mj-lt"/>
              <a:buAutoNum type="alphaUcPeriod"/>
            </a:pPr>
            <a:r>
              <a:rPr lang="vi-VN" sz="2800" smtClean="0">
                <a:solidFill>
                  <a:schemeClr val="bg1"/>
                </a:solidFill>
                <a:latin typeface="+mj-lt"/>
              </a:rPr>
              <a:t>Địa </a:t>
            </a:r>
            <a:r>
              <a:rPr lang="vi-VN" sz="2800">
                <a:solidFill>
                  <a:schemeClr val="bg1"/>
                </a:solidFill>
                <a:latin typeface="+mj-lt"/>
              </a:rPr>
              <a:t>chỉ người gửi; Địa chỉ người nhận; Nội dung thư; tệp đính </a:t>
            </a:r>
            <a:r>
              <a:rPr lang="vi-VN" sz="2800" smtClean="0">
                <a:solidFill>
                  <a:schemeClr val="bg1"/>
                </a:solidFill>
                <a:latin typeface="+mj-lt"/>
              </a:rPr>
              <a:t>kèm</a:t>
            </a:r>
          </a:p>
          <a:p>
            <a:pPr marL="514350" indent="-514350">
              <a:buClr>
                <a:schemeClr val="bg1"/>
              </a:buClr>
              <a:buFont typeface="+mj-lt"/>
              <a:buAutoNum type="alphaUcPeriod"/>
            </a:pPr>
            <a:r>
              <a:rPr lang="vi-VN" sz="2800" smtClean="0">
                <a:solidFill>
                  <a:schemeClr val="bg1"/>
                </a:solidFill>
                <a:latin typeface="+mj-lt"/>
              </a:rPr>
              <a:t>Chủ </a:t>
            </a:r>
            <a:r>
              <a:rPr lang="vi-VN" sz="2800">
                <a:solidFill>
                  <a:schemeClr val="bg1"/>
                </a:solidFill>
                <a:latin typeface="+mj-lt"/>
              </a:rPr>
              <a:t>đề thư; địa chỉ người </a:t>
            </a:r>
            <a:r>
              <a:rPr lang="vi-VN" sz="2800" smtClean="0">
                <a:solidFill>
                  <a:schemeClr val="bg1"/>
                </a:solidFill>
                <a:latin typeface="+mj-lt"/>
              </a:rPr>
              <a:t>gửi;Nội </a:t>
            </a:r>
            <a:r>
              <a:rPr lang="vi-VN" sz="2800">
                <a:solidFill>
                  <a:schemeClr val="bg1"/>
                </a:solidFill>
                <a:latin typeface="+mj-lt"/>
              </a:rPr>
              <a:t>dung thư; tệp đính kèm</a:t>
            </a:r>
          </a:p>
        </p:txBody>
      </p:sp>
    </p:spTree>
    <p:extLst>
      <p:ext uri="{BB962C8B-B14F-4D97-AF65-F5344CB8AC3E}">
        <p14:creationId xmlns:p14="http://schemas.microsoft.com/office/powerpoint/2010/main" val="40545166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Callout 12"/>
          <p:cNvSpPr/>
          <p:nvPr/>
        </p:nvSpPr>
        <p:spPr>
          <a:xfrm>
            <a:off x="560983" y="1733550"/>
            <a:ext cx="3172817" cy="2590800"/>
          </a:xfrm>
          <a:prstGeom prst="cloudCallout">
            <a:avLst>
              <a:gd name="adj1" fmla="val 103289"/>
              <a:gd name="adj2" fmla="val -51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Times New Roman" pitchFamily="18" charset="0"/>
                <a:cs typeface="Times New Roman" pitchFamily="18" charset="0"/>
              </a:rPr>
              <a:t>Đây là dịch vụ gì?</a:t>
            </a:r>
            <a:endParaRPr lang="vi-VN" sz="2400" b="1">
              <a:latin typeface="Times New Roman" pitchFamily="18" charset="0"/>
              <a:cs typeface="Times New Roman" pitchFamily="18" charset="0"/>
            </a:endParaRPr>
          </a:p>
        </p:txBody>
      </p:sp>
      <p:sp>
        <p:nvSpPr>
          <p:cNvPr id="14" name="TextBox 13"/>
          <p:cNvSpPr txBox="1"/>
          <p:nvPr/>
        </p:nvSpPr>
        <p:spPr>
          <a:xfrm>
            <a:off x="5867400" y="819150"/>
            <a:ext cx="2971800" cy="707886"/>
          </a:xfrm>
          <a:prstGeom prst="rect">
            <a:avLst/>
          </a:prstGeom>
          <a:noFill/>
        </p:spPr>
        <p:txBody>
          <a:bodyPr wrap="square" rtlCol="0">
            <a:spAutoFit/>
          </a:bodyPr>
          <a:lstStyle/>
          <a:p>
            <a:r>
              <a:rPr lang="en-US" sz="2000" smtClean="0">
                <a:solidFill>
                  <a:schemeClr val="bg1"/>
                </a:solidFill>
                <a:latin typeface="Times New Roman" pitchFamily="18" charset="0"/>
                <a:cs typeface="Times New Roman" pitchFamily="18" charset="0"/>
              </a:rPr>
              <a:t>Ngày xưa, người ta dùng ngựa để vận chuyển chúng</a:t>
            </a:r>
            <a:endParaRPr lang="vi-VN" sz="2000">
              <a:solidFill>
                <a:schemeClr val="bg1"/>
              </a:solidFill>
              <a:latin typeface="Times New Roman" pitchFamily="18" charset="0"/>
              <a:cs typeface="Times New Roman" pitchFamily="18" charset="0"/>
            </a:endParaRPr>
          </a:p>
        </p:txBody>
      </p:sp>
      <p:sp>
        <p:nvSpPr>
          <p:cNvPr id="15" name="TextBox 14"/>
          <p:cNvSpPr txBox="1"/>
          <p:nvPr/>
        </p:nvSpPr>
        <p:spPr>
          <a:xfrm>
            <a:off x="5867400" y="1657350"/>
            <a:ext cx="2971800" cy="707886"/>
          </a:xfrm>
          <a:prstGeom prst="rect">
            <a:avLst/>
          </a:prstGeom>
          <a:noFill/>
        </p:spPr>
        <p:txBody>
          <a:bodyPr wrap="square" rtlCol="0">
            <a:spAutoFit/>
          </a:bodyPr>
          <a:lstStyle/>
          <a:p>
            <a:r>
              <a:rPr lang="en-US" sz="2000" smtClean="0">
                <a:solidFill>
                  <a:schemeClr val="bg1"/>
                </a:solidFill>
                <a:latin typeface="Times New Roman" pitchFamily="18" charset="0"/>
                <a:cs typeface="Times New Roman" pitchFamily="18" charset="0"/>
              </a:rPr>
              <a:t>Để nhanh hơn người ta sử dụng chim bồ câu</a:t>
            </a:r>
            <a:endParaRPr lang="vi-VN" sz="2000">
              <a:solidFill>
                <a:schemeClr val="bg1"/>
              </a:solidFill>
              <a:latin typeface="Times New Roman" pitchFamily="18" charset="0"/>
              <a:cs typeface="Times New Roman" pitchFamily="18" charset="0"/>
            </a:endParaRPr>
          </a:p>
        </p:txBody>
      </p:sp>
      <p:sp>
        <p:nvSpPr>
          <p:cNvPr id="16" name="TextBox 15"/>
          <p:cNvSpPr txBox="1"/>
          <p:nvPr/>
        </p:nvSpPr>
        <p:spPr>
          <a:xfrm>
            <a:off x="5867400" y="2571750"/>
            <a:ext cx="2971800" cy="707886"/>
          </a:xfrm>
          <a:prstGeom prst="rect">
            <a:avLst/>
          </a:prstGeom>
          <a:noFill/>
        </p:spPr>
        <p:txBody>
          <a:bodyPr wrap="square" rtlCol="0">
            <a:spAutoFit/>
          </a:bodyPr>
          <a:lstStyle/>
          <a:p>
            <a:r>
              <a:rPr lang="en-US" sz="2000" smtClean="0">
                <a:solidFill>
                  <a:schemeClr val="bg1"/>
                </a:solidFill>
                <a:latin typeface="Times New Roman" pitchFamily="18" charset="0"/>
                <a:cs typeface="Times New Roman" pitchFamily="18" charset="0"/>
              </a:rPr>
              <a:t>Về sau rộng rãi người ta lập ra các bưu điện</a:t>
            </a:r>
            <a:endParaRPr lang="vi-VN" sz="2000">
              <a:solidFill>
                <a:schemeClr val="bg1"/>
              </a:solidFill>
              <a:latin typeface="Times New Roman" pitchFamily="18" charset="0"/>
              <a:cs typeface="Times New Roman" pitchFamily="18" charset="0"/>
            </a:endParaRPr>
          </a:p>
        </p:txBody>
      </p:sp>
      <p:sp>
        <p:nvSpPr>
          <p:cNvPr id="17" name="TextBox 16"/>
          <p:cNvSpPr txBox="1"/>
          <p:nvPr/>
        </p:nvSpPr>
        <p:spPr>
          <a:xfrm>
            <a:off x="990600" y="422564"/>
            <a:ext cx="3754582" cy="400110"/>
          </a:xfrm>
          <a:prstGeom prst="rect">
            <a:avLst/>
          </a:prstGeom>
          <a:noFill/>
        </p:spPr>
        <p:txBody>
          <a:bodyPr wrap="square" rtlCol="0">
            <a:spAutoFit/>
          </a:bodyPr>
          <a:lstStyle/>
          <a:p>
            <a:r>
              <a:rPr lang="en-US" sz="2000" b="1" smtClean="0">
                <a:solidFill>
                  <a:srgbClr val="FFFF00"/>
                </a:solidFill>
              </a:rPr>
              <a:t>DỊCH VỤ CHUYỂN THƯ</a:t>
            </a:r>
            <a:endParaRPr lang="vi-VN" sz="2000" b="1">
              <a:solidFill>
                <a:srgbClr val="FFFF00"/>
              </a:solidFill>
            </a:endParaRPr>
          </a:p>
        </p:txBody>
      </p:sp>
    </p:spTree>
    <p:extLst>
      <p:ext uri="{BB962C8B-B14F-4D97-AF65-F5344CB8AC3E}">
        <p14:creationId xmlns:p14="http://schemas.microsoft.com/office/powerpoint/2010/main" val="3210369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9659" y="3562350"/>
            <a:ext cx="8382000" cy="126138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5" name="Rectangle 4"/>
          <p:cNvSpPr/>
          <p:nvPr/>
        </p:nvSpPr>
        <p:spPr>
          <a:xfrm>
            <a:off x="495300" y="133350"/>
            <a:ext cx="8267700" cy="4690387"/>
          </a:xfrm>
          <a:prstGeom prst="rect">
            <a:avLst/>
          </a:prstGeom>
        </p:spPr>
        <p:txBody>
          <a:bodyPr wrap="square">
            <a:spAutoFit/>
          </a:bodyPr>
          <a:lstStyle/>
          <a:p>
            <a:pPr>
              <a:lnSpc>
                <a:spcPct val="114000"/>
              </a:lnSpc>
            </a:pPr>
            <a:r>
              <a:rPr lang="vi-VN" sz="2400" b="1" u="sng">
                <a:solidFill>
                  <a:srgbClr val="FFFF00"/>
                </a:solidFill>
                <a:latin typeface="+mj-lt"/>
              </a:rPr>
              <a:t>Câu 8</a:t>
            </a:r>
            <a:r>
              <a:rPr lang="vi-VN" sz="2400" b="1">
                <a:solidFill>
                  <a:srgbClr val="FFFF00"/>
                </a:solidFill>
                <a:latin typeface="+mj-lt"/>
              </a:rPr>
              <a:t>: Khi có một thư điện tử được gửi đi, thư điện tử này sẽ được chuyển :</a:t>
            </a:r>
          </a:p>
          <a:p>
            <a:pPr marL="457200" indent="-457200">
              <a:lnSpc>
                <a:spcPct val="114000"/>
              </a:lnSpc>
              <a:buClr>
                <a:schemeClr val="bg1"/>
              </a:buClr>
              <a:buFont typeface="+mj-lt"/>
              <a:buAutoNum type="alphaUcPeriod"/>
            </a:pPr>
            <a:r>
              <a:rPr lang="vi-VN" sz="2400" smtClean="0">
                <a:solidFill>
                  <a:schemeClr val="bg1"/>
                </a:solidFill>
                <a:latin typeface="+mj-lt"/>
              </a:rPr>
              <a:t>Trực </a:t>
            </a:r>
            <a:r>
              <a:rPr lang="vi-VN" sz="2400">
                <a:solidFill>
                  <a:schemeClr val="bg1"/>
                </a:solidFill>
                <a:latin typeface="+mj-lt"/>
              </a:rPr>
              <a:t>tiếp từ máy tính của người gửi thông qua mạng Internet rồi đến thẳng máy tính người </a:t>
            </a:r>
            <a:r>
              <a:rPr lang="vi-VN" sz="2400" smtClean="0">
                <a:solidFill>
                  <a:schemeClr val="bg1"/>
                </a:solidFill>
                <a:latin typeface="+mj-lt"/>
              </a:rPr>
              <a:t>nhận</a:t>
            </a:r>
            <a:endParaRPr lang="vi-VN" sz="2400">
              <a:solidFill>
                <a:schemeClr val="bg1"/>
              </a:solidFill>
              <a:latin typeface="+mj-lt"/>
            </a:endParaRPr>
          </a:p>
          <a:p>
            <a:pPr marL="457200" indent="-457200">
              <a:lnSpc>
                <a:spcPct val="114000"/>
              </a:lnSpc>
              <a:buClr>
                <a:schemeClr val="bg1"/>
              </a:buClr>
              <a:buFont typeface="+mj-lt"/>
              <a:buAutoNum type="alphaUcPeriod"/>
            </a:pPr>
            <a:r>
              <a:rPr lang="vi-VN" sz="2400" smtClean="0">
                <a:solidFill>
                  <a:schemeClr val="bg1"/>
                </a:solidFill>
                <a:latin typeface="+mj-lt"/>
              </a:rPr>
              <a:t>Đến </a:t>
            </a:r>
            <a:r>
              <a:rPr lang="vi-VN" sz="2400">
                <a:solidFill>
                  <a:schemeClr val="bg1"/>
                </a:solidFill>
                <a:latin typeface="+mj-lt"/>
              </a:rPr>
              <a:t>máy </a:t>
            </a:r>
            <a:r>
              <a:rPr lang="vi-VN" sz="2400" smtClean="0">
                <a:solidFill>
                  <a:schemeClr val="bg1"/>
                </a:solidFill>
                <a:latin typeface="+mj-lt"/>
              </a:rPr>
              <a:t>thư </a:t>
            </a:r>
            <a:r>
              <a:rPr lang="vi-VN" sz="2400">
                <a:solidFill>
                  <a:schemeClr val="bg1"/>
                </a:solidFill>
                <a:latin typeface="+mj-lt"/>
              </a:rPr>
              <a:t>điện tử của người </a:t>
            </a:r>
            <a:r>
              <a:rPr lang="vi-VN" sz="2400" smtClean="0">
                <a:solidFill>
                  <a:schemeClr val="bg1"/>
                </a:solidFill>
                <a:latin typeface="+mj-lt"/>
              </a:rPr>
              <a:t>gửi, máy </a:t>
            </a:r>
            <a:r>
              <a:rPr lang="vi-VN" sz="2400">
                <a:solidFill>
                  <a:schemeClr val="bg1"/>
                </a:solidFill>
                <a:latin typeface="+mj-lt"/>
              </a:rPr>
              <a:t>chủ thư điện tử này sẽ gửi đến máy người </a:t>
            </a:r>
            <a:r>
              <a:rPr lang="vi-VN" sz="2400" smtClean="0">
                <a:solidFill>
                  <a:schemeClr val="bg1"/>
                </a:solidFill>
                <a:latin typeface="+mj-lt"/>
              </a:rPr>
              <a:t>nhận</a:t>
            </a:r>
            <a:endParaRPr lang="vi-VN" sz="2400">
              <a:solidFill>
                <a:schemeClr val="bg1"/>
              </a:solidFill>
              <a:latin typeface="+mj-lt"/>
            </a:endParaRPr>
          </a:p>
          <a:p>
            <a:pPr marL="457200" indent="-457200">
              <a:lnSpc>
                <a:spcPct val="114000"/>
              </a:lnSpc>
              <a:buClr>
                <a:schemeClr val="bg1"/>
              </a:buClr>
              <a:buFont typeface="+mj-lt"/>
              <a:buAutoNum type="alphaUcPeriod"/>
            </a:pPr>
            <a:r>
              <a:rPr lang="vi-VN" sz="2400">
                <a:solidFill>
                  <a:schemeClr val="bg1"/>
                </a:solidFill>
                <a:latin typeface="+mj-lt"/>
              </a:rPr>
              <a:t>Thẳng đến máy chủ thư điện tử người nhận, máy chủ thư điện tử tử này sẽ gửi đến máy tính người </a:t>
            </a:r>
            <a:r>
              <a:rPr lang="vi-VN" sz="2400" smtClean="0">
                <a:solidFill>
                  <a:schemeClr val="bg1"/>
                </a:solidFill>
                <a:latin typeface="+mj-lt"/>
              </a:rPr>
              <a:t>nhận</a:t>
            </a:r>
          </a:p>
          <a:p>
            <a:pPr marL="457200" indent="-457200">
              <a:lnSpc>
                <a:spcPct val="114000"/>
              </a:lnSpc>
              <a:buClr>
                <a:schemeClr val="bg1"/>
              </a:buClr>
              <a:buFont typeface="+mj-lt"/>
              <a:buAutoNum type="alphaUcPeriod"/>
            </a:pPr>
            <a:r>
              <a:rPr lang="vi-VN" sz="2400" smtClean="0">
                <a:solidFill>
                  <a:schemeClr val="bg1"/>
                </a:solidFill>
                <a:latin typeface="+mj-lt"/>
              </a:rPr>
              <a:t>Đến </a:t>
            </a:r>
            <a:r>
              <a:rPr lang="vi-VN" sz="2400">
                <a:solidFill>
                  <a:schemeClr val="bg1"/>
                </a:solidFill>
                <a:latin typeface="+mj-lt"/>
              </a:rPr>
              <a:t>máy chủ thư điện tử người </a:t>
            </a:r>
            <a:r>
              <a:rPr lang="vi-VN" sz="2400" smtClean="0">
                <a:solidFill>
                  <a:schemeClr val="bg1"/>
                </a:solidFill>
                <a:latin typeface="+mj-lt"/>
              </a:rPr>
              <a:t>gửi. </a:t>
            </a:r>
            <a:r>
              <a:rPr lang="vi-VN" sz="2400">
                <a:solidFill>
                  <a:schemeClr val="bg1"/>
                </a:solidFill>
                <a:latin typeface="+mj-lt"/>
              </a:rPr>
              <a:t>Sau đó máy chủ thư điện tử này sẽ gửi đến máy chủ thư điện tử người nhận thông qua mạng Internet, rồi từ đó chuyển đến máy của người nhận</a:t>
            </a:r>
          </a:p>
        </p:txBody>
      </p:sp>
    </p:spTree>
    <p:extLst>
      <p:ext uri="{BB962C8B-B14F-4D97-AF65-F5344CB8AC3E}">
        <p14:creationId xmlns:p14="http://schemas.microsoft.com/office/powerpoint/2010/main" val="2852734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854" y="2952750"/>
            <a:ext cx="8139545" cy="457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vi-VN"/>
          </a:p>
        </p:txBody>
      </p:sp>
      <p:sp>
        <p:nvSpPr>
          <p:cNvPr id="5" name="Rectangle 4"/>
          <p:cNvSpPr/>
          <p:nvPr/>
        </p:nvSpPr>
        <p:spPr>
          <a:xfrm>
            <a:off x="381000" y="188113"/>
            <a:ext cx="8458200" cy="4539191"/>
          </a:xfrm>
          <a:prstGeom prst="rect">
            <a:avLst/>
          </a:prstGeom>
        </p:spPr>
        <p:txBody>
          <a:bodyPr wrap="square">
            <a:spAutoFit/>
          </a:bodyPr>
          <a:lstStyle/>
          <a:p>
            <a:pPr>
              <a:lnSpc>
                <a:spcPct val="150000"/>
              </a:lnSpc>
            </a:pPr>
            <a:r>
              <a:rPr lang="vi-VN" sz="2800" b="1" u="sng">
                <a:solidFill>
                  <a:srgbClr val="FFFF00"/>
                </a:solidFill>
                <a:latin typeface="+mj-lt"/>
              </a:rPr>
              <a:t>Câu 9</a:t>
            </a:r>
            <a:r>
              <a:rPr lang="vi-VN" sz="2800" b="1">
                <a:solidFill>
                  <a:srgbClr val="FFFF00"/>
                </a:solidFill>
                <a:latin typeface="+mj-lt"/>
              </a:rPr>
              <a:t>:  Cách nào dưới đây là cách tốt nhất để biết địa chỉ thư điện tử của bạn em, nếu em và bạn em đã trao đổi thư điện tử với nhau :</a:t>
            </a:r>
          </a:p>
          <a:p>
            <a:pPr marL="514350" indent="-514350">
              <a:lnSpc>
                <a:spcPct val="150000"/>
              </a:lnSpc>
              <a:buClr>
                <a:schemeClr val="bg1"/>
              </a:buClr>
              <a:buFont typeface="+mj-lt"/>
              <a:buAutoNum type="alphaUcPeriod"/>
            </a:pPr>
            <a:r>
              <a:rPr lang="vi-VN" sz="2800" smtClean="0">
                <a:solidFill>
                  <a:schemeClr val="bg1"/>
                </a:solidFill>
                <a:latin typeface="+mj-lt"/>
              </a:rPr>
              <a:t>Thử </a:t>
            </a:r>
            <a:r>
              <a:rPr lang="vi-VN" sz="2800">
                <a:solidFill>
                  <a:schemeClr val="bg1"/>
                </a:solidFill>
                <a:latin typeface="+mj-lt"/>
              </a:rPr>
              <a:t>một thư điện tử bất kì nào </a:t>
            </a:r>
            <a:r>
              <a:rPr lang="vi-VN" sz="2800" smtClean="0">
                <a:solidFill>
                  <a:schemeClr val="bg1"/>
                </a:solidFill>
                <a:latin typeface="+mj-lt"/>
              </a:rPr>
              <a:t>đó</a:t>
            </a:r>
            <a:endParaRPr lang="vi-VN" sz="2800">
              <a:solidFill>
                <a:schemeClr val="bg1"/>
              </a:solidFill>
              <a:latin typeface="+mj-lt"/>
            </a:endParaRPr>
          </a:p>
          <a:p>
            <a:pPr marL="514350" indent="-514350">
              <a:lnSpc>
                <a:spcPct val="150000"/>
              </a:lnSpc>
              <a:buClr>
                <a:schemeClr val="bg1"/>
              </a:buClr>
              <a:buFont typeface="+mj-lt"/>
              <a:buAutoNum type="alphaUcPeriod"/>
            </a:pPr>
            <a:r>
              <a:rPr lang="vi-VN" sz="2800" smtClean="0">
                <a:solidFill>
                  <a:schemeClr val="bg1"/>
                </a:solidFill>
                <a:latin typeface="+mj-lt"/>
              </a:rPr>
              <a:t>Tìm </a:t>
            </a:r>
            <a:r>
              <a:rPr lang="vi-VN" sz="2800">
                <a:solidFill>
                  <a:schemeClr val="bg1"/>
                </a:solidFill>
                <a:latin typeface="+mj-lt"/>
              </a:rPr>
              <a:t>trong danh bạ địa chỉ của hệ thống thư điện </a:t>
            </a:r>
            <a:r>
              <a:rPr lang="vi-VN" sz="2800" smtClean="0">
                <a:solidFill>
                  <a:schemeClr val="bg1"/>
                </a:solidFill>
                <a:latin typeface="+mj-lt"/>
              </a:rPr>
              <a:t>tử</a:t>
            </a:r>
            <a:endParaRPr lang="vi-VN" sz="2800">
              <a:solidFill>
                <a:schemeClr val="bg1"/>
              </a:solidFill>
              <a:latin typeface="+mj-lt"/>
            </a:endParaRPr>
          </a:p>
          <a:p>
            <a:pPr marL="514350" indent="-514350">
              <a:lnSpc>
                <a:spcPct val="150000"/>
              </a:lnSpc>
              <a:buClr>
                <a:schemeClr val="bg1"/>
              </a:buClr>
              <a:buFont typeface="+mj-lt"/>
              <a:buAutoNum type="alphaUcPeriod"/>
            </a:pPr>
            <a:r>
              <a:rPr lang="vi-VN" sz="2800" smtClean="0">
                <a:solidFill>
                  <a:schemeClr val="bg1"/>
                </a:solidFill>
                <a:latin typeface="+mj-lt"/>
              </a:rPr>
              <a:t>Sử </a:t>
            </a:r>
            <a:r>
              <a:rPr lang="vi-VN" sz="2800">
                <a:solidFill>
                  <a:schemeClr val="bg1"/>
                </a:solidFill>
                <a:latin typeface="+mj-lt"/>
              </a:rPr>
              <a:t>dụng máy tìm kiếm Google tìm kiếm trên </a:t>
            </a:r>
            <a:r>
              <a:rPr lang="vi-VN" sz="2800" smtClean="0">
                <a:solidFill>
                  <a:schemeClr val="bg1"/>
                </a:solidFill>
                <a:latin typeface="+mj-lt"/>
              </a:rPr>
              <a:t>Internet</a:t>
            </a:r>
            <a:endParaRPr lang="vi-VN" sz="2800">
              <a:solidFill>
                <a:schemeClr val="bg1"/>
              </a:solidFill>
              <a:latin typeface="+mj-lt"/>
            </a:endParaRPr>
          </a:p>
          <a:p>
            <a:pPr marL="514350" indent="-514350">
              <a:lnSpc>
                <a:spcPct val="150000"/>
              </a:lnSpc>
              <a:buClr>
                <a:schemeClr val="bg1"/>
              </a:buClr>
              <a:buFont typeface="+mj-lt"/>
              <a:buAutoNum type="alphaUcPeriod"/>
            </a:pPr>
            <a:r>
              <a:rPr lang="vi-VN" sz="2800">
                <a:solidFill>
                  <a:schemeClr val="bg1"/>
                </a:solidFill>
                <a:latin typeface="+mj-lt"/>
              </a:rPr>
              <a:t>Gọi điện cho bạn để hỏi</a:t>
            </a:r>
          </a:p>
        </p:txBody>
      </p:sp>
    </p:spTree>
    <p:extLst>
      <p:ext uri="{BB962C8B-B14F-4D97-AF65-F5344CB8AC3E}">
        <p14:creationId xmlns:p14="http://schemas.microsoft.com/office/powerpoint/2010/main" val="3503223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245" y="3125932"/>
            <a:ext cx="8229600" cy="8382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vi-VN" sz="1600"/>
          </a:p>
        </p:txBody>
      </p:sp>
      <p:sp>
        <p:nvSpPr>
          <p:cNvPr id="5" name="Rectangle 4"/>
          <p:cNvSpPr/>
          <p:nvPr/>
        </p:nvSpPr>
        <p:spPr>
          <a:xfrm>
            <a:off x="381000" y="285750"/>
            <a:ext cx="8458200" cy="4401205"/>
          </a:xfrm>
          <a:prstGeom prst="rect">
            <a:avLst/>
          </a:prstGeom>
        </p:spPr>
        <p:txBody>
          <a:bodyPr wrap="square">
            <a:spAutoFit/>
          </a:bodyPr>
          <a:lstStyle/>
          <a:p>
            <a:pPr>
              <a:lnSpc>
                <a:spcPct val="150000"/>
              </a:lnSpc>
            </a:pPr>
            <a:r>
              <a:rPr lang="vi-VN" sz="2800" b="1" u="sng">
                <a:solidFill>
                  <a:srgbClr val="FFFF00"/>
                </a:solidFill>
                <a:latin typeface="+mj-lt"/>
              </a:rPr>
              <a:t>Câu 10</a:t>
            </a:r>
            <a:r>
              <a:rPr lang="vi-VN" sz="2800" b="1">
                <a:solidFill>
                  <a:srgbClr val="FFFF00"/>
                </a:solidFill>
                <a:latin typeface="+mj-lt"/>
              </a:rPr>
              <a:t>:  Các phát biểu sau đây về Email, </a:t>
            </a:r>
            <a:r>
              <a:rPr lang="vi-VN" sz="2800" b="1" smtClean="0">
                <a:solidFill>
                  <a:srgbClr val="FFFF00"/>
                </a:solidFill>
                <a:latin typeface="+mj-lt"/>
              </a:rPr>
              <a:t>là </a:t>
            </a:r>
            <a:r>
              <a:rPr lang="vi-VN" sz="2800" b="1">
                <a:solidFill>
                  <a:srgbClr val="FFFF00"/>
                </a:solidFill>
                <a:latin typeface="+mj-lt"/>
              </a:rPr>
              <a:t>đúng?</a:t>
            </a:r>
          </a:p>
          <a:p>
            <a:pPr marL="514350" indent="-514350">
              <a:lnSpc>
                <a:spcPct val="150000"/>
              </a:lnSpc>
              <a:buClr>
                <a:schemeClr val="bg1"/>
              </a:buClr>
              <a:buFont typeface="+mj-lt"/>
              <a:buAutoNum type="alphaUcPeriod"/>
            </a:pPr>
            <a:r>
              <a:rPr lang="vi-VN" sz="2800" smtClean="0">
                <a:solidFill>
                  <a:schemeClr val="bg1"/>
                </a:solidFill>
                <a:latin typeface="+mj-lt"/>
              </a:rPr>
              <a:t>Là </a:t>
            </a:r>
            <a:r>
              <a:rPr lang="vi-VN" sz="2800">
                <a:solidFill>
                  <a:schemeClr val="bg1"/>
                </a:solidFill>
                <a:latin typeface="+mj-lt"/>
              </a:rPr>
              <a:t>hình thức truyền tập tin giữa hai hay nhiều máy tính</a:t>
            </a:r>
            <a:r>
              <a:rPr lang="vi-VN" sz="2800" smtClean="0">
                <a:solidFill>
                  <a:schemeClr val="bg1"/>
                </a:solidFill>
                <a:latin typeface="+mj-lt"/>
              </a:rPr>
              <a:t>.</a:t>
            </a:r>
            <a:endParaRPr lang="vi-VN" sz="2800">
              <a:solidFill>
                <a:schemeClr val="bg1"/>
              </a:solidFill>
              <a:latin typeface="+mj-lt"/>
            </a:endParaRPr>
          </a:p>
          <a:p>
            <a:pPr marL="514350" indent="-514350">
              <a:buClr>
                <a:schemeClr val="bg1"/>
              </a:buClr>
              <a:buFont typeface="+mj-lt"/>
              <a:buAutoNum type="alphaUcPeriod"/>
            </a:pPr>
            <a:r>
              <a:rPr lang="vi-VN" sz="2800" smtClean="0">
                <a:solidFill>
                  <a:schemeClr val="bg1"/>
                </a:solidFill>
                <a:latin typeface="+mj-lt"/>
              </a:rPr>
              <a:t>Là </a:t>
            </a:r>
            <a:r>
              <a:rPr lang="vi-VN" sz="2800">
                <a:solidFill>
                  <a:schemeClr val="bg1"/>
                </a:solidFill>
                <a:latin typeface="+mj-lt"/>
              </a:rPr>
              <a:t>một dịch vụ chuyển thư nhanh trong ngày của bưu </a:t>
            </a:r>
            <a:r>
              <a:rPr lang="vi-VN" sz="2800" smtClean="0">
                <a:solidFill>
                  <a:schemeClr val="bg1"/>
                </a:solidFill>
                <a:latin typeface="+mj-lt"/>
              </a:rPr>
              <a:t>điện</a:t>
            </a:r>
            <a:endParaRPr lang="vi-VN" sz="2800">
              <a:solidFill>
                <a:schemeClr val="bg1"/>
              </a:solidFill>
              <a:latin typeface="+mj-lt"/>
            </a:endParaRPr>
          </a:p>
          <a:p>
            <a:pPr marL="514350" indent="-514350">
              <a:buClr>
                <a:schemeClr val="bg1"/>
              </a:buClr>
              <a:buFont typeface="+mj-lt"/>
              <a:buAutoNum type="alphaUcPeriod"/>
            </a:pPr>
            <a:r>
              <a:rPr lang="vi-VN" sz="2800" smtClean="0">
                <a:solidFill>
                  <a:schemeClr val="bg1"/>
                </a:solidFill>
                <a:latin typeface="+mj-lt"/>
              </a:rPr>
              <a:t>Là </a:t>
            </a:r>
            <a:r>
              <a:rPr lang="vi-VN" sz="2800">
                <a:solidFill>
                  <a:schemeClr val="bg1"/>
                </a:solidFill>
                <a:latin typeface="+mj-lt"/>
              </a:rPr>
              <a:t>dịch vụ trao đổi thông tin trên Internet thông qua hộp thư điện </a:t>
            </a:r>
            <a:r>
              <a:rPr lang="vi-VN" sz="2800" smtClean="0">
                <a:solidFill>
                  <a:schemeClr val="bg1"/>
                </a:solidFill>
                <a:latin typeface="+mj-lt"/>
              </a:rPr>
              <a:t>tử</a:t>
            </a:r>
            <a:endParaRPr lang="vi-VN" sz="2800">
              <a:solidFill>
                <a:schemeClr val="bg1"/>
              </a:solidFill>
              <a:latin typeface="+mj-lt"/>
            </a:endParaRPr>
          </a:p>
          <a:p>
            <a:pPr marL="514350" indent="-514350">
              <a:lnSpc>
                <a:spcPct val="150000"/>
              </a:lnSpc>
              <a:buClr>
                <a:schemeClr val="bg1"/>
              </a:buClr>
              <a:buFont typeface="+mj-lt"/>
              <a:buAutoNum type="alphaUcPeriod"/>
            </a:pPr>
            <a:r>
              <a:rPr lang="vi-VN" sz="2800" smtClean="0">
                <a:solidFill>
                  <a:schemeClr val="bg1"/>
                </a:solidFill>
                <a:latin typeface="+mj-lt"/>
              </a:rPr>
              <a:t>Cả </a:t>
            </a:r>
            <a:r>
              <a:rPr lang="vi-VN" sz="2800">
                <a:solidFill>
                  <a:schemeClr val="bg1"/>
                </a:solidFill>
                <a:latin typeface="+mj-lt"/>
              </a:rPr>
              <a:t>ba đều đúng</a:t>
            </a:r>
          </a:p>
        </p:txBody>
      </p:sp>
    </p:spTree>
    <p:extLst>
      <p:ext uri="{BB962C8B-B14F-4D97-AF65-F5344CB8AC3E}">
        <p14:creationId xmlns:p14="http://schemas.microsoft.com/office/powerpoint/2010/main" val="187310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90600" y="361950"/>
            <a:ext cx="3754582" cy="400110"/>
          </a:xfrm>
          <a:prstGeom prst="rect">
            <a:avLst/>
          </a:prstGeom>
          <a:noFill/>
        </p:spPr>
        <p:txBody>
          <a:bodyPr wrap="square" rtlCol="0">
            <a:spAutoFit/>
          </a:bodyPr>
          <a:lstStyle/>
          <a:p>
            <a:r>
              <a:rPr lang="en-US" sz="2000" b="1" smtClean="0">
                <a:solidFill>
                  <a:srgbClr val="FFFF00"/>
                </a:solidFill>
              </a:rPr>
              <a:t>Vậy thư là gì?</a:t>
            </a:r>
            <a:endParaRPr lang="vi-VN" sz="2000" b="1">
              <a:solidFill>
                <a:srgbClr val="FFFF00"/>
              </a:solidFill>
            </a:endParaRPr>
          </a:p>
        </p:txBody>
      </p:sp>
      <p:sp>
        <p:nvSpPr>
          <p:cNvPr id="7" name="TextBox 6"/>
          <p:cNvSpPr txBox="1"/>
          <p:nvPr/>
        </p:nvSpPr>
        <p:spPr>
          <a:xfrm>
            <a:off x="3715422" y="1019992"/>
            <a:ext cx="5257800" cy="1200329"/>
          </a:xfrm>
          <a:prstGeom prst="rect">
            <a:avLst/>
          </a:prstGeom>
          <a:noFill/>
        </p:spPr>
        <p:txBody>
          <a:bodyPr wrap="square" rtlCol="0">
            <a:spAutoFit/>
          </a:bodyPr>
          <a:lstStyle/>
          <a:p>
            <a:r>
              <a:rPr lang="en-US" sz="2400" smtClean="0">
                <a:solidFill>
                  <a:schemeClr val="bg1"/>
                </a:solidFill>
                <a:latin typeface="Times New Roman" pitchFamily="18" charset="0"/>
                <a:cs typeface="Times New Roman" pitchFamily="18" charset="0"/>
              </a:rPr>
              <a:t>Thư là phương tiện giúp những người ở cách xa nhau có thể trao đổi thông tin với nhau</a:t>
            </a:r>
            <a:endParaRPr lang="vi-VN" sz="2400">
              <a:solidFill>
                <a:schemeClr val="bg1"/>
              </a:solidFill>
              <a:latin typeface="Times New Roman" pitchFamily="18" charset="0"/>
              <a:cs typeface="Times New Roman" pitchFamily="18" charset="0"/>
            </a:endParaRPr>
          </a:p>
        </p:txBody>
      </p:sp>
      <p:sp>
        <p:nvSpPr>
          <p:cNvPr id="8" name="TextBox 7"/>
          <p:cNvSpPr txBox="1"/>
          <p:nvPr/>
        </p:nvSpPr>
        <p:spPr>
          <a:xfrm>
            <a:off x="1042555" y="2571750"/>
            <a:ext cx="7124700" cy="830997"/>
          </a:xfrm>
          <a:prstGeom prst="rect">
            <a:avLst/>
          </a:prstGeom>
          <a:noFill/>
        </p:spPr>
        <p:txBody>
          <a:bodyPr wrap="square" rtlCol="0">
            <a:spAutoFit/>
          </a:bodyPr>
          <a:lstStyle/>
          <a:p>
            <a:r>
              <a:rPr lang="en-US" sz="2400" b="1" smtClean="0">
                <a:solidFill>
                  <a:srgbClr val="FFFF00"/>
                </a:solidFill>
                <a:latin typeface="Times New Roman" pitchFamily="18" charset="0"/>
                <a:cs typeface="Times New Roman" pitchFamily="18" charset="0"/>
              </a:rPr>
              <a:t>Khi trao đổi thông tin với những dịch vụ viết thư thư tay, có những bất cập gì?</a:t>
            </a:r>
            <a:endParaRPr lang="vi-VN" sz="2400" b="1">
              <a:solidFill>
                <a:srgbClr val="FFFF00"/>
              </a:solidFill>
              <a:latin typeface="Times New Roman" pitchFamily="18" charset="0"/>
              <a:cs typeface="Times New Roman" pitchFamily="18" charset="0"/>
            </a:endParaRPr>
          </a:p>
        </p:txBody>
      </p:sp>
      <p:sp>
        <p:nvSpPr>
          <p:cNvPr id="9" name="TextBox 8"/>
          <p:cNvSpPr txBox="1"/>
          <p:nvPr/>
        </p:nvSpPr>
        <p:spPr>
          <a:xfrm>
            <a:off x="1042555" y="3462069"/>
            <a:ext cx="7124700" cy="1569660"/>
          </a:xfrm>
          <a:prstGeom prst="rect">
            <a:avLst/>
          </a:prstGeom>
          <a:noFill/>
        </p:spPr>
        <p:txBody>
          <a:bodyPr wrap="square" rtlCol="0">
            <a:spAutoFit/>
          </a:bodyPr>
          <a:lstStyle/>
          <a:p>
            <a:pPr marL="342900" indent="-342900">
              <a:buClr>
                <a:schemeClr val="bg1"/>
              </a:buClr>
              <a:buFont typeface="Arial" pitchFamily="34" charset="0"/>
              <a:buChar char="•"/>
            </a:pPr>
            <a:r>
              <a:rPr lang="en-US" sz="2400" b="1" smtClean="0">
                <a:solidFill>
                  <a:schemeClr val="bg1"/>
                </a:solidFill>
                <a:latin typeface="Times New Roman" pitchFamily="18" charset="0"/>
                <a:cs typeface="Times New Roman" pitchFamily="18" charset="0"/>
              </a:rPr>
              <a:t>Thời gian chuyển thư lâu</a:t>
            </a:r>
          </a:p>
          <a:p>
            <a:pPr marL="342900" indent="-342900">
              <a:buClr>
                <a:schemeClr val="bg1"/>
              </a:buClr>
              <a:buFont typeface="Arial" pitchFamily="34" charset="0"/>
              <a:buChar char="•"/>
            </a:pPr>
            <a:r>
              <a:rPr lang="en-US" sz="2400" b="1" smtClean="0">
                <a:solidFill>
                  <a:schemeClr val="bg1"/>
                </a:solidFill>
                <a:latin typeface="Times New Roman" pitchFamily="18" charset="0"/>
                <a:cs typeface="Times New Roman" pitchFamily="18" charset="0"/>
              </a:rPr>
              <a:t>Dễ thất lạc</a:t>
            </a:r>
          </a:p>
          <a:p>
            <a:pPr marL="342900" indent="-342900">
              <a:buClr>
                <a:schemeClr val="bg1"/>
              </a:buClr>
              <a:buFont typeface="Arial" pitchFamily="34" charset="0"/>
              <a:buChar char="•"/>
            </a:pPr>
            <a:r>
              <a:rPr lang="en-US" sz="2400" b="1" smtClean="0">
                <a:solidFill>
                  <a:schemeClr val="bg1"/>
                </a:solidFill>
                <a:latin typeface="Times New Roman" pitchFamily="18" charset="0"/>
                <a:cs typeface="Times New Roman" pitchFamily="18" charset="0"/>
              </a:rPr>
              <a:t>Chi phí cao</a:t>
            </a:r>
          </a:p>
          <a:p>
            <a:r>
              <a:rPr lang="en-US" sz="2400" b="1" smtClean="0">
                <a:solidFill>
                  <a:schemeClr val="bg1"/>
                </a:solidFill>
                <a:latin typeface="Times New Roman" pitchFamily="18" charset="0"/>
                <a:cs typeface="Times New Roman" pitchFamily="18" charset="0"/>
              </a:rPr>
              <a:t>...</a:t>
            </a:r>
            <a:endParaRPr lang="vi-VN" sz="2400" b="1">
              <a:solidFill>
                <a:schemeClr val="bg1"/>
              </a:solidFill>
              <a:latin typeface="Times New Roman" pitchFamily="18" charset="0"/>
              <a:cs typeface="Times New Roman" pitchFamily="18" charset="0"/>
            </a:endParaRPr>
          </a:p>
        </p:txBody>
      </p:sp>
      <p:pic>
        <p:nvPicPr>
          <p:cNvPr id="1026" name="Picture 2" descr="Một số bức thư gửi chú bộ đội Trường 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7583"/>
            <a:ext cx="2476500" cy="156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5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38137" y="800100"/>
            <a:ext cx="3581400" cy="590549"/>
          </a:xfrm>
        </p:spPr>
        <p:txBody>
          <a:bodyPr>
            <a:normAutofit lnSpcReduction="10000"/>
          </a:bodyPr>
          <a:lstStyle/>
          <a:p>
            <a:r>
              <a:rPr lang="en-US" sz="2400" b="1" smtClean="0">
                <a:solidFill>
                  <a:srgbClr val="00FF00"/>
                </a:solidFill>
                <a:latin typeface="Times New Roman" pitchFamily="18" charset="0"/>
                <a:cs typeface="Times New Roman" pitchFamily="18" charset="0"/>
              </a:rPr>
              <a:t>          </a:t>
            </a:r>
            <a:r>
              <a:rPr lang="en-US" sz="2400" b="1" u="sng" smtClean="0">
                <a:solidFill>
                  <a:srgbClr val="00FF00"/>
                </a:solidFill>
                <a:latin typeface="Times New Roman" pitchFamily="18" charset="0"/>
                <a:cs typeface="Times New Roman" pitchFamily="18" charset="0"/>
              </a:rPr>
              <a:t>BÀI 4  </a:t>
            </a:r>
            <a:endParaRPr lang="vi-VN" sz="2400" b="1" u="sng">
              <a:solidFill>
                <a:srgbClr val="00FF00"/>
              </a:solidFill>
              <a:latin typeface="Times New Roman" pitchFamily="18" charset="0"/>
              <a:cs typeface="Times New Roman" pitchFamily="18" charset="0"/>
            </a:endParaRPr>
          </a:p>
        </p:txBody>
      </p:sp>
      <p:sp>
        <p:nvSpPr>
          <p:cNvPr id="6" name="Subtitle 2"/>
          <p:cNvSpPr txBox="1">
            <a:spLocks/>
          </p:cNvSpPr>
          <p:nvPr/>
        </p:nvSpPr>
        <p:spPr bwMode="auto">
          <a:xfrm>
            <a:off x="457200" y="285750"/>
            <a:ext cx="7924800" cy="5143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r" rtl="0" eaLnBrk="1" fontAlgn="base" hangingPunct="1">
              <a:spcBef>
                <a:spcPct val="20000"/>
              </a:spcBef>
              <a:spcAft>
                <a:spcPct val="0"/>
              </a:spcAft>
              <a:buFontTx/>
              <a:buNone/>
              <a:defRPr sz="2400" b="1">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a:lstStyle>
          <a:p>
            <a:pPr algn="ctr"/>
            <a:r>
              <a:rPr lang="en-US" sz="3200" smtClean="0">
                <a:solidFill>
                  <a:schemeClr val="accent5">
                    <a:lumMod val="20000"/>
                    <a:lumOff val="80000"/>
                  </a:schemeClr>
                </a:solidFill>
                <a:latin typeface="Times New Roman" pitchFamily="18" charset="0"/>
                <a:cs typeface="Times New Roman" pitchFamily="18" charset="0"/>
              </a:rPr>
              <a:t>          </a:t>
            </a:r>
            <a:r>
              <a:rPr lang="en-US" sz="3200" smtClean="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Thứ sáu, ngày 22 tháng 10 năm 2021</a:t>
            </a:r>
            <a:endParaRPr lang="vi-VN" sz="3200">
              <a:solidFill>
                <a:schemeClr val="accent5">
                  <a:lumMod val="20000"/>
                  <a:lumOff val="80000"/>
                </a:schemeClr>
              </a:solidFill>
            </a:endParaRPr>
          </a:p>
        </p:txBody>
      </p:sp>
      <p:sp>
        <p:nvSpPr>
          <p:cNvPr id="4" name="Rectangle 3"/>
          <p:cNvSpPr/>
          <p:nvPr/>
        </p:nvSpPr>
        <p:spPr>
          <a:xfrm>
            <a:off x="2209800" y="1352550"/>
            <a:ext cx="5349541" cy="707886"/>
          </a:xfrm>
          <a:prstGeom prst="rect">
            <a:avLst/>
          </a:prstGeom>
          <a:noFill/>
        </p:spPr>
        <p:txBody>
          <a:bodyPr wrap="none" lIns="91440" tIns="45720" rIns="91440" bIns="45720">
            <a:spAutoFit/>
            <a:scene3d>
              <a:camera prst="perspectiveLeft"/>
              <a:lightRig rig="threePt" dir="t"/>
            </a:scene3d>
          </a:bodyPr>
          <a:lstStyle/>
          <a:p>
            <a:pPr algn="ctr"/>
            <a:r>
              <a:rPr lang="en-US" sz="4000" b="1" cap="none" spc="0" smtClean="0">
                <a:ln w="1905"/>
                <a:solidFill>
                  <a:srgbClr val="FFFF00"/>
                </a:solidFill>
                <a:effectLst>
                  <a:innerShdw blurRad="69850" dist="43180" dir="5400000">
                    <a:srgbClr val="000000">
                      <a:alpha val="65000"/>
                    </a:srgbClr>
                  </a:innerShdw>
                </a:effectLst>
                <a:latin typeface="Candara" pitchFamily="34" charset="0"/>
              </a:rPr>
              <a:t>TÌM HIỂU THƯ ĐIỆN TỬ</a:t>
            </a:r>
            <a:endParaRPr lang="en-US" sz="4000" b="1" cap="none" spc="0">
              <a:ln w="1905"/>
              <a:solidFill>
                <a:srgbClr val="FFFF00"/>
              </a:solidFill>
              <a:effectLst>
                <a:innerShdw blurRad="69850" dist="43180" dir="5400000">
                  <a:srgbClr val="000000">
                    <a:alpha val="65000"/>
                  </a:srgbClr>
                </a:innerShdw>
              </a:effectLst>
              <a:latin typeface="Candara" pitchFamily="34" charset="0"/>
            </a:endParaRPr>
          </a:p>
        </p:txBody>
      </p:sp>
      <p:graphicFrame>
        <p:nvGraphicFramePr>
          <p:cNvPr id="2" name="Diagram 1"/>
          <p:cNvGraphicFramePr/>
          <p:nvPr>
            <p:extLst>
              <p:ext uri="{D42A27DB-BD31-4B8C-83A1-F6EECF244321}">
                <p14:modId xmlns:p14="http://schemas.microsoft.com/office/powerpoint/2010/main" val="380394446"/>
              </p:ext>
            </p:extLst>
          </p:nvPr>
        </p:nvGraphicFramePr>
        <p:xfrm>
          <a:off x="2758741" y="2368551"/>
          <a:ext cx="4480259" cy="226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011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0919" y="209549"/>
            <a:ext cx="480128" cy="685898"/>
            <a:chOff x="1" y="2302"/>
            <a:chExt cx="480128" cy="685898"/>
          </a:xfrm>
        </p:grpSpPr>
        <p:sp>
          <p:nvSpPr>
            <p:cNvPr id="8" name="Chevron 7"/>
            <p:cNvSpPr/>
            <p:nvPr/>
          </p:nvSpPr>
          <p:spPr>
            <a:xfrm rot="5400000">
              <a:off x="-102884" y="105187"/>
              <a:ext cx="685898" cy="480128"/>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Chevron 4"/>
            <p:cNvSpPr/>
            <p:nvPr/>
          </p:nvSpPr>
          <p:spPr>
            <a:xfrm>
              <a:off x="1" y="242366"/>
              <a:ext cx="480128" cy="20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1</a:t>
              </a:r>
              <a:endParaRPr lang="vi-VN" sz="2400" b="1" kern="1200">
                <a:solidFill>
                  <a:srgbClr val="FF0000"/>
                </a:solidFill>
                <a:latin typeface="Times New Roman" pitchFamily="18" charset="0"/>
                <a:cs typeface="Times New Roman" pitchFamily="18" charset="0"/>
              </a:endParaRPr>
            </a:p>
          </p:txBody>
        </p:sp>
      </p:grpSp>
      <p:grpSp>
        <p:nvGrpSpPr>
          <p:cNvPr id="10" name="Group 9"/>
          <p:cNvGrpSpPr/>
          <p:nvPr/>
        </p:nvGrpSpPr>
        <p:grpSpPr>
          <a:xfrm>
            <a:off x="801046" y="209550"/>
            <a:ext cx="4000130" cy="446068"/>
            <a:chOff x="480128" y="2303"/>
            <a:chExt cx="4000130" cy="446068"/>
          </a:xfrm>
        </p:grpSpPr>
        <p:sp>
          <p:nvSpPr>
            <p:cNvPr id="11" name="Round Same Side Corner Rectangle 10"/>
            <p:cNvSpPr/>
            <p:nvPr/>
          </p:nvSpPr>
          <p:spPr>
            <a:xfrm rot="5400000">
              <a:off x="2257159" y="-1774728"/>
              <a:ext cx="446068" cy="4000130"/>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6"/>
            <p:cNvSpPr/>
            <p:nvPr/>
          </p:nvSpPr>
          <p:spPr>
            <a:xfrm>
              <a:off x="480129" y="24077"/>
              <a:ext cx="3978355" cy="402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400" b="1" kern="1200" smtClean="0">
                  <a:solidFill>
                    <a:srgbClr val="002060"/>
                  </a:solidFill>
                  <a:latin typeface="Times New Roman" pitchFamily="18" charset="0"/>
                  <a:cs typeface="Times New Roman" pitchFamily="18" charset="0"/>
                </a:rPr>
                <a:t>Thư điện tử là gì?</a:t>
              </a:r>
              <a:endParaRPr lang="vi-VN" sz="2400" kern="1200">
                <a:solidFill>
                  <a:srgbClr val="002060"/>
                </a:solidFill>
                <a:latin typeface="Times New Roman" pitchFamily="18" charset="0"/>
                <a:cs typeface="Times New Roman" pitchFamily="18" charset="0"/>
              </a:endParaRPr>
            </a:p>
          </p:txBody>
        </p:sp>
      </p:grpSp>
      <p:sp>
        <p:nvSpPr>
          <p:cNvPr id="14" name="TextBox 13"/>
          <p:cNvSpPr txBox="1"/>
          <p:nvPr/>
        </p:nvSpPr>
        <p:spPr>
          <a:xfrm>
            <a:off x="821828" y="935279"/>
            <a:ext cx="7483972" cy="1569660"/>
          </a:xfrm>
          <a:prstGeom prst="rect">
            <a:avLst/>
          </a:prstGeom>
          <a:noFill/>
        </p:spPr>
        <p:txBody>
          <a:bodyPr wrap="square" rtlCol="0">
            <a:spAutoFit/>
          </a:bodyPr>
          <a:lstStyle/>
          <a:p>
            <a:r>
              <a:rPr lang="vi-VN" sz="2400">
                <a:solidFill>
                  <a:schemeClr val="bg1"/>
                </a:solidFill>
                <a:latin typeface="+mj-lt"/>
              </a:rPr>
              <a:t>Thư điện tử </a:t>
            </a:r>
            <a:r>
              <a:rPr lang="vi-VN" sz="2400" smtClean="0">
                <a:solidFill>
                  <a:schemeClr val="bg1"/>
                </a:solidFill>
                <a:latin typeface="+mj-lt"/>
              </a:rPr>
              <a:t>(</a:t>
            </a:r>
            <a:r>
              <a:rPr lang="vi-VN" sz="2400" smtClean="0">
                <a:solidFill>
                  <a:schemeClr val="bg1"/>
                </a:solidFill>
                <a:latin typeface="+mj-lt"/>
              </a:rPr>
              <a:t>Electronic Mail) </a:t>
            </a:r>
            <a:r>
              <a:rPr lang="vi-VN" sz="2400" smtClean="0">
                <a:solidFill>
                  <a:schemeClr val="bg1"/>
                </a:solidFill>
                <a:latin typeface="+mj-lt"/>
              </a:rPr>
              <a:t>là </a:t>
            </a:r>
            <a:r>
              <a:rPr lang="vi-VN" sz="2400">
                <a:solidFill>
                  <a:schemeClr val="bg1"/>
                </a:solidFill>
                <a:latin typeface="+mj-lt"/>
              </a:rPr>
              <a:t>dịch vụ chuyển thư dưới dạng số trên mạng máy tính (Internet) thông qua các hộp thư điện tử được quản lý và vận hành bởi hệ thống thư điện tử.</a:t>
            </a:r>
          </a:p>
        </p:txBody>
      </p:sp>
      <p:sp>
        <p:nvSpPr>
          <p:cNvPr id="17" name="Rectangle 16"/>
          <p:cNvSpPr/>
          <p:nvPr/>
        </p:nvSpPr>
        <p:spPr>
          <a:xfrm>
            <a:off x="281900" y="819150"/>
            <a:ext cx="558166" cy="584775"/>
          </a:xfrm>
          <a:prstGeom prst="rect">
            <a:avLst/>
          </a:prstGeom>
        </p:spPr>
        <p:txBody>
          <a:bodyPr wrap="none">
            <a:spAutoFit/>
          </a:bodyPr>
          <a:lstStyle/>
          <a:p>
            <a:r>
              <a:rPr lang="en-US" altLang="en-US" sz="3200" b="1">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vi-VN" sz="3200">
              <a:solidFill>
                <a:srgbClr val="00B050"/>
              </a:solidFill>
            </a:endParaRPr>
          </a:p>
        </p:txBody>
      </p:sp>
      <p:sp>
        <p:nvSpPr>
          <p:cNvPr id="18" name="Rectangle 17"/>
          <p:cNvSpPr/>
          <p:nvPr/>
        </p:nvSpPr>
        <p:spPr>
          <a:xfrm>
            <a:off x="914400" y="2266950"/>
            <a:ext cx="7239000" cy="2677656"/>
          </a:xfrm>
          <a:prstGeom prst="rect">
            <a:avLst/>
          </a:prstGeom>
        </p:spPr>
        <p:txBody>
          <a:bodyPr wrap="square">
            <a:spAutoFit/>
          </a:bodyPr>
          <a:lstStyle/>
          <a:p>
            <a:r>
              <a:rPr lang="vi-VN" sz="2400">
                <a:solidFill>
                  <a:schemeClr val="bg1"/>
                </a:solidFill>
                <a:latin typeface="+mj-lt"/>
              </a:rPr>
              <a:t>Thư điện tử có nhiều ưu điểm:</a:t>
            </a:r>
          </a:p>
          <a:p>
            <a:r>
              <a:rPr lang="vi-VN" sz="2400">
                <a:solidFill>
                  <a:schemeClr val="bg1"/>
                </a:solidFill>
                <a:latin typeface="+mj-lt"/>
              </a:rPr>
              <a:t>    • Chi phí thấp.</a:t>
            </a:r>
          </a:p>
          <a:p>
            <a:r>
              <a:rPr lang="vi-VN" sz="2400">
                <a:solidFill>
                  <a:schemeClr val="bg1"/>
                </a:solidFill>
                <a:latin typeface="+mj-lt"/>
              </a:rPr>
              <a:t>    • Thời gian chuyển gần như tức thời.</a:t>
            </a:r>
          </a:p>
          <a:p>
            <a:r>
              <a:rPr lang="vi-VN" sz="2400">
                <a:solidFill>
                  <a:schemeClr val="bg1"/>
                </a:solidFill>
                <a:latin typeface="+mj-lt"/>
              </a:rPr>
              <a:t>    • </a:t>
            </a:r>
            <a:r>
              <a:rPr lang="vi-VN" sz="2400" smtClean="0">
                <a:solidFill>
                  <a:schemeClr val="bg1"/>
                </a:solidFill>
                <a:latin typeface="+mj-lt"/>
              </a:rPr>
              <a:t>Một người có thể gửi </a:t>
            </a:r>
            <a:r>
              <a:rPr lang="vi-VN" sz="2400">
                <a:solidFill>
                  <a:schemeClr val="bg1"/>
                </a:solidFill>
                <a:latin typeface="+mj-lt"/>
              </a:rPr>
              <a:t>cho nhiều người.</a:t>
            </a:r>
          </a:p>
          <a:p>
            <a:r>
              <a:rPr lang="vi-VN" sz="2400">
                <a:solidFill>
                  <a:schemeClr val="bg1"/>
                </a:solidFill>
                <a:latin typeface="+mj-lt"/>
              </a:rPr>
              <a:t>    • Có thể gửi </a:t>
            </a:r>
            <a:r>
              <a:rPr lang="vi-VN" sz="2400" smtClean="0">
                <a:solidFill>
                  <a:schemeClr val="bg1"/>
                </a:solidFill>
                <a:latin typeface="+mj-lt"/>
              </a:rPr>
              <a:t>tệp tin đính kèm</a:t>
            </a:r>
          </a:p>
          <a:p>
            <a:r>
              <a:rPr lang="vi-VN" sz="2400" smtClean="0">
                <a:solidFill>
                  <a:schemeClr val="bg1"/>
                </a:solidFill>
                <a:latin typeface="+mj-lt"/>
              </a:rPr>
              <a:t>...</a:t>
            </a:r>
          </a:p>
          <a:p>
            <a:r>
              <a:rPr lang="vi-VN" sz="2400" smtClean="0">
                <a:solidFill>
                  <a:schemeClr val="bg1"/>
                </a:solidFill>
                <a:latin typeface="+mj-lt"/>
              </a:rPr>
              <a:t> </a:t>
            </a:r>
            <a:endParaRPr lang="vi-VN" sz="2400">
              <a:solidFill>
                <a:schemeClr val="bg1"/>
              </a:solidFill>
              <a:latin typeface="+mj-lt"/>
            </a:endParaRPr>
          </a:p>
        </p:txBody>
      </p:sp>
      <p:sp>
        <p:nvSpPr>
          <p:cNvPr id="19" name="Rectangle 18"/>
          <p:cNvSpPr/>
          <p:nvPr/>
        </p:nvSpPr>
        <p:spPr>
          <a:xfrm>
            <a:off x="356234" y="2114550"/>
            <a:ext cx="558166" cy="584775"/>
          </a:xfrm>
          <a:prstGeom prst="rect">
            <a:avLst/>
          </a:prstGeom>
        </p:spPr>
        <p:txBody>
          <a:bodyPr wrap="none">
            <a:spAutoFit/>
          </a:bodyPr>
          <a:lstStyle/>
          <a:p>
            <a:r>
              <a:rPr lang="en-US" altLang="en-US" sz="3200" b="1">
                <a:solidFill>
                  <a:srgbClr val="00B050"/>
                </a:solidFill>
                <a:latin typeface="Arial" panose="020B0604020202020204" pitchFamily="34" charset="0"/>
                <a:cs typeface="Arial" panose="020B0604020202020204" pitchFamily="34" charset="0"/>
                <a:sym typeface="Wingdings" panose="05000000000000000000" pitchFamily="2" charset="2"/>
              </a:rPr>
              <a:t></a:t>
            </a:r>
            <a:endParaRPr lang="vi-VN" sz="3200">
              <a:solidFill>
                <a:srgbClr val="00B050"/>
              </a:solidFill>
            </a:endParaRPr>
          </a:p>
        </p:txBody>
      </p:sp>
    </p:spTree>
    <p:extLst>
      <p:ext uri="{BB962C8B-B14F-4D97-AF65-F5344CB8AC3E}">
        <p14:creationId xmlns:p14="http://schemas.microsoft.com/office/powerpoint/2010/main" val="850664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0919" y="209549"/>
            <a:ext cx="480128" cy="685898"/>
            <a:chOff x="1" y="2302"/>
            <a:chExt cx="480128" cy="685898"/>
          </a:xfrm>
        </p:grpSpPr>
        <p:sp>
          <p:nvSpPr>
            <p:cNvPr id="8" name="Chevron 7"/>
            <p:cNvSpPr/>
            <p:nvPr/>
          </p:nvSpPr>
          <p:spPr>
            <a:xfrm rot="5400000">
              <a:off x="-102884" y="105187"/>
              <a:ext cx="685898" cy="480128"/>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Chevron 4"/>
            <p:cNvSpPr/>
            <p:nvPr/>
          </p:nvSpPr>
          <p:spPr>
            <a:xfrm>
              <a:off x="1" y="242366"/>
              <a:ext cx="480128" cy="20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2</a:t>
              </a:r>
              <a:endParaRPr lang="vi-VN" sz="2400" b="1" kern="1200">
                <a:solidFill>
                  <a:srgbClr val="FF0000"/>
                </a:solidFill>
                <a:latin typeface="Times New Roman" pitchFamily="18" charset="0"/>
                <a:cs typeface="Times New Roman" pitchFamily="18" charset="0"/>
              </a:endParaRPr>
            </a:p>
          </p:txBody>
        </p:sp>
      </p:grpSp>
      <p:grpSp>
        <p:nvGrpSpPr>
          <p:cNvPr id="10" name="Group 9"/>
          <p:cNvGrpSpPr/>
          <p:nvPr/>
        </p:nvGrpSpPr>
        <p:grpSpPr>
          <a:xfrm>
            <a:off x="801046" y="209550"/>
            <a:ext cx="4000130" cy="446068"/>
            <a:chOff x="480128" y="2303"/>
            <a:chExt cx="4000130" cy="446068"/>
          </a:xfrm>
        </p:grpSpPr>
        <p:sp>
          <p:nvSpPr>
            <p:cNvPr id="11" name="Round Same Side Corner Rectangle 10"/>
            <p:cNvSpPr/>
            <p:nvPr/>
          </p:nvSpPr>
          <p:spPr>
            <a:xfrm rot="5400000">
              <a:off x="2257159" y="-1774728"/>
              <a:ext cx="446068" cy="4000130"/>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6"/>
            <p:cNvSpPr/>
            <p:nvPr/>
          </p:nvSpPr>
          <p:spPr>
            <a:xfrm>
              <a:off x="480129" y="24077"/>
              <a:ext cx="3978355" cy="402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solidFill>
                    <a:srgbClr val="002060"/>
                  </a:solidFill>
                  <a:latin typeface="Times New Roman" pitchFamily="18" charset="0"/>
                  <a:cs typeface="Times New Roman" pitchFamily="18" charset="0"/>
                </a:rPr>
                <a:t>Hệ thống thư điện tử</a:t>
              </a:r>
              <a:endParaRPr lang="vi-VN" sz="2000" kern="1200">
                <a:solidFill>
                  <a:srgbClr val="002060"/>
                </a:solidFill>
                <a:latin typeface="Times New Roman" pitchFamily="18" charset="0"/>
                <a:cs typeface="Times New Roman" pitchFamily="18" charset="0"/>
              </a:endParaRPr>
            </a:p>
          </p:txBody>
        </p:sp>
      </p:grpSp>
      <p:pic>
        <p:nvPicPr>
          <p:cNvPr id="2050" name="Picture 2" descr="Lý thuyết Tin học 9 Bài 4: Tìm hiểu thư điện tử (hay, chi t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52550"/>
            <a:ext cx="7543800" cy="34064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895447"/>
            <a:ext cx="3886776" cy="369332"/>
          </a:xfrm>
          <a:prstGeom prst="rect">
            <a:avLst/>
          </a:prstGeom>
          <a:noFill/>
        </p:spPr>
        <p:txBody>
          <a:bodyPr wrap="square" rtlCol="0">
            <a:spAutoFit/>
          </a:bodyPr>
          <a:lstStyle/>
          <a:p>
            <a:r>
              <a:rPr lang="en-US" sz="1800" b="1" smtClean="0">
                <a:solidFill>
                  <a:schemeClr val="bg1"/>
                </a:solidFill>
                <a:latin typeface="Times New Roman" pitchFamily="18" charset="0"/>
                <a:cs typeface="Times New Roman" pitchFamily="18" charset="0"/>
              </a:rPr>
              <a:t>Mô hình gửi thư truyền thống</a:t>
            </a:r>
            <a:endParaRPr lang="vi-VN" sz="1800" b="1">
              <a:solidFill>
                <a:schemeClr val="bg1"/>
              </a:solidFill>
              <a:latin typeface="Times New Roman" pitchFamily="18" charset="0"/>
              <a:cs typeface="Times New Roman" pitchFamily="18" charset="0"/>
            </a:endParaRPr>
          </a:p>
        </p:txBody>
      </p:sp>
      <p:sp>
        <p:nvSpPr>
          <p:cNvPr id="3" name="TextBox 2"/>
          <p:cNvSpPr txBox="1"/>
          <p:nvPr/>
        </p:nvSpPr>
        <p:spPr>
          <a:xfrm>
            <a:off x="2057400" y="3920836"/>
            <a:ext cx="2781300"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smtClean="0">
                <a:solidFill>
                  <a:srgbClr val="002060"/>
                </a:solidFill>
              </a:rPr>
              <a:t>Người gửi bỏ </a:t>
            </a:r>
            <a:r>
              <a:rPr lang="en-US" b="1">
                <a:solidFill>
                  <a:srgbClr val="002060"/>
                </a:solidFill>
              </a:rPr>
              <a:t>thư đã có địa chỉ chính xác vào thùng thư</a:t>
            </a:r>
            <a:endParaRPr lang="vi-VN" b="1">
              <a:solidFill>
                <a:srgbClr val="002060"/>
              </a:solidFill>
            </a:endParaRPr>
          </a:p>
          <a:p>
            <a:endParaRPr lang="vi-VN" b="1">
              <a:solidFill>
                <a:srgbClr val="002060"/>
              </a:solidFill>
            </a:endParaRPr>
          </a:p>
        </p:txBody>
      </p:sp>
      <p:sp>
        <p:nvSpPr>
          <p:cNvPr id="17" name="TextBox 16"/>
          <p:cNvSpPr txBox="1"/>
          <p:nvPr/>
        </p:nvSpPr>
        <p:spPr>
          <a:xfrm>
            <a:off x="933450" y="1406236"/>
            <a:ext cx="20955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smtClean="0">
                <a:solidFill>
                  <a:srgbClr val="002060"/>
                </a:solidFill>
              </a:rPr>
              <a:t>Nhân viên bưu điện tập hợp thư cần gửi</a:t>
            </a:r>
            <a:endParaRPr lang="vi-VN" sz="1200" b="1">
              <a:solidFill>
                <a:srgbClr val="002060"/>
              </a:solidFill>
            </a:endParaRPr>
          </a:p>
        </p:txBody>
      </p:sp>
      <p:sp>
        <p:nvSpPr>
          <p:cNvPr id="18" name="TextBox 17"/>
          <p:cNvSpPr txBox="1"/>
          <p:nvPr/>
        </p:nvSpPr>
        <p:spPr>
          <a:xfrm>
            <a:off x="3124200" y="2438762"/>
            <a:ext cx="21336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smtClean="0">
                <a:solidFill>
                  <a:srgbClr val="002060"/>
                </a:solidFill>
              </a:rPr>
              <a:t>Thư được chuyển đi bằng hệ thống vận chuyển</a:t>
            </a:r>
            <a:endParaRPr lang="vi-VN" sz="1200" b="1">
              <a:solidFill>
                <a:srgbClr val="002060"/>
              </a:solidFill>
            </a:endParaRPr>
          </a:p>
        </p:txBody>
      </p:sp>
      <p:sp>
        <p:nvSpPr>
          <p:cNvPr id="19" name="TextBox 18"/>
          <p:cNvSpPr txBox="1"/>
          <p:nvPr/>
        </p:nvSpPr>
        <p:spPr>
          <a:xfrm>
            <a:off x="6096000" y="2898826"/>
            <a:ext cx="22479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smtClean="0">
                <a:solidFill>
                  <a:srgbClr val="002060"/>
                </a:solidFill>
              </a:rPr>
              <a:t>Nhân viên bưu điện chuyển thư đến ngưới nhận</a:t>
            </a:r>
            <a:endParaRPr lang="vi-VN" sz="1200" b="1">
              <a:solidFill>
                <a:srgbClr val="002060"/>
              </a:solidFill>
            </a:endParaRPr>
          </a:p>
        </p:txBody>
      </p:sp>
    </p:spTree>
    <p:extLst>
      <p:ext uri="{BB962C8B-B14F-4D97-AF65-F5344CB8AC3E}">
        <p14:creationId xmlns:p14="http://schemas.microsoft.com/office/powerpoint/2010/main" val="2566099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0919" y="209549"/>
            <a:ext cx="480128" cy="685898"/>
            <a:chOff x="1" y="2302"/>
            <a:chExt cx="480128" cy="685898"/>
          </a:xfrm>
        </p:grpSpPr>
        <p:sp>
          <p:nvSpPr>
            <p:cNvPr id="8" name="Chevron 7"/>
            <p:cNvSpPr/>
            <p:nvPr/>
          </p:nvSpPr>
          <p:spPr>
            <a:xfrm rot="5400000">
              <a:off x="-102884" y="105187"/>
              <a:ext cx="685898" cy="480128"/>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Chevron 4"/>
            <p:cNvSpPr/>
            <p:nvPr/>
          </p:nvSpPr>
          <p:spPr>
            <a:xfrm>
              <a:off x="1" y="242366"/>
              <a:ext cx="480128" cy="20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2</a:t>
              </a:r>
              <a:endParaRPr lang="vi-VN" sz="2400" b="1" kern="1200">
                <a:solidFill>
                  <a:srgbClr val="FF0000"/>
                </a:solidFill>
                <a:latin typeface="Times New Roman" pitchFamily="18" charset="0"/>
                <a:cs typeface="Times New Roman" pitchFamily="18" charset="0"/>
              </a:endParaRPr>
            </a:p>
          </p:txBody>
        </p:sp>
      </p:grpSp>
      <p:grpSp>
        <p:nvGrpSpPr>
          <p:cNvPr id="10" name="Group 9"/>
          <p:cNvGrpSpPr/>
          <p:nvPr/>
        </p:nvGrpSpPr>
        <p:grpSpPr>
          <a:xfrm>
            <a:off x="801046" y="209550"/>
            <a:ext cx="4000130" cy="446068"/>
            <a:chOff x="480128" y="2303"/>
            <a:chExt cx="4000130" cy="446068"/>
          </a:xfrm>
        </p:grpSpPr>
        <p:sp>
          <p:nvSpPr>
            <p:cNvPr id="11" name="Round Same Side Corner Rectangle 10"/>
            <p:cNvSpPr/>
            <p:nvPr/>
          </p:nvSpPr>
          <p:spPr>
            <a:xfrm rot="5400000">
              <a:off x="2257159" y="-1774728"/>
              <a:ext cx="446068" cy="4000130"/>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6"/>
            <p:cNvSpPr/>
            <p:nvPr/>
          </p:nvSpPr>
          <p:spPr>
            <a:xfrm>
              <a:off x="480129" y="24077"/>
              <a:ext cx="3978355" cy="402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solidFill>
                    <a:srgbClr val="002060"/>
                  </a:solidFill>
                  <a:latin typeface="Times New Roman" pitchFamily="18" charset="0"/>
                  <a:cs typeface="Times New Roman" pitchFamily="18" charset="0"/>
                </a:rPr>
                <a:t>Hệ thống thư điện tử</a:t>
              </a:r>
              <a:endParaRPr lang="vi-VN" sz="2000" kern="1200">
                <a:solidFill>
                  <a:srgbClr val="002060"/>
                </a:solidFill>
                <a:latin typeface="Times New Roman" pitchFamily="18" charset="0"/>
                <a:cs typeface="Times New Roman" pitchFamily="18" charset="0"/>
              </a:endParaRPr>
            </a:p>
          </p:txBody>
        </p:sp>
      </p:gr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19" y="1504950"/>
            <a:ext cx="4022481"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65583"/>
            <a:ext cx="4343400"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648200" y="971550"/>
            <a:ext cx="3886776" cy="369332"/>
          </a:xfrm>
          <a:prstGeom prst="rect">
            <a:avLst/>
          </a:prstGeom>
          <a:noFill/>
        </p:spPr>
        <p:txBody>
          <a:bodyPr wrap="square" rtlCol="0">
            <a:spAutoFit/>
          </a:bodyPr>
          <a:lstStyle/>
          <a:p>
            <a:r>
              <a:rPr lang="en-US" sz="1800" b="1" smtClean="0">
                <a:solidFill>
                  <a:schemeClr val="bg1"/>
                </a:solidFill>
                <a:latin typeface="Times New Roman" pitchFamily="18" charset="0"/>
                <a:cs typeface="Times New Roman" pitchFamily="18" charset="0"/>
              </a:rPr>
              <a:t>Mô hình gửi thư điện tử</a:t>
            </a:r>
            <a:endParaRPr lang="vi-VN" sz="1800" b="1">
              <a:solidFill>
                <a:schemeClr val="bg1"/>
              </a:solidFill>
              <a:latin typeface="Times New Roman" pitchFamily="18" charset="0"/>
              <a:cs typeface="Times New Roman" pitchFamily="18" charset="0"/>
            </a:endParaRPr>
          </a:p>
        </p:txBody>
      </p:sp>
      <p:sp>
        <p:nvSpPr>
          <p:cNvPr id="17" name="TextBox 16"/>
          <p:cNvSpPr txBox="1"/>
          <p:nvPr/>
        </p:nvSpPr>
        <p:spPr>
          <a:xfrm>
            <a:off x="320919" y="971550"/>
            <a:ext cx="3886776" cy="369332"/>
          </a:xfrm>
          <a:prstGeom prst="rect">
            <a:avLst/>
          </a:prstGeom>
          <a:noFill/>
        </p:spPr>
        <p:txBody>
          <a:bodyPr wrap="square" rtlCol="0">
            <a:spAutoFit/>
          </a:bodyPr>
          <a:lstStyle/>
          <a:p>
            <a:r>
              <a:rPr lang="en-US" sz="1800" b="1" smtClean="0">
                <a:solidFill>
                  <a:schemeClr val="bg1"/>
                </a:solidFill>
                <a:latin typeface="Times New Roman" pitchFamily="18" charset="0"/>
                <a:cs typeface="Times New Roman" pitchFamily="18" charset="0"/>
              </a:rPr>
              <a:t>Mô hình gửi thư truyền thống</a:t>
            </a:r>
            <a:endParaRPr lang="vi-VN" sz="18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44761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circle(in)">
                                      <p:cBhvr>
                                        <p:cTn id="7" dur="2000"/>
                                        <p:tgtEl>
                                          <p:spTgt spid="307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circle(in)">
                                      <p:cBhvr>
                                        <p:cTn id="18"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0919" y="209549"/>
            <a:ext cx="480128" cy="685898"/>
            <a:chOff x="1" y="2302"/>
            <a:chExt cx="480128" cy="685898"/>
          </a:xfrm>
        </p:grpSpPr>
        <p:sp>
          <p:nvSpPr>
            <p:cNvPr id="8" name="Chevron 7"/>
            <p:cNvSpPr/>
            <p:nvPr/>
          </p:nvSpPr>
          <p:spPr>
            <a:xfrm rot="5400000">
              <a:off x="-102884" y="105187"/>
              <a:ext cx="685898" cy="480128"/>
            </a:xfrm>
            <a:prstGeom prst="chevron">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Chevron 4"/>
            <p:cNvSpPr/>
            <p:nvPr/>
          </p:nvSpPr>
          <p:spPr>
            <a:xfrm>
              <a:off x="1" y="242366"/>
              <a:ext cx="480128" cy="205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2</a:t>
              </a:r>
              <a:endParaRPr lang="vi-VN" sz="2400" b="1" kern="1200">
                <a:solidFill>
                  <a:srgbClr val="FF0000"/>
                </a:solidFill>
                <a:latin typeface="Times New Roman" pitchFamily="18" charset="0"/>
                <a:cs typeface="Times New Roman" pitchFamily="18" charset="0"/>
              </a:endParaRPr>
            </a:p>
          </p:txBody>
        </p:sp>
      </p:grpSp>
      <p:grpSp>
        <p:nvGrpSpPr>
          <p:cNvPr id="10" name="Group 9"/>
          <p:cNvGrpSpPr/>
          <p:nvPr/>
        </p:nvGrpSpPr>
        <p:grpSpPr>
          <a:xfrm>
            <a:off x="801046" y="209550"/>
            <a:ext cx="4000130" cy="446068"/>
            <a:chOff x="480128" y="2303"/>
            <a:chExt cx="4000130" cy="446068"/>
          </a:xfrm>
        </p:grpSpPr>
        <p:sp>
          <p:nvSpPr>
            <p:cNvPr id="11" name="Round Same Side Corner Rectangle 10"/>
            <p:cNvSpPr/>
            <p:nvPr/>
          </p:nvSpPr>
          <p:spPr>
            <a:xfrm rot="5400000">
              <a:off x="2257159" y="-1774728"/>
              <a:ext cx="446068" cy="4000130"/>
            </a:xfrm>
            <a:prstGeom prst="round2Same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6"/>
            <p:cNvSpPr/>
            <p:nvPr/>
          </p:nvSpPr>
          <p:spPr>
            <a:xfrm>
              <a:off x="480129" y="24077"/>
              <a:ext cx="3978355" cy="4025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400" b="1" kern="1200" smtClean="0">
                  <a:solidFill>
                    <a:srgbClr val="002060"/>
                  </a:solidFill>
                  <a:latin typeface="Times New Roman" pitchFamily="18" charset="0"/>
                  <a:cs typeface="Times New Roman" pitchFamily="18" charset="0"/>
                </a:rPr>
                <a:t>Hệ thống thư điện tử</a:t>
              </a:r>
              <a:endParaRPr lang="vi-VN" sz="2400" kern="1200">
                <a:solidFill>
                  <a:srgbClr val="002060"/>
                </a:solidFill>
                <a:latin typeface="Times New Roman" pitchFamily="18" charset="0"/>
                <a:cs typeface="Times New Roman" pitchFamily="18" charset="0"/>
              </a:endParaRPr>
            </a:p>
          </p:txBody>
        </p:sp>
      </p:grpSp>
      <p:sp>
        <p:nvSpPr>
          <p:cNvPr id="5" name="Rectangle 4"/>
          <p:cNvSpPr/>
          <p:nvPr/>
        </p:nvSpPr>
        <p:spPr>
          <a:xfrm>
            <a:off x="685800" y="742950"/>
            <a:ext cx="8229600" cy="2751522"/>
          </a:xfrm>
          <a:prstGeom prst="rect">
            <a:avLst/>
          </a:prstGeom>
        </p:spPr>
        <p:txBody>
          <a:bodyPr wrap="square">
            <a:spAutoFit/>
          </a:bodyPr>
          <a:lstStyle/>
          <a:p>
            <a:pPr>
              <a:lnSpc>
                <a:spcPct val="120000"/>
              </a:lnSpc>
            </a:pPr>
            <a:r>
              <a:rPr lang="vi-VN" sz="2400">
                <a:solidFill>
                  <a:schemeClr val="bg1"/>
                </a:solidFill>
                <a:latin typeface="+mj-lt"/>
              </a:rPr>
              <a:t>+ </a:t>
            </a:r>
            <a:r>
              <a:rPr lang="vi-VN" sz="2400" u="sng" smtClean="0">
                <a:solidFill>
                  <a:schemeClr val="bg1"/>
                </a:solidFill>
                <a:latin typeface="+mj-lt"/>
              </a:rPr>
              <a:t>B1</a:t>
            </a:r>
            <a:r>
              <a:rPr lang="vi-VN" sz="2400">
                <a:solidFill>
                  <a:schemeClr val="bg1"/>
                </a:solidFill>
                <a:latin typeface="+mj-lt"/>
              </a:rPr>
              <a:t>. Thư được soạn tại máy của người gửi</a:t>
            </a:r>
          </a:p>
          <a:p>
            <a:pPr>
              <a:lnSpc>
                <a:spcPct val="120000"/>
              </a:lnSpc>
            </a:pPr>
            <a:r>
              <a:rPr lang="vi-VN" sz="2400">
                <a:solidFill>
                  <a:schemeClr val="bg1"/>
                </a:solidFill>
                <a:latin typeface="+mj-lt"/>
              </a:rPr>
              <a:t>+ </a:t>
            </a:r>
            <a:r>
              <a:rPr lang="vi-VN" sz="2400" u="sng">
                <a:solidFill>
                  <a:schemeClr val="bg1"/>
                </a:solidFill>
                <a:latin typeface="+mj-lt"/>
              </a:rPr>
              <a:t>B 2</a:t>
            </a:r>
            <a:r>
              <a:rPr lang="vi-VN" sz="2400">
                <a:solidFill>
                  <a:schemeClr val="bg1"/>
                </a:solidFill>
                <a:latin typeface="+mj-lt"/>
              </a:rPr>
              <a:t>. Thư được gửi tới máy chủ thư điện tử của người gửi</a:t>
            </a:r>
          </a:p>
          <a:p>
            <a:pPr>
              <a:lnSpc>
                <a:spcPct val="120000"/>
              </a:lnSpc>
            </a:pPr>
            <a:r>
              <a:rPr lang="vi-VN" sz="2400">
                <a:solidFill>
                  <a:schemeClr val="bg1"/>
                </a:solidFill>
                <a:latin typeface="+mj-lt"/>
              </a:rPr>
              <a:t>+ </a:t>
            </a:r>
            <a:r>
              <a:rPr lang="vi-VN" sz="2400" u="sng">
                <a:solidFill>
                  <a:schemeClr val="bg1"/>
                </a:solidFill>
                <a:latin typeface="+mj-lt"/>
              </a:rPr>
              <a:t>B 3</a:t>
            </a:r>
            <a:r>
              <a:rPr lang="vi-VN" sz="2400">
                <a:solidFill>
                  <a:schemeClr val="bg1"/>
                </a:solidFill>
                <a:latin typeface="+mj-lt"/>
              </a:rPr>
              <a:t>. Máy chủ thư điện tử của người gửi chuyển thư đến máy chủ thư điện tử của người nhận qua mạng máy tính (Internet)</a:t>
            </a:r>
          </a:p>
          <a:p>
            <a:pPr>
              <a:lnSpc>
                <a:spcPct val="120000"/>
              </a:lnSpc>
            </a:pPr>
            <a:r>
              <a:rPr lang="vi-VN" sz="2400">
                <a:solidFill>
                  <a:schemeClr val="bg1"/>
                </a:solidFill>
                <a:latin typeface="+mj-lt"/>
              </a:rPr>
              <a:t>+ </a:t>
            </a:r>
            <a:r>
              <a:rPr lang="vi-VN" sz="2400" u="sng">
                <a:solidFill>
                  <a:schemeClr val="bg1"/>
                </a:solidFill>
                <a:latin typeface="+mj-lt"/>
              </a:rPr>
              <a:t>B 4</a:t>
            </a:r>
            <a:r>
              <a:rPr lang="vi-VN" sz="2400">
                <a:solidFill>
                  <a:schemeClr val="bg1"/>
                </a:solidFill>
                <a:latin typeface="+mj-lt"/>
              </a:rPr>
              <a:t>. Máy chủ thư điện tử của người nhận chuyển thư vào hộp thư của người nhận</a:t>
            </a:r>
          </a:p>
        </p:txBody>
      </p:sp>
      <p:sp>
        <p:nvSpPr>
          <p:cNvPr id="22" name="Rectangle 21"/>
          <p:cNvSpPr/>
          <p:nvPr/>
        </p:nvSpPr>
        <p:spPr>
          <a:xfrm>
            <a:off x="838776" y="3372920"/>
            <a:ext cx="8076624" cy="1484830"/>
          </a:xfrm>
          <a:prstGeom prst="rect">
            <a:avLst/>
          </a:prstGeom>
        </p:spPr>
        <p:txBody>
          <a:bodyPr wrap="square">
            <a:spAutoFit/>
          </a:bodyPr>
          <a:lstStyle/>
          <a:p>
            <a:pPr>
              <a:lnSpc>
                <a:spcPct val="130000"/>
              </a:lnSpc>
            </a:pPr>
            <a:r>
              <a:rPr lang="vi-VN" sz="2400" smtClean="0">
                <a:solidFill>
                  <a:schemeClr val="bg1"/>
                </a:solidFill>
                <a:latin typeface="+mj-lt"/>
              </a:rPr>
              <a:t>Như </a:t>
            </a:r>
            <a:r>
              <a:rPr lang="vi-VN" sz="2400">
                <a:solidFill>
                  <a:schemeClr val="bg1"/>
                </a:solidFill>
                <a:latin typeface="+mj-lt"/>
              </a:rPr>
              <a:t>vậy, trong hệ thống thư điện tử:</a:t>
            </a:r>
          </a:p>
          <a:p>
            <a:pPr marL="342900" indent="-342900">
              <a:lnSpc>
                <a:spcPct val="130000"/>
              </a:lnSpc>
              <a:buClr>
                <a:schemeClr val="bg1"/>
              </a:buClr>
              <a:buFont typeface="Arial" pitchFamily="34" charset="0"/>
              <a:buChar char="•"/>
            </a:pPr>
            <a:r>
              <a:rPr lang="vi-VN" sz="2400">
                <a:solidFill>
                  <a:schemeClr val="bg1"/>
                </a:solidFill>
                <a:latin typeface="+mj-lt"/>
              </a:rPr>
              <a:t>Các máy chủ thư điện tử sẽ là “bưu điện”</a:t>
            </a:r>
          </a:p>
          <a:p>
            <a:pPr marL="342900" indent="-342900">
              <a:lnSpc>
                <a:spcPct val="130000"/>
              </a:lnSpc>
              <a:buClr>
                <a:schemeClr val="bg1"/>
              </a:buClr>
              <a:buFont typeface="Arial" pitchFamily="34" charset="0"/>
              <a:buChar char="•"/>
            </a:pPr>
            <a:r>
              <a:rPr lang="vi-VN" sz="2400">
                <a:solidFill>
                  <a:schemeClr val="bg1"/>
                </a:solidFill>
                <a:latin typeface="+mj-lt"/>
              </a:rPr>
              <a:t>Hệ thống vận chuyển của “bưu điện” chính là mạng máy tính</a:t>
            </a:r>
          </a:p>
        </p:txBody>
      </p:sp>
    </p:spTree>
    <p:extLst>
      <p:ext uri="{BB962C8B-B14F-4D97-AF65-F5344CB8AC3E}">
        <p14:creationId xmlns:p14="http://schemas.microsoft.com/office/powerpoint/2010/main" val="2807920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52968946"/>
              </p:ext>
            </p:extLst>
          </p:nvPr>
        </p:nvGraphicFramePr>
        <p:xfrm>
          <a:off x="1295400" y="438150"/>
          <a:ext cx="7467601" cy="4211320"/>
        </p:xfrm>
        <a:graphic>
          <a:graphicData uri="http://schemas.openxmlformats.org/drawingml/2006/table">
            <a:tbl>
              <a:tblPr firstRow="1" bandRow="1">
                <a:tableStyleId>{7DF18680-E054-41AD-8BC1-D1AEF772440D}</a:tableStyleId>
              </a:tblPr>
              <a:tblGrid>
                <a:gridCol w="2265452"/>
                <a:gridCol w="2517169"/>
                <a:gridCol w="2684980"/>
              </a:tblGrid>
              <a:tr h="370840">
                <a:tc>
                  <a:txBody>
                    <a:bodyPr/>
                    <a:lstStyle/>
                    <a:p>
                      <a:pPr algn="ctr"/>
                      <a:r>
                        <a:rPr lang="en-US" smtClean="0"/>
                        <a:t>Thư</a:t>
                      </a:r>
                      <a:r>
                        <a:rPr lang="en-US" baseline="0" smtClean="0"/>
                        <a:t> truyền thống</a:t>
                      </a:r>
                      <a:endParaRPr lang="vi-VN"/>
                    </a:p>
                  </a:txBody>
                  <a:tcPr/>
                </a:tc>
                <a:tc>
                  <a:txBody>
                    <a:bodyPr/>
                    <a:lstStyle/>
                    <a:p>
                      <a:pPr algn="ctr"/>
                      <a:r>
                        <a:rPr lang="en-US" smtClean="0"/>
                        <a:t>Thư</a:t>
                      </a:r>
                      <a:r>
                        <a:rPr lang="en-US" baseline="0" smtClean="0"/>
                        <a:t> điện tử</a:t>
                      </a:r>
                      <a:endParaRPr lang="vi-VN"/>
                    </a:p>
                  </a:txBody>
                  <a:tcPr/>
                </a:tc>
                <a:tc>
                  <a:txBody>
                    <a:bodyPr/>
                    <a:lstStyle/>
                    <a:p>
                      <a:pPr algn="ctr"/>
                      <a:r>
                        <a:rPr lang="en-US" smtClean="0"/>
                        <a:t>Ý</a:t>
                      </a:r>
                      <a:r>
                        <a:rPr lang="en-US" baseline="0" smtClean="0"/>
                        <a:t> nghĩa</a:t>
                      </a:r>
                      <a:endParaRPr lang="vi-VN"/>
                    </a:p>
                  </a:txBody>
                  <a:tcPr/>
                </a:tc>
              </a:tr>
              <a:tr h="370840">
                <a:tc>
                  <a:txBody>
                    <a:bodyPr/>
                    <a:lstStyle/>
                    <a:p>
                      <a:r>
                        <a:rPr lang="en-US" smtClean="0"/>
                        <a:t>Địa</a:t>
                      </a:r>
                      <a:r>
                        <a:rPr lang="en-US" baseline="0" smtClean="0"/>
                        <a:t> chỉ người gửi nhận thư</a:t>
                      </a:r>
                      <a:endParaRPr lang="vi-VN"/>
                    </a:p>
                  </a:txBody>
                  <a:tcPr/>
                </a:tc>
                <a:tc>
                  <a:txBody>
                    <a:bodyPr/>
                    <a:lstStyle/>
                    <a:p>
                      <a:endParaRPr lang="vi-VN"/>
                    </a:p>
                  </a:txBody>
                  <a:tcPr/>
                </a:tc>
                <a:tc>
                  <a:txBody>
                    <a:bodyPr/>
                    <a:lstStyle/>
                    <a:p>
                      <a:endParaRPr lang="vi-VN"/>
                    </a:p>
                  </a:txBody>
                  <a:tcPr/>
                </a:tc>
              </a:tr>
              <a:tr h="370840">
                <a:tc>
                  <a:txBody>
                    <a:bodyPr/>
                    <a:lstStyle/>
                    <a:p>
                      <a:r>
                        <a:rPr lang="en-US" smtClean="0"/>
                        <a:t>Bưu</a:t>
                      </a:r>
                      <a:r>
                        <a:rPr lang="en-US" baseline="0" smtClean="0"/>
                        <a:t> điện</a:t>
                      </a:r>
                      <a:endParaRPr lang="vi-VN"/>
                    </a:p>
                  </a:txBody>
                  <a:tcPr/>
                </a:tc>
                <a:tc>
                  <a:txBody>
                    <a:bodyPr/>
                    <a:lstStyle/>
                    <a:p>
                      <a:endParaRPr lang="vi-VN"/>
                    </a:p>
                  </a:txBody>
                  <a:tcPr/>
                </a:tc>
                <a:tc>
                  <a:txBody>
                    <a:bodyPr/>
                    <a:lstStyle/>
                    <a:p>
                      <a:endParaRPr lang="en-US" smtClean="0"/>
                    </a:p>
                    <a:p>
                      <a:endParaRPr lang="vi-VN"/>
                    </a:p>
                  </a:txBody>
                  <a:tcPr/>
                </a:tc>
              </a:tr>
              <a:tr h="370840">
                <a:tc>
                  <a:txBody>
                    <a:bodyPr/>
                    <a:lstStyle/>
                    <a:p>
                      <a:r>
                        <a:rPr lang="en-US" smtClean="0"/>
                        <a:t>Hộp</a:t>
                      </a:r>
                      <a:r>
                        <a:rPr lang="en-US" baseline="0" smtClean="0"/>
                        <a:t> thư bưu điện</a:t>
                      </a:r>
                      <a:endParaRPr lang="vi-VN"/>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vi-VN"/>
                    </a:p>
                  </a:txBody>
                  <a:tcPr/>
                </a:tc>
                <a:tc>
                  <a:txBody>
                    <a:bodyPr/>
                    <a:lstStyle/>
                    <a:p>
                      <a:endParaRPr lang="en-US" smtClean="0"/>
                    </a:p>
                    <a:p>
                      <a:endParaRPr lang="en-US" smtClean="0"/>
                    </a:p>
                    <a:p>
                      <a:endParaRPr lang="vi-VN"/>
                    </a:p>
                  </a:txBody>
                  <a:tcPr/>
                </a:tc>
              </a:tr>
              <a:tr h="370840">
                <a:tc>
                  <a:txBody>
                    <a:bodyPr/>
                    <a:lstStyle/>
                    <a:p>
                      <a:r>
                        <a:rPr lang="en-US" smtClean="0"/>
                        <a:t>Chuyển</a:t>
                      </a:r>
                      <a:r>
                        <a:rPr lang="en-US" baseline="0" smtClean="0"/>
                        <a:t> thư bằng đường bưu chính</a:t>
                      </a:r>
                      <a:endParaRPr lang="vi-VN"/>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vi-VN"/>
                    </a:p>
                  </a:txBody>
                  <a:tcPr/>
                </a:tc>
                <a:tc>
                  <a:txBody>
                    <a:bodyPr/>
                    <a:lstStyle/>
                    <a:p>
                      <a:endParaRPr lang="vi-VN"/>
                    </a:p>
                  </a:txBody>
                  <a:tcPr/>
                </a:tc>
              </a:tr>
              <a:tr h="370840">
                <a:tc>
                  <a:txBody>
                    <a:bodyPr/>
                    <a:lstStyle/>
                    <a:p>
                      <a:r>
                        <a:rPr lang="en-US" smtClean="0"/>
                        <a:t>Mở</a:t>
                      </a:r>
                      <a:r>
                        <a:rPr lang="en-US" baseline="0" smtClean="0"/>
                        <a:t> đọc thư</a:t>
                      </a:r>
                      <a:endParaRPr lang="vi-VN"/>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vi-VN" smtClean="0"/>
                    </a:p>
                  </a:txBody>
                  <a:tcPr/>
                </a:tc>
                <a:tc>
                  <a:txBody>
                    <a:bodyPr/>
                    <a:lstStyle/>
                    <a:p>
                      <a:endParaRPr lang="en-US" smtClean="0"/>
                    </a:p>
                    <a:p>
                      <a:endParaRPr lang="vi-VN"/>
                    </a:p>
                  </a:txBody>
                  <a:tcPr/>
                </a:tc>
              </a:tr>
              <a:tr h="370840">
                <a:tc>
                  <a:txBody>
                    <a:bodyPr/>
                    <a:lstStyle/>
                    <a:p>
                      <a:r>
                        <a:rPr lang="en-US" smtClean="0"/>
                        <a:t>Viết</a:t>
                      </a:r>
                      <a:r>
                        <a:rPr lang="en-US" baseline="0" smtClean="0"/>
                        <a:t> thư (bằng bút)</a:t>
                      </a:r>
                      <a:endParaRPr lang="vi-VN"/>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vi-VN" smtClean="0"/>
                    </a:p>
                  </a:txBody>
                  <a:tcPr/>
                </a:tc>
                <a:tc>
                  <a:txBody>
                    <a:bodyPr/>
                    <a:lstStyle/>
                    <a:p>
                      <a:endParaRPr lang="en-US" smtClean="0"/>
                    </a:p>
                    <a:p>
                      <a:endParaRPr lang="vi-VN"/>
                    </a:p>
                  </a:txBody>
                  <a:tcPr/>
                </a:tc>
              </a:tr>
              <a:tr h="370840">
                <a:tc>
                  <a:txBody>
                    <a:bodyPr/>
                    <a:lstStyle/>
                    <a:p>
                      <a:r>
                        <a:rPr lang="en-US" smtClean="0"/>
                        <a:t>Dán</a:t>
                      </a:r>
                      <a:r>
                        <a:rPr lang="en-US" baseline="0" smtClean="0"/>
                        <a:t> tm thư, mang ra bưu điện để gửi</a:t>
                      </a:r>
                      <a:endParaRPr lang="vi-VN"/>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vi-VN" smtClean="0"/>
                    </a:p>
                  </a:txBody>
                  <a:tcPr/>
                </a:tc>
                <a:tc>
                  <a:txBody>
                    <a:bodyPr/>
                    <a:lstStyle/>
                    <a:p>
                      <a:endParaRPr lang="vi-VN"/>
                    </a:p>
                  </a:txBody>
                  <a:tcPr/>
                </a:tc>
              </a:tr>
            </a:tbl>
          </a:graphicData>
        </a:graphic>
      </p:graphicFrame>
      <p:sp>
        <p:nvSpPr>
          <p:cNvPr id="5" name="TextBox 4"/>
          <p:cNvSpPr txBox="1"/>
          <p:nvPr/>
        </p:nvSpPr>
        <p:spPr>
          <a:xfrm>
            <a:off x="3581400" y="895350"/>
            <a:ext cx="2362200" cy="307777"/>
          </a:xfrm>
          <a:prstGeom prst="rect">
            <a:avLst/>
          </a:prstGeom>
          <a:noFill/>
        </p:spPr>
        <p:txBody>
          <a:bodyPr wrap="square" rtlCol="0">
            <a:spAutoFit/>
          </a:bodyPr>
          <a:lstStyle/>
          <a:p>
            <a:r>
              <a:rPr lang="en-US"/>
              <a:t>Địa chỉ hộp thư điện tử</a:t>
            </a:r>
            <a:endParaRPr lang="vi-VN"/>
          </a:p>
        </p:txBody>
      </p:sp>
      <p:sp>
        <p:nvSpPr>
          <p:cNvPr id="13" name="TextBox 12"/>
          <p:cNvSpPr txBox="1"/>
          <p:nvPr/>
        </p:nvSpPr>
        <p:spPr>
          <a:xfrm>
            <a:off x="3581400" y="1331768"/>
            <a:ext cx="2362200" cy="523220"/>
          </a:xfrm>
          <a:prstGeom prst="rect">
            <a:avLst/>
          </a:prstGeom>
          <a:noFill/>
        </p:spPr>
        <p:txBody>
          <a:bodyPr wrap="square" rtlCol="0">
            <a:spAutoFit/>
          </a:bodyPr>
          <a:lstStyle/>
          <a:p>
            <a:r>
              <a:rPr lang="en-US"/>
              <a:t>Máy chủ thư điện tử (Mail Server)</a:t>
            </a:r>
            <a:endParaRPr lang="vi-VN"/>
          </a:p>
        </p:txBody>
      </p:sp>
      <p:sp>
        <p:nvSpPr>
          <p:cNvPr id="14" name="TextBox 13"/>
          <p:cNvSpPr txBox="1"/>
          <p:nvPr/>
        </p:nvSpPr>
        <p:spPr>
          <a:xfrm>
            <a:off x="3657600" y="1962150"/>
            <a:ext cx="2362200" cy="307777"/>
          </a:xfrm>
          <a:prstGeom prst="rect">
            <a:avLst/>
          </a:prstGeom>
          <a:noFill/>
        </p:spPr>
        <p:txBody>
          <a:bodyPr wrap="square" rtlCol="0">
            <a:spAutoFit/>
          </a:bodyPr>
          <a:lstStyle/>
          <a:p>
            <a:pPr>
              <a:defRPr/>
            </a:pPr>
            <a:r>
              <a:rPr lang="en-US"/>
              <a:t>Hộp thư  điện tử</a:t>
            </a:r>
            <a:endParaRPr lang="vi-VN"/>
          </a:p>
        </p:txBody>
      </p:sp>
      <p:sp>
        <p:nvSpPr>
          <p:cNvPr id="15" name="TextBox 14"/>
          <p:cNvSpPr txBox="1"/>
          <p:nvPr/>
        </p:nvSpPr>
        <p:spPr>
          <a:xfrm>
            <a:off x="3581400" y="2571750"/>
            <a:ext cx="2362200" cy="523220"/>
          </a:xfrm>
          <a:prstGeom prst="rect">
            <a:avLst/>
          </a:prstGeom>
          <a:noFill/>
        </p:spPr>
        <p:txBody>
          <a:bodyPr wrap="square" rtlCol="0">
            <a:spAutoFit/>
          </a:bodyPr>
          <a:lstStyle/>
          <a:p>
            <a:pPr>
              <a:defRPr/>
            </a:pPr>
            <a:r>
              <a:rPr lang="en-US"/>
              <a:t>Thư chuyển thông qua mạng Internet</a:t>
            </a:r>
            <a:endParaRPr lang="vi-VN"/>
          </a:p>
        </p:txBody>
      </p:sp>
      <p:sp>
        <p:nvSpPr>
          <p:cNvPr id="16" name="TextBox 15"/>
          <p:cNvSpPr txBox="1"/>
          <p:nvPr/>
        </p:nvSpPr>
        <p:spPr>
          <a:xfrm>
            <a:off x="3581400" y="3071041"/>
            <a:ext cx="2362200" cy="523220"/>
          </a:xfrm>
          <a:prstGeom prst="rect">
            <a:avLst/>
          </a:prstGeom>
          <a:noFill/>
        </p:spPr>
        <p:txBody>
          <a:bodyPr wrap="square" rtlCol="0">
            <a:spAutoFit/>
          </a:bodyPr>
          <a:lstStyle/>
          <a:p>
            <a:pPr>
              <a:defRPr/>
            </a:pPr>
            <a:r>
              <a:rPr lang="en-US"/>
              <a:t>Mở đọc thư bằng phần mềm</a:t>
            </a:r>
            <a:endParaRPr lang="vi-VN"/>
          </a:p>
        </p:txBody>
      </p:sp>
      <p:sp>
        <p:nvSpPr>
          <p:cNvPr id="17" name="TextBox 16"/>
          <p:cNvSpPr txBox="1"/>
          <p:nvPr/>
        </p:nvSpPr>
        <p:spPr>
          <a:xfrm>
            <a:off x="3571009" y="4132496"/>
            <a:ext cx="2362200" cy="523220"/>
          </a:xfrm>
          <a:prstGeom prst="rect">
            <a:avLst/>
          </a:prstGeom>
          <a:noFill/>
        </p:spPr>
        <p:txBody>
          <a:bodyPr wrap="square" rtlCol="0">
            <a:spAutoFit/>
          </a:bodyPr>
          <a:lstStyle/>
          <a:p>
            <a:pPr>
              <a:defRPr/>
            </a:pPr>
            <a:r>
              <a:rPr lang="en-US"/>
              <a:t>Nháy nút lệnh gửi thư bằng phần mềm</a:t>
            </a:r>
            <a:endParaRPr lang="vi-VN"/>
          </a:p>
        </p:txBody>
      </p:sp>
      <p:sp>
        <p:nvSpPr>
          <p:cNvPr id="18" name="TextBox 17"/>
          <p:cNvSpPr txBox="1"/>
          <p:nvPr/>
        </p:nvSpPr>
        <p:spPr>
          <a:xfrm>
            <a:off x="3657600" y="3594261"/>
            <a:ext cx="2362200" cy="523220"/>
          </a:xfrm>
          <a:prstGeom prst="rect">
            <a:avLst/>
          </a:prstGeom>
          <a:noFill/>
        </p:spPr>
        <p:txBody>
          <a:bodyPr wrap="square" rtlCol="0">
            <a:spAutoFit/>
          </a:bodyPr>
          <a:lstStyle/>
          <a:p>
            <a:pPr>
              <a:defRPr/>
            </a:pPr>
            <a:r>
              <a:rPr lang="en-US"/>
              <a:t>Soạn thư trên máy tính bằng phần mềm</a:t>
            </a:r>
            <a:endParaRPr lang="vi-VN"/>
          </a:p>
        </p:txBody>
      </p:sp>
      <p:sp>
        <p:nvSpPr>
          <p:cNvPr id="19" name="TextBox 18"/>
          <p:cNvSpPr txBox="1"/>
          <p:nvPr/>
        </p:nvSpPr>
        <p:spPr>
          <a:xfrm>
            <a:off x="6096000" y="798157"/>
            <a:ext cx="2362200" cy="523220"/>
          </a:xfrm>
          <a:prstGeom prst="rect">
            <a:avLst/>
          </a:prstGeom>
          <a:noFill/>
        </p:spPr>
        <p:txBody>
          <a:bodyPr wrap="square" rtlCol="0">
            <a:spAutoFit/>
          </a:bodyPr>
          <a:lstStyle/>
          <a:p>
            <a:r>
              <a:rPr lang="en-US"/>
              <a:t>Dùng để phân biệt những người dùng khác nhau</a:t>
            </a:r>
            <a:endParaRPr lang="vi-VN"/>
          </a:p>
        </p:txBody>
      </p:sp>
      <p:sp>
        <p:nvSpPr>
          <p:cNvPr id="20" name="TextBox 19"/>
          <p:cNvSpPr txBox="1"/>
          <p:nvPr/>
        </p:nvSpPr>
        <p:spPr>
          <a:xfrm>
            <a:off x="6078682" y="1307312"/>
            <a:ext cx="2362200" cy="523220"/>
          </a:xfrm>
          <a:prstGeom prst="rect">
            <a:avLst/>
          </a:prstGeom>
          <a:noFill/>
        </p:spPr>
        <p:txBody>
          <a:bodyPr wrap="square" rtlCol="0">
            <a:spAutoFit/>
          </a:bodyPr>
          <a:lstStyle/>
          <a:p>
            <a:r>
              <a:rPr lang="en-US"/>
              <a:t>Là nơi lưu trữ thư và thực hiện dịch vụ gửi nhận thư</a:t>
            </a:r>
            <a:endParaRPr lang="vi-VN"/>
          </a:p>
        </p:txBody>
      </p:sp>
      <p:sp>
        <p:nvSpPr>
          <p:cNvPr id="21" name="TextBox 20"/>
          <p:cNvSpPr txBox="1"/>
          <p:nvPr/>
        </p:nvSpPr>
        <p:spPr>
          <a:xfrm>
            <a:off x="6116782" y="1851229"/>
            <a:ext cx="2362200" cy="738664"/>
          </a:xfrm>
          <a:prstGeom prst="rect">
            <a:avLst/>
          </a:prstGeom>
          <a:noFill/>
        </p:spPr>
        <p:txBody>
          <a:bodyPr wrap="square" rtlCol="0">
            <a:spAutoFit/>
          </a:bodyPr>
          <a:lstStyle/>
          <a:p>
            <a:r>
              <a:rPr lang="en-US"/>
              <a:t>Là nơi lưu trữ tạm thời các thư gửi và nhận trước khi gửi/nhận từ máy chủ </a:t>
            </a: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P spid="18" grpId="0"/>
      <p:bldP spid="19" grpId="0"/>
      <p:bldP spid="20" grpId="0"/>
      <p:bldP spid="21" grpId="0"/>
    </p:bldLst>
  </p:timing>
</p:sld>
</file>

<file path=ppt/theme/theme1.xml><?xml version="1.0" encoding="utf-8"?>
<a:theme xmlns:a="http://schemas.openxmlformats.org/drawingml/2006/main" name="Imoge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TotalTime>
  <Words>999</Words>
  <Application>Microsoft Office PowerPoint</Application>
  <PresentationFormat>On-screen Show (16:9)</PresentationFormat>
  <Paragraphs>157</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.VnCooperH</vt:lpstr>
      <vt:lpstr>Helvetica Neue</vt:lpstr>
      <vt:lpstr>Muli</vt:lpstr>
      <vt:lpstr>Wingdings</vt:lpstr>
      <vt:lpstr>Candara</vt:lpstr>
      <vt:lpstr>Nixie One</vt:lpstr>
      <vt:lpstr>Times New Roman</vt:lpstr>
      <vt:lpstr>Imogen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cp:lastModifiedBy>
  <cp:revision>58</cp:revision>
  <dcterms:modified xsi:type="dcterms:W3CDTF">2022-10-12T13:16:17Z</dcterms:modified>
</cp:coreProperties>
</file>