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63" r:id="rId4"/>
    <p:sldId id="262" r:id="rId5"/>
    <p:sldId id="261" r:id="rId6"/>
    <p:sldId id="265" r:id="rId7"/>
    <p:sldId id="260" r:id="rId8"/>
    <p:sldId id="259" r:id="rId9"/>
    <p:sldId id="258" r:id="rId10"/>
    <p:sldId id="257"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24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260233B-7320-46AB-B493-5602EB9EB0DA}" type="datetimeFigureOut">
              <a:rPr lang="vi-VN" smtClean="0"/>
              <a:t>25/10/2021</a:t>
            </a:fld>
            <a:endParaRPr lang="vi-VN"/>
          </a:p>
        </p:txBody>
      </p:sp>
      <p:sp>
        <p:nvSpPr>
          <p:cNvPr id="5" name="Footer Placeholder 4"/>
          <p:cNvSpPr>
            <a:spLocks noGrp="1"/>
          </p:cNvSpPr>
          <p:nvPr>
            <p:ph type="ftr" sz="quarter" idx="11"/>
          </p:nvPr>
        </p:nvSpPr>
        <p:spPr/>
        <p:txBody>
          <a:bodyPr/>
          <a:lstStyle/>
          <a:p>
            <a:endParaRPr lang="vi-VN"/>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67613D5-101F-4555-ADE3-6276D3D10D2F}" type="slidenum">
              <a:rPr lang="vi-VN" smtClean="0"/>
              <a:t>‹#›</a:t>
            </a:fld>
            <a:endParaRPr lang="vi-VN"/>
          </a:p>
        </p:txBody>
      </p:sp>
    </p:spTree>
    <p:extLst>
      <p:ext uri="{BB962C8B-B14F-4D97-AF65-F5344CB8AC3E}">
        <p14:creationId xmlns:p14="http://schemas.microsoft.com/office/powerpoint/2010/main" val="191022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260233B-7320-46AB-B493-5602EB9EB0DA}" type="datetimeFigureOut">
              <a:rPr lang="vi-VN" smtClean="0"/>
              <a:t>25/10/2021</a:t>
            </a:fld>
            <a:endParaRPr lang="vi-VN"/>
          </a:p>
        </p:txBody>
      </p:sp>
      <p:sp>
        <p:nvSpPr>
          <p:cNvPr id="5" name="Footer Placeholder 4"/>
          <p:cNvSpPr>
            <a:spLocks noGrp="1"/>
          </p:cNvSpPr>
          <p:nvPr>
            <p:ph type="ftr" sz="quarter" idx="11"/>
          </p:nvPr>
        </p:nvSpPr>
        <p:spPr/>
        <p:txBody>
          <a:bodyPr/>
          <a:lstStyle/>
          <a:p>
            <a:endParaRPr lang="vi-V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67613D5-101F-4555-ADE3-6276D3D10D2F}" type="slidenum">
              <a:rPr lang="vi-VN" smtClean="0"/>
              <a:t>‹#›</a:t>
            </a:fld>
            <a:endParaRPr lang="vi-VN"/>
          </a:p>
        </p:txBody>
      </p:sp>
    </p:spTree>
    <p:extLst>
      <p:ext uri="{BB962C8B-B14F-4D97-AF65-F5344CB8AC3E}">
        <p14:creationId xmlns:p14="http://schemas.microsoft.com/office/powerpoint/2010/main" val="1498855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260233B-7320-46AB-B493-5602EB9EB0DA}" type="datetimeFigureOut">
              <a:rPr lang="vi-VN" smtClean="0"/>
              <a:t>25/10/2021</a:t>
            </a:fld>
            <a:endParaRPr lang="vi-VN"/>
          </a:p>
        </p:txBody>
      </p:sp>
      <p:sp>
        <p:nvSpPr>
          <p:cNvPr id="5" name="Footer Placeholder 4"/>
          <p:cNvSpPr>
            <a:spLocks noGrp="1"/>
          </p:cNvSpPr>
          <p:nvPr>
            <p:ph type="ftr" sz="quarter" idx="11"/>
          </p:nvPr>
        </p:nvSpPr>
        <p:spPr/>
        <p:txBody>
          <a:bodyPr/>
          <a:lstStyle/>
          <a:p>
            <a:endParaRPr lang="vi-VN"/>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67613D5-101F-4555-ADE3-6276D3D10D2F}" type="slidenum">
              <a:rPr lang="vi-VN" smtClean="0"/>
              <a:t>‹#›</a:t>
            </a:fld>
            <a:endParaRPr lang="vi-VN"/>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744931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0260233B-7320-46AB-B493-5602EB9EB0DA}" type="datetimeFigureOut">
              <a:rPr lang="vi-VN" smtClean="0"/>
              <a:t>25/10/2021</a:t>
            </a:fld>
            <a:endParaRPr lang="vi-VN"/>
          </a:p>
        </p:txBody>
      </p:sp>
      <p:sp>
        <p:nvSpPr>
          <p:cNvPr id="6" name="Footer Placeholder 5"/>
          <p:cNvSpPr>
            <a:spLocks noGrp="1"/>
          </p:cNvSpPr>
          <p:nvPr>
            <p:ph type="ftr" sz="quarter" idx="11"/>
          </p:nvPr>
        </p:nvSpPr>
        <p:spPr/>
        <p:txBody>
          <a:bodyPr/>
          <a:lstStyle/>
          <a:p>
            <a:endParaRPr lang="vi-V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67613D5-101F-4555-ADE3-6276D3D10D2F}" type="slidenum">
              <a:rPr lang="vi-VN" smtClean="0"/>
              <a:t>‹#›</a:t>
            </a:fld>
            <a:endParaRPr lang="vi-VN"/>
          </a:p>
        </p:txBody>
      </p:sp>
    </p:spTree>
    <p:extLst>
      <p:ext uri="{BB962C8B-B14F-4D97-AF65-F5344CB8AC3E}">
        <p14:creationId xmlns:p14="http://schemas.microsoft.com/office/powerpoint/2010/main" val="12754250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0260233B-7320-46AB-B493-5602EB9EB0DA}" type="datetimeFigureOut">
              <a:rPr lang="vi-VN" smtClean="0"/>
              <a:t>25/10/2021</a:t>
            </a:fld>
            <a:endParaRPr lang="vi-VN"/>
          </a:p>
        </p:txBody>
      </p:sp>
      <p:sp>
        <p:nvSpPr>
          <p:cNvPr id="6" name="Footer Placeholder 5"/>
          <p:cNvSpPr>
            <a:spLocks noGrp="1"/>
          </p:cNvSpPr>
          <p:nvPr>
            <p:ph type="ftr" sz="quarter" idx="11"/>
          </p:nvPr>
        </p:nvSpPr>
        <p:spPr/>
        <p:txBody>
          <a:bodyPr/>
          <a:lstStyle/>
          <a:p>
            <a:endParaRPr lang="vi-VN"/>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67613D5-101F-4555-ADE3-6276D3D10D2F}" type="slidenum">
              <a:rPr lang="vi-VN" smtClean="0"/>
              <a:t>‹#›</a:t>
            </a:fld>
            <a:endParaRPr lang="vi-VN"/>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99217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0260233B-7320-46AB-B493-5602EB9EB0DA}" type="datetimeFigureOut">
              <a:rPr lang="vi-VN" smtClean="0"/>
              <a:t>25/10/2021</a:t>
            </a:fld>
            <a:endParaRPr lang="vi-VN"/>
          </a:p>
        </p:txBody>
      </p:sp>
      <p:sp>
        <p:nvSpPr>
          <p:cNvPr id="6" name="Footer Placeholder 5"/>
          <p:cNvSpPr>
            <a:spLocks noGrp="1"/>
          </p:cNvSpPr>
          <p:nvPr>
            <p:ph type="ftr" sz="quarter" idx="11"/>
          </p:nvPr>
        </p:nvSpPr>
        <p:spPr/>
        <p:txBody>
          <a:bodyPr/>
          <a:lstStyle/>
          <a:p>
            <a:endParaRPr lang="vi-V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67613D5-101F-4555-ADE3-6276D3D10D2F}" type="slidenum">
              <a:rPr lang="vi-VN" smtClean="0"/>
              <a:t>‹#›</a:t>
            </a:fld>
            <a:endParaRPr lang="vi-VN"/>
          </a:p>
        </p:txBody>
      </p:sp>
    </p:spTree>
    <p:extLst>
      <p:ext uri="{BB962C8B-B14F-4D97-AF65-F5344CB8AC3E}">
        <p14:creationId xmlns:p14="http://schemas.microsoft.com/office/powerpoint/2010/main" val="3076134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60233B-7320-46AB-B493-5602EB9EB0DA}" type="datetimeFigureOut">
              <a:rPr lang="vi-VN" smtClean="0"/>
              <a:t>25/10/2021</a:t>
            </a:fld>
            <a:endParaRPr lang="vi-VN"/>
          </a:p>
        </p:txBody>
      </p:sp>
      <p:sp>
        <p:nvSpPr>
          <p:cNvPr id="5" name="Footer Placeholder 4"/>
          <p:cNvSpPr>
            <a:spLocks noGrp="1"/>
          </p:cNvSpPr>
          <p:nvPr>
            <p:ph type="ftr" sz="quarter" idx="11"/>
          </p:nvPr>
        </p:nvSpPr>
        <p:spPr/>
        <p:txBody>
          <a:bodyPr/>
          <a:lstStyle/>
          <a:p>
            <a:endParaRPr lang="vi-V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67613D5-101F-4555-ADE3-6276D3D10D2F}" type="slidenum">
              <a:rPr lang="vi-VN" smtClean="0"/>
              <a:t>‹#›</a:t>
            </a:fld>
            <a:endParaRPr lang="vi-VN"/>
          </a:p>
        </p:txBody>
      </p:sp>
    </p:spTree>
    <p:extLst>
      <p:ext uri="{BB962C8B-B14F-4D97-AF65-F5344CB8AC3E}">
        <p14:creationId xmlns:p14="http://schemas.microsoft.com/office/powerpoint/2010/main" val="41110749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60233B-7320-46AB-B493-5602EB9EB0DA}" type="datetimeFigureOut">
              <a:rPr lang="vi-VN" smtClean="0"/>
              <a:t>25/10/2021</a:t>
            </a:fld>
            <a:endParaRPr lang="vi-VN"/>
          </a:p>
        </p:txBody>
      </p:sp>
      <p:sp>
        <p:nvSpPr>
          <p:cNvPr id="5" name="Footer Placeholder 4"/>
          <p:cNvSpPr>
            <a:spLocks noGrp="1"/>
          </p:cNvSpPr>
          <p:nvPr>
            <p:ph type="ftr" sz="quarter" idx="11"/>
          </p:nvPr>
        </p:nvSpPr>
        <p:spPr/>
        <p:txBody>
          <a:bodyPr/>
          <a:lstStyle/>
          <a:p>
            <a:endParaRPr lang="vi-V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67613D5-101F-4555-ADE3-6276D3D10D2F}" type="slidenum">
              <a:rPr lang="vi-VN" smtClean="0"/>
              <a:t>‹#›</a:t>
            </a:fld>
            <a:endParaRPr lang="vi-VN"/>
          </a:p>
        </p:txBody>
      </p:sp>
    </p:spTree>
    <p:extLst>
      <p:ext uri="{BB962C8B-B14F-4D97-AF65-F5344CB8AC3E}">
        <p14:creationId xmlns:p14="http://schemas.microsoft.com/office/powerpoint/2010/main" val="2288472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60233B-7320-46AB-B493-5602EB9EB0DA}" type="datetimeFigureOut">
              <a:rPr lang="vi-VN" smtClean="0"/>
              <a:t>25/10/2021</a:t>
            </a:fld>
            <a:endParaRPr lang="vi-VN"/>
          </a:p>
        </p:txBody>
      </p:sp>
      <p:sp>
        <p:nvSpPr>
          <p:cNvPr id="5" name="Footer Placeholder 4"/>
          <p:cNvSpPr>
            <a:spLocks noGrp="1"/>
          </p:cNvSpPr>
          <p:nvPr>
            <p:ph type="ftr" sz="quarter" idx="11"/>
          </p:nvPr>
        </p:nvSpPr>
        <p:spPr/>
        <p:txBody>
          <a:bodyPr/>
          <a:lstStyle/>
          <a:p>
            <a:endParaRPr lang="vi-V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67613D5-101F-4555-ADE3-6276D3D10D2F}" type="slidenum">
              <a:rPr lang="vi-VN" smtClean="0"/>
              <a:t>‹#›</a:t>
            </a:fld>
            <a:endParaRPr lang="vi-VN"/>
          </a:p>
        </p:txBody>
      </p:sp>
    </p:spTree>
    <p:extLst>
      <p:ext uri="{BB962C8B-B14F-4D97-AF65-F5344CB8AC3E}">
        <p14:creationId xmlns:p14="http://schemas.microsoft.com/office/powerpoint/2010/main" val="89025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260233B-7320-46AB-B493-5602EB9EB0DA}" type="datetimeFigureOut">
              <a:rPr lang="vi-VN" smtClean="0"/>
              <a:t>25/10/2021</a:t>
            </a:fld>
            <a:endParaRPr lang="vi-VN"/>
          </a:p>
        </p:txBody>
      </p:sp>
      <p:sp>
        <p:nvSpPr>
          <p:cNvPr id="5" name="Footer Placeholder 4"/>
          <p:cNvSpPr>
            <a:spLocks noGrp="1"/>
          </p:cNvSpPr>
          <p:nvPr>
            <p:ph type="ftr" sz="quarter" idx="11"/>
          </p:nvPr>
        </p:nvSpPr>
        <p:spPr/>
        <p:txBody>
          <a:bodyPr/>
          <a:lstStyle/>
          <a:p>
            <a:endParaRPr lang="vi-V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67613D5-101F-4555-ADE3-6276D3D10D2F}" type="slidenum">
              <a:rPr lang="vi-VN" smtClean="0"/>
              <a:t>‹#›</a:t>
            </a:fld>
            <a:endParaRPr lang="vi-VN"/>
          </a:p>
        </p:txBody>
      </p:sp>
    </p:spTree>
    <p:extLst>
      <p:ext uri="{BB962C8B-B14F-4D97-AF65-F5344CB8AC3E}">
        <p14:creationId xmlns:p14="http://schemas.microsoft.com/office/powerpoint/2010/main" val="3339531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260233B-7320-46AB-B493-5602EB9EB0DA}" type="datetimeFigureOut">
              <a:rPr lang="vi-VN" smtClean="0"/>
              <a:t>25/10/2021</a:t>
            </a:fld>
            <a:endParaRPr lang="vi-VN"/>
          </a:p>
        </p:txBody>
      </p:sp>
      <p:sp>
        <p:nvSpPr>
          <p:cNvPr id="6" name="Footer Placeholder 5"/>
          <p:cNvSpPr>
            <a:spLocks noGrp="1"/>
          </p:cNvSpPr>
          <p:nvPr>
            <p:ph type="ftr" sz="quarter" idx="11"/>
          </p:nvPr>
        </p:nvSpPr>
        <p:spPr/>
        <p:txBody>
          <a:bodyPr/>
          <a:lstStyle/>
          <a:p>
            <a:endParaRPr lang="vi-VN"/>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67613D5-101F-4555-ADE3-6276D3D10D2F}" type="slidenum">
              <a:rPr lang="vi-VN" smtClean="0"/>
              <a:t>‹#›</a:t>
            </a:fld>
            <a:endParaRPr lang="vi-VN"/>
          </a:p>
        </p:txBody>
      </p:sp>
    </p:spTree>
    <p:extLst>
      <p:ext uri="{BB962C8B-B14F-4D97-AF65-F5344CB8AC3E}">
        <p14:creationId xmlns:p14="http://schemas.microsoft.com/office/powerpoint/2010/main" val="3624006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0233B-7320-46AB-B493-5602EB9EB0DA}" type="datetimeFigureOut">
              <a:rPr lang="vi-VN" smtClean="0"/>
              <a:t>25/10/2021</a:t>
            </a:fld>
            <a:endParaRPr lang="vi-VN"/>
          </a:p>
        </p:txBody>
      </p:sp>
      <p:sp>
        <p:nvSpPr>
          <p:cNvPr id="8" name="Footer Placeholder 7"/>
          <p:cNvSpPr>
            <a:spLocks noGrp="1"/>
          </p:cNvSpPr>
          <p:nvPr>
            <p:ph type="ftr" sz="quarter" idx="11"/>
          </p:nvPr>
        </p:nvSpPr>
        <p:spPr/>
        <p:txBody>
          <a:bodyPr/>
          <a:lstStyle/>
          <a:p>
            <a:endParaRPr lang="vi-VN"/>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67613D5-101F-4555-ADE3-6276D3D10D2F}" type="slidenum">
              <a:rPr lang="vi-VN" smtClean="0"/>
              <a:t>‹#›</a:t>
            </a:fld>
            <a:endParaRPr lang="vi-VN"/>
          </a:p>
        </p:txBody>
      </p:sp>
    </p:spTree>
    <p:extLst>
      <p:ext uri="{BB962C8B-B14F-4D97-AF65-F5344CB8AC3E}">
        <p14:creationId xmlns:p14="http://schemas.microsoft.com/office/powerpoint/2010/main" val="2879148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260233B-7320-46AB-B493-5602EB9EB0DA}" type="datetimeFigureOut">
              <a:rPr lang="vi-VN" smtClean="0"/>
              <a:t>25/10/2021</a:t>
            </a:fld>
            <a:endParaRPr lang="vi-VN"/>
          </a:p>
        </p:txBody>
      </p:sp>
      <p:sp>
        <p:nvSpPr>
          <p:cNvPr id="4" name="Footer Placeholder 3"/>
          <p:cNvSpPr>
            <a:spLocks noGrp="1"/>
          </p:cNvSpPr>
          <p:nvPr>
            <p:ph type="ftr" sz="quarter" idx="11"/>
          </p:nvPr>
        </p:nvSpPr>
        <p:spPr/>
        <p:txBody>
          <a:bodyPr/>
          <a:lstStyle/>
          <a:p>
            <a:endParaRPr lang="vi-VN"/>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67613D5-101F-4555-ADE3-6276D3D10D2F}" type="slidenum">
              <a:rPr lang="vi-VN" smtClean="0"/>
              <a:t>‹#›</a:t>
            </a:fld>
            <a:endParaRPr lang="vi-VN"/>
          </a:p>
        </p:txBody>
      </p:sp>
    </p:spTree>
    <p:extLst>
      <p:ext uri="{BB962C8B-B14F-4D97-AF65-F5344CB8AC3E}">
        <p14:creationId xmlns:p14="http://schemas.microsoft.com/office/powerpoint/2010/main" val="1410210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60233B-7320-46AB-B493-5602EB9EB0DA}" type="datetimeFigureOut">
              <a:rPr lang="vi-VN" smtClean="0"/>
              <a:t>25/10/2021</a:t>
            </a:fld>
            <a:endParaRPr lang="vi-VN"/>
          </a:p>
        </p:txBody>
      </p:sp>
      <p:sp>
        <p:nvSpPr>
          <p:cNvPr id="3" name="Footer Placeholder 2"/>
          <p:cNvSpPr>
            <a:spLocks noGrp="1"/>
          </p:cNvSpPr>
          <p:nvPr>
            <p:ph type="ftr" sz="quarter" idx="11"/>
          </p:nvPr>
        </p:nvSpPr>
        <p:spPr/>
        <p:txBody>
          <a:bodyPr/>
          <a:lstStyle/>
          <a:p>
            <a:endParaRPr lang="vi-VN"/>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67613D5-101F-4555-ADE3-6276D3D10D2F}" type="slidenum">
              <a:rPr lang="vi-VN" smtClean="0"/>
              <a:t>‹#›</a:t>
            </a:fld>
            <a:endParaRPr lang="vi-VN"/>
          </a:p>
        </p:txBody>
      </p:sp>
    </p:spTree>
    <p:extLst>
      <p:ext uri="{BB962C8B-B14F-4D97-AF65-F5344CB8AC3E}">
        <p14:creationId xmlns:p14="http://schemas.microsoft.com/office/powerpoint/2010/main" val="3324151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260233B-7320-46AB-B493-5602EB9EB0DA}" type="datetimeFigureOut">
              <a:rPr lang="vi-VN" smtClean="0"/>
              <a:t>25/10/2021</a:t>
            </a:fld>
            <a:endParaRPr lang="vi-VN"/>
          </a:p>
        </p:txBody>
      </p:sp>
      <p:sp>
        <p:nvSpPr>
          <p:cNvPr id="6" name="Footer Placeholder 5"/>
          <p:cNvSpPr>
            <a:spLocks noGrp="1"/>
          </p:cNvSpPr>
          <p:nvPr>
            <p:ph type="ftr" sz="quarter" idx="11"/>
          </p:nvPr>
        </p:nvSpPr>
        <p:spPr/>
        <p:txBody>
          <a:bodyPr/>
          <a:lstStyle/>
          <a:p>
            <a:endParaRPr lang="vi-VN"/>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67613D5-101F-4555-ADE3-6276D3D10D2F}" type="slidenum">
              <a:rPr lang="vi-VN" smtClean="0"/>
              <a:t>‹#›</a:t>
            </a:fld>
            <a:endParaRPr lang="vi-VN"/>
          </a:p>
        </p:txBody>
      </p:sp>
    </p:spTree>
    <p:extLst>
      <p:ext uri="{BB962C8B-B14F-4D97-AF65-F5344CB8AC3E}">
        <p14:creationId xmlns:p14="http://schemas.microsoft.com/office/powerpoint/2010/main" val="2178325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260233B-7320-46AB-B493-5602EB9EB0DA}" type="datetimeFigureOut">
              <a:rPr lang="vi-VN" smtClean="0"/>
              <a:t>25/10/2021</a:t>
            </a:fld>
            <a:endParaRPr lang="vi-VN"/>
          </a:p>
        </p:txBody>
      </p:sp>
      <p:sp>
        <p:nvSpPr>
          <p:cNvPr id="6" name="Footer Placeholder 5"/>
          <p:cNvSpPr>
            <a:spLocks noGrp="1"/>
          </p:cNvSpPr>
          <p:nvPr>
            <p:ph type="ftr" sz="quarter" idx="11"/>
          </p:nvPr>
        </p:nvSpPr>
        <p:spPr/>
        <p:txBody>
          <a:bodyPr/>
          <a:lstStyle/>
          <a:p>
            <a:endParaRPr lang="vi-V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67613D5-101F-4555-ADE3-6276D3D10D2F}" type="slidenum">
              <a:rPr lang="vi-VN" smtClean="0"/>
              <a:t>‹#›</a:t>
            </a:fld>
            <a:endParaRPr lang="vi-VN"/>
          </a:p>
        </p:txBody>
      </p:sp>
    </p:spTree>
    <p:extLst>
      <p:ext uri="{BB962C8B-B14F-4D97-AF65-F5344CB8AC3E}">
        <p14:creationId xmlns:p14="http://schemas.microsoft.com/office/powerpoint/2010/main" val="2579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260233B-7320-46AB-B493-5602EB9EB0DA}" type="datetimeFigureOut">
              <a:rPr lang="vi-VN" smtClean="0"/>
              <a:t>25/10/2021</a:t>
            </a:fld>
            <a:endParaRPr lang="vi-VN"/>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vi-VN"/>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67613D5-101F-4555-ADE3-6276D3D10D2F}" type="slidenum">
              <a:rPr lang="vi-VN" smtClean="0"/>
              <a:t>‹#›</a:t>
            </a:fld>
            <a:endParaRPr lang="vi-VN"/>
          </a:p>
        </p:txBody>
      </p:sp>
    </p:spTree>
    <p:extLst>
      <p:ext uri="{BB962C8B-B14F-4D97-AF65-F5344CB8AC3E}">
        <p14:creationId xmlns:p14="http://schemas.microsoft.com/office/powerpoint/2010/main" val="27927271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87A1521-D2A1-4E45-BEB8-82689CD8592D}"/>
              </a:ext>
            </a:extLst>
          </p:cNvPr>
          <p:cNvSpPr txBox="1">
            <a:spLocks/>
          </p:cNvSpPr>
          <p:nvPr/>
        </p:nvSpPr>
        <p:spPr>
          <a:xfrm>
            <a:off x="913795" y="96837"/>
            <a:ext cx="10353675" cy="705803"/>
          </a:xfrm>
          <a:prstGeom prst="rect">
            <a:avLst/>
          </a:prstGeom>
        </p:spPr>
        <p:txBody>
          <a:bodyPr vert="horz" lIns="91440" tIns="45720" rIns="91440" bIns="45720" rtlCol="0" anchor="b">
            <a:norm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vi-VN" sz="4000" dirty="0">
                <a:solidFill>
                  <a:srgbClr val="FF0000"/>
                </a:solidFill>
              </a:rPr>
              <a:t>KIỂM TRA BÀI CŨ</a:t>
            </a:r>
          </a:p>
        </p:txBody>
      </p:sp>
      <p:sp>
        <p:nvSpPr>
          <p:cNvPr id="5" name="TextBox 4">
            <a:extLst>
              <a:ext uri="{FF2B5EF4-FFF2-40B4-BE49-F238E27FC236}">
                <a16:creationId xmlns:a16="http://schemas.microsoft.com/office/drawing/2014/main" id="{7389A257-766D-4FB8-8150-08C360760016}"/>
              </a:ext>
            </a:extLst>
          </p:cNvPr>
          <p:cNvSpPr txBox="1"/>
          <p:nvPr/>
        </p:nvSpPr>
        <p:spPr>
          <a:xfrm>
            <a:off x="913795" y="802640"/>
            <a:ext cx="10831164" cy="1015663"/>
          </a:xfrm>
          <a:prstGeom prst="rect">
            <a:avLst/>
          </a:prstGeom>
          <a:noFill/>
        </p:spPr>
        <p:txBody>
          <a:bodyPr wrap="square">
            <a:spAutoFit/>
          </a:bodyPr>
          <a:lstStyle/>
          <a:p>
            <a:pPr algn="just"/>
            <a:r>
              <a:rPr lang="vi-VN" sz="3000" b="1" u="sng" dirty="0">
                <a:solidFill>
                  <a:srgbClr val="FF0000"/>
                </a:solidFill>
                <a:latin typeface="Times New Roman" panose="02020603050405020304" pitchFamily="18" charset="0"/>
                <a:ea typeface="Arial" panose="020B0604020202020204" pitchFamily="34" charset="0"/>
                <a:cs typeface="Times New Roman" panose="02020603050405020304" pitchFamily="18" charset="0"/>
              </a:rPr>
              <a:t>Câu hỏi 1:</a:t>
            </a:r>
            <a:r>
              <a:rPr lang="vi-VN" sz="3000" dirty="0">
                <a:solidFill>
                  <a:srgbClr val="0070C0"/>
                </a:solidFill>
                <a:latin typeface="Times New Roman" panose="02020603050405020304" pitchFamily="18" charset="0"/>
                <a:ea typeface="Arial" panose="020B0604020202020204" pitchFamily="34" charset="0"/>
                <a:cs typeface="Times New Roman" panose="02020603050405020304" pitchFamily="18" charset="0"/>
              </a:rPr>
              <a:t> Thế nào là mạng có dây? Kể tên những thiết bị của mạng có dây?</a:t>
            </a:r>
          </a:p>
        </p:txBody>
      </p:sp>
      <p:sp>
        <p:nvSpPr>
          <p:cNvPr id="6" name="TextBox 5">
            <a:extLst>
              <a:ext uri="{FF2B5EF4-FFF2-40B4-BE49-F238E27FC236}">
                <a16:creationId xmlns:a16="http://schemas.microsoft.com/office/drawing/2014/main" id="{2EC47A3C-AACF-46CA-A519-6CC8499ED43D}"/>
              </a:ext>
            </a:extLst>
          </p:cNvPr>
          <p:cNvSpPr txBox="1"/>
          <p:nvPr/>
        </p:nvSpPr>
        <p:spPr>
          <a:xfrm>
            <a:off x="913794" y="1818303"/>
            <a:ext cx="10831165" cy="2333972"/>
          </a:xfrm>
          <a:prstGeom prst="rect">
            <a:avLst/>
          </a:prstGeom>
          <a:noFill/>
        </p:spPr>
        <p:txBody>
          <a:bodyPr wrap="square">
            <a:spAutoFit/>
          </a:bodyPr>
          <a:lstStyle/>
          <a:p>
            <a:pPr algn="just"/>
            <a:r>
              <a:rPr lang="vi-VN" sz="3000" b="1" u="sng" dirty="0">
                <a:solidFill>
                  <a:srgbClr val="FF0000"/>
                </a:solidFill>
                <a:latin typeface="Times New Roman" panose="02020603050405020304" pitchFamily="18" charset="0"/>
                <a:ea typeface="Arial" panose="020B0604020202020204" pitchFamily="34" charset="0"/>
                <a:cs typeface="Times New Roman" panose="02020603050405020304" pitchFamily="18" charset="0"/>
              </a:rPr>
              <a:t>Trả lời:</a:t>
            </a:r>
            <a:r>
              <a:rPr lang="vi-VN" sz="3000" dirty="0">
                <a:solidFill>
                  <a:srgbClr val="0070C0"/>
                </a:solidFill>
                <a:latin typeface="Times New Roman" panose="02020603050405020304" pitchFamily="18" charset="0"/>
                <a:ea typeface="Arial" panose="020B0604020202020204" pitchFamily="34" charset="0"/>
                <a:cs typeface="Times New Roman" panose="02020603050405020304" pitchFamily="18" charset="0"/>
              </a:rPr>
              <a:t> </a:t>
            </a:r>
          </a:p>
          <a:p>
            <a:pPr marL="36900" indent="0">
              <a:lnSpc>
                <a:spcPct val="115000"/>
              </a:lnSpc>
              <a:spcAft>
                <a:spcPts val="1000"/>
              </a:spcAft>
              <a:buNone/>
            </a:pPr>
            <a:r>
              <a:rPr lang="vi-VN" sz="3000" dirty="0">
                <a:latin typeface="Times New Roman" panose="02020603050405020304" pitchFamily="18" charset="0"/>
                <a:ea typeface="Arial" panose="020B0604020202020204" pitchFamily="34" charset="0"/>
                <a:cs typeface="Times New Roman" panose="02020603050405020304" pitchFamily="18" charset="0"/>
              </a:rPr>
              <a:t>-</a:t>
            </a:r>
            <a:r>
              <a:rPr lang="vi-VN" sz="3000" b="1" dirty="0">
                <a:latin typeface="Times New Roman" panose="02020603050405020304" pitchFamily="18" charset="0"/>
                <a:ea typeface="Arial" panose="020B0604020202020204" pitchFamily="34" charset="0"/>
                <a:cs typeface="Times New Roman" panose="02020603050405020304" pitchFamily="18" charset="0"/>
              </a:rPr>
              <a:t> Mạng có dây là loại mạng sử dụng dây cáp để truyền dữ liệu.</a:t>
            </a:r>
            <a:endParaRPr lang="vi-VN" sz="3000" dirty="0">
              <a:latin typeface="Arial" panose="020B0604020202020204" pitchFamily="34" charset="0"/>
              <a:ea typeface="Arial" panose="020B0604020202020204" pitchFamily="34" charset="0"/>
              <a:cs typeface="Times New Roman" panose="02020603050405020304" pitchFamily="18" charset="0"/>
            </a:endParaRPr>
          </a:p>
          <a:p>
            <a:pPr marL="36900" indent="0">
              <a:lnSpc>
                <a:spcPct val="115000"/>
              </a:lnSpc>
              <a:spcAft>
                <a:spcPts val="1000"/>
              </a:spcAft>
              <a:buNone/>
            </a:pPr>
            <a:r>
              <a:rPr lang="vi-VN" sz="3000" b="1" dirty="0">
                <a:latin typeface="Times New Roman" panose="02020603050405020304" pitchFamily="18" charset="0"/>
                <a:ea typeface="Arial" panose="020B0604020202020204" pitchFamily="34" charset="0"/>
                <a:cs typeface="Times New Roman" panose="02020603050405020304" pitchFamily="18" charset="0"/>
              </a:rPr>
              <a:t>- Switch là thiết bị để kết nối cơ bản.</a:t>
            </a:r>
            <a:endParaRPr lang="vi-VN" sz="3000" dirty="0">
              <a:latin typeface="Arial" panose="020B0604020202020204" pitchFamily="34" charset="0"/>
              <a:ea typeface="Arial" panose="020B0604020202020204" pitchFamily="34" charset="0"/>
              <a:cs typeface="Times New Roman" panose="02020603050405020304" pitchFamily="18" charset="0"/>
            </a:endParaRPr>
          </a:p>
          <a:p>
            <a:pPr algn="just"/>
            <a:endParaRPr lang="vi-VN" sz="3000" dirty="0">
              <a:solidFill>
                <a:srgbClr val="0070C0"/>
              </a:solidFill>
              <a:latin typeface="Times New Roman" panose="02020603050405020304" pitchFamily="18" charset="0"/>
              <a:ea typeface="Arial" panose="020B0604020202020204" pitchFamily="34" charset="0"/>
              <a:cs typeface="Times New Roman" panose="02020603050405020304" pitchFamily="18" charset="0"/>
            </a:endParaRPr>
          </a:p>
        </p:txBody>
      </p:sp>
      <p:pic>
        <p:nvPicPr>
          <p:cNvPr id="7" name="Picture 12" descr="Switch là gì? Công dụng của thiết bị chuyển mạch! - TOTOLINK Việt Nam">
            <a:extLst>
              <a:ext uri="{FF2B5EF4-FFF2-40B4-BE49-F238E27FC236}">
                <a16:creationId xmlns:a16="http://schemas.microsoft.com/office/drawing/2014/main" id="{4CD4EDEE-33DF-403B-86D7-51562CC7A1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29957" y="4152275"/>
            <a:ext cx="4998838" cy="24546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4812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additive="base">
                                        <p:cTn id="26" dur="500" fill="hold"/>
                                        <p:tgtEl>
                                          <p:spTgt spid="7"/>
                                        </p:tgtEl>
                                        <p:attrNameLst>
                                          <p:attrName>ppt_x</p:attrName>
                                        </p:attrNameLst>
                                      </p:cBhvr>
                                      <p:tavLst>
                                        <p:tav tm="0">
                                          <p:val>
                                            <p:strVal val="#ppt_x"/>
                                          </p:val>
                                        </p:tav>
                                        <p:tav tm="100000">
                                          <p:val>
                                            <p:strVal val="#ppt_x"/>
                                          </p:val>
                                        </p:tav>
                                      </p:tavLst>
                                    </p:anim>
                                    <p:anim calcmode="lin" valueType="num">
                                      <p:cBhvr additive="base">
                                        <p:cTn id="27"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6267BC3-A349-4D42-9095-0122C27172D8}"/>
              </a:ext>
            </a:extLst>
          </p:cNvPr>
          <p:cNvSpPr txBox="1">
            <a:spLocks/>
          </p:cNvSpPr>
          <p:nvPr/>
        </p:nvSpPr>
        <p:spPr>
          <a:xfrm>
            <a:off x="1432350" y="243841"/>
            <a:ext cx="10170160" cy="614680"/>
          </a:xfrm>
          <a:prstGeom prst="rect">
            <a:avLst/>
          </a:prstGeom>
          <a:effectLst>
            <a:outerShdw blurRad="25400" dir="17880000">
              <a:srgbClr val="000000">
                <a:alpha val="46000"/>
              </a:srgbClr>
            </a:outerShdw>
          </a:effectLst>
        </p:spPr>
        <p:txBody>
          <a:bodyPr vert="horz" lIns="91440" tIns="45720" rIns="91440" bIns="45720" rtlCol="0" anchor="b">
            <a:noAutofit/>
          </a:bodyPr>
          <a:lstStyle>
            <a:lvl1pPr algn="ctr" defTabSz="457200" rtl="0" eaLnBrk="1" latinLnBrk="0" hangingPunct="1">
              <a:spcBef>
                <a:spcPct val="0"/>
              </a:spcBef>
              <a:buNone/>
              <a:defRPr sz="5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30000"/>
              </a:lnSpc>
              <a:spcAft>
                <a:spcPts val="1000"/>
              </a:spcAft>
            </a:pPr>
            <a:r>
              <a:rPr lang="vi-VN" sz="3000" b="1" i="1" dirty="0">
                <a:solidFill>
                  <a:srgbClr val="FF0000"/>
                </a:solidFill>
                <a:effectLst/>
              </a:rPr>
              <a:t>BÀI 4: THỰC HÀNH VỀ MẠNG MÁY TÍNH</a:t>
            </a:r>
            <a:endParaRPr lang="vi-VN" sz="3000" dirty="0">
              <a:solidFill>
                <a:srgbClr val="FF0000"/>
              </a:solidFill>
              <a:effectLst/>
            </a:endParaRPr>
          </a:p>
        </p:txBody>
      </p:sp>
      <p:sp>
        <p:nvSpPr>
          <p:cNvPr id="5" name="Rectangle: Rounded Corners 4">
            <a:extLst>
              <a:ext uri="{FF2B5EF4-FFF2-40B4-BE49-F238E27FC236}">
                <a16:creationId xmlns:a16="http://schemas.microsoft.com/office/drawing/2014/main" id="{916AAD24-FFB7-44E5-968B-1CBDFC3DE034}"/>
              </a:ext>
            </a:extLst>
          </p:cNvPr>
          <p:cNvSpPr txBox="1"/>
          <p:nvPr/>
        </p:nvSpPr>
        <p:spPr>
          <a:xfrm>
            <a:off x="817610" y="1318910"/>
            <a:ext cx="10556780" cy="61468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marL="457200" lvl="0" indent="-457200" algn="l" defTabSz="933450">
              <a:lnSpc>
                <a:spcPct val="90000"/>
              </a:lnSpc>
              <a:spcBef>
                <a:spcPct val="0"/>
              </a:spcBef>
              <a:spcAft>
                <a:spcPct val="35000"/>
              </a:spcAft>
              <a:buAutoNum type="arabicPeriod"/>
            </a:pPr>
            <a:r>
              <a:rPr lang="vi-VN" sz="2500" b="1" dirty="0">
                <a:solidFill>
                  <a:srgbClr val="FF0000"/>
                </a:solidFill>
              </a:rPr>
              <a:t>Tìm hiểu về mạng có dây</a:t>
            </a:r>
            <a:r>
              <a:rPr lang="vi-VN" sz="2100" b="1" dirty="0">
                <a:solidFill>
                  <a:srgbClr val="FF0000"/>
                </a:solidFill>
              </a:rPr>
              <a:t>.</a:t>
            </a:r>
          </a:p>
        </p:txBody>
      </p:sp>
      <p:sp>
        <p:nvSpPr>
          <p:cNvPr id="6" name="Rectangle: Rounded Corners 4">
            <a:extLst>
              <a:ext uri="{FF2B5EF4-FFF2-40B4-BE49-F238E27FC236}">
                <a16:creationId xmlns:a16="http://schemas.microsoft.com/office/drawing/2014/main" id="{997CAB5F-0A25-486C-9EFC-4B07687AF7D4}"/>
              </a:ext>
            </a:extLst>
          </p:cNvPr>
          <p:cNvSpPr txBox="1"/>
          <p:nvPr/>
        </p:nvSpPr>
        <p:spPr>
          <a:xfrm>
            <a:off x="817610" y="1933590"/>
            <a:ext cx="10556780" cy="175449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vi-VN" sz="2500" b="1" dirty="0">
                <a:solidFill>
                  <a:srgbClr val="00B0F0"/>
                </a:solidFill>
              </a:rPr>
              <a:t>Hoạt động 2: Trải nghiệm:</a:t>
            </a:r>
          </a:p>
          <a:p>
            <a:pPr lvl="0" algn="l" defTabSz="933450">
              <a:lnSpc>
                <a:spcPct val="90000"/>
              </a:lnSpc>
              <a:spcBef>
                <a:spcPct val="0"/>
              </a:spcBef>
              <a:spcAft>
                <a:spcPct val="35000"/>
              </a:spcAft>
            </a:pPr>
            <a:r>
              <a:rPr lang="vi-VN" sz="2500" b="1" dirty="0"/>
              <a:t>     Câu 3: Em hãy cắm USB receiver vào công USB máy tính để sử dụng chuột điều khiển mở thư mục. Em hãy cho biết </a:t>
            </a:r>
            <a:r>
              <a:rPr lang="vi-VN" sz="2400" b="1" dirty="0"/>
              <a:t>USB receiver giúp máy tính kết nối với chuột qua sóng điện từ hay cáp quang? </a:t>
            </a:r>
            <a:endParaRPr lang="vi-VN" sz="2100" b="1" dirty="0"/>
          </a:p>
        </p:txBody>
      </p:sp>
      <p:sp>
        <p:nvSpPr>
          <p:cNvPr id="7" name="Rectangle: Rounded Corners 4">
            <a:extLst>
              <a:ext uri="{FF2B5EF4-FFF2-40B4-BE49-F238E27FC236}">
                <a16:creationId xmlns:a16="http://schemas.microsoft.com/office/drawing/2014/main" id="{B6371903-1DF5-450A-A2C8-33C6DBE2DDFE}"/>
              </a:ext>
            </a:extLst>
          </p:cNvPr>
          <p:cNvSpPr txBox="1"/>
          <p:nvPr/>
        </p:nvSpPr>
        <p:spPr>
          <a:xfrm>
            <a:off x="817610" y="3995420"/>
            <a:ext cx="10784900" cy="61468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lvl="0" algn="just" defTabSz="933450">
              <a:lnSpc>
                <a:spcPct val="90000"/>
              </a:lnSpc>
              <a:spcBef>
                <a:spcPct val="0"/>
              </a:spcBef>
              <a:spcAft>
                <a:spcPct val="35000"/>
              </a:spcAft>
            </a:pPr>
            <a:r>
              <a:rPr lang="vi-VN" sz="2500" b="1" dirty="0">
                <a:solidFill>
                  <a:srgbClr val="FF0000"/>
                </a:solidFill>
              </a:rPr>
              <a:t>Trả lời: USB receiver giúp máy tính kết nối với chuột qua sóng điện từ.</a:t>
            </a:r>
            <a:r>
              <a:rPr lang="vi-VN" sz="2500" b="1" dirty="0"/>
              <a:t> </a:t>
            </a:r>
          </a:p>
        </p:txBody>
      </p:sp>
    </p:spTree>
    <p:extLst>
      <p:ext uri="{BB962C8B-B14F-4D97-AF65-F5344CB8AC3E}">
        <p14:creationId xmlns:p14="http://schemas.microsoft.com/office/powerpoint/2010/main" val="2386865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inVertical)">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1000"/>
                                        <p:tgtEl>
                                          <p:spTgt spid="6">
                                            <p:txEl>
                                              <p:pRg st="0" end="0"/>
                                            </p:txEl>
                                          </p:spTgt>
                                        </p:tgtEl>
                                      </p:cBhvr>
                                    </p:animEffect>
                                    <p:anim calcmode="lin" valueType="num">
                                      <p:cBhvr>
                                        <p:cTn id="20"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nodeType="clickEffect">
                                  <p:stCondLst>
                                    <p:cond delay="0"/>
                                  </p:stCondLst>
                                  <p:childTnLst>
                                    <p:set>
                                      <p:cBhvr>
                                        <p:cTn id="25" dur="1" fill="hold">
                                          <p:stCondLst>
                                            <p:cond delay="0"/>
                                          </p:stCondLst>
                                        </p:cTn>
                                        <p:tgtEl>
                                          <p:spTgt spid="6">
                                            <p:txEl>
                                              <p:pRg st="1" end="1"/>
                                            </p:txEl>
                                          </p:spTgt>
                                        </p:tgtEl>
                                        <p:attrNameLst>
                                          <p:attrName>style.visibility</p:attrName>
                                        </p:attrNameLst>
                                      </p:cBhvr>
                                      <p:to>
                                        <p:strVal val="visible"/>
                                      </p:to>
                                    </p:set>
                                    <p:animEffect transition="in" filter="circle(in)">
                                      <p:cBhvr>
                                        <p:cTn id="26" dur="2000"/>
                                        <p:tgtEl>
                                          <p:spTgt spid="6">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randombar(horizontal)">
                                      <p:cBhvr>
                                        <p:cTn id="3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4081C44-F95A-4635-9846-27A048EBF236}"/>
              </a:ext>
            </a:extLst>
          </p:cNvPr>
          <p:cNvSpPr txBox="1">
            <a:spLocks/>
          </p:cNvSpPr>
          <p:nvPr/>
        </p:nvSpPr>
        <p:spPr>
          <a:xfrm>
            <a:off x="1432350" y="243841"/>
            <a:ext cx="10170160" cy="614680"/>
          </a:xfrm>
          <a:prstGeom prst="rect">
            <a:avLst/>
          </a:prstGeom>
          <a:effectLst>
            <a:outerShdw blurRad="25400" dir="17880000">
              <a:srgbClr val="000000">
                <a:alpha val="46000"/>
              </a:srgbClr>
            </a:outerShdw>
          </a:effectLst>
        </p:spPr>
        <p:txBody>
          <a:bodyPr vert="horz" lIns="91440" tIns="45720" rIns="91440" bIns="45720" rtlCol="0" anchor="b">
            <a:noAutofit/>
          </a:bodyPr>
          <a:lstStyle>
            <a:lvl1pPr algn="ctr" defTabSz="457200" rtl="0" eaLnBrk="1" latinLnBrk="0" hangingPunct="1">
              <a:spcBef>
                <a:spcPct val="0"/>
              </a:spcBef>
              <a:buNone/>
              <a:defRPr sz="5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30000"/>
              </a:lnSpc>
              <a:spcAft>
                <a:spcPts val="1000"/>
              </a:spcAft>
            </a:pPr>
            <a:r>
              <a:rPr lang="vi-VN" sz="3000" b="1" i="1" dirty="0">
                <a:solidFill>
                  <a:srgbClr val="FF0000"/>
                </a:solidFill>
                <a:effectLst/>
              </a:rPr>
              <a:t>BÀI 4: THỰC HÀNH VỀ MẠNG MÁY TÍNH</a:t>
            </a:r>
            <a:endParaRPr lang="vi-VN" sz="3000" dirty="0">
              <a:solidFill>
                <a:srgbClr val="FF0000"/>
              </a:solidFill>
              <a:effectLst/>
            </a:endParaRPr>
          </a:p>
        </p:txBody>
      </p:sp>
      <p:sp>
        <p:nvSpPr>
          <p:cNvPr id="6" name="Rectangle: Rounded Corners 4">
            <a:extLst>
              <a:ext uri="{FF2B5EF4-FFF2-40B4-BE49-F238E27FC236}">
                <a16:creationId xmlns:a16="http://schemas.microsoft.com/office/drawing/2014/main" id="{CF624BB9-0D19-4ABD-9A1F-1D307245E70B}"/>
              </a:ext>
            </a:extLst>
          </p:cNvPr>
          <p:cNvSpPr txBox="1"/>
          <p:nvPr/>
        </p:nvSpPr>
        <p:spPr>
          <a:xfrm>
            <a:off x="817610" y="1318910"/>
            <a:ext cx="10556780" cy="61468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vi-VN" sz="2500" b="1" dirty="0">
                <a:solidFill>
                  <a:srgbClr val="FF0000"/>
                </a:solidFill>
              </a:rPr>
              <a:t>2.  Chia sẽ tài nguyên qua mạng</a:t>
            </a:r>
            <a:r>
              <a:rPr lang="vi-VN" sz="2100" b="1" dirty="0">
                <a:solidFill>
                  <a:srgbClr val="FF0000"/>
                </a:solidFill>
              </a:rPr>
              <a:t>.</a:t>
            </a:r>
          </a:p>
        </p:txBody>
      </p:sp>
      <p:sp>
        <p:nvSpPr>
          <p:cNvPr id="7" name="Rectangle: Rounded Corners 4">
            <a:extLst>
              <a:ext uri="{FF2B5EF4-FFF2-40B4-BE49-F238E27FC236}">
                <a16:creationId xmlns:a16="http://schemas.microsoft.com/office/drawing/2014/main" id="{6D1F838C-B715-4E2F-AD92-6BBCD5294D16}"/>
              </a:ext>
            </a:extLst>
          </p:cNvPr>
          <p:cNvSpPr txBox="1"/>
          <p:nvPr/>
        </p:nvSpPr>
        <p:spPr>
          <a:xfrm>
            <a:off x="817610" y="1933590"/>
            <a:ext cx="10556780" cy="61468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vi-VN" sz="2500" b="1" dirty="0"/>
              <a:t> - Chia sẽ máy in qua mạng.</a:t>
            </a:r>
            <a:endParaRPr lang="vi-VN" sz="2100" b="1" dirty="0"/>
          </a:p>
        </p:txBody>
      </p:sp>
      <p:pic>
        <p:nvPicPr>
          <p:cNvPr id="5122" name="Picture 2" descr="Cách chia sẻ máy in qua mạng, Share máy in trên win 7/8/10">
            <a:extLst>
              <a:ext uri="{FF2B5EF4-FFF2-40B4-BE49-F238E27FC236}">
                <a16:creationId xmlns:a16="http://schemas.microsoft.com/office/drawing/2014/main" id="{481058B8-F4E1-4E28-89DA-3974FDA8DF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43680" y="2700670"/>
            <a:ext cx="7823200" cy="406589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Rounded Corners 4">
            <a:extLst>
              <a:ext uri="{FF2B5EF4-FFF2-40B4-BE49-F238E27FC236}">
                <a16:creationId xmlns:a16="http://schemas.microsoft.com/office/drawing/2014/main" id="{2A0113FF-1AEE-4F98-9CBE-6859F84A2DA7}"/>
              </a:ext>
            </a:extLst>
          </p:cNvPr>
          <p:cNvSpPr txBox="1"/>
          <p:nvPr/>
        </p:nvSpPr>
        <p:spPr>
          <a:xfrm>
            <a:off x="1721850" y="2926080"/>
            <a:ext cx="2088150" cy="342392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lvl="0" algn="just" defTabSz="933450">
              <a:lnSpc>
                <a:spcPct val="90000"/>
              </a:lnSpc>
              <a:spcBef>
                <a:spcPct val="0"/>
              </a:spcBef>
              <a:spcAft>
                <a:spcPct val="35000"/>
              </a:spcAft>
            </a:pPr>
            <a:r>
              <a:rPr lang="vi-VN" sz="2500" b="1" dirty="0">
                <a:solidFill>
                  <a:srgbClr val="00B050"/>
                </a:solidFill>
              </a:rPr>
              <a:t>Các em hãy quan sát và rút ra nhận xét</a:t>
            </a:r>
            <a:endParaRPr lang="vi-VN" sz="2100" b="1" dirty="0">
              <a:solidFill>
                <a:srgbClr val="00B050"/>
              </a:solidFill>
            </a:endParaRPr>
          </a:p>
        </p:txBody>
      </p:sp>
    </p:spTree>
    <p:extLst>
      <p:ext uri="{BB962C8B-B14F-4D97-AF65-F5344CB8AC3E}">
        <p14:creationId xmlns:p14="http://schemas.microsoft.com/office/powerpoint/2010/main" val="1665515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randombar(horizontal)">
                                      <p:cBhvr>
                                        <p:cTn id="14" dur="500"/>
                                        <p:tgtEl>
                                          <p:spTgt spid="6">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Effect transition="in" filter="fade">
                                      <p:cBhvr>
                                        <p:cTn id="19" dur="1000"/>
                                        <p:tgtEl>
                                          <p:spTgt spid="7">
                                            <p:txEl>
                                              <p:pRg st="0" end="0"/>
                                            </p:txEl>
                                          </p:spTgt>
                                        </p:tgtEl>
                                      </p:cBhvr>
                                    </p:animEffect>
                                    <p:anim calcmode="lin" valueType="num">
                                      <p:cBhvr>
                                        <p:cTn id="20"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circle(in)">
                                      <p:cBhvr>
                                        <p:cTn id="26" dur="20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nodeType="clickEffect">
                                  <p:stCondLst>
                                    <p:cond delay="0"/>
                                  </p:stCondLst>
                                  <p:childTnLst>
                                    <p:set>
                                      <p:cBhvr>
                                        <p:cTn id="30" dur="1" fill="hold">
                                          <p:stCondLst>
                                            <p:cond delay="0"/>
                                          </p:stCondLst>
                                        </p:cTn>
                                        <p:tgtEl>
                                          <p:spTgt spid="5122"/>
                                        </p:tgtEl>
                                        <p:attrNameLst>
                                          <p:attrName>style.visibility</p:attrName>
                                        </p:attrNameLst>
                                      </p:cBhvr>
                                      <p:to>
                                        <p:strVal val="visible"/>
                                      </p:to>
                                    </p:set>
                                    <p:animEffect transition="in" filter="circle(in)">
                                      <p:cBhvr>
                                        <p:cTn id="31" dur="20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0A67459-D656-4512-85AC-C2F50BFBC0E5}"/>
              </a:ext>
            </a:extLst>
          </p:cNvPr>
          <p:cNvSpPr txBox="1">
            <a:spLocks/>
          </p:cNvSpPr>
          <p:nvPr/>
        </p:nvSpPr>
        <p:spPr>
          <a:xfrm>
            <a:off x="1432350" y="243841"/>
            <a:ext cx="10170160" cy="614680"/>
          </a:xfrm>
          <a:prstGeom prst="rect">
            <a:avLst/>
          </a:prstGeom>
          <a:effectLst>
            <a:outerShdw blurRad="25400" dir="17880000">
              <a:srgbClr val="000000">
                <a:alpha val="46000"/>
              </a:srgbClr>
            </a:outerShdw>
          </a:effectLst>
        </p:spPr>
        <p:txBody>
          <a:bodyPr vert="horz" lIns="91440" tIns="45720" rIns="91440" bIns="45720" rtlCol="0" anchor="b">
            <a:noAutofit/>
          </a:bodyPr>
          <a:lstStyle>
            <a:lvl1pPr algn="ctr" defTabSz="457200" rtl="0" eaLnBrk="1" latinLnBrk="0" hangingPunct="1">
              <a:spcBef>
                <a:spcPct val="0"/>
              </a:spcBef>
              <a:buNone/>
              <a:defRPr sz="5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30000"/>
              </a:lnSpc>
              <a:spcAft>
                <a:spcPts val="1000"/>
              </a:spcAft>
            </a:pPr>
            <a:r>
              <a:rPr lang="vi-VN" sz="3000" b="1" i="1" dirty="0">
                <a:solidFill>
                  <a:srgbClr val="FF0000"/>
                </a:solidFill>
                <a:effectLst/>
              </a:rPr>
              <a:t>BÀI 4: THỰC HÀNH VỀ MẠNG MÁY TÍNH</a:t>
            </a:r>
            <a:endParaRPr lang="vi-VN" sz="3000" dirty="0">
              <a:solidFill>
                <a:srgbClr val="FF0000"/>
              </a:solidFill>
              <a:effectLst/>
            </a:endParaRPr>
          </a:p>
        </p:txBody>
      </p:sp>
      <p:sp>
        <p:nvSpPr>
          <p:cNvPr id="5" name="Rectangle: Rounded Corners 4">
            <a:extLst>
              <a:ext uri="{FF2B5EF4-FFF2-40B4-BE49-F238E27FC236}">
                <a16:creationId xmlns:a16="http://schemas.microsoft.com/office/drawing/2014/main" id="{836C6E7F-A710-481E-80A0-47D9F4846F45}"/>
              </a:ext>
            </a:extLst>
          </p:cNvPr>
          <p:cNvSpPr txBox="1"/>
          <p:nvPr/>
        </p:nvSpPr>
        <p:spPr>
          <a:xfrm>
            <a:off x="817610" y="1318910"/>
            <a:ext cx="10556780" cy="61468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vi-VN" sz="2500" b="1" dirty="0">
                <a:solidFill>
                  <a:srgbClr val="FF0000"/>
                </a:solidFill>
              </a:rPr>
              <a:t>2.  Chia sẽ tài nguyên qua mạng</a:t>
            </a:r>
            <a:r>
              <a:rPr lang="vi-VN" sz="2100" b="1" dirty="0">
                <a:solidFill>
                  <a:srgbClr val="FF0000"/>
                </a:solidFill>
              </a:rPr>
              <a:t>.</a:t>
            </a:r>
          </a:p>
        </p:txBody>
      </p:sp>
      <p:sp>
        <p:nvSpPr>
          <p:cNvPr id="6" name="Rectangle: Rounded Corners 4">
            <a:extLst>
              <a:ext uri="{FF2B5EF4-FFF2-40B4-BE49-F238E27FC236}">
                <a16:creationId xmlns:a16="http://schemas.microsoft.com/office/drawing/2014/main" id="{007CFC24-65E5-4D94-BA29-B0C41CA16963}"/>
              </a:ext>
            </a:extLst>
          </p:cNvPr>
          <p:cNvSpPr txBox="1"/>
          <p:nvPr/>
        </p:nvSpPr>
        <p:spPr>
          <a:xfrm>
            <a:off x="817610" y="1933590"/>
            <a:ext cx="10556780" cy="61468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vi-VN" sz="2500" b="1" dirty="0"/>
              <a:t>   Câu 1: Một máy tính có thể kết nối với mấy máy in?</a:t>
            </a:r>
            <a:endParaRPr lang="vi-VN" sz="2100" b="1" dirty="0"/>
          </a:p>
        </p:txBody>
      </p:sp>
      <p:sp>
        <p:nvSpPr>
          <p:cNvPr id="7" name="Rectangle: Rounded Corners 4">
            <a:extLst>
              <a:ext uri="{FF2B5EF4-FFF2-40B4-BE49-F238E27FC236}">
                <a16:creationId xmlns:a16="http://schemas.microsoft.com/office/drawing/2014/main" id="{F488432D-1A00-4B78-94F0-574E8100502F}"/>
              </a:ext>
            </a:extLst>
          </p:cNvPr>
          <p:cNvSpPr txBox="1"/>
          <p:nvPr/>
        </p:nvSpPr>
        <p:spPr>
          <a:xfrm>
            <a:off x="1701802" y="2566700"/>
            <a:ext cx="1249680" cy="61468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vi-VN" sz="2500" b="1" dirty="0"/>
              <a:t>   a. 1</a:t>
            </a:r>
            <a:endParaRPr lang="vi-VN" sz="2100" b="1" dirty="0"/>
          </a:p>
        </p:txBody>
      </p:sp>
      <p:sp>
        <p:nvSpPr>
          <p:cNvPr id="8" name="Rectangle: Rounded Corners 4">
            <a:extLst>
              <a:ext uri="{FF2B5EF4-FFF2-40B4-BE49-F238E27FC236}">
                <a16:creationId xmlns:a16="http://schemas.microsoft.com/office/drawing/2014/main" id="{76F63E48-2B21-401E-A8DD-2A758BACBA20}"/>
              </a:ext>
            </a:extLst>
          </p:cNvPr>
          <p:cNvSpPr txBox="1"/>
          <p:nvPr/>
        </p:nvSpPr>
        <p:spPr>
          <a:xfrm>
            <a:off x="3566162" y="2556540"/>
            <a:ext cx="1249680" cy="61468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vi-VN" sz="2500" b="1" dirty="0"/>
              <a:t>   b. 2</a:t>
            </a:r>
            <a:endParaRPr lang="vi-VN" sz="2100" b="1" dirty="0"/>
          </a:p>
        </p:txBody>
      </p:sp>
      <p:sp>
        <p:nvSpPr>
          <p:cNvPr id="9" name="Rectangle: Rounded Corners 4">
            <a:extLst>
              <a:ext uri="{FF2B5EF4-FFF2-40B4-BE49-F238E27FC236}">
                <a16:creationId xmlns:a16="http://schemas.microsoft.com/office/drawing/2014/main" id="{4BBB9675-9784-45FA-9060-EECD3D4B0E04}"/>
              </a:ext>
            </a:extLst>
          </p:cNvPr>
          <p:cNvSpPr txBox="1"/>
          <p:nvPr/>
        </p:nvSpPr>
        <p:spPr>
          <a:xfrm>
            <a:off x="5430522" y="2548270"/>
            <a:ext cx="1249680" cy="61468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vi-VN" sz="2500" b="1" dirty="0"/>
              <a:t>   c. 3</a:t>
            </a:r>
            <a:endParaRPr lang="vi-VN" sz="2100" b="1" dirty="0"/>
          </a:p>
        </p:txBody>
      </p:sp>
      <p:sp>
        <p:nvSpPr>
          <p:cNvPr id="10" name="Rectangle: Rounded Corners 4">
            <a:extLst>
              <a:ext uri="{FF2B5EF4-FFF2-40B4-BE49-F238E27FC236}">
                <a16:creationId xmlns:a16="http://schemas.microsoft.com/office/drawing/2014/main" id="{098F8E3A-D979-4D6B-BF24-FBFE667D0369}"/>
              </a:ext>
            </a:extLst>
          </p:cNvPr>
          <p:cNvSpPr txBox="1"/>
          <p:nvPr/>
        </p:nvSpPr>
        <p:spPr>
          <a:xfrm>
            <a:off x="7294882" y="2548270"/>
            <a:ext cx="3362958" cy="61468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vi-VN" sz="2500" b="1" dirty="0"/>
              <a:t>   d. Nhiều máy in</a:t>
            </a:r>
            <a:endParaRPr lang="vi-VN" sz="2100" b="1" dirty="0"/>
          </a:p>
        </p:txBody>
      </p:sp>
      <p:sp>
        <p:nvSpPr>
          <p:cNvPr id="12" name="Rectangle: Rounded Corners 4">
            <a:extLst>
              <a:ext uri="{FF2B5EF4-FFF2-40B4-BE49-F238E27FC236}">
                <a16:creationId xmlns:a16="http://schemas.microsoft.com/office/drawing/2014/main" id="{233C015C-F401-47DD-BCEF-BBB0B03D1625}"/>
              </a:ext>
            </a:extLst>
          </p:cNvPr>
          <p:cNvSpPr txBox="1"/>
          <p:nvPr/>
        </p:nvSpPr>
        <p:spPr>
          <a:xfrm>
            <a:off x="776972" y="4097670"/>
            <a:ext cx="10556780" cy="61468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vi-VN" sz="2500" b="1" dirty="0"/>
              <a:t>   Câu 2: Một máy in có thể kết nối với mấy máy tính?</a:t>
            </a:r>
            <a:endParaRPr lang="vi-VN" sz="2100" b="1" dirty="0"/>
          </a:p>
        </p:txBody>
      </p:sp>
      <p:sp>
        <p:nvSpPr>
          <p:cNvPr id="13" name="Rectangle: Rounded Corners 4">
            <a:extLst>
              <a:ext uri="{FF2B5EF4-FFF2-40B4-BE49-F238E27FC236}">
                <a16:creationId xmlns:a16="http://schemas.microsoft.com/office/drawing/2014/main" id="{128FDD1A-46F2-498F-868C-E8C3F3ABF81A}"/>
              </a:ext>
            </a:extLst>
          </p:cNvPr>
          <p:cNvSpPr txBox="1"/>
          <p:nvPr/>
        </p:nvSpPr>
        <p:spPr>
          <a:xfrm>
            <a:off x="1701802" y="4712350"/>
            <a:ext cx="1249680" cy="61468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vi-VN" sz="2500" b="1" dirty="0"/>
              <a:t>   a. 1</a:t>
            </a:r>
            <a:endParaRPr lang="vi-VN" sz="2100" b="1" dirty="0"/>
          </a:p>
        </p:txBody>
      </p:sp>
      <p:sp>
        <p:nvSpPr>
          <p:cNvPr id="14" name="Rectangle: Rounded Corners 4">
            <a:extLst>
              <a:ext uri="{FF2B5EF4-FFF2-40B4-BE49-F238E27FC236}">
                <a16:creationId xmlns:a16="http://schemas.microsoft.com/office/drawing/2014/main" id="{F5720223-4FDA-4574-886C-3E829C08ED39}"/>
              </a:ext>
            </a:extLst>
          </p:cNvPr>
          <p:cNvSpPr txBox="1"/>
          <p:nvPr/>
        </p:nvSpPr>
        <p:spPr>
          <a:xfrm>
            <a:off x="3522984" y="4712350"/>
            <a:ext cx="1249680" cy="61468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vi-VN" sz="2500" b="1" dirty="0"/>
              <a:t>   b. 6</a:t>
            </a:r>
            <a:endParaRPr lang="vi-VN" sz="2100" b="1" dirty="0"/>
          </a:p>
        </p:txBody>
      </p:sp>
      <p:sp>
        <p:nvSpPr>
          <p:cNvPr id="15" name="Rectangle: Rounded Corners 4">
            <a:extLst>
              <a:ext uri="{FF2B5EF4-FFF2-40B4-BE49-F238E27FC236}">
                <a16:creationId xmlns:a16="http://schemas.microsoft.com/office/drawing/2014/main" id="{981E2AB5-0524-48B0-BE93-DF58F5A01E05}"/>
              </a:ext>
            </a:extLst>
          </p:cNvPr>
          <p:cNvSpPr txBox="1"/>
          <p:nvPr/>
        </p:nvSpPr>
        <p:spPr>
          <a:xfrm>
            <a:off x="5430522" y="4713000"/>
            <a:ext cx="1249680" cy="61468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vi-VN" sz="2500" b="1" dirty="0"/>
              <a:t>   c. 8</a:t>
            </a:r>
            <a:endParaRPr lang="vi-VN" sz="2100" b="1" dirty="0"/>
          </a:p>
        </p:txBody>
      </p:sp>
      <p:sp>
        <p:nvSpPr>
          <p:cNvPr id="16" name="Rectangle: Rounded Corners 4">
            <a:extLst>
              <a:ext uri="{FF2B5EF4-FFF2-40B4-BE49-F238E27FC236}">
                <a16:creationId xmlns:a16="http://schemas.microsoft.com/office/drawing/2014/main" id="{67A8253A-592D-4EB3-9F28-D3B83DC0C0CD}"/>
              </a:ext>
            </a:extLst>
          </p:cNvPr>
          <p:cNvSpPr txBox="1"/>
          <p:nvPr/>
        </p:nvSpPr>
        <p:spPr>
          <a:xfrm>
            <a:off x="7251704" y="4743480"/>
            <a:ext cx="3406136" cy="61468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vi-VN" sz="2500" b="1" dirty="0"/>
              <a:t>   d. Nhiều máy tính</a:t>
            </a:r>
            <a:endParaRPr lang="vi-VN" sz="2100" b="1" dirty="0"/>
          </a:p>
        </p:txBody>
      </p:sp>
      <p:sp>
        <p:nvSpPr>
          <p:cNvPr id="17" name="Rectangle: Rounded Corners 4">
            <a:extLst>
              <a:ext uri="{FF2B5EF4-FFF2-40B4-BE49-F238E27FC236}">
                <a16:creationId xmlns:a16="http://schemas.microsoft.com/office/drawing/2014/main" id="{E9D79383-D177-4591-8749-05F695167843}"/>
              </a:ext>
            </a:extLst>
          </p:cNvPr>
          <p:cNvSpPr txBox="1"/>
          <p:nvPr/>
        </p:nvSpPr>
        <p:spPr>
          <a:xfrm>
            <a:off x="3667762" y="3318835"/>
            <a:ext cx="1762760" cy="61468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vi-VN" sz="2500" b="1" dirty="0">
                <a:solidFill>
                  <a:srgbClr val="0070C0"/>
                </a:solidFill>
              </a:rPr>
              <a:t>  Đáp án:</a:t>
            </a:r>
            <a:endParaRPr lang="vi-VN" sz="2100" b="1" dirty="0">
              <a:solidFill>
                <a:srgbClr val="0070C0"/>
              </a:solidFill>
            </a:endParaRPr>
          </a:p>
        </p:txBody>
      </p:sp>
      <p:sp>
        <p:nvSpPr>
          <p:cNvPr id="19" name="Rectangle: Rounded Corners 4">
            <a:extLst>
              <a:ext uri="{FF2B5EF4-FFF2-40B4-BE49-F238E27FC236}">
                <a16:creationId xmlns:a16="http://schemas.microsoft.com/office/drawing/2014/main" id="{32A0E34A-4888-428D-8079-AD6543E73C4C}"/>
              </a:ext>
            </a:extLst>
          </p:cNvPr>
          <p:cNvSpPr txBox="1"/>
          <p:nvPr/>
        </p:nvSpPr>
        <p:spPr>
          <a:xfrm>
            <a:off x="5059682" y="3318835"/>
            <a:ext cx="2600960" cy="61468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vi-VN" sz="2500" b="1" dirty="0">
                <a:solidFill>
                  <a:srgbClr val="00B050"/>
                </a:solidFill>
              </a:rPr>
              <a:t> Nhiều máy in</a:t>
            </a:r>
            <a:endParaRPr lang="vi-VN" sz="2100" b="1" dirty="0">
              <a:solidFill>
                <a:srgbClr val="00B050"/>
              </a:solidFill>
            </a:endParaRPr>
          </a:p>
        </p:txBody>
      </p:sp>
      <p:sp>
        <p:nvSpPr>
          <p:cNvPr id="20" name="Rectangle: Rounded Corners 4">
            <a:extLst>
              <a:ext uri="{FF2B5EF4-FFF2-40B4-BE49-F238E27FC236}">
                <a16:creationId xmlns:a16="http://schemas.microsoft.com/office/drawing/2014/main" id="{EA52C117-11A0-4BA6-AD9B-9D63CDC82E11}"/>
              </a:ext>
            </a:extLst>
          </p:cNvPr>
          <p:cNvSpPr txBox="1"/>
          <p:nvPr/>
        </p:nvSpPr>
        <p:spPr>
          <a:xfrm>
            <a:off x="3667762" y="5482915"/>
            <a:ext cx="1762760" cy="61468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vi-VN" sz="2500" b="1" dirty="0">
                <a:solidFill>
                  <a:srgbClr val="0070C0"/>
                </a:solidFill>
              </a:rPr>
              <a:t>  Đáp án:</a:t>
            </a:r>
            <a:endParaRPr lang="vi-VN" sz="2100" b="1" dirty="0">
              <a:solidFill>
                <a:srgbClr val="0070C0"/>
              </a:solidFill>
            </a:endParaRPr>
          </a:p>
        </p:txBody>
      </p:sp>
      <p:sp>
        <p:nvSpPr>
          <p:cNvPr id="21" name="Rectangle: Rounded Corners 4">
            <a:extLst>
              <a:ext uri="{FF2B5EF4-FFF2-40B4-BE49-F238E27FC236}">
                <a16:creationId xmlns:a16="http://schemas.microsoft.com/office/drawing/2014/main" id="{E57F1F2D-18C7-4632-B709-B229D46E9A72}"/>
              </a:ext>
            </a:extLst>
          </p:cNvPr>
          <p:cNvSpPr txBox="1"/>
          <p:nvPr/>
        </p:nvSpPr>
        <p:spPr>
          <a:xfrm>
            <a:off x="5059682" y="5482915"/>
            <a:ext cx="2875278" cy="61468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vi-VN" sz="2500" b="1" dirty="0">
                <a:solidFill>
                  <a:srgbClr val="00B050"/>
                </a:solidFill>
              </a:rPr>
              <a:t> Nhiều máy tính</a:t>
            </a:r>
            <a:endParaRPr lang="vi-VN" sz="2100" b="1" dirty="0">
              <a:solidFill>
                <a:srgbClr val="00B050"/>
              </a:solidFill>
            </a:endParaRPr>
          </a:p>
        </p:txBody>
      </p:sp>
    </p:spTree>
    <p:extLst>
      <p:ext uri="{BB962C8B-B14F-4D97-AF65-F5344CB8AC3E}">
        <p14:creationId xmlns:p14="http://schemas.microsoft.com/office/powerpoint/2010/main" val="1942816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inVertical)">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additive="base">
                                        <p:cTn id="26" dur="500" fill="hold"/>
                                        <p:tgtEl>
                                          <p:spTgt spid="7"/>
                                        </p:tgtEl>
                                        <p:attrNameLst>
                                          <p:attrName>ppt_x</p:attrName>
                                        </p:attrNameLst>
                                      </p:cBhvr>
                                      <p:tavLst>
                                        <p:tav tm="0">
                                          <p:val>
                                            <p:strVal val="#ppt_x"/>
                                          </p:val>
                                        </p:tav>
                                        <p:tav tm="100000">
                                          <p:val>
                                            <p:strVal val="#ppt_x"/>
                                          </p:val>
                                        </p:tav>
                                      </p:tavLst>
                                    </p:anim>
                                    <p:anim calcmode="lin" valueType="num">
                                      <p:cBhvr additive="base">
                                        <p:cTn id="27"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 calcmode="lin" valueType="num">
                                      <p:cBhvr additive="base">
                                        <p:cTn id="32" dur="500" fill="hold"/>
                                        <p:tgtEl>
                                          <p:spTgt spid="8"/>
                                        </p:tgtEl>
                                        <p:attrNameLst>
                                          <p:attrName>ppt_x</p:attrName>
                                        </p:attrNameLst>
                                      </p:cBhvr>
                                      <p:tavLst>
                                        <p:tav tm="0">
                                          <p:val>
                                            <p:strVal val="#ppt_x"/>
                                          </p:val>
                                        </p:tav>
                                        <p:tav tm="100000">
                                          <p:val>
                                            <p:strVal val="#ppt_x"/>
                                          </p:val>
                                        </p:tav>
                                      </p:tavLst>
                                    </p:anim>
                                    <p:anim calcmode="lin" valueType="num">
                                      <p:cBhvr additive="base">
                                        <p:cTn id="3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9"/>
                                        </p:tgtEl>
                                        <p:attrNameLst>
                                          <p:attrName>style.visibility</p:attrName>
                                        </p:attrNameLst>
                                      </p:cBhvr>
                                      <p:to>
                                        <p:strVal val="visible"/>
                                      </p:to>
                                    </p:set>
                                    <p:anim calcmode="lin" valueType="num">
                                      <p:cBhvr additive="base">
                                        <p:cTn id="38" dur="500" fill="hold"/>
                                        <p:tgtEl>
                                          <p:spTgt spid="9"/>
                                        </p:tgtEl>
                                        <p:attrNameLst>
                                          <p:attrName>ppt_x</p:attrName>
                                        </p:attrNameLst>
                                      </p:cBhvr>
                                      <p:tavLst>
                                        <p:tav tm="0">
                                          <p:val>
                                            <p:strVal val="#ppt_x"/>
                                          </p:val>
                                        </p:tav>
                                        <p:tav tm="100000">
                                          <p:val>
                                            <p:strVal val="#ppt_x"/>
                                          </p:val>
                                        </p:tav>
                                      </p:tavLst>
                                    </p:anim>
                                    <p:anim calcmode="lin" valueType="num">
                                      <p:cBhvr additive="base">
                                        <p:cTn id="39"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0"/>
                                        </p:tgtEl>
                                        <p:attrNameLst>
                                          <p:attrName>style.visibility</p:attrName>
                                        </p:attrNameLst>
                                      </p:cBhvr>
                                      <p:to>
                                        <p:strVal val="visible"/>
                                      </p:to>
                                    </p:set>
                                    <p:anim calcmode="lin" valueType="num">
                                      <p:cBhvr additive="base">
                                        <p:cTn id="44" dur="500" fill="hold"/>
                                        <p:tgtEl>
                                          <p:spTgt spid="10"/>
                                        </p:tgtEl>
                                        <p:attrNameLst>
                                          <p:attrName>ppt_x</p:attrName>
                                        </p:attrNameLst>
                                      </p:cBhvr>
                                      <p:tavLst>
                                        <p:tav tm="0">
                                          <p:val>
                                            <p:strVal val="#ppt_x"/>
                                          </p:val>
                                        </p:tav>
                                        <p:tav tm="100000">
                                          <p:val>
                                            <p:strVal val="#ppt_x"/>
                                          </p:val>
                                        </p:tav>
                                      </p:tavLst>
                                    </p:anim>
                                    <p:anim calcmode="lin" valueType="num">
                                      <p:cBhvr additive="base">
                                        <p:cTn id="45"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6" presetClass="entr" presetSubtype="16" fill="hold" grpId="0" nodeType="clickEffect">
                                  <p:stCondLst>
                                    <p:cond delay="0"/>
                                  </p:stCondLst>
                                  <p:childTnLst>
                                    <p:set>
                                      <p:cBhvr>
                                        <p:cTn id="49" dur="1" fill="hold">
                                          <p:stCondLst>
                                            <p:cond delay="0"/>
                                          </p:stCondLst>
                                        </p:cTn>
                                        <p:tgtEl>
                                          <p:spTgt spid="17"/>
                                        </p:tgtEl>
                                        <p:attrNameLst>
                                          <p:attrName>style.visibility</p:attrName>
                                        </p:attrNameLst>
                                      </p:cBhvr>
                                      <p:to>
                                        <p:strVal val="visible"/>
                                      </p:to>
                                    </p:set>
                                    <p:animEffect transition="in" filter="circle(in)">
                                      <p:cBhvr>
                                        <p:cTn id="50" dur="2000"/>
                                        <p:tgtEl>
                                          <p:spTgt spid="17"/>
                                        </p:tgtEl>
                                      </p:cBhvr>
                                    </p:animEffect>
                                  </p:childTnLst>
                                </p:cTn>
                              </p:par>
                            </p:childTnLst>
                          </p:cTn>
                        </p:par>
                      </p:childTnLst>
                    </p:cTn>
                  </p:par>
                  <p:par>
                    <p:cTn id="51" fill="hold">
                      <p:stCondLst>
                        <p:cond delay="indefinite"/>
                      </p:stCondLst>
                      <p:childTnLst>
                        <p:par>
                          <p:cTn id="52" fill="hold">
                            <p:stCondLst>
                              <p:cond delay="0"/>
                            </p:stCondLst>
                            <p:childTnLst>
                              <p:par>
                                <p:cTn id="53" presetID="14" presetClass="entr" presetSubtype="10" fill="hold" grpId="0" nodeType="click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randombar(horizontal)">
                                      <p:cBhvr>
                                        <p:cTn id="55" dur="500"/>
                                        <p:tgtEl>
                                          <p:spTgt spid="19"/>
                                        </p:tgtEl>
                                      </p:cBhvr>
                                    </p:animEffect>
                                  </p:childTnLst>
                                </p:cTn>
                              </p:par>
                            </p:childTnLst>
                          </p:cTn>
                        </p:par>
                      </p:childTnLst>
                    </p:cTn>
                  </p:par>
                  <p:par>
                    <p:cTn id="56" fill="hold">
                      <p:stCondLst>
                        <p:cond delay="indefinite"/>
                      </p:stCondLst>
                      <p:childTnLst>
                        <p:par>
                          <p:cTn id="57" fill="hold">
                            <p:stCondLst>
                              <p:cond delay="0"/>
                            </p:stCondLst>
                            <p:childTnLst>
                              <p:par>
                                <p:cTn id="58" presetID="16" presetClass="entr" presetSubtype="21" fill="hold" grpId="0" nodeType="clickEffect">
                                  <p:stCondLst>
                                    <p:cond delay="0"/>
                                  </p:stCondLst>
                                  <p:childTnLst>
                                    <p:set>
                                      <p:cBhvr>
                                        <p:cTn id="59" dur="1" fill="hold">
                                          <p:stCondLst>
                                            <p:cond delay="0"/>
                                          </p:stCondLst>
                                        </p:cTn>
                                        <p:tgtEl>
                                          <p:spTgt spid="12"/>
                                        </p:tgtEl>
                                        <p:attrNameLst>
                                          <p:attrName>style.visibility</p:attrName>
                                        </p:attrNameLst>
                                      </p:cBhvr>
                                      <p:to>
                                        <p:strVal val="visible"/>
                                      </p:to>
                                    </p:set>
                                    <p:animEffect transition="in" filter="barn(inVertical)">
                                      <p:cBhvr>
                                        <p:cTn id="60" dur="500"/>
                                        <p:tgtEl>
                                          <p:spTgt spid="12"/>
                                        </p:tgtEl>
                                      </p:cBhvr>
                                    </p:animEffect>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grpId="0" nodeType="clickEffect">
                                  <p:stCondLst>
                                    <p:cond delay="0"/>
                                  </p:stCondLst>
                                  <p:childTnLst>
                                    <p:set>
                                      <p:cBhvr>
                                        <p:cTn id="64" dur="1" fill="hold">
                                          <p:stCondLst>
                                            <p:cond delay="0"/>
                                          </p:stCondLst>
                                        </p:cTn>
                                        <p:tgtEl>
                                          <p:spTgt spid="13"/>
                                        </p:tgtEl>
                                        <p:attrNameLst>
                                          <p:attrName>style.visibility</p:attrName>
                                        </p:attrNameLst>
                                      </p:cBhvr>
                                      <p:to>
                                        <p:strVal val="visible"/>
                                      </p:to>
                                    </p:set>
                                    <p:animEffect transition="in" filter="fade">
                                      <p:cBhvr>
                                        <p:cTn id="65" dur="1000"/>
                                        <p:tgtEl>
                                          <p:spTgt spid="13"/>
                                        </p:tgtEl>
                                      </p:cBhvr>
                                    </p:animEffect>
                                    <p:anim calcmode="lin" valueType="num">
                                      <p:cBhvr>
                                        <p:cTn id="66" dur="1000" fill="hold"/>
                                        <p:tgtEl>
                                          <p:spTgt spid="13"/>
                                        </p:tgtEl>
                                        <p:attrNameLst>
                                          <p:attrName>ppt_x</p:attrName>
                                        </p:attrNameLst>
                                      </p:cBhvr>
                                      <p:tavLst>
                                        <p:tav tm="0">
                                          <p:val>
                                            <p:strVal val="#ppt_x"/>
                                          </p:val>
                                        </p:tav>
                                        <p:tav tm="100000">
                                          <p:val>
                                            <p:strVal val="#ppt_x"/>
                                          </p:val>
                                        </p:tav>
                                      </p:tavLst>
                                    </p:anim>
                                    <p:anim calcmode="lin" valueType="num">
                                      <p:cBhvr>
                                        <p:cTn id="67"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42" presetClass="entr" presetSubtype="0" fill="hold" grpId="0" nodeType="clickEffect">
                                  <p:stCondLst>
                                    <p:cond delay="0"/>
                                  </p:stCondLst>
                                  <p:childTnLst>
                                    <p:set>
                                      <p:cBhvr>
                                        <p:cTn id="71" dur="1" fill="hold">
                                          <p:stCondLst>
                                            <p:cond delay="0"/>
                                          </p:stCondLst>
                                        </p:cTn>
                                        <p:tgtEl>
                                          <p:spTgt spid="14"/>
                                        </p:tgtEl>
                                        <p:attrNameLst>
                                          <p:attrName>style.visibility</p:attrName>
                                        </p:attrNameLst>
                                      </p:cBhvr>
                                      <p:to>
                                        <p:strVal val="visible"/>
                                      </p:to>
                                    </p:set>
                                    <p:animEffect transition="in" filter="fade">
                                      <p:cBhvr>
                                        <p:cTn id="72" dur="1000"/>
                                        <p:tgtEl>
                                          <p:spTgt spid="14"/>
                                        </p:tgtEl>
                                      </p:cBhvr>
                                    </p:animEffect>
                                    <p:anim calcmode="lin" valueType="num">
                                      <p:cBhvr>
                                        <p:cTn id="73" dur="1000" fill="hold"/>
                                        <p:tgtEl>
                                          <p:spTgt spid="14"/>
                                        </p:tgtEl>
                                        <p:attrNameLst>
                                          <p:attrName>ppt_x</p:attrName>
                                        </p:attrNameLst>
                                      </p:cBhvr>
                                      <p:tavLst>
                                        <p:tav tm="0">
                                          <p:val>
                                            <p:strVal val="#ppt_x"/>
                                          </p:val>
                                        </p:tav>
                                        <p:tav tm="100000">
                                          <p:val>
                                            <p:strVal val="#ppt_x"/>
                                          </p:val>
                                        </p:tav>
                                      </p:tavLst>
                                    </p:anim>
                                    <p:anim calcmode="lin" valueType="num">
                                      <p:cBhvr>
                                        <p:cTn id="74"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42" presetClass="entr" presetSubtype="0" fill="hold" grpId="0" nodeType="clickEffect">
                                  <p:stCondLst>
                                    <p:cond delay="0"/>
                                  </p:stCondLst>
                                  <p:childTnLst>
                                    <p:set>
                                      <p:cBhvr>
                                        <p:cTn id="78" dur="1" fill="hold">
                                          <p:stCondLst>
                                            <p:cond delay="0"/>
                                          </p:stCondLst>
                                        </p:cTn>
                                        <p:tgtEl>
                                          <p:spTgt spid="15"/>
                                        </p:tgtEl>
                                        <p:attrNameLst>
                                          <p:attrName>style.visibility</p:attrName>
                                        </p:attrNameLst>
                                      </p:cBhvr>
                                      <p:to>
                                        <p:strVal val="visible"/>
                                      </p:to>
                                    </p:set>
                                    <p:animEffect transition="in" filter="fade">
                                      <p:cBhvr>
                                        <p:cTn id="79" dur="1000"/>
                                        <p:tgtEl>
                                          <p:spTgt spid="15"/>
                                        </p:tgtEl>
                                      </p:cBhvr>
                                    </p:animEffect>
                                    <p:anim calcmode="lin" valueType="num">
                                      <p:cBhvr>
                                        <p:cTn id="80" dur="1000" fill="hold"/>
                                        <p:tgtEl>
                                          <p:spTgt spid="15"/>
                                        </p:tgtEl>
                                        <p:attrNameLst>
                                          <p:attrName>ppt_x</p:attrName>
                                        </p:attrNameLst>
                                      </p:cBhvr>
                                      <p:tavLst>
                                        <p:tav tm="0">
                                          <p:val>
                                            <p:strVal val="#ppt_x"/>
                                          </p:val>
                                        </p:tav>
                                        <p:tav tm="100000">
                                          <p:val>
                                            <p:strVal val="#ppt_x"/>
                                          </p:val>
                                        </p:tav>
                                      </p:tavLst>
                                    </p:anim>
                                    <p:anim calcmode="lin" valueType="num">
                                      <p:cBhvr>
                                        <p:cTn id="81"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42" presetClass="entr" presetSubtype="0" fill="hold" nodeType="clickEffect">
                                  <p:stCondLst>
                                    <p:cond delay="0"/>
                                  </p:stCondLst>
                                  <p:childTnLst>
                                    <p:set>
                                      <p:cBhvr>
                                        <p:cTn id="85" dur="1" fill="hold">
                                          <p:stCondLst>
                                            <p:cond delay="0"/>
                                          </p:stCondLst>
                                        </p:cTn>
                                        <p:tgtEl>
                                          <p:spTgt spid="16">
                                            <p:txEl>
                                              <p:pRg st="0" end="0"/>
                                            </p:txEl>
                                          </p:spTgt>
                                        </p:tgtEl>
                                        <p:attrNameLst>
                                          <p:attrName>style.visibility</p:attrName>
                                        </p:attrNameLst>
                                      </p:cBhvr>
                                      <p:to>
                                        <p:strVal val="visible"/>
                                      </p:to>
                                    </p:set>
                                    <p:animEffect transition="in" filter="fade">
                                      <p:cBhvr>
                                        <p:cTn id="86" dur="1000"/>
                                        <p:tgtEl>
                                          <p:spTgt spid="16">
                                            <p:txEl>
                                              <p:pRg st="0" end="0"/>
                                            </p:txEl>
                                          </p:spTgt>
                                        </p:tgtEl>
                                      </p:cBhvr>
                                    </p:animEffect>
                                    <p:anim calcmode="lin" valueType="num">
                                      <p:cBhvr>
                                        <p:cTn id="87" dur="10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88" dur="10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6" presetClass="entr" presetSubtype="16" fill="hold" grpId="0" nodeType="clickEffect">
                                  <p:stCondLst>
                                    <p:cond delay="0"/>
                                  </p:stCondLst>
                                  <p:childTnLst>
                                    <p:set>
                                      <p:cBhvr>
                                        <p:cTn id="92" dur="1" fill="hold">
                                          <p:stCondLst>
                                            <p:cond delay="0"/>
                                          </p:stCondLst>
                                        </p:cTn>
                                        <p:tgtEl>
                                          <p:spTgt spid="20"/>
                                        </p:tgtEl>
                                        <p:attrNameLst>
                                          <p:attrName>style.visibility</p:attrName>
                                        </p:attrNameLst>
                                      </p:cBhvr>
                                      <p:to>
                                        <p:strVal val="visible"/>
                                      </p:to>
                                    </p:set>
                                    <p:animEffect transition="in" filter="circle(in)">
                                      <p:cBhvr>
                                        <p:cTn id="93" dur="2000"/>
                                        <p:tgtEl>
                                          <p:spTgt spid="20"/>
                                        </p:tgtEl>
                                      </p:cBhvr>
                                    </p:animEffect>
                                  </p:childTnLst>
                                </p:cTn>
                              </p:par>
                            </p:childTnLst>
                          </p:cTn>
                        </p:par>
                      </p:childTnLst>
                    </p:cTn>
                  </p:par>
                  <p:par>
                    <p:cTn id="94" fill="hold">
                      <p:stCondLst>
                        <p:cond delay="indefinite"/>
                      </p:stCondLst>
                      <p:childTnLst>
                        <p:par>
                          <p:cTn id="95" fill="hold">
                            <p:stCondLst>
                              <p:cond delay="0"/>
                            </p:stCondLst>
                            <p:childTnLst>
                              <p:par>
                                <p:cTn id="96" presetID="14" presetClass="entr" presetSubtype="10" fill="hold" grpId="0" nodeType="clickEffect">
                                  <p:stCondLst>
                                    <p:cond delay="0"/>
                                  </p:stCondLst>
                                  <p:childTnLst>
                                    <p:set>
                                      <p:cBhvr>
                                        <p:cTn id="97" dur="1" fill="hold">
                                          <p:stCondLst>
                                            <p:cond delay="0"/>
                                          </p:stCondLst>
                                        </p:cTn>
                                        <p:tgtEl>
                                          <p:spTgt spid="21"/>
                                        </p:tgtEl>
                                        <p:attrNameLst>
                                          <p:attrName>style.visibility</p:attrName>
                                        </p:attrNameLst>
                                      </p:cBhvr>
                                      <p:to>
                                        <p:strVal val="visible"/>
                                      </p:to>
                                    </p:set>
                                    <p:animEffect transition="in" filter="randombar(horizontal)">
                                      <p:cBhvr>
                                        <p:cTn id="98"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2" grpId="0"/>
      <p:bldP spid="13" grpId="0"/>
      <p:bldP spid="14" grpId="0"/>
      <p:bldP spid="15" grpId="0"/>
      <p:bldP spid="17" grpId="0"/>
      <p:bldP spid="19" grpId="0"/>
      <p:bldP spid="20" grpId="0"/>
      <p:bldP spid="2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597D77E-B9BF-47A5-B6B6-55E60664CA30}"/>
              </a:ext>
            </a:extLst>
          </p:cNvPr>
          <p:cNvSpPr txBox="1">
            <a:spLocks/>
          </p:cNvSpPr>
          <p:nvPr/>
        </p:nvSpPr>
        <p:spPr>
          <a:xfrm>
            <a:off x="1432350" y="243841"/>
            <a:ext cx="10170160" cy="614680"/>
          </a:xfrm>
          <a:prstGeom prst="rect">
            <a:avLst/>
          </a:prstGeom>
          <a:effectLst>
            <a:outerShdw blurRad="25400" dir="17880000">
              <a:srgbClr val="000000">
                <a:alpha val="46000"/>
              </a:srgbClr>
            </a:outerShdw>
          </a:effectLst>
        </p:spPr>
        <p:txBody>
          <a:bodyPr vert="horz" lIns="91440" tIns="45720" rIns="91440" bIns="45720" rtlCol="0" anchor="b">
            <a:noAutofit/>
          </a:bodyPr>
          <a:lstStyle>
            <a:lvl1pPr algn="ctr" defTabSz="457200" rtl="0" eaLnBrk="1" latinLnBrk="0" hangingPunct="1">
              <a:spcBef>
                <a:spcPct val="0"/>
              </a:spcBef>
              <a:buNone/>
              <a:defRPr sz="5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30000"/>
              </a:lnSpc>
              <a:spcAft>
                <a:spcPts val="1000"/>
              </a:spcAft>
            </a:pPr>
            <a:r>
              <a:rPr lang="vi-VN" sz="3000" b="1" i="1" dirty="0">
                <a:solidFill>
                  <a:srgbClr val="FF0000"/>
                </a:solidFill>
                <a:effectLst/>
              </a:rPr>
              <a:t>BÀI 4: THỰC HÀNH VỀ MẠNG MÁY TÍNH</a:t>
            </a:r>
            <a:endParaRPr lang="vi-VN" sz="3000" dirty="0">
              <a:solidFill>
                <a:srgbClr val="FF0000"/>
              </a:solidFill>
              <a:effectLst/>
            </a:endParaRPr>
          </a:p>
        </p:txBody>
      </p:sp>
      <p:sp>
        <p:nvSpPr>
          <p:cNvPr id="5" name="Rectangle: Rounded Corners 4">
            <a:extLst>
              <a:ext uri="{FF2B5EF4-FFF2-40B4-BE49-F238E27FC236}">
                <a16:creationId xmlns:a16="http://schemas.microsoft.com/office/drawing/2014/main" id="{13A0831A-0623-44AB-B4CA-4C2F64721450}"/>
              </a:ext>
            </a:extLst>
          </p:cNvPr>
          <p:cNvSpPr txBox="1"/>
          <p:nvPr/>
        </p:nvSpPr>
        <p:spPr>
          <a:xfrm>
            <a:off x="817610" y="1318910"/>
            <a:ext cx="10556780" cy="61468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vi-VN" sz="2500" b="1" dirty="0">
                <a:solidFill>
                  <a:srgbClr val="FF0000"/>
                </a:solidFill>
              </a:rPr>
              <a:t>2.  Chia sẽ tài nguyên qua mạng</a:t>
            </a:r>
            <a:r>
              <a:rPr lang="vi-VN" sz="2100" b="1" dirty="0">
                <a:solidFill>
                  <a:srgbClr val="FF0000"/>
                </a:solidFill>
              </a:rPr>
              <a:t>.</a:t>
            </a:r>
          </a:p>
        </p:txBody>
      </p:sp>
      <p:sp>
        <p:nvSpPr>
          <p:cNvPr id="6" name="Rectangle: Rounded Corners 4">
            <a:extLst>
              <a:ext uri="{FF2B5EF4-FFF2-40B4-BE49-F238E27FC236}">
                <a16:creationId xmlns:a16="http://schemas.microsoft.com/office/drawing/2014/main" id="{CFB0DCEA-05FD-457B-9BF4-274E62B8689D}"/>
              </a:ext>
            </a:extLst>
          </p:cNvPr>
          <p:cNvSpPr txBox="1"/>
          <p:nvPr/>
        </p:nvSpPr>
        <p:spPr>
          <a:xfrm>
            <a:off x="817610" y="1933590"/>
            <a:ext cx="10556780" cy="61468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vi-VN" sz="2500" b="1" dirty="0"/>
              <a:t>   Câu 3: Em hãy cho biết mục đích của việc kết nối các máy tính và máy in?</a:t>
            </a:r>
            <a:endParaRPr lang="vi-VN" sz="2100" b="1" dirty="0"/>
          </a:p>
        </p:txBody>
      </p:sp>
      <p:sp>
        <p:nvSpPr>
          <p:cNvPr id="7" name="Rectangle: Rounded Corners 4">
            <a:extLst>
              <a:ext uri="{FF2B5EF4-FFF2-40B4-BE49-F238E27FC236}">
                <a16:creationId xmlns:a16="http://schemas.microsoft.com/office/drawing/2014/main" id="{46553149-EC22-4802-A822-7AB75F046931}"/>
              </a:ext>
            </a:extLst>
          </p:cNvPr>
          <p:cNvSpPr txBox="1"/>
          <p:nvPr/>
        </p:nvSpPr>
        <p:spPr>
          <a:xfrm>
            <a:off x="817610" y="2639710"/>
            <a:ext cx="10556780" cy="61468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vi-VN" sz="2500" b="1" dirty="0"/>
              <a:t>a.  Chia sẽ tài nguyên máy in qua mạng</a:t>
            </a:r>
            <a:r>
              <a:rPr lang="vi-VN" sz="2100" b="1" dirty="0"/>
              <a:t>.</a:t>
            </a:r>
          </a:p>
        </p:txBody>
      </p:sp>
      <p:sp>
        <p:nvSpPr>
          <p:cNvPr id="8" name="Rectangle: Rounded Corners 4">
            <a:extLst>
              <a:ext uri="{FF2B5EF4-FFF2-40B4-BE49-F238E27FC236}">
                <a16:creationId xmlns:a16="http://schemas.microsoft.com/office/drawing/2014/main" id="{125E7EBD-0274-44CC-936B-49E2EA785FE6}"/>
              </a:ext>
            </a:extLst>
          </p:cNvPr>
          <p:cNvSpPr txBox="1"/>
          <p:nvPr/>
        </p:nvSpPr>
        <p:spPr>
          <a:xfrm>
            <a:off x="817610" y="3254390"/>
            <a:ext cx="10556780" cy="61468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vi-VN" sz="2500" b="1" dirty="0"/>
              <a:t>b.  Chia sẽ dữ liệu qua mạng</a:t>
            </a:r>
            <a:r>
              <a:rPr lang="vi-VN" sz="2100" b="1" dirty="0"/>
              <a:t>.</a:t>
            </a:r>
          </a:p>
        </p:txBody>
      </p:sp>
      <p:sp>
        <p:nvSpPr>
          <p:cNvPr id="9" name="Rectangle: Rounded Corners 4">
            <a:extLst>
              <a:ext uri="{FF2B5EF4-FFF2-40B4-BE49-F238E27FC236}">
                <a16:creationId xmlns:a16="http://schemas.microsoft.com/office/drawing/2014/main" id="{F8B5F822-AEEE-4E9A-BA6B-45337FDE4CF3}"/>
              </a:ext>
            </a:extLst>
          </p:cNvPr>
          <p:cNvSpPr txBox="1"/>
          <p:nvPr/>
        </p:nvSpPr>
        <p:spPr>
          <a:xfrm>
            <a:off x="817610" y="3869070"/>
            <a:ext cx="10556780" cy="61468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vi-VN" sz="2500" b="1" dirty="0"/>
              <a:t>c.  Chia sẽ tài nguyên các máy tính cho nhau</a:t>
            </a:r>
            <a:r>
              <a:rPr lang="vi-VN" sz="2100" b="1" dirty="0"/>
              <a:t>.</a:t>
            </a:r>
          </a:p>
        </p:txBody>
      </p:sp>
      <p:sp>
        <p:nvSpPr>
          <p:cNvPr id="10" name="Rectangle: Rounded Corners 4">
            <a:extLst>
              <a:ext uri="{FF2B5EF4-FFF2-40B4-BE49-F238E27FC236}">
                <a16:creationId xmlns:a16="http://schemas.microsoft.com/office/drawing/2014/main" id="{A69C04F9-2D7D-4E2F-BD94-33F2C791811A}"/>
              </a:ext>
            </a:extLst>
          </p:cNvPr>
          <p:cNvSpPr txBox="1"/>
          <p:nvPr/>
        </p:nvSpPr>
        <p:spPr>
          <a:xfrm>
            <a:off x="731522" y="4483750"/>
            <a:ext cx="1762760" cy="61468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vi-VN" sz="2500" b="1" dirty="0">
                <a:solidFill>
                  <a:srgbClr val="0070C0"/>
                </a:solidFill>
              </a:rPr>
              <a:t>  Đáp án:</a:t>
            </a:r>
            <a:endParaRPr lang="vi-VN" sz="2100" b="1" dirty="0">
              <a:solidFill>
                <a:srgbClr val="0070C0"/>
              </a:solidFill>
            </a:endParaRPr>
          </a:p>
        </p:txBody>
      </p:sp>
      <p:sp>
        <p:nvSpPr>
          <p:cNvPr id="11" name="Rectangle: Rounded Corners 4">
            <a:extLst>
              <a:ext uri="{FF2B5EF4-FFF2-40B4-BE49-F238E27FC236}">
                <a16:creationId xmlns:a16="http://schemas.microsoft.com/office/drawing/2014/main" id="{26EF302D-BEF1-4544-A58C-951664CE0710}"/>
              </a:ext>
            </a:extLst>
          </p:cNvPr>
          <p:cNvSpPr txBox="1"/>
          <p:nvPr/>
        </p:nvSpPr>
        <p:spPr>
          <a:xfrm>
            <a:off x="2133602" y="4483750"/>
            <a:ext cx="6339838" cy="61468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vi-VN" sz="2500" b="1" dirty="0">
                <a:solidFill>
                  <a:srgbClr val="002060"/>
                </a:solidFill>
              </a:rPr>
              <a:t> Chia sẽ tài nguyên máy in qua mạng.</a:t>
            </a:r>
            <a:endParaRPr lang="vi-VN" sz="2100" b="1" dirty="0">
              <a:solidFill>
                <a:srgbClr val="002060"/>
              </a:solidFill>
            </a:endParaRPr>
          </a:p>
        </p:txBody>
      </p:sp>
    </p:spTree>
    <p:extLst>
      <p:ext uri="{BB962C8B-B14F-4D97-AF65-F5344CB8AC3E}">
        <p14:creationId xmlns:p14="http://schemas.microsoft.com/office/powerpoint/2010/main" val="4179228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inVertical)">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additive="base">
                                        <p:cTn id="26" dur="500" fill="hold"/>
                                        <p:tgtEl>
                                          <p:spTgt spid="7"/>
                                        </p:tgtEl>
                                        <p:attrNameLst>
                                          <p:attrName>ppt_x</p:attrName>
                                        </p:attrNameLst>
                                      </p:cBhvr>
                                      <p:tavLst>
                                        <p:tav tm="0">
                                          <p:val>
                                            <p:strVal val="#ppt_x"/>
                                          </p:val>
                                        </p:tav>
                                        <p:tav tm="100000">
                                          <p:val>
                                            <p:strVal val="#ppt_x"/>
                                          </p:val>
                                        </p:tav>
                                      </p:tavLst>
                                    </p:anim>
                                    <p:anim calcmode="lin" valueType="num">
                                      <p:cBhvr additive="base">
                                        <p:cTn id="27"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 calcmode="lin" valueType="num">
                                      <p:cBhvr additive="base">
                                        <p:cTn id="32" dur="500" fill="hold"/>
                                        <p:tgtEl>
                                          <p:spTgt spid="8"/>
                                        </p:tgtEl>
                                        <p:attrNameLst>
                                          <p:attrName>ppt_x</p:attrName>
                                        </p:attrNameLst>
                                      </p:cBhvr>
                                      <p:tavLst>
                                        <p:tav tm="0">
                                          <p:val>
                                            <p:strVal val="#ppt_x"/>
                                          </p:val>
                                        </p:tav>
                                        <p:tav tm="100000">
                                          <p:val>
                                            <p:strVal val="#ppt_x"/>
                                          </p:val>
                                        </p:tav>
                                      </p:tavLst>
                                    </p:anim>
                                    <p:anim calcmode="lin" valueType="num">
                                      <p:cBhvr additive="base">
                                        <p:cTn id="3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9"/>
                                        </p:tgtEl>
                                        <p:attrNameLst>
                                          <p:attrName>style.visibility</p:attrName>
                                        </p:attrNameLst>
                                      </p:cBhvr>
                                      <p:to>
                                        <p:strVal val="visible"/>
                                      </p:to>
                                    </p:set>
                                    <p:anim calcmode="lin" valueType="num">
                                      <p:cBhvr additive="base">
                                        <p:cTn id="38" dur="500" fill="hold"/>
                                        <p:tgtEl>
                                          <p:spTgt spid="9"/>
                                        </p:tgtEl>
                                        <p:attrNameLst>
                                          <p:attrName>ppt_x</p:attrName>
                                        </p:attrNameLst>
                                      </p:cBhvr>
                                      <p:tavLst>
                                        <p:tav tm="0">
                                          <p:val>
                                            <p:strVal val="#ppt_x"/>
                                          </p:val>
                                        </p:tav>
                                        <p:tav tm="100000">
                                          <p:val>
                                            <p:strVal val="#ppt_x"/>
                                          </p:val>
                                        </p:tav>
                                      </p:tavLst>
                                    </p:anim>
                                    <p:anim calcmode="lin" valueType="num">
                                      <p:cBhvr additive="base">
                                        <p:cTn id="39"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6" presetClass="entr" presetSubtype="16" fill="hold" grpId="0" nodeType="clickEffect">
                                  <p:stCondLst>
                                    <p:cond delay="0"/>
                                  </p:stCondLst>
                                  <p:childTnLst>
                                    <p:set>
                                      <p:cBhvr>
                                        <p:cTn id="43" dur="1" fill="hold">
                                          <p:stCondLst>
                                            <p:cond delay="0"/>
                                          </p:stCondLst>
                                        </p:cTn>
                                        <p:tgtEl>
                                          <p:spTgt spid="10"/>
                                        </p:tgtEl>
                                        <p:attrNameLst>
                                          <p:attrName>style.visibility</p:attrName>
                                        </p:attrNameLst>
                                      </p:cBhvr>
                                      <p:to>
                                        <p:strVal val="visible"/>
                                      </p:to>
                                    </p:set>
                                    <p:animEffect transition="in" filter="circle(in)">
                                      <p:cBhvr>
                                        <p:cTn id="44" dur="2000"/>
                                        <p:tgtEl>
                                          <p:spTgt spid="10"/>
                                        </p:tgtEl>
                                      </p:cBhvr>
                                    </p:animEffect>
                                  </p:childTnLst>
                                </p:cTn>
                              </p:par>
                            </p:childTnLst>
                          </p:cTn>
                        </p:par>
                      </p:childTnLst>
                    </p:cTn>
                  </p:par>
                  <p:par>
                    <p:cTn id="45" fill="hold">
                      <p:stCondLst>
                        <p:cond delay="indefinite"/>
                      </p:stCondLst>
                      <p:childTnLst>
                        <p:par>
                          <p:cTn id="46" fill="hold">
                            <p:stCondLst>
                              <p:cond delay="0"/>
                            </p:stCondLst>
                            <p:childTnLst>
                              <p:par>
                                <p:cTn id="47" presetID="14" presetClass="entr" presetSubtype="10" fill="hold" nodeType="clickEffect">
                                  <p:stCondLst>
                                    <p:cond delay="0"/>
                                  </p:stCondLst>
                                  <p:childTnLst>
                                    <p:set>
                                      <p:cBhvr>
                                        <p:cTn id="48" dur="1" fill="hold">
                                          <p:stCondLst>
                                            <p:cond delay="0"/>
                                          </p:stCondLst>
                                        </p:cTn>
                                        <p:tgtEl>
                                          <p:spTgt spid="11">
                                            <p:txEl>
                                              <p:pRg st="0" end="0"/>
                                            </p:txEl>
                                          </p:spTgt>
                                        </p:tgtEl>
                                        <p:attrNameLst>
                                          <p:attrName>style.visibility</p:attrName>
                                        </p:attrNameLst>
                                      </p:cBhvr>
                                      <p:to>
                                        <p:strVal val="visible"/>
                                      </p:to>
                                    </p:set>
                                    <p:animEffect transition="in" filter="randombar(horizontal)">
                                      <p:cBhvr>
                                        <p:cTn id="49" dur="5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5ACB534E-D22D-4594-957C-29D773AEF0D1}"/>
              </a:ext>
            </a:extLst>
          </p:cNvPr>
          <p:cNvSpPr txBox="1">
            <a:spLocks/>
          </p:cNvSpPr>
          <p:nvPr/>
        </p:nvSpPr>
        <p:spPr>
          <a:xfrm>
            <a:off x="4002830" y="3421381"/>
            <a:ext cx="3586690" cy="614680"/>
          </a:xfrm>
          <a:prstGeom prst="rect">
            <a:avLst/>
          </a:prstGeom>
          <a:effectLst>
            <a:outerShdw blurRad="25400" dir="17880000">
              <a:srgbClr val="000000">
                <a:alpha val="46000"/>
              </a:srgbClr>
            </a:outerShdw>
          </a:effectLst>
        </p:spPr>
        <p:txBody>
          <a:bodyPr vert="horz" lIns="91440" tIns="45720" rIns="91440" bIns="45720" rtlCol="0" anchor="b">
            <a:noAutofit/>
          </a:bodyPr>
          <a:lstStyle>
            <a:lvl1pPr algn="ctr" defTabSz="457200" rtl="0" eaLnBrk="1" latinLnBrk="0" hangingPunct="1">
              <a:spcBef>
                <a:spcPct val="0"/>
              </a:spcBef>
              <a:buNone/>
              <a:defRPr sz="5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30000"/>
              </a:lnSpc>
              <a:spcAft>
                <a:spcPts val="1000"/>
              </a:spcAft>
            </a:pPr>
            <a:r>
              <a:rPr lang="vi-VN" sz="3000" b="1" i="1" dirty="0">
                <a:solidFill>
                  <a:srgbClr val="FF0000"/>
                </a:solidFill>
                <a:effectLst/>
              </a:rPr>
              <a:t>DẶN DÒ </a:t>
            </a:r>
            <a:endParaRPr lang="vi-VN" sz="3000" dirty="0">
              <a:solidFill>
                <a:srgbClr val="FF0000"/>
              </a:solidFill>
              <a:effectLst/>
            </a:endParaRPr>
          </a:p>
        </p:txBody>
      </p:sp>
      <p:sp>
        <p:nvSpPr>
          <p:cNvPr id="4" name="Title 1">
            <a:extLst>
              <a:ext uri="{FF2B5EF4-FFF2-40B4-BE49-F238E27FC236}">
                <a16:creationId xmlns:a16="http://schemas.microsoft.com/office/drawing/2014/main" id="{E208E595-F262-4D4D-A586-8C1B9837C15D}"/>
              </a:ext>
            </a:extLst>
          </p:cNvPr>
          <p:cNvSpPr txBox="1">
            <a:spLocks/>
          </p:cNvSpPr>
          <p:nvPr/>
        </p:nvSpPr>
        <p:spPr>
          <a:xfrm>
            <a:off x="1432350" y="243841"/>
            <a:ext cx="10170160" cy="614680"/>
          </a:xfrm>
          <a:prstGeom prst="rect">
            <a:avLst/>
          </a:prstGeom>
          <a:effectLst>
            <a:outerShdw blurRad="25400" dir="17880000">
              <a:srgbClr val="000000">
                <a:alpha val="46000"/>
              </a:srgbClr>
            </a:outerShdw>
          </a:effectLst>
        </p:spPr>
        <p:txBody>
          <a:bodyPr vert="horz" lIns="91440" tIns="45720" rIns="91440" bIns="45720" rtlCol="0" anchor="b">
            <a:noAutofit/>
          </a:bodyPr>
          <a:lstStyle>
            <a:lvl1pPr algn="ctr" defTabSz="457200" rtl="0" eaLnBrk="1" latinLnBrk="0" hangingPunct="1">
              <a:spcBef>
                <a:spcPct val="0"/>
              </a:spcBef>
              <a:buNone/>
              <a:defRPr sz="5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30000"/>
              </a:lnSpc>
              <a:spcAft>
                <a:spcPts val="1000"/>
              </a:spcAft>
            </a:pPr>
            <a:r>
              <a:rPr lang="vi-VN" sz="3000" b="1" i="1" dirty="0">
                <a:solidFill>
                  <a:srgbClr val="FF0000"/>
                </a:solidFill>
                <a:effectLst/>
              </a:rPr>
              <a:t>BÀI 4: THỰC HÀNH VỀ MẠNG MÁY TÍNH</a:t>
            </a:r>
            <a:endParaRPr lang="vi-VN" sz="3000" dirty="0">
              <a:solidFill>
                <a:srgbClr val="FF0000"/>
              </a:solidFill>
              <a:effectLst/>
            </a:endParaRPr>
          </a:p>
        </p:txBody>
      </p:sp>
      <p:sp>
        <p:nvSpPr>
          <p:cNvPr id="5" name="Title 1">
            <a:extLst>
              <a:ext uri="{FF2B5EF4-FFF2-40B4-BE49-F238E27FC236}">
                <a16:creationId xmlns:a16="http://schemas.microsoft.com/office/drawing/2014/main" id="{45214159-15C5-43B3-8A3C-29AC38DDE5EB}"/>
              </a:ext>
            </a:extLst>
          </p:cNvPr>
          <p:cNvSpPr txBox="1">
            <a:spLocks/>
          </p:cNvSpPr>
          <p:nvPr/>
        </p:nvSpPr>
        <p:spPr>
          <a:xfrm>
            <a:off x="1158030" y="1066801"/>
            <a:ext cx="3586690" cy="614680"/>
          </a:xfrm>
          <a:prstGeom prst="rect">
            <a:avLst/>
          </a:prstGeom>
          <a:effectLst>
            <a:outerShdw blurRad="25400" dir="17880000">
              <a:srgbClr val="000000">
                <a:alpha val="46000"/>
              </a:srgbClr>
            </a:outerShdw>
          </a:effectLst>
        </p:spPr>
        <p:txBody>
          <a:bodyPr vert="horz" lIns="91440" tIns="45720" rIns="91440" bIns="45720" rtlCol="0" anchor="b">
            <a:noAutofit/>
          </a:bodyPr>
          <a:lstStyle>
            <a:lvl1pPr algn="ctr" defTabSz="457200" rtl="0" eaLnBrk="1" latinLnBrk="0" hangingPunct="1">
              <a:spcBef>
                <a:spcPct val="0"/>
              </a:spcBef>
              <a:buNone/>
              <a:defRPr sz="5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130000"/>
              </a:lnSpc>
              <a:spcAft>
                <a:spcPts val="1000"/>
              </a:spcAft>
            </a:pPr>
            <a:r>
              <a:rPr lang="vi-VN" sz="3000" b="1" i="1" dirty="0">
                <a:solidFill>
                  <a:srgbClr val="FF0000"/>
                </a:solidFill>
                <a:effectLst/>
              </a:rPr>
              <a:t>Bài tập vận dụng: </a:t>
            </a:r>
            <a:endParaRPr lang="vi-VN" sz="3000" dirty="0">
              <a:solidFill>
                <a:srgbClr val="FF0000"/>
              </a:solidFill>
              <a:effectLst/>
            </a:endParaRPr>
          </a:p>
        </p:txBody>
      </p:sp>
      <p:sp>
        <p:nvSpPr>
          <p:cNvPr id="6" name="Title 1">
            <a:extLst>
              <a:ext uri="{FF2B5EF4-FFF2-40B4-BE49-F238E27FC236}">
                <a16:creationId xmlns:a16="http://schemas.microsoft.com/office/drawing/2014/main" id="{E11E0DD4-C126-47C1-A753-411ECFEC0545}"/>
              </a:ext>
            </a:extLst>
          </p:cNvPr>
          <p:cNvSpPr txBox="1">
            <a:spLocks/>
          </p:cNvSpPr>
          <p:nvPr/>
        </p:nvSpPr>
        <p:spPr>
          <a:xfrm>
            <a:off x="1158030" y="1790700"/>
            <a:ext cx="10444480" cy="1539240"/>
          </a:xfrm>
          <a:prstGeom prst="rect">
            <a:avLst/>
          </a:prstGeom>
          <a:effectLst>
            <a:outerShdw blurRad="25400" dir="17880000">
              <a:srgbClr val="000000">
                <a:alpha val="46000"/>
              </a:srgbClr>
            </a:outerShdw>
          </a:effectLst>
        </p:spPr>
        <p:txBody>
          <a:bodyPr vert="horz" lIns="91440" tIns="45720" rIns="91440" bIns="45720" rtlCol="0" anchor="b">
            <a:noAutofit/>
          </a:bodyPr>
          <a:lstStyle>
            <a:lvl1pPr algn="ctr" defTabSz="457200" rtl="0" eaLnBrk="1" latinLnBrk="0" hangingPunct="1">
              <a:spcBef>
                <a:spcPct val="0"/>
              </a:spcBef>
              <a:buNone/>
              <a:defRPr sz="5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lnSpc>
                <a:spcPct val="130000"/>
              </a:lnSpc>
              <a:spcAft>
                <a:spcPts val="1000"/>
              </a:spcAft>
            </a:pPr>
            <a:r>
              <a:rPr lang="vi-VN" sz="2500" b="1" i="1" dirty="0">
                <a:effectLst/>
              </a:rPr>
              <a:t>Dùng máy tính(điện thoại) đã kết nối mạng hãy tìm một tin tức, hoặc một hình ảnh hay video về đại dịch Covid mới nhất mà các em thích sau đó chia sẽ cho mọi người cùng xem.</a:t>
            </a:r>
            <a:endParaRPr lang="vi-VN" sz="2500" dirty="0">
              <a:effectLst/>
            </a:endParaRPr>
          </a:p>
        </p:txBody>
      </p:sp>
      <p:sp>
        <p:nvSpPr>
          <p:cNvPr id="8" name="Title 1">
            <a:extLst>
              <a:ext uri="{FF2B5EF4-FFF2-40B4-BE49-F238E27FC236}">
                <a16:creationId xmlns:a16="http://schemas.microsoft.com/office/drawing/2014/main" id="{AB6BA809-5FE1-4903-AFC8-91C4D025AD79}"/>
              </a:ext>
            </a:extLst>
          </p:cNvPr>
          <p:cNvSpPr txBox="1">
            <a:spLocks/>
          </p:cNvSpPr>
          <p:nvPr/>
        </p:nvSpPr>
        <p:spPr>
          <a:xfrm>
            <a:off x="1158030" y="4051300"/>
            <a:ext cx="10444480" cy="614680"/>
          </a:xfrm>
          <a:prstGeom prst="rect">
            <a:avLst/>
          </a:prstGeom>
          <a:effectLst>
            <a:outerShdw blurRad="25400" dir="17880000">
              <a:srgbClr val="000000">
                <a:alpha val="46000"/>
              </a:srgbClr>
            </a:outerShdw>
          </a:effectLst>
        </p:spPr>
        <p:txBody>
          <a:bodyPr vert="horz" lIns="91440" tIns="45720" rIns="91440" bIns="45720" rtlCol="0" anchor="b">
            <a:noAutofit/>
          </a:bodyPr>
          <a:lstStyle>
            <a:lvl1pPr algn="ctr" defTabSz="457200" rtl="0" eaLnBrk="1" latinLnBrk="0" hangingPunct="1">
              <a:spcBef>
                <a:spcPct val="0"/>
              </a:spcBef>
              <a:buNone/>
              <a:defRPr sz="5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130000"/>
              </a:lnSpc>
              <a:spcAft>
                <a:spcPts val="1000"/>
              </a:spcAft>
            </a:pPr>
            <a:r>
              <a:rPr lang="vi-VN" sz="3000" b="1" i="1" dirty="0">
                <a:effectLst/>
              </a:rPr>
              <a:t>- Làm các bài tập trong SGK </a:t>
            </a:r>
            <a:endParaRPr lang="vi-VN" sz="3000" dirty="0">
              <a:effectLst/>
            </a:endParaRPr>
          </a:p>
        </p:txBody>
      </p:sp>
      <p:sp>
        <p:nvSpPr>
          <p:cNvPr id="9" name="Title 1">
            <a:extLst>
              <a:ext uri="{FF2B5EF4-FFF2-40B4-BE49-F238E27FC236}">
                <a16:creationId xmlns:a16="http://schemas.microsoft.com/office/drawing/2014/main" id="{FE8FF4EE-037C-4196-896D-93F661F8A543}"/>
              </a:ext>
            </a:extLst>
          </p:cNvPr>
          <p:cNvSpPr txBox="1">
            <a:spLocks/>
          </p:cNvSpPr>
          <p:nvPr/>
        </p:nvSpPr>
        <p:spPr>
          <a:xfrm>
            <a:off x="772160" y="4757421"/>
            <a:ext cx="11094720" cy="1856738"/>
          </a:xfrm>
          <a:prstGeom prst="rect">
            <a:avLst/>
          </a:prstGeom>
          <a:effectLst>
            <a:outerShdw blurRad="25400" dir="17880000">
              <a:srgbClr val="000000">
                <a:alpha val="46000"/>
              </a:srgbClr>
            </a:outerShdw>
          </a:effectLst>
        </p:spPr>
        <p:txBody>
          <a:bodyPr vert="horz" lIns="91440" tIns="45720" rIns="91440" bIns="45720" rtlCol="0" anchor="b">
            <a:noAutofit/>
          </a:bodyPr>
          <a:lstStyle>
            <a:lvl1pPr algn="ctr" defTabSz="457200" rtl="0" eaLnBrk="1" latinLnBrk="0" hangingPunct="1">
              <a:spcBef>
                <a:spcPct val="0"/>
              </a:spcBef>
              <a:buNone/>
              <a:defRPr sz="5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130000"/>
              </a:lnSpc>
              <a:spcAft>
                <a:spcPts val="1000"/>
              </a:spcAft>
            </a:pPr>
            <a:r>
              <a:rPr lang="vi-VN" sz="3000" b="1" i="1" dirty="0">
                <a:effectLst/>
              </a:rPr>
              <a:t>   - Xem trước: </a:t>
            </a:r>
          </a:p>
          <a:p>
            <a:pPr algn="l">
              <a:lnSpc>
                <a:spcPct val="130000"/>
              </a:lnSpc>
              <a:spcAft>
                <a:spcPts val="1000"/>
              </a:spcAft>
            </a:pPr>
            <a:r>
              <a:rPr lang="vi-VN" sz="3000" b="1" i="1" dirty="0">
                <a:solidFill>
                  <a:srgbClr val="FF0000"/>
                </a:solidFill>
                <a:effectLst/>
              </a:rPr>
              <a:t>Chủ đề C: Tổ chức lưu trữ, tìm kiếm và trao đổi thông tin </a:t>
            </a:r>
          </a:p>
          <a:p>
            <a:pPr>
              <a:lnSpc>
                <a:spcPct val="130000"/>
              </a:lnSpc>
              <a:spcAft>
                <a:spcPts val="1000"/>
              </a:spcAft>
            </a:pPr>
            <a:r>
              <a:rPr lang="vi-VN" sz="3000" b="1" i="1" dirty="0">
                <a:solidFill>
                  <a:srgbClr val="FF0000"/>
                </a:solidFill>
                <a:effectLst/>
              </a:rPr>
              <a:t>Bài 1: Thông tin trên Web.</a:t>
            </a:r>
          </a:p>
        </p:txBody>
      </p:sp>
    </p:spTree>
    <p:extLst>
      <p:ext uri="{BB962C8B-B14F-4D97-AF65-F5344CB8AC3E}">
        <p14:creationId xmlns:p14="http://schemas.microsoft.com/office/powerpoint/2010/main" val="2341656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500" fill="hold"/>
                                        <p:tgtEl>
                                          <p:spTgt spid="6"/>
                                        </p:tgtEl>
                                        <p:attrNameLst>
                                          <p:attrName>ppt_w</p:attrName>
                                        </p:attrNameLst>
                                      </p:cBhvr>
                                      <p:tavLst>
                                        <p:tav tm="0">
                                          <p:val>
                                            <p:fltVal val="0"/>
                                          </p:val>
                                        </p:tav>
                                        <p:tav tm="100000">
                                          <p:val>
                                            <p:strVal val="#ppt_w"/>
                                          </p:val>
                                        </p:tav>
                                      </p:tavLst>
                                    </p:anim>
                                    <p:anim calcmode="lin" valueType="num">
                                      <p:cBhvr>
                                        <p:cTn id="22" dur="500" fill="hold"/>
                                        <p:tgtEl>
                                          <p:spTgt spid="6"/>
                                        </p:tgtEl>
                                        <p:attrNameLst>
                                          <p:attrName>ppt_h</p:attrName>
                                        </p:attrNameLst>
                                      </p:cBhvr>
                                      <p:tavLst>
                                        <p:tav tm="0">
                                          <p:val>
                                            <p:fltVal val="0"/>
                                          </p:val>
                                        </p:tav>
                                        <p:tav tm="100000">
                                          <p:val>
                                            <p:strVal val="#ppt_h"/>
                                          </p:val>
                                        </p:tav>
                                      </p:tavLst>
                                    </p:anim>
                                    <p:animEffect transition="in" filter="fade">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500" fill="hold"/>
                                        <p:tgtEl>
                                          <p:spTgt spid="7"/>
                                        </p:tgtEl>
                                        <p:attrNameLst>
                                          <p:attrName>ppt_w</p:attrName>
                                        </p:attrNameLst>
                                      </p:cBhvr>
                                      <p:tavLst>
                                        <p:tav tm="0">
                                          <p:val>
                                            <p:fltVal val="0"/>
                                          </p:val>
                                        </p:tav>
                                        <p:tav tm="100000">
                                          <p:val>
                                            <p:strVal val="#ppt_w"/>
                                          </p:val>
                                        </p:tav>
                                      </p:tavLst>
                                    </p:anim>
                                    <p:anim calcmode="lin" valueType="num">
                                      <p:cBhvr>
                                        <p:cTn id="29" dur="500" fill="hold"/>
                                        <p:tgtEl>
                                          <p:spTgt spid="7"/>
                                        </p:tgtEl>
                                        <p:attrNameLst>
                                          <p:attrName>ppt_h</p:attrName>
                                        </p:attrNameLst>
                                      </p:cBhvr>
                                      <p:tavLst>
                                        <p:tav tm="0">
                                          <p:val>
                                            <p:fltVal val="0"/>
                                          </p:val>
                                        </p:tav>
                                        <p:tav tm="100000">
                                          <p:val>
                                            <p:strVal val="#ppt_h"/>
                                          </p:val>
                                        </p:tav>
                                      </p:tavLst>
                                    </p:anim>
                                    <p:animEffect transition="in" filter="fade">
                                      <p:cBhvr>
                                        <p:cTn id="30" dur="500"/>
                                        <p:tgtEl>
                                          <p:spTgt spid="7"/>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p:cTn id="35" dur="500" fill="hold"/>
                                        <p:tgtEl>
                                          <p:spTgt spid="8"/>
                                        </p:tgtEl>
                                        <p:attrNameLst>
                                          <p:attrName>ppt_w</p:attrName>
                                        </p:attrNameLst>
                                      </p:cBhvr>
                                      <p:tavLst>
                                        <p:tav tm="0">
                                          <p:val>
                                            <p:fltVal val="0"/>
                                          </p:val>
                                        </p:tav>
                                        <p:tav tm="100000">
                                          <p:val>
                                            <p:strVal val="#ppt_w"/>
                                          </p:val>
                                        </p:tav>
                                      </p:tavLst>
                                    </p:anim>
                                    <p:anim calcmode="lin" valueType="num">
                                      <p:cBhvr>
                                        <p:cTn id="36" dur="500" fill="hold"/>
                                        <p:tgtEl>
                                          <p:spTgt spid="8"/>
                                        </p:tgtEl>
                                        <p:attrNameLst>
                                          <p:attrName>ppt_h</p:attrName>
                                        </p:attrNameLst>
                                      </p:cBhvr>
                                      <p:tavLst>
                                        <p:tav tm="0">
                                          <p:val>
                                            <p:fltVal val="0"/>
                                          </p:val>
                                        </p:tav>
                                        <p:tav tm="100000">
                                          <p:val>
                                            <p:strVal val="#ppt_h"/>
                                          </p:val>
                                        </p:tav>
                                      </p:tavLst>
                                    </p:anim>
                                    <p:animEffect transition="in" filter="fade">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5" grpId="0"/>
      <p:bldP spid="6" grpId="0"/>
      <p:bldP spid="8"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C65DDFE-7EA3-4348-9808-1ED27D8BAFB0}"/>
              </a:ext>
            </a:extLst>
          </p:cNvPr>
          <p:cNvSpPr txBox="1">
            <a:spLocks/>
          </p:cNvSpPr>
          <p:nvPr/>
        </p:nvSpPr>
        <p:spPr>
          <a:xfrm>
            <a:off x="913795" y="96837"/>
            <a:ext cx="10353675" cy="705803"/>
          </a:xfrm>
          <a:prstGeom prst="rect">
            <a:avLst/>
          </a:prstGeom>
        </p:spPr>
        <p:txBody>
          <a:bodyPr vert="horz" lIns="91440" tIns="45720" rIns="91440" bIns="45720" rtlCol="0" anchor="b">
            <a:norm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vi-VN" sz="4000" dirty="0">
                <a:solidFill>
                  <a:srgbClr val="FF0000"/>
                </a:solidFill>
              </a:rPr>
              <a:t>KIỂM TRA BÀI CŨ</a:t>
            </a:r>
          </a:p>
        </p:txBody>
      </p:sp>
      <p:sp>
        <p:nvSpPr>
          <p:cNvPr id="5" name="TextBox 4">
            <a:extLst>
              <a:ext uri="{FF2B5EF4-FFF2-40B4-BE49-F238E27FC236}">
                <a16:creationId xmlns:a16="http://schemas.microsoft.com/office/drawing/2014/main" id="{3873CB5B-8861-4CD5-9239-42E3B8B2FBD5}"/>
              </a:ext>
            </a:extLst>
          </p:cNvPr>
          <p:cNvSpPr txBox="1"/>
          <p:nvPr/>
        </p:nvSpPr>
        <p:spPr>
          <a:xfrm>
            <a:off x="822355" y="1209040"/>
            <a:ext cx="10831164" cy="1015663"/>
          </a:xfrm>
          <a:prstGeom prst="rect">
            <a:avLst/>
          </a:prstGeom>
          <a:noFill/>
        </p:spPr>
        <p:txBody>
          <a:bodyPr wrap="square">
            <a:spAutoFit/>
          </a:bodyPr>
          <a:lstStyle/>
          <a:p>
            <a:pPr algn="just"/>
            <a:r>
              <a:rPr lang="vi-VN" sz="3000" b="1" u="sng" dirty="0">
                <a:solidFill>
                  <a:srgbClr val="FF0000"/>
                </a:solidFill>
                <a:latin typeface="Times New Roman" panose="02020603050405020304" pitchFamily="18" charset="0"/>
                <a:ea typeface="Arial" panose="020B0604020202020204" pitchFamily="34" charset="0"/>
                <a:cs typeface="Times New Roman" panose="02020603050405020304" pitchFamily="18" charset="0"/>
              </a:rPr>
              <a:t>Câu hỏi 2:</a:t>
            </a:r>
            <a:r>
              <a:rPr lang="vi-VN" sz="3000" dirty="0">
                <a:solidFill>
                  <a:srgbClr val="0070C0"/>
                </a:solidFill>
                <a:latin typeface="Times New Roman" panose="02020603050405020304" pitchFamily="18" charset="0"/>
                <a:ea typeface="Arial" panose="020B0604020202020204" pitchFamily="34" charset="0"/>
                <a:cs typeface="Times New Roman" panose="02020603050405020304" pitchFamily="18" charset="0"/>
              </a:rPr>
              <a:t> Em hãy nêu một số trường hợp mà chúng ta sử dụng  mạng có dây?</a:t>
            </a:r>
          </a:p>
        </p:txBody>
      </p:sp>
      <p:sp>
        <p:nvSpPr>
          <p:cNvPr id="6" name="TextBox 5">
            <a:extLst>
              <a:ext uri="{FF2B5EF4-FFF2-40B4-BE49-F238E27FC236}">
                <a16:creationId xmlns:a16="http://schemas.microsoft.com/office/drawing/2014/main" id="{B36329A7-C473-432A-BF5E-EB89263903F9}"/>
              </a:ext>
            </a:extLst>
          </p:cNvPr>
          <p:cNvSpPr txBox="1"/>
          <p:nvPr/>
        </p:nvSpPr>
        <p:spPr>
          <a:xfrm>
            <a:off x="913795" y="2224703"/>
            <a:ext cx="10831164" cy="3323987"/>
          </a:xfrm>
          <a:prstGeom prst="rect">
            <a:avLst/>
          </a:prstGeom>
          <a:noFill/>
        </p:spPr>
        <p:txBody>
          <a:bodyPr wrap="square">
            <a:spAutoFit/>
          </a:bodyPr>
          <a:lstStyle/>
          <a:p>
            <a:pPr algn="just"/>
            <a:r>
              <a:rPr lang="vi-VN" sz="3000" b="1" u="sng" dirty="0">
                <a:solidFill>
                  <a:srgbClr val="FF0000"/>
                </a:solidFill>
                <a:latin typeface="Times New Roman" panose="02020603050405020304" pitchFamily="18" charset="0"/>
                <a:ea typeface="Arial" panose="020B0604020202020204" pitchFamily="34" charset="0"/>
                <a:cs typeface="Times New Roman" panose="02020603050405020304" pitchFamily="18" charset="0"/>
              </a:rPr>
              <a:t>Trả lời:</a:t>
            </a:r>
            <a:r>
              <a:rPr lang="vi-VN" sz="3000" dirty="0">
                <a:solidFill>
                  <a:srgbClr val="0070C0"/>
                </a:solidFill>
                <a:latin typeface="Times New Roman" panose="02020603050405020304" pitchFamily="18" charset="0"/>
                <a:ea typeface="Arial" panose="020B0604020202020204" pitchFamily="34" charset="0"/>
                <a:cs typeface="Times New Roman" panose="02020603050405020304" pitchFamily="18" charset="0"/>
              </a:rPr>
              <a:t> </a:t>
            </a:r>
          </a:p>
          <a:p>
            <a:pPr marL="36900" indent="0">
              <a:buNone/>
            </a:pPr>
            <a:r>
              <a:rPr lang="vi-VN" sz="3000" dirty="0">
                <a:solidFill>
                  <a:srgbClr val="FFC000"/>
                </a:solidFill>
              </a:rPr>
              <a:t>- Nhân viên làm việc tại văn phòng, tòa nhà, trường học, bệnh viện,...</a:t>
            </a:r>
          </a:p>
          <a:p>
            <a:pPr marL="36900" indent="0">
              <a:buNone/>
            </a:pPr>
            <a:r>
              <a:rPr lang="vi-VN" sz="3000" dirty="0">
                <a:solidFill>
                  <a:srgbClr val="00B050"/>
                </a:solidFill>
              </a:rPr>
              <a:t>- Học sinh thực hành tại phòng máy tính.</a:t>
            </a:r>
          </a:p>
          <a:p>
            <a:pPr marL="36900" indent="0">
              <a:buNone/>
            </a:pPr>
            <a:r>
              <a:rPr lang="vi-VN" sz="3000" dirty="0">
                <a:solidFill>
                  <a:srgbClr val="00B0F0"/>
                </a:solidFill>
              </a:rPr>
              <a:t>- Khác truy cập tại điểm Internet công cộng.</a:t>
            </a:r>
          </a:p>
          <a:p>
            <a:pPr marL="36900" indent="0">
              <a:buNone/>
            </a:pPr>
            <a:r>
              <a:rPr lang="vi-VN" sz="3000" dirty="0">
                <a:solidFill>
                  <a:srgbClr val="7030A0"/>
                </a:solidFill>
              </a:rPr>
              <a:t>- Người dân xem phim, nghe nhạc tại nhà.</a:t>
            </a:r>
          </a:p>
          <a:p>
            <a:pPr algn="just"/>
            <a:endParaRPr lang="vi-VN" sz="3000" dirty="0">
              <a:solidFill>
                <a:srgbClr val="0070C0"/>
              </a:solidFill>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247552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500" fill="hold"/>
                                        <p:tgtEl>
                                          <p:spTgt spid="6"/>
                                        </p:tgtEl>
                                        <p:attrNameLst>
                                          <p:attrName>ppt_w</p:attrName>
                                        </p:attrNameLst>
                                      </p:cBhvr>
                                      <p:tavLst>
                                        <p:tav tm="0">
                                          <p:val>
                                            <p:fltVal val="0"/>
                                          </p:val>
                                        </p:tav>
                                        <p:tav tm="100000">
                                          <p:val>
                                            <p:strVal val="#ppt_w"/>
                                          </p:val>
                                        </p:tav>
                                      </p:tavLst>
                                    </p:anim>
                                    <p:anim calcmode="lin" valueType="num">
                                      <p:cBhvr>
                                        <p:cTn id="20" dur="500" fill="hold"/>
                                        <p:tgtEl>
                                          <p:spTgt spid="6"/>
                                        </p:tgtEl>
                                        <p:attrNameLst>
                                          <p:attrName>ppt_h</p:attrName>
                                        </p:attrNameLst>
                                      </p:cBhvr>
                                      <p:tavLst>
                                        <p:tav tm="0">
                                          <p:val>
                                            <p:fltVal val="0"/>
                                          </p:val>
                                        </p:tav>
                                        <p:tav tm="100000">
                                          <p:val>
                                            <p:strVal val="#ppt_h"/>
                                          </p:val>
                                        </p:tav>
                                      </p:tavLst>
                                    </p:anim>
                                    <p:animEffect transition="in" filter="fade">
                                      <p:cBhvr>
                                        <p:cTn id="2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287A372-1883-4F9A-BB65-3F1A7A6D4E0D}"/>
              </a:ext>
            </a:extLst>
          </p:cNvPr>
          <p:cNvSpPr txBox="1">
            <a:spLocks/>
          </p:cNvSpPr>
          <p:nvPr/>
        </p:nvSpPr>
        <p:spPr>
          <a:xfrm>
            <a:off x="913795" y="96837"/>
            <a:ext cx="10353675" cy="705803"/>
          </a:xfrm>
          <a:prstGeom prst="rect">
            <a:avLst/>
          </a:prstGeom>
        </p:spPr>
        <p:txBody>
          <a:bodyPr vert="horz" lIns="91440" tIns="45720" rIns="91440" bIns="45720" rtlCol="0" anchor="b">
            <a:norm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vi-VN" sz="4000" dirty="0">
                <a:solidFill>
                  <a:srgbClr val="FF0000"/>
                </a:solidFill>
              </a:rPr>
              <a:t>KIỂM TRA BÀI CŨ</a:t>
            </a:r>
          </a:p>
        </p:txBody>
      </p:sp>
      <p:sp>
        <p:nvSpPr>
          <p:cNvPr id="5" name="TextBox 4">
            <a:extLst>
              <a:ext uri="{FF2B5EF4-FFF2-40B4-BE49-F238E27FC236}">
                <a16:creationId xmlns:a16="http://schemas.microsoft.com/office/drawing/2014/main" id="{7A8E1C8F-5B7B-4133-9155-5C2F626E7D63}"/>
              </a:ext>
            </a:extLst>
          </p:cNvPr>
          <p:cNvSpPr txBox="1"/>
          <p:nvPr/>
        </p:nvSpPr>
        <p:spPr>
          <a:xfrm>
            <a:off x="822355" y="1209040"/>
            <a:ext cx="10831164" cy="984885"/>
          </a:xfrm>
          <a:prstGeom prst="rect">
            <a:avLst/>
          </a:prstGeom>
          <a:noFill/>
        </p:spPr>
        <p:txBody>
          <a:bodyPr wrap="square">
            <a:spAutoFit/>
          </a:bodyPr>
          <a:lstStyle/>
          <a:p>
            <a:pPr algn="just"/>
            <a:r>
              <a:rPr lang="vi-VN" sz="3000" b="1" u="sng" dirty="0">
                <a:solidFill>
                  <a:srgbClr val="FF0000"/>
                </a:solidFill>
                <a:latin typeface="Times New Roman" panose="02020603050405020304" pitchFamily="18" charset="0"/>
                <a:ea typeface="Arial" panose="020B0604020202020204" pitchFamily="34" charset="0"/>
                <a:cs typeface="Times New Roman" panose="02020603050405020304" pitchFamily="18" charset="0"/>
              </a:rPr>
              <a:t>Câu hỏi 3: </a:t>
            </a:r>
            <a:r>
              <a:rPr lang="vi-VN" sz="2800" dirty="0">
                <a:solidFill>
                  <a:srgbClr val="0070C0"/>
                </a:solidFill>
                <a:latin typeface="Times New Roman" panose="02020603050405020304" pitchFamily="18" charset="0"/>
                <a:ea typeface="Arial" panose="020B0604020202020204" pitchFamily="34" charset="0"/>
                <a:cs typeface="Times New Roman" panose="02020603050405020304" pitchFamily="18" charset="0"/>
              </a:rPr>
              <a:t>Thế nào là mạng không dây? Kể tên những thiết bị của mạng không dây?</a:t>
            </a:r>
          </a:p>
        </p:txBody>
      </p:sp>
      <p:sp>
        <p:nvSpPr>
          <p:cNvPr id="6" name="TextBox 5">
            <a:extLst>
              <a:ext uri="{FF2B5EF4-FFF2-40B4-BE49-F238E27FC236}">
                <a16:creationId xmlns:a16="http://schemas.microsoft.com/office/drawing/2014/main" id="{BB509667-FA4C-4535-BF2F-9B1159C413C5}"/>
              </a:ext>
            </a:extLst>
          </p:cNvPr>
          <p:cNvSpPr txBox="1"/>
          <p:nvPr/>
        </p:nvSpPr>
        <p:spPr>
          <a:xfrm>
            <a:off x="913795" y="2193925"/>
            <a:ext cx="10831164" cy="3247877"/>
          </a:xfrm>
          <a:prstGeom prst="rect">
            <a:avLst/>
          </a:prstGeom>
          <a:noFill/>
        </p:spPr>
        <p:txBody>
          <a:bodyPr wrap="square">
            <a:spAutoFit/>
          </a:bodyPr>
          <a:lstStyle/>
          <a:p>
            <a:pPr algn="just"/>
            <a:r>
              <a:rPr lang="vi-VN" sz="3000" b="1" u="sng" dirty="0">
                <a:solidFill>
                  <a:srgbClr val="FF0000"/>
                </a:solidFill>
                <a:latin typeface="Times New Roman" panose="02020603050405020304" pitchFamily="18" charset="0"/>
                <a:ea typeface="Arial" panose="020B0604020202020204" pitchFamily="34" charset="0"/>
                <a:cs typeface="Times New Roman" panose="02020603050405020304" pitchFamily="18" charset="0"/>
              </a:rPr>
              <a:t>Trả lời:</a:t>
            </a:r>
          </a:p>
          <a:p>
            <a:pPr marL="36900" indent="0" algn="just">
              <a:lnSpc>
                <a:spcPct val="115000"/>
              </a:lnSpc>
              <a:spcAft>
                <a:spcPts val="1000"/>
              </a:spcAft>
              <a:buNone/>
            </a:pPr>
            <a:r>
              <a:rPr lang="vi-VN" sz="2800" b="1" dirty="0">
                <a:latin typeface="Times New Roman" panose="02020603050405020304" pitchFamily="18" charset="0"/>
                <a:ea typeface="Arial" panose="020B0604020202020204" pitchFamily="34" charset="0"/>
                <a:cs typeface="Times New Roman" panose="02020603050405020304" pitchFamily="18" charset="0"/>
              </a:rPr>
              <a:t>- Mạng không dây( Wifi ) là loại mạng máy tính sử dụng sóng điện từ để truyền thông tin.</a:t>
            </a:r>
            <a:endParaRPr lang="vi-VN" sz="2800" dirty="0">
              <a:latin typeface="Arial" panose="020B0604020202020204" pitchFamily="34" charset="0"/>
              <a:ea typeface="Arial" panose="020B0604020202020204" pitchFamily="34" charset="0"/>
              <a:cs typeface="Times New Roman" panose="02020603050405020304" pitchFamily="18" charset="0"/>
            </a:endParaRPr>
          </a:p>
          <a:p>
            <a:pPr marL="36900" indent="0">
              <a:lnSpc>
                <a:spcPct val="115000"/>
              </a:lnSpc>
              <a:spcAft>
                <a:spcPts val="1000"/>
              </a:spcAft>
              <a:buNone/>
            </a:pPr>
            <a:r>
              <a:rPr lang="vi-VN" sz="2800" b="1" dirty="0">
                <a:latin typeface="Times New Roman" panose="02020603050405020304" pitchFamily="18" charset="0"/>
                <a:ea typeface="Arial" panose="020B0604020202020204" pitchFamily="34" charset="0"/>
                <a:cs typeface="Times New Roman" panose="02020603050405020304" pitchFamily="18" charset="0"/>
              </a:rPr>
              <a:t>- Thiết bị cơ bản của mạng không dây là Access Point.</a:t>
            </a:r>
          </a:p>
          <a:p>
            <a:pPr marL="36900" indent="0" algn="just">
              <a:lnSpc>
                <a:spcPct val="115000"/>
              </a:lnSpc>
              <a:spcAft>
                <a:spcPts val="1000"/>
              </a:spcAft>
              <a:buNone/>
            </a:pPr>
            <a:r>
              <a:rPr lang="vi-VN" sz="2800" b="1" dirty="0">
                <a:latin typeface="Times New Roman" panose="02020603050405020304" pitchFamily="18" charset="0"/>
                <a:ea typeface="Arial" panose="020B0604020202020204" pitchFamily="34" charset="0"/>
                <a:cs typeface="Times New Roman" panose="02020603050405020304" pitchFamily="18" charset="0"/>
              </a:rPr>
              <a:t>- Access Point là một loại thiết bị thu phát Wifi có khả năng tạo ra WLAN( mạng không dây cục bộ).</a:t>
            </a:r>
            <a:endParaRPr lang="vi-VN" sz="2800" dirty="0">
              <a:latin typeface="Arial" panose="020B0604020202020204" pitchFamily="34"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4258311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inVertical)">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E007648-7842-481B-AE1E-39AEC1E8DC9A}"/>
              </a:ext>
            </a:extLst>
          </p:cNvPr>
          <p:cNvSpPr txBox="1">
            <a:spLocks/>
          </p:cNvSpPr>
          <p:nvPr/>
        </p:nvSpPr>
        <p:spPr>
          <a:xfrm>
            <a:off x="1412030" y="0"/>
            <a:ext cx="10170160" cy="1259841"/>
          </a:xfrm>
          <a:prstGeom prst="rect">
            <a:avLst/>
          </a:prstGeom>
          <a:effectLst>
            <a:outerShdw blurRad="25400" dir="17880000">
              <a:srgbClr val="000000">
                <a:alpha val="46000"/>
              </a:srgbClr>
            </a:outerShdw>
          </a:effectLst>
        </p:spPr>
        <p:txBody>
          <a:bodyPr vert="horz" lIns="91440" tIns="45720" rIns="91440" bIns="45720" rtlCol="0" anchor="b">
            <a:noAutofit/>
          </a:bodyPr>
          <a:lstStyle>
            <a:lvl1pPr algn="ctr" defTabSz="457200" rtl="0" eaLnBrk="1" latinLnBrk="0" hangingPunct="1">
              <a:spcBef>
                <a:spcPct val="0"/>
              </a:spcBef>
              <a:buNone/>
              <a:defRPr sz="5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30000"/>
              </a:lnSpc>
              <a:spcAft>
                <a:spcPts val="1000"/>
              </a:spcAft>
            </a:pPr>
            <a:r>
              <a:rPr lang="vi-VN" sz="3000" b="1" i="1"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CHỦ ĐỀ B: MẠNG MÁY TÍNH VÀ INTERNET</a:t>
            </a:r>
            <a:br>
              <a:rPr lang="vi-VN" sz="3000" dirty="0">
                <a:effectLst/>
                <a:latin typeface="Arial" panose="020B0604020202020204" pitchFamily="34" charset="0"/>
                <a:ea typeface="Arial" panose="020B0604020202020204" pitchFamily="34" charset="0"/>
                <a:cs typeface="Times New Roman" panose="02020603050405020304" pitchFamily="18" charset="0"/>
              </a:rPr>
            </a:br>
            <a:r>
              <a:rPr lang="vi-VN" sz="3000" b="1" i="1" dirty="0">
                <a:solidFill>
                  <a:srgbClr val="FF0000"/>
                </a:solidFill>
                <a:effectLst/>
                <a:latin typeface="Times New Roman" panose="02020603050405020304" pitchFamily="18" charset="0"/>
                <a:ea typeface="Arial" panose="020B0604020202020204" pitchFamily="34" charset="0"/>
                <a:cs typeface="Times New Roman" panose="02020603050405020304" pitchFamily="18" charset="0"/>
              </a:rPr>
              <a:t>GIỚI THIỆU VỀ MẠNG MÁY TÍNH VÀ INTERNET</a:t>
            </a:r>
            <a:endParaRPr lang="vi-VN" sz="4000" dirty="0">
              <a:latin typeface="Arial" panose="020B06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02FCF499-9349-4AFD-9585-704135D0E460}"/>
              </a:ext>
            </a:extLst>
          </p:cNvPr>
          <p:cNvSpPr txBox="1">
            <a:spLocks/>
          </p:cNvSpPr>
          <p:nvPr/>
        </p:nvSpPr>
        <p:spPr>
          <a:xfrm>
            <a:off x="1412030" y="1259841"/>
            <a:ext cx="10170160" cy="614680"/>
          </a:xfrm>
          <a:prstGeom prst="rect">
            <a:avLst/>
          </a:prstGeom>
          <a:effectLst>
            <a:outerShdw blurRad="25400" dir="17880000">
              <a:srgbClr val="000000">
                <a:alpha val="46000"/>
              </a:srgbClr>
            </a:outerShdw>
          </a:effectLst>
        </p:spPr>
        <p:txBody>
          <a:bodyPr vert="horz" lIns="91440" tIns="45720" rIns="91440" bIns="45720" rtlCol="0" anchor="b">
            <a:noAutofit/>
          </a:bodyPr>
          <a:lstStyle>
            <a:lvl1pPr algn="ctr" defTabSz="457200" rtl="0" eaLnBrk="1" latinLnBrk="0" hangingPunct="1">
              <a:spcBef>
                <a:spcPct val="0"/>
              </a:spcBef>
              <a:buNone/>
              <a:defRPr sz="5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30000"/>
              </a:lnSpc>
              <a:spcAft>
                <a:spcPts val="1000"/>
              </a:spcAft>
            </a:pPr>
            <a:r>
              <a:rPr lang="vi-VN" sz="3000" b="1" i="1" dirty="0">
                <a:effectLst/>
              </a:rPr>
              <a:t>BÀI 4: THỰC HÀNH VỀ MẠNG MÁY TÍNH</a:t>
            </a:r>
            <a:endParaRPr lang="vi-VN" sz="3000" dirty="0">
              <a:effectLst/>
            </a:endParaRPr>
          </a:p>
        </p:txBody>
      </p:sp>
      <p:sp>
        <p:nvSpPr>
          <p:cNvPr id="10" name="Rectangle: Rounded Corners 4">
            <a:extLst>
              <a:ext uri="{FF2B5EF4-FFF2-40B4-BE49-F238E27FC236}">
                <a16:creationId xmlns:a16="http://schemas.microsoft.com/office/drawing/2014/main" id="{07542ABB-8463-4658-9114-A827A799497E}"/>
              </a:ext>
            </a:extLst>
          </p:cNvPr>
          <p:cNvSpPr txBox="1"/>
          <p:nvPr/>
        </p:nvSpPr>
        <p:spPr>
          <a:xfrm>
            <a:off x="1025410" y="2649869"/>
            <a:ext cx="10556780" cy="645161"/>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vi-VN" sz="3000" b="1" kern="1200" dirty="0">
                <a:solidFill>
                  <a:srgbClr val="00B0F0"/>
                </a:solidFill>
              </a:rPr>
              <a:t>Mục tiêu bài học</a:t>
            </a:r>
            <a:r>
              <a:rPr lang="en-US" sz="3000" b="1" kern="1200" dirty="0">
                <a:solidFill>
                  <a:srgbClr val="00B0F0"/>
                </a:solidFill>
              </a:rPr>
              <a:t>: </a:t>
            </a:r>
            <a:r>
              <a:rPr lang="vi-VN" sz="3000" b="1" dirty="0">
                <a:solidFill>
                  <a:srgbClr val="00B0F0"/>
                </a:solidFill>
              </a:rPr>
              <a:t>Tìm hiểu về các thiết bị mạng.</a:t>
            </a:r>
            <a:endParaRPr lang="vi-VN" sz="3000" kern="1200" dirty="0">
              <a:solidFill>
                <a:srgbClr val="00B0F0"/>
              </a:solidFill>
            </a:endParaRPr>
          </a:p>
        </p:txBody>
      </p:sp>
      <p:sp>
        <p:nvSpPr>
          <p:cNvPr id="11" name="Rectangle: Rounded Corners 4">
            <a:extLst>
              <a:ext uri="{FF2B5EF4-FFF2-40B4-BE49-F238E27FC236}">
                <a16:creationId xmlns:a16="http://schemas.microsoft.com/office/drawing/2014/main" id="{096B7EE3-0FBD-41DE-BFAC-7B86617864B1}"/>
              </a:ext>
            </a:extLst>
          </p:cNvPr>
          <p:cNvSpPr txBox="1"/>
          <p:nvPr/>
        </p:nvSpPr>
        <p:spPr>
          <a:xfrm>
            <a:off x="1025410" y="3562970"/>
            <a:ext cx="10556780" cy="148525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marL="457200" lvl="0" indent="-457200" algn="l" defTabSz="933450">
              <a:lnSpc>
                <a:spcPct val="90000"/>
              </a:lnSpc>
              <a:spcBef>
                <a:spcPct val="0"/>
              </a:spcBef>
              <a:spcAft>
                <a:spcPct val="35000"/>
              </a:spcAft>
              <a:buAutoNum type="arabicPeriod"/>
            </a:pPr>
            <a:r>
              <a:rPr lang="vi-VN" sz="3000" b="1" dirty="0">
                <a:solidFill>
                  <a:srgbClr val="002060"/>
                </a:solidFill>
              </a:rPr>
              <a:t>Tìm hiểu về mạng có dây.</a:t>
            </a:r>
          </a:p>
          <a:p>
            <a:pPr marL="457200" lvl="0" indent="-457200" algn="l" defTabSz="933450">
              <a:lnSpc>
                <a:spcPct val="90000"/>
              </a:lnSpc>
              <a:spcBef>
                <a:spcPct val="0"/>
              </a:spcBef>
              <a:spcAft>
                <a:spcPct val="35000"/>
              </a:spcAft>
              <a:buAutoNum type="arabicPeriod"/>
            </a:pPr>
            <a:r>
              <a:rPr lang="vi-VN" sz="3000" b="1" kern="1200" dirty="0">
                <a:solidFill>
                  <a:srgbClr val="002060"/>
                </a:solidFill>
              </a:rPr>
              <a:t>Thực hành truyền thông tin bằng sóng điện tử.</a:t>
            </a:r>
          </a:p>
        </p:txBody>
      </p:sp>
    </p:spTree>
    <p:extLst>
      <p:ext uri="{BB962C8B-B14F-4D97-AF65-F5344CB8AC3E}">
        <p14:creationId xmlns:p14="http://schemas.microsoft.com/office/powerpoint/2010/main" val="3585454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randombar(horizontal)">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1000"/>
                                        <p:tgtEl>
                                          <p:spTgt spid="10"/>
                                        </p:tgtEl>
                                      </p:cBhvr>
                                    </p:animEffect>
                                    <p:anim calcmode="lin" valueType="num">
                                      <p:cBhvr>
                                        <p:cTn id="21" dur="1000" fill="hold"/>
                                        <p:tgtEl>
                                          <p:spTgt spid="10"/>
                                        </p:tgtEl>
                                        <p:attrNameLst>
                                          <p:attrName>ppt_x</p:attrName>
                                        </p:attrNameLst>
                                      </p:cBhvr>
                                      <p:tavLst>
                                        <p:tav tm="0">
                                          <p:val>
                                            <p:strVal val="#ppt_x"/>
                                          </p:val>
                                        </p:tav>
                                        <p:tav tm="100000">
                                          <p:val>
                                            <p:strVal val="#ppt_x"/>
                                          </p:val>
                                        </p:tav>
                                      </p:tavLst>
                                    </p:anim>
                                    <p:anim calcmode="lin" valueType="num">
                                      <p:cBhvr>
                                        <p:cTn id="22"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1">
                                            <p:txEl>
                                              <p:pRg st="1" end="1"/>
                                            </p:txEl>
                                          </p:spTgt>
                                        </p:tgtEl>
                                        <p:attrNameLst>
                                          <p:attrName>style.visibility</p:attrName>
                                        </p:attrNameLst>
                                      </p:cBhvr>
                                      <p:to>
                                        <p:strVal val="visible"/>
                                      </p:to>
                                    </p:set>
                                    <p:anim calcmode="lin" valueType="num">
                                      <p:cBhvr additive="base">
                                        <p:cTn id="31"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EFF0ECD-9435-4163-A025-A6BE0675AFBE}"/>
              </a:ext>
            </a:extLst>
          </p:cNvPr>
          <p:cNvSpPr txBox="1">
            <a:spLocks/>
          </p:cNvSpPr>
          <p:nvPr/>
        </p:nvSpPr>
        <p:spPr>
          <a:xfrm>
            <a:off x="1432350" y="243841"/>
            <a:ext cx="10170160" cy="614680"/>
          </a:xfrm>
          <a:prstGeom prst="rect">
            <a:avLst/>
          </a:prstGeom>
          <a:effectLst>
            <a:outerShdw blurRad="25400" dir="17880000">
              <a:srgbClr val="000000">
                <a:alpha val="46000"/>
              </a:srgbClr>
            </a:outerShdw>
          </a:effectLst>
        </p:spPr>
        <p:txBody>
          <a:bodyPr vert="horz" lIns="91440" tIns="45720" rIns="91440" bIns="45720" rtlCol="0" anchor="b">
            <a:noAutofit/>
          </a:bodyPr>
          <a:lstStyle>
            <a:lvl1pPr algn="ctr" defTabSz="457200" rtl="0" eaLnBrk="1" latinLnBrk="0" hangingPunct="1">
              <a:spcBef>
                <a:spcPct val="0"/>
              </a:spcBef>
              <a:buNone/>
              <a:defRPr sz="5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30000"/>
              </a:lnSpc>
              <a:spcAft>
                <a:spcPts val="1000"/>
              </a:spcAft>
            </a:pPr>
            <a:r>
              <a:rPr lang="vi-VN" sz="3000" b="1" i="1" dirty="0">
                <a:effectLst/>
              </a:rPr>
              <a:t>BÀI 4: THỰC HÀNH VỀ MẠNG MÁY TÍNH</a:t>
            </a:r>
            <a:endParaRPr lang="vi-VN" sz="3000" dirty="0">
              <a:effectLst/>
            </a:endParaRPr>
          </a:p>
        </p:txBody>
      </p:sp>
      <p:sp>
        <p:nvSpPr>
          <p:cNvPr id="5" name="Rectangle: Rounded Corners 4">
            <a:extLst>
              <a:ext uri="{FF2B5EF4-FFF2-40B4-BE49-F238E27FC236}">
                <a16:creationId xmlns:a16="http://schemas.microsoft.com/office/drawing/2014/main" id="{A2CDCF6C-5E44-4BD0-A147-5CFA63460BDE}"/>
              </a:ext>
            </a:extLst>
          </p:cNvPr>
          <p:cNvSpPr txBox="1"/>
          <p:nvPr/>
        </p:nvSpPr>
        <p:spPr>
          <a:xfrm>
            <a:off x="817610" y="1318910"/>
            <a:ext cx="10556780" cy="61468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marL="457200" lvl="0" indent="-457200" algn="l" defTabSz="933450">
              <a:lnSpc>
                <a:spcPct val="90000"/>
              </a:lnSpc>
              <a:spcBef>
                <a:spcPct val="0"/>
              </a:spcBef>
              <a:spcAft>
                <a:spcPct val="35000"/>
              </a:spcAft>
              <a:buAutoNum type="arabicPeriod"/>
            </a:pPr>
            <a:r>
              <a:rPr lang="vi-VN" sz="2500" b="1" dirty="0">
                <a:solidFill>
                  <a:srgbClr val="FF0000"/>
                </a:solidFill>
              </a:rPr>
              <a:t>Tìm hiểu về mạng có dây</a:t>
            </a:r>
            <a:r>
              <a:rPr lang="vi-VN" sz="2100" b="1" dirty="0">
                <a:solidFill>
                  <a:srgbClr val="FF0000"/>
                </a:solidFill>
              </a:rPr>
              <a:t>.</a:t>
            </a:r>
          </a:p>
        </p:txBody>
      </p:sp>
      <p:sp>
        <p:nvSpPr>
          <p:cNvPr id="6" name="Rectangle: Rounded Corners 4">
            <a:extLst>
              <a:ext uri="{FF2B5EF4-FFF2-40B4-BE49-F238E27FC236}">
                <a16:creationId xmlns:a16="http://schemas.microsoft.com/office/drawing/2014/main" id="{B0276319-8E88-490F-936A-BA54B7EE4408}"/>
              </a:ext>
            </a:extLst>
          </p:cNvPr>
          <p:cNvSpPr txBox="1"/>
          <p:nvPr/>
        </p:nvSpPr>
        <p:spPr>
          <a:xfrm>
            <a:off x="817610" y="1933590"/>
            <a:ext cx="10556780" cy="101281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vi-VN" sz="2500" b="1" dirty="0">
                <a:solidFill>
                  <a:srgbClr val="00B0F0"/>
                </a:solidFill>
              </a:rPr>
              <a:t>Hoạt động 1: Quan sát:</a:t>
            </a:r>
          </a:p>
          <a:p>
            <a:pPr lvl="0" algn="l" defTabSz="933450">
              <a:lnSpc>
                <a:spcPct val="90000"/>
              </a:lnSpc>
              <a:spcBef>
                <a:spcPct val="0"/>
              </a:spcBef>
              <a:spcAft>
                <a:spcPct val="35000"/>
              </a:spcAft>
            </a:pPr>
            <a:r>
              <a:rPr lang="vi-VN" sz="2500" b="1" dirty="0"/>
              <a:t>          a) Em hãy quan sát các thiết bị sau:</a:t>
            </a:r>
            <a:endParaRPr lang="vi-VN" sz="2100" b="1" dirty="0"/>
          </a:p>
        </p:txBody>
      </p:sp>
      <p:pic>
        <p:nvPicPr>
          <p:cNvPr id="7" name="Picture 2" descr="Cách phân biệt các loại dây cáp viễn thông trên thị trường hiện nay.">
            <a:extLst>
              <a:ext uri="{FF2B5EF4-FFF2-40B4-BE49-F238E27FC236}">
                <a16:creationId xmlns:a16="http://schemas.microsoft.com/office/drawing/2014/main" id="{2D74170F-A894-42A8-92FB-C40575D4D7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138" y="3624437"/>
            <a:ext cx="2212349" cy="1370587"/>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2" descr="Switch là gì? Công dụng của thiết bị chuyển mạch! - TOTOLINK Việt Nam">
            <a:extLst>
              <a:ext uri="{FF2B5EF4-FFF2-40B4-BE49-F238E27FC236}">
                <a16:creationId xmlns:a16="http://schemas.microsoft.com/office/drawing/2014/main" id="{AC0F52B8-BEA7-4BEE-B49B-44E9231AC5A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36610" y="3624437"/>
            <a:ext cx="2212349" cy="1370587"/>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Rounded Corners 4">
            <a:extLst>
              <a:ext uri="{FF2B5EF4-FFF2-40B4-BE49-F238E27FC236}">
                <a16:creationId xmlns:a16="http://schemas.microsoft.com/office/drawing/2014/main" id="{D0F6BD50-CEBB-4E66-AB9F-19C22161249C}"/>
              </a:ext>
            </a:extLst>
          </p:cNvPr>
          <p:cNvSpPr txBox="1"/>
          <p:nvPr/>
        </p:nvSpPr>
        <p:spPr>
          <a:xfrm>
            <a:off x="934510" y="5323205"/>
            <a:ext cx="1651270" cy="61468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vi-VN" sz="2500" b="1" dirty="0"/>
              <a:t>Cáp xoắn</a:t>
            </a:r>
            <a:endParaRPr lang="vi-VN" sz="2100" b="1" dirty="0"/>
          </a:p>
        </p:txBody>
      </p:sp>
      <p:sp>
        <p:nvSpPr>
          <p:cNvPr id="10" name="Rectangle: Rounded Corners 4">
            <a:extLst>
              <a:ext uri="{FF2B5EF4-FFF2-40B4-BE49-F238E27FC236}">
                <a16:creationId xmlns:a16="http://schemas.microsoft.com/office/drawing/2014/main" id="{124C42B7-2D7F-454C-B1F5-BFD0F79D7A55}"/>
              </a:ext>
            </a:extLst>
          </p:cNvPr>
          <p:cNvSpPr txBox="1"/>
          <p:nvPr/>
        </p:nvSpPr>
        <p:spPr>
          <a:xfrm>
            <a:off x="3887360" y="5317490"/>
            <a:ext cx="1310850" cy="61468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vi-VN" sz="2500" b="1" dirty="0"/>
              <a:t>Switch</a:t>
            </a:r>
            <a:endParaRPr lang="vi-VN" sz="2100" b="1" dirty="0"/>
          </a:p>
        </p:txBody>
      </p:sp>
      <p:sp>
        <p:nvSpPr>
          <p:cNvPr id="11" name="Rectangle: Rounded Corners 4">
            <a:extLst>
              <a:ext uri="{FF2B5EF4-FFF2-40B4-BE49-F238E27FC236}">
                <a16:creationId xmlns:a16="http://schemas.microsoft.com/office/drawing/2014/main" id="{674EB4E0-C62F-4819-B65E-C394114BBE60}"/>
              </a:ext>
            </a:extLst>
          </p:cNvPr>
          <p:cNvSpPr txBox="1"/>
          <p:nvPr/>
        </p:nvSpPr>
        <p:spPr>
          <a:xfrm>
            <a:off x="6288956" y="5317490"/>
            <a:ext cx="2184610" cy="61468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vi-VN" sz="2500" b="1" dirty="0"/>
              <a:t>Access Point</a:t>
            </a:r>
            <a:endParaRPr lang="vi-VN" sz="2100" b="1" dirty="0"/>
          </a:p>
        </p:txBody>
      </p:sp>
      <p:sp>
        <p:nvSpPr>
          <p:cNvPr id="12" name="Rectangle: Rounded Corners 4">
            <a:extLst>
              <a:ext uri="{FF2B5EF4-FFF2-40B4-BE49-F238E27FC236}">
                <a16:creationId xmlns:a16="http://schemas.microsoft.com/office/drawing/2014/main" id="{711DB3DA-AE40-4FE4-BBE4-5E50C46D750C}"/>
              </a:ext>
            </a:extLst>
          </p:cNvPr>
          <p:cNvSpPr txBox="1"/>
          <p:nvPr/>
        </p:nvSpPr>
        <p:spPr>
          <a:xfrm>
            <a:off x="9656975" y="5317490"/>
            <a:ext cx="1417426" cy="61468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vi-VN" sz="2500" b="1" dirty="0"/>
              <a:t>Modem</a:t>
            </a:r>
            <a:endParaRPr lang="vi-VN" sz="2100" b="1" dirty="0"/>
          </a:p>
        </p:txBody>
      </p:sp>
      <p:pic>
        <p:nvPicPr>
          <p:cNvPr id="13" name="Picture 14" descr="Modem Wifi là gì và nó có chức năng như thế nào?">
            <a:extLst>
              <a:ext uri="{FF2B5EF4-FFF2-40B4-BE49-F238E27FC236}">
                <a16:creationId xmlns:a16="http://schemas.microsoft.com/office/drawing/2014/main" id="{782E4FF2-3197-42BD-AEFE-73CFB4E72F3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1082" y="3674472"/>
            <a:ext cx="2326177" cy="1324341"/>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Thiết bị Modem Router GWN7000 Chính Hãng Giá Rẻ Nhất">
            <a:extLst>
              <a:ext uri="{FF2B5EF4-FFF2-40B4-BE49-F238E27FC236}">
                <a16:creationId xmlns:a16="http://schemas.microsoft.com/office/drawing/2014/main" id="{DEBB91B3-6A50-4072-A153-3794ECD07FC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08758" y="3676362"/>
            <a:ext cx="2143125" cy="13555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1861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inVertical)">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1000"/>
                                        <p:tgtEl>
                                          <p:spTgt spid="6">
                                            <p:txEl>
                                              <p:pRg st="0" end="0"/>
                                            </p:txEl>
                                          </p:spTgt>
                                        </p:tgtEl>
                                      </p:cBhvr>
                                    </p:animEffect>
                                    <p:anim calcmode="lin" valueType="num">
                                      <p:cBhvr>
                                        <p:cTn id="20"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6">
                                            <p:txEl>
                                              <p:pRg st="1" end="1"/>
                                            </p:txEl>
                                          </p:spTgt>
                                        </p:tgtEl>
                                        <p:attrNameLst>
                                          <p:attrName>style.visibility</p:attrName>
                                        </p:attrNameLst>
                                      </p:cBhvr>
                                      <p:to>
                                        <p:strVal val="visible"/>
                                      </p:to>
                                    </p:set>
                                    <p:anim calcmode="lin" valueType="num">
                                      <p:cBhvr additive="base">
                                        <p:cTn id="26"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1000"/>
                                        <p:tgtEl>
                                          <p:spTgt spid="7"/>
                                        </p:tgtEl>
                                      </p:cBhvr>
                                    </p:animEffect>
                                    <p:anim calcmode="lin" valueType="num">
                                      <p:cBhvr>
                                        <p:cTn id="33" dur="1000" fill="hold"/>
                                        <p:tgtEl>
                                          <p:spTgt spid="7"/>
                                        </p:tgtEl>
                                        <p:attrNameLst>
                                          <p:attrName>ppt_x</p:attrName>
                                        </p:attrNameLst>
                                      </p:cBhvr>
                                      <p:tavLst>
                                        <p:tav tm="0">
                                          <p:val>
                                            <p:strVal val="#ppt_x"/>
                                          </p:val>
                                        </p:tav>
                                        <p:tav tm="100000">
                                          <p:val>
                                            <p:strVal val="#ppt_x"/>
                                          </p:val>
                                        </p:tav>
                                      </p:tavLst>
                                    </p:anim>
                                    <p:anim calcmode="lin" valueType="num">
                                      <p:cBhvr>
                                        <p:cTn id="3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1000"/>
                                        <p:tgtEl>
                                          <p:spTgt spid="8"/>
                                        </p:tgtEl>
                                      </p:cBhvr>
                                    </p:animEffect>
                                    <p:anim calcmode="lin" valueType="num">
                                      <p:cBhvr>
                                        <p:cTn id="40" dur="1000" fill="hold"/>
                                        <p:tgtEl>
                                          <p:spTgt spid="8"/>
                                        </p:tgtEl>
                                        <p:attrNameLst>
                                          <p:attrName>ppt_x</p:attrName>
                                        </p:attrNameLst>
                                      </p:cBhvr>
                                      <p:tavLst>
                                        <p:tav tm="0">
                                          <p:val>
                                            <p:strVal val="#ppt_x"/>
                                          </p:val>
                                        </p:tav>
                                        <p:tav tm="100000">
                                          <p:val>
                                            <p:strVal val="#ppt_x"/>
                                          </p:val>
                                        </p:tav>
                                      </p:tavLst>
                                    </p:anim>
                                    <p:anim calcmode="lin" valueType="num">
                                      <p:cBhvr>
                                        <p:cTn id="4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fade">
                                      <p:cBhvr>
                                        <p:cTn id="46" dur="1000"/>
                                        <p:tgtEl>
                                          <p:spTgt spid="13"/>
                                        </p:tgtEl>
                                      </p:cBhvr>
                                    </p:animEffect>
                                    <p:anim calcmode="lin" valueType="num">
                                      <p:cBhvr>
                                        <p:cTn id="47" dur="1000" fill="hold"/>
                                        <p:tgtEl>
                                          <p:spTgt spid="13"/>
                                        </p:tgtEl>
                                        <p:attrNameLst>
                                          <p:attrName>ppt_x</p:attrName>
                                        </p:attrNameLst>
                                      </p:cBhvr>
                                      <p:tavLst>
                                        <p:tav tm="0">
                                          <p:val>
                                            <p:strVal val="#ppt_x"/>
                                          </p:val>
                                        </p:tav>
                                        <p:tav tm="100000">
                                          <p:val>
                                            <p:strVal val="#ppt_x"/>
                                          </p:val>
                                        </p:tav>
                                      </p:tavLst>
                                    </p:anim>
                                    <p:anim calcmode="lin" valueType="num">
                                      <p:cBhvr>
                                        <p:cTn id="48"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nodeType="clickEffect">
                                  <p:stCondLst>
                                    <p:cond delay="0"/>
                                  </p:stCondLst>
                                  <p:childTnLst>
                                    <p:set>
                                      <p:cBhvr>
                                        <p:cTn id="52" dur="1" fill="hold">
                                          <p:stCondLst>
                                            <p:cond delay="0"/>
                                          </p:stCondLst>
                                        </p:cTn>
                                        <p:tgtEl>
                                          <p:spTgt spid="1026"/>
                                        </p:tgtEl>
                                        <p:attrNameLst>
                                          <p:attrName>style.visibility</p:attrName>
                                        </p:attrNameLst>
                                      </p:cBhvr>
                                      <p:to>
                                        <p:strVal val="visible"/>
                                      </p:to>
                                    </p:set>
                                    <p:animEffect transition="in" filter="fade">
                                      <p:cBhvr>
                                        <p:cTn id="53" dur="1000"/>
                                        <p:tgtEl>
                                          <p:spTgt spid="1026"/>
                                        </p:tgtEl>
                                      </p:cBhvr>
                                    </p:animEffect>
                                    <p:anim calcmode="lin" valueType="num">
                                      <p:cBhvr>
                                        <p:cTn id="54" dur="1000" fill="hold"/>
                                        <p:tgtEl>
                                          <p:spTgt spid="1026"/>
                                        </p:tgtEl>
                                        <p:attrNameLst>
                                          <p:attrName>ppt_x</p:attrName>
                                        </p:attrNameLst>
                                      </p:cBhvr>
                                      <p:tavLst>
                                        <p:tav tm="0">
                                          <p:val>
                                            <p:strVal val="#ppt_x"/>
                                          </p:val>
                                        </p:tav>
                                        <p:tav tm="100000">
                                          <p:val>
                                            <p:strVal val="#ppt_x"/>
                                          </p:val>
                                        </p:tav>
                                      </p:tavLst>
                                    </p:anim>
                                    <p:anim calcmode="lin" valueType="num">
                                      <p:cBhvr>
                                        <p:cTn id="55"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16" presetClass="entr" presetSubtype="21" fill="hold" grpId="0" nodeType="clickEffect">
                                  <p:stCondLst>
                                    <p:cond delay="0"/>
                                  </p:stCondLst>
                                  <p:childTnLst>
                                    <p:set>
                                      <p:cBhvr>
                                        <p:cTn id="59" dur="1" fill="hold">
                                          <p:stCondLst>
                                            <p:cond delay="0"/>
                                          </p:stCondLst>
                                        </p:cTn>
                                        <p:tgtEl>
                                          <p:spTgt spid="9"/>
                                        </p:tgtEl>
                                        <p:attrNameLst>
                                          <p:attrName>style.visibility</p:attrName>
                                        </p:attrNameLst>
                                      </p:cBhvr>
                                      <p:to>
                                        <p:strVal val="visible"/>
                                      </p:to>
                                    </p:set>
                                    <p:animEffect transition="in" filter="barn(inVertical)">
                                      <p:cBhvr>
                                        <p:cTn id="60" dur="500"/>
                                        <p:tgtEl>
                                          <p:spTgt spid="9"/>
                                        </p:tgtEl>
                                      </p:cBhvr>
                                    </p:animEffect>
                                  </p:childTnLst>
                                </p:cTn>
                              </p:par>
                            </p:childTnLst>
                          </p:cTn>
                        </p:par>
                      </p:childTnLst>
                    </p:cTn>
                  </p:par>
                  <p:par>
                    <p:cTn id="61" fill="hold">
                      <p:stCondLst>
                        <p:cond delay="indefinite"/>
                      </p:stCondLst>
                      <p:childTnLst>
                        <p:par>
                          <p:cTn id="62" fill="hold">
                            <p:stCondLst>
                              <p:cond delay="0"/>
                            </p:stCondLst>
                            <p:childTnLst>
                              <p:par>
                                <p:cTn id="63" presetID="16" presetClass="entr" presetSubtype="21" fill="hold" grpId="0" nodeType="clickEffect">
                                  <p:stCondLst>
                                    <p:cond delay="0"/>
                                  </p:stCondLst>
                                  <p:childTnLst>
                                    <p:set>
                                      <p:cBhvr>
                                        <p:cTn id="64" dur="1" fill="hold">
                                          <p:stCondLst>
                                            <p:cond delay="0"/>
                                          </p:stCondLst>
                                        </p:cTn>
                                        <p:tgtEl>
                                          <p:spTgt spid="10"/>
                                        </p:tgtEl>
                                        <p:attrNameLst>
                                          <p:attrName>style.visibility</p:attrName>
                                        </p:attrNameLst>
                                      </p:cBhvr>
                                      <p:to>
                                        <p:strVal val="visible"/>
                                      </p:to>
                                    </p:set>
                                    <p:animEffect transition="in" filter="barn(inVertical)">
                                      <p:cBhvr>
                                        <p:cTn id="65" dur="500"/>
                                        <p:tgtEl>
                                          <p:spTgt spid="10"/>
                                        </p:tgtEl>
                                      </p:cBhvr>
                                    </p:animEffect>
                                  </p:childTnLst>
                                </p:cTn>
                              </p:par>
                            </p:childTnLst>
                          </p:cTn>
                        </p:par>
                      </p:childTnLst>
                    </p:cTn>
                  </p:par>
                  <p:par>
                    <p:cTn id="66" fill="hold">
                      <p:stCondLst>
                        <p:cond delay="indefinite"/>
                      </p:stCondLst>
                      <p:childTnLst>
                        <p:par>
                          <p:cTn id="67" fill="hold">
                            <p:stCondLst>
                              <p:cond delay="0"/>
                            </p:stCondLst>
                            <p:childTnLst>
                              <p:par>
                                <p:cTn id="68" presetID="16" presetClass="entr" presetSubtype="21" fill="hold" grpId="0" nodeType="clickEffect">
                                  <p:stCondLst>
                                    <p:cond delay="0"/>
                                  </p:stCondLst>
                                  <p:childTnLst>
                                    <p:set>
                                      <p:cBhvr>
                                        <p:cTn id="69" dur="1" fill="hold">
                                          <p:stCondLst>
                                            <p:cond delay="0"/>
                                          </p:stCondLst>
                                        </p:cTn>
                                        <p:tgtEl>
                                          <p:spTgt spid="11"/>
                                        </p:tgtEl>
                                        <p:attrNameLst>
                                          <p:attrName>style.visibility</p:attrName>
                                        </p:attrNameLst>
                                      </p:cBhvr>
                                      <p:to>
                                        <p:strVal val="visible"/>
                                      </p:to>
                                    </p:set>
                                    <p:animEffect transition="in" filter="barn(inVertical)">
                                      <p:cBhvr>
                                        <p:cTn id="70" dur="500"/>
                                        <p:tgtEl>
                                          <p:spTgt spid="11"/>
                                        </p:tgtEl>
                                      </p:cBhvr>
                                    </p:animEffect>
                                  </p:childTnLst>
                                </p:cTn>
                              </p:par>
                            </p:childTnLst>
                          </p:cTn>
                        </p:par>
                      </p:childTnLst>
                    </p:cTn>
                  </p:par>
                  <p:par>
                    <p:cTn id="71" fill="hold">
                      <p:stCondLst>
                        <p:cond delay="indefinite"/>
                      </p:stCondLst>
                      <p:childTnLst>
                        <p:par>
                          <p:cTn id="72" fill="hold">
                            <p:stCondLst>
                              <p:cond delay="0"/>
                            </p:stCondLst>
                            <p:childTnLst>
                              <p:par>
                                <p:cTn id="73" presetID="16" presetClass="entr" presetSubtype="21" fill="hold" grpId="0" nodeType="clickEffect">
                                  <p:stCondLst>
                                    <p:cond delay="0"/>
                                  </p:stCondLst>
                                  <p:childTnLst>
                                    <p:set>
                                      <p:cBhvr>
                                        <p:cTn id="74" dur="1" fill="hold">
                                          <p:stCondLst>
                                            <p:cond delay="0"/>
                                          </p:stCondLst>
                                        </p:cTn>
                                        <p:tgtEl>
                                          <p:spTgt spid="12"/>
                                        </p:tgtEl>
                                        <p:attrNameLst>
                                          <p:attrName>style.visibility</p:attrName>
                                        </p:attrNameLst>
                                      </p:cBhvr>
                                      <p:to>
                                        <p:strVal val="visible"/>
                                      </p:to>
                                    </p:set>
                                    <p:animEffect transition="in" filter="barn(inVertical)">
                                      <p:cBhvr>
                                        <p:cTn id="7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9" grpId="0"/>
      <p:bldP spid="10" grpId="0"/>
      <p:bldP spid="11"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A1D8C9E-2EF0-465F-82ED-06219FB91E94}"/>
              </a:ext>
            </a:extLst>
          </p:cNvPr>
          <p:cNvSpPr txBox="1">
            <a:spLocks/>
          </p:cNvSpPr>
          <p:nvPr/>
        </p:nvSpPr>
        <p:spPr>
          <a:xfrm>
            <a:off x="1432350" y="243841"/>
            <a:ext cx="10170160" cy="614680"/>
          </a:xfrm>
          <a:prstGeom prst="rect">
            <a:avLst/>
          </a:prstGeom>
          <a:effectLst>
            <a:outerShdw blurRad="25400" dir="17880000">
              <a:srgbClr val="000000">
                <a:alpha val="46000"/>
              </a:srgbClr>
            </a:outerShdw>
          </a:effectLst>
        </p:spPr>
        <p:txBody>
          <a:bodyPr vert="horz" lIns="91440" tIns="45720" rIns="91440" bIns="45720" rtlCol="0" anchor="b">
            <a:noAutofit/>
          </a:bodyPr>
          <a:lstStyle>
            <a:lvl1pPr algn="ctr" defTabSz="457200" rtl="0" eaLnBrk="1" latinLnBrk="0" hangingPunct="1">
              <a:spcBef>
                <a:spcPct val="0"/>
              </a:spcBef>
              <a:buNone/>
              <a:defRPr sz="5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30000"/>
              </a:lnSpc>
              <a:spcAft>
                <a:spcPts val="1000"/>
              </a:spcAft>
            </a:pPr>
            <a:r>
              <a:rPr lang="vi-VN" sz="3000" b="1" i="1" dirty="0">
                <a:effectLst/>
              </a:rPr>
              <a:t>BÀI 4: THỰC HÀNH VỀ MẠNG MÁY TÍNH</a:t>
            </a:r>
            <a:endParaRPr lang="vi-VN" sz="3000" dirty="0">
              <a:effectLst/>
            </a:endParaRPr>
          </a:p>
        </p:txBody>
      </p:sp>
      <p:sp>
        <p:nvSpPr>
          <p:cNvPr id="5" name="Rectangle: Rounded Corners 4">
            <a:extLst>
              <a:ext uri="{FF2B5EF4-FFF2-40B4-BE49-F238E27FC236}">
                <a16:creationId xmlns:a16="http://schemas.microsoft.com/office/drawing/2014/main" id="{79B1E03C-F3F0-4C8B-8388-26D99EBBE49D}"/>
              </a:ext>
            </a:extLst>
          </p:cNvPr>
          <p:cNvSpPr txBox="1"/>
          <p:nvPr/>
        </p:nvSpPr>
        <p:spPr>
          <a:xfrm>
            <a:off x="817610" y="1318910"/>
            <a:ext cx="10556780" cy="61468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marL="457200" lvl="0" indent="-457200" algn="l" defTabSz="933450">
              <a:lnSpc>
                <a:spcPct val="90000"/>
              </a:lnSpc>
              <a:spcBef>
                <a:spcPct val="0"/>
              </a:spcBef>
              <a:spcAft>
                <a:spcPct val="35000"/>
              </a:spcAft>
              <a:buAutoNum type="arabicPeriod"/>
            </a:pPr>
            <a:r>
              <a:rPr lang="vi-VN" sz="2500" b="1" dirty="0">
                <a:solidFill>
                  <a:srgbClr val="FF0000"/>
                </a:solidFill>
              </a:rPr>
              <a:t>Tìm hiểu về mạng có dây</a:t>
            </a:r>
            <a:r>
              <a:rPr lang="vi-VN" sz="2100" b="1" dirty="0">
                <a:solidFill>
                  <a:srgbClr val="FF0000"/>
                </a:solidFill>
              </a:rPr>
              <a:t>.</a:t>
            </a:r>
          </a:p>
        </p:txBody>
      </p:sp>
      <p:sp>
        <p:nvSpPr>
          <p:cNvPr id="6" name="Rectangle: Rounded Corners 4">
            <a:extLst>
              <a:ext uri="{FF2B5EF4-FFF2-40B4-BE49-F238E27FC236}">
                <a16:creationId xmlns:a16="http://schemas.microsoft.com/office/drawing/2014/main" id="{75626348-2E01-49FA-9EC4-988E36F7BE6A}"/>
              </a:ext>
            </a:extLst>
          </p:cNvPr>
          <p:cNvSpPr txBox="1"/>
          <p:nvPr/>
        </p:nvSpPr>
        <p:spPr>
          <a:xfrm>
            <a:off x="817610" y="1933590"/>
            <a:ext cx="10556780" cy="101281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vi-VN" sz="2500" b="1" dirty="0">
                <a:solidFill>
                  <a:srgbClr val="00B0F0"/>
                </a:solidFill>
              </a:rPr>
              <a:t>Hoạt động 1: Quan sát:</a:t>
            </a:r>
          </a:p>
          <a:p>
            <a:pPr lvl="0" algn="l" defTabSz="933450">
              <a:lnSpc>
                <a:spcPct val="90000"/>
              </a:lnSpc>
              <a:spcBef>
                <a:spcPct val="0"/>
              </a:spcBef>
              <a:spcAft>
                <a:spcPct val="35000"/>
              </a:spcAft>
            </a:pPr>
            <a:r>
              <a:rPr lang="vi-VN" sz="2500" b="1" dirty="0"/>
              <a:t>          b) Nhiệm vụ: Em hãy hoàn thành các bảng sau:</a:t>
            </a:r>
            <a:endParaRPr lang="vi-VN" sz="2100" b="1" dirty="0"/>
          </a:p>
        </p:txBody>
      </p:sp>
      <p:graphicFrame>
        <p:nvGraphicFramePr>
          <p:cNvPr id="9" name="Table 8">
            <a:extLst>
              <a:ext uri="{FF2B5EF4-FFF2-40B4-BE49-F238E27FC236}">
                <a16:creationId xmlns:a16="http://schemas.microsoft.com/office/drawing/2014/main" id="{C7492B30-6EA4-4F0F-BD9B-D1DB24B49C52}"/>
              </a:ext>
            </a:extLst>
          </p:cNvPr>
          <p:cNvGraphicFramePr>
            <a:graphicFrameLocks noGrp="1"/>
          </p:cNvGraphicFramePr>
          <p:nvPr>
            <p:extLst>
              <p:ext uri="{D42A27DB-BD31-4B8C-83A1-F6EECF244321}">
                <p14:modId xmlns:p14="http://schemas.microsoft.com/office/powerpoint/2010/main" val="818972030"/>
              </p:ext>
            </p:extLst>
          </p:nvPr>
        </p:nvGraphicFramePr>
        <p:xfrm>
          <a:off x="904240" y="3289041"/>
          <a:ext cx="10470150" cy="2714120"/>
        </p:xfrm>
        <a:graphic>
          <a:graphicData uri="http://schemas.openxmlformats.org/drawingml/2006/table">
            <a:tbl>
              <a:tblPr firstRow="1" firstCol="1" bandRow="1">
                <a:tableStyleId>{5C22544A-7EE6-4342-B048-85BDC9FD1C3A}</a:tableStyleId>
              </a:tblPr>
              <a:tblGrid>
                <a:gridCol w="2204720">
                  <a:extLst>
                    <a:ext uri="{9D8B030D-6E8A-4147-A177-3AD203B41FA5}">
                      <a16:colId xmlns:a16="http://schemas.microsoft.com/office/drawing/2014/main" val="4269119523"/>
                    </a:ext>
                  </a:extLst>
                </a:gridCol>
                <a:gridCol w="4218930">
                  <a:extLst>
                    <a:ext uri="{9D8B030D-6E8A-4147-A177-3AD203B41FA5}">
                      <a16:colId xmlns:a16="http://schemas.microsoft.com/office/drawing/2014/main" val="1360782841"/>
                    </a:ext>
                  </a:extLst>
                </a:gridCol>
                <a:gridCol w="4046500">
                  <a:extLst>
                    <a:ext uri="{9D8B030D-6E8A-4147-A177-3AD203B41FA5}">
                      <a16:colId xmlns:a16="http://schemas.microsoft.com/office/drawing/2014/main" val="2995114579"/>
                    </a:ext>
                  </a:extLst>
                </a:gridCol>
              </a:tblGrid>
              <a:tr h="678530">
                <a:tc>
                  <a:txBody>
                    <a:bodyPr/>
                    <a:lstStyle/>
                    <a:p>
                      <a:pPr algn="ctr">
                        <a:lnSpc>
                          <a:spcPct val="115000"/>
                        </a:lnSpc>
                        <a:spcAft>
                          <a:spcPts val="1000"/>
                        </a:spcAft>
                      </a:pPr>
                      <a:r>
                        <a:rPr lang="vi-VN" sz="2000" dirty="0">
                          <a:solidFill>
                            <a:srgbClr val="00B050"/>
                          </a:solidFill>
                          <a:effectLst/>
                        </a:rPr>
                        <a:t>Thiết bị</a:t>
                      </a:r>
                      <a:endParaRPr lang="vi-VN" sz="2000" dirty="0">
                        <a:solidFill>
                          <a:srgbClr val="00B050"/>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solidFill>
                      <a:schemeClr val="accent4">
                        <a:lumMod val="50000"/>
                      </a:schemeClr>
                    </a:solidFill>
                  </a:tcPr>
                </a:tc>
                <a:tc>
                  <a:txBody>
                    <a:bodyPr/>
                    <a:lstStyle/>
                    <a:p>
                      <a:pPr algn="ctr">
                        <a:lnSpc>
                          <a:spcPct val="115000"/>
                        </a:lnSpc>
                        <a:spcAft>
                          <a:spcPts val="1000"/>
                        </a:spcAft>
                      </a:pPr>
                      <a:r>
                        <a:rPr lang="vi-VN" sz="2000" dirty="0">
                          <a:solidFill>
                            <a:srgbClr val="00B050"/>
                          </a:solidFill>
                          <a:effectLst/>
                        </a:rPr>
                        <a:t>Mặt trước</a:t>
                      </a:r>
                      <a:endParaRPr lang="vi-VN" sz="2000" dirty="0">
                        <a:solidFill>
                          <a:srgbClr val="00B050"/>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solidFill>
                      <a:schemeClr val="accent4">
                        <a:lumMod val="50000"/>
                      </a:schemeClr>
                    </a:solidFill>
                  </a:tcPr>
                </a:tc>
                <a:tc>
                  <a:txBody>
                    <a:bodyPr/>
                    <a:lstStyle/>
                    <a:p>
                      <a:pPr algn="ctr">
                        <a:lnSpc>
                          <a:spcPct val="115000"/>
                        </a:lnSpc>
                        <a:spcAft>
                          <a:spcPts val="1000"/>
                        </a:spcAft>
                      </a:pPr>
                      <a:r>
                        <a:rPr lang="vi-VN" sz="2000" dirty="0">
                          <a:solidFill>
                            <a:srgbClr val="00B050"/>
                          </a:solidFill>
                          <a:effectLst/>
                        </a:rPr>
                        <a:t>Mặt sau</a:t>
                      </a:r>
                      <a:endParaRPr lang="vi-VN" sz="2000" dirty="0">
                        <a:solidFill>
                          <a:srgbClr val="00B050"/>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solidFill>
                      <a:schemeClr val="accent4">
                        <a:lumMod val="50000"/>
                      </a:schemeClr>
                    </a:solidFill>
                  </a:tcPr>
                </a:tc>
                <a:extLst>
                  <a:ext uri="{0D108BD9-81ED-4DB2-BD59-A6C34878D82A}">
                    <a16:rowId xmlns:a16="http://schemas.microsoft.com/office/drawing/2014/main" val="2372058102"/>
                  </a:ext>
                </a:extLst>
              </a:tr>
              <a:tr h="678530">
                <a:tc>
                  <a:txBody>
                    <a:bodyPr/>
                    <a:lstStyle/>
                    <a:p>
                      <a:pPr>
                        <a:lnSpc>
                          <a:spcPct val="115000"/>
                        </a:lnSpc>
                        <a:spcAft>
                          <a:spcPts val="1000"/>
                        </a:spcAft>
                      </a:pPr>
                      <a:r>
                        <a:rPr lang="vi-VN" sz="1400" dirty="0">
                          <a:effectLst/>
                        </a:rPr>
                        <a:t> </a:t>
                      </a:r>
                      <a:endParaRPr lang="vi-VN" sz="11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solidFill>
                      <a:schemeClr val="accent4">
                        <a:lumMod val="50000"/>
                      </a:schemeClr>
                    </a:solidFill>
                  </a:tcPr>
                </a:tc>
                <a:tc>
                  <a:txBody>
                    <a:bodyPr/>
                    <a:lstStyle/>
                    <a:p>
                      <a:pPr algn="just">
                        <a:lnSpc>
                          <a:spcPct val="115000"/>
                        </a:lnSpc>
                        <a:spcAft>
                          <a:spcPts val="1000"/>
                        </a:spcAft>
                      </a:pPr>
                      <a:r>
                        <a:rPr lang="vi-VN" sz="1800" dirty="0">
                          <a:effectLst/>
                          <a:latin typeface="Arial" panose="020B0604020202020204" pitchFamily="34" charset="0"/>
                          <a:ea typeface="Arial" panose="020B0604020202020204" pitchFamily="34" charset="0"/>
                          <a:cs typeface="Times New Roman" panose="02020603050405020304" pitchFamily="18" charset="0"/>
                        </a:rPr>
                        <a:t>................................................................................................................................</a:t>
                      </a:r>
                    </a:p>
                  </a:txBody>
                  <a:tcPr marL="68580" marR="68580" marT="0" marB="0">
                    <a:solidFill>
                      <a:schemeClr val="accent4">
                        <a:lumMod val="50000"/>
                      </a:schemeClr>
                    </a:solidFill>
                  </a:tcPr>
                </a:tc>
                <a:tc>
                  <a:txBody>
                    <a:bodyPr/>
                    <a:lstStyle/>
                    <a:p>
                      <a:pPr>
                        <a:lnSpc>
                          <a:spcPct val="115000"/>
                        </a:lnSpc>
                        <a:spcAft>
                          <a:spcPts val="1000"/>
                        </a:spcAft>
                      </a:pPr>
                      <a:r>
                        <a:rPr lang="vi-VN" sz="1800" dirty="0">
                          <a:effectLst/>
                          <a:latin typeface="Arial" panose="020B0604020202020204" pitchFamily="34" charset="0"/>
                          <a:ea typeface="Arial" panose="020B0604020202020204" pitchFamily="34" charset="0"/>
                          <a:cs typeface="Times New Roman" panose="02020603050405020304" pitchFamily="18" charset="0"/>
                        </a:rPr>
                        <a:t>..........................................................................................................................</a:t>
                      </a:r>
                    </a:p>
                  </a:txBody>
                  <a:tcPr marL="68580" marR="68580" marT="0" marB="0">
                    <a:solidFill>
                      <a:schemeClr val="accent4">
                        <a:lumMod val="50000"/>
                      </a:schemeClr>
                    </a:solidFill>
                  </a:tcPr>
                </a:tc>
                <a:extLst>
                  <a:ext uri="{0D108BD9-81ED-4DB2-BD59-A6C34878D82A}">
                    <a16:rowId xmlns:a16="http://schemas.microsoft.com/office/drawing/2014/main" val="700523633"/>
                  </a:ext>
                </a:extLst>
              </a:tr>
              <a:tr h="678530">
                <a:tc>
                  <a:txBody>
                    <a:bodyPr/>
                    <a:lstStyle/>
                    <a:p>
                      <a:pPr>
                        <a:lnSpc>
                          <a:spcPct val="115000"/>
                        </a:lnSpc>
                        <a:spcAft>
                          <a:spcPts val="1000"/>
                        </a:spcAft>
                      </a:pPr>
                      <a:r>
                        <a:rPr lang="vi-VN" sz="1400" dirty="0">
                          <a:effectLst/>
                        </a:rPr>
                        <a:t> </a:t>
                      </a:r>
                      <a:endParaRPr lang="vi-VN" sz="11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solidFill>
                      <a:schemeClr val="accent4">
                        <a:lumMod val="50000"/>
                      </a:schemeClr>
                    </a:solidFill>
                  </a:tcPr>
                </a:tc>
                <a:tc>
                  <a:txBody>
                    <a:bodyPr/>
                    <a:lstStyle/>
                    <a:p>
                      <a:pPr>
                        <a:lnSpc>
                          <a:spcPct val="115000"/>
                        </a:lnSpc>
                        <a:spcAft>
                          <a:spcPts val="1000"/>
                        </a:spcAft>
                      </a:pPr>
                      <a:r>
                        <a:rPr lang="vi-VN" sz="1800" dirty="0">
                          <a:effectLst/>
                          <a:latin typeface="Arial" panose="020B0604020202020204" pitchFamily="34" charset="0"/>
                          <a:ea typeface="Arial" panose="020B0604020202020204" pitchFamily="34" charset="0"/>
                          <a:cs typeface="Times New Roman" panose="02020603050405020304" pitchFamily="18" charset="0"/>
                        </a:rPr>
                        <a:t>................................................................................................................................</a:t>
                      </a:r>
                    </a:p>
                  </a:txBody>
                  <a:tcPr marL="68580" marR="68580" marT="0" marB="0">
                    <a:solidFill>
                      <a:schemeClr val="accent4">
                        <a:lumMod val="50000"/>
                      </a:schemeClr>
                    </a:solidFill>
                  </a:tcPr>
                </a:tc>
                <a:tc>
                  <a:txBody>
                    <a:bodyPr/>
                    <a:lstStyle/>
                    <a:p>
                      <a:pPr>
                        <a:lnSpc>
                          <a:spcPct val="115000"/>
                        </a:lnSpc>
                        <a:spcAft>
                          <a:spcPts val="1000"/>
                        </a:spcAft>
                      </a:pPr>
                      <a:r>
                        <a:rPr lang="vi-VN" sz="1800" dirty="0">
                          <a:effectLst/>
                          <a:latin typeface="Arial" panose="020B0604020202020204" pitchFamily="34" charset="0"/>
                          <a:ea typeface="Arial" panose="020B0604020202020204" pitchFamily="34" charset="0"/>
                          <a:cs typeface="Times New Roman" panose="02020603050405020304" pitchFamily="18" charset="0"/>
                        </a:rPr>
                        <a:t>..........................................................................................................................</a:t>
                      </a:r>
                    </a:p>
                  </a:txBody>
                  <a:tcPr marL="68580" marR="68580" marT="0" marB="0">
                    <a:solidFill>
                      <a:schemeClr val="accent4">
                        <a:lumMod val="50000"/>
                      </a:schemeClr>
                    </a:solidFill>
                  </a:tcPr>
                </a:tc>
                <a:extLst>
                  <a:ext uri="{0D108BD9-81ED-4DB2-BD59-A6C34878D82A}">
                    <a16:rowId xmlns:a16="http://schemas.microsoft.com/office/drawing/2014/main" val="4238002652"/>
                  </a:ext>
                </a:extLst>
              </a:tr>
              <a:tr h="678530">
                <a:tc>
                  <a:txBody>
                    <a:bodyPr/>
                    <a:lstStyle/>
                    <a:p>
                      <a:pPr>
                        <a:lnSpc>
                          <a:spcPct val="115000"/>
                        </a:lnSpc>
                        <a:spcAft>
                          <a:spcPts val="1000"/>
                        </a:spcAft>
                      </a:pPr>
                      <a:r>
                        <a:rPr lang="vi-VN" sz="1400">
                          <a:effectLst/>
                        </a:rPr>
                        <a:t> </a:t>
                      </a:r>
                      <a:endParaRPr lang="vi-VN" sz="11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solidFill>
                      <a:schemeClr val="accent4">
                        <a:lumMod val="50000"/>
                      </a:schemeClr>
                    </a:solidFill>
                  </a:tcPr>
                </a:tc>
                <a:tc>
                  <a:txBody>
                    <a:bodyPr/>
                    <a:lstStyle/>
                    <a:p>
                      <a:pPr>
                        <a:lnSpc>
                          <a:spcPct val="115000"/>
                        </a:lnSpc>
                        <a:spcAft>
                          <a:spcPts val="1000"/>
                        </a:spcAft>
                      </a:pPr>
                      <a:r>
                        <a:rPr lang="vi-VN" sz="1800" dirty="0">
                          <a:effectLst/>
                          <a:latin typeface="Arial" panose="020B0604020202020204" pitchFamily="34" charset="0"/>
                          <a:ea typeface="Arial" panose="020B0604020202020204" pitchFamily="34" charset="0"/>
                          <a:cs typeface="Times New Roman" panose="02020603050405020304" pitchFamily="18" charset="0"/>
                        </a:rPr>
                        <a:t>................................................................................................................................</a:t>
                      </a:r>
                    </a:p>
                  </a:txBody>
                  <a:tcPr marL="68580" marR="68580" marT="0" marB="0">
                    <a:solidFill>
                      <a:schemeClr val="accent4">
                        <a:lumMod val="50000"/>
                      </a:schemeClr>
                    </a:solidFill>
                  </a:tcPr>
                </a:tc>
                <a:tc>
                  <a:txBody>
                    <a:bodyPr/>
                    <a:lstStyle/>
                    <a:p>
                      <a:pPr>
                        <a:lnSpc>
                          <a:spcPct val="115000"/>
                        </a:lnSpc>
                        <a:spcAft>
                          <a:spcPts val="1000"/>
                        </a:spcAft>
                      </a:pPr>
                      <a:r>
                        <a:rPr lang="vi-VN" sz="1800" dirty="0">
                          <a:effectLst/>
                          <a:latin typeface="Arial" panose="020B0604020202020204" pitchFamily="34" charset="0"/>
                          <a:ea typeface="Arial" panose="020B0604020202020204" pitchFamily="34" charset="0"/>
                          <a:cs typeface="Times New Roman" panose="02020603050405020304" pitchFamily="18" charset="0"/>
                        </a:rPr>
                        <a:t>..........................................................................................................................</a:t>
                      </a:r>
                    </a:p>
                  </a:txBody>
                  <a:tcPr marL="68580" marR="68580" marT="0" marB="0">
                    <a:solidFill>
                      <a:schemeClr val="accent4">
                        <a:lumMod val="50000"/>
                      </a:schemeClr>
                    </a:solidFill>
                  </a:tcPr>
                </a:tc>
                <a:extLst>
                  <a:ext uri="{0D108BD9-81ED-4DB2-BD59-A6C34878D82A}">
                    <a16:rowId xmlns:a16="http://schemas.microsoft.com/office/drawing/2014/main" val="2890540955"/>
                  </a:ext>
                </a:extLst>
              </a:tr>
            </a:tbl>
          </a:graphicData>
        </a:graphic>
      </p:graphicFrame>
      <p:pic>
        <p:nvPicPr>
          <p:cNvPr id="10" name="Picture 12" descr="Switch là gì? Công dụng của thiết bị chuyển mạch! - TOTOLINK Việt Nam">
            <a:extLst>
              <a:ext uri="{FF2B5EF4-FFF2-40B4-BE49-F238E27FC236}">
                <a16:creationId xmlns:a16="http://schemas.microsoft.com/office/drawing/2014/main" id="{EAA0F329-EACD-41DC-9DC2-FB10407035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4240" y="3969077"/>
            <a:ext cx="2212349" cy="67702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Thiết bị Modem Router GWN7000 Chính Hãng Giá Rẻ Nhất">
            <a:extLst>
              <a:ext uri="{FF2B5EF4-FFF2-40B4-BE49-F238E27FC236}">
                <a16:creationId xmlns:a16="http://schemas.microsoft.com/office/drawing/2014/main" id="{7BD343B5-2A4E-452B-990B-F0C6CC8CE9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1869" y="4644595"/>
            <a:ext cx="2204720" cy="680036"/>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4" descr="Modem Wifi là gì và nó có chức năng như thế nào?">
            <a:extLst>
              <a:ext uri="{FF2B5EF4-FFF2-40B4-BE49-F238E27FC236}">
                <a16:creationId xmlns:a16="http://schemas.microsoft.com/office/drawing/2014/main" id="{53199A94-B627-4F9C-A7DB-C1429C96C6B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4241" y="5263567"/>
            <a:ext cx="2204720" cy="6800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6236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inVertical)">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1000"/>
                                        <p:tgtEl>
                                          <p:spTgt spid="6">
                                            <p:txEl>
                                              <p:pRg st="0" end="0"/>
                                            </p:txEl>
                                          </p:spTgt>
                                        </p:tgtEl>
                                      </p:cBhvr>
                                    </p:animEffect>
                                    <p:anim calcmode="lin" valueType="num">
                                      <p:cBhvr>
                                        <p:cTn id="20"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6">
                                            <p:txEl>
                                              <p:pRg st="1" end="1"/>
                                            </p:txEl>
                                          </p:spTgt>
                                        </p:tgtEl>
                                        <p:attrNameLst>
                                          <p:attrName>style.visibility</p:attrName>
                                        </p:attrNameLst>
                                      </p:cBhvr>
                                      <p:to>
                                        <p:strVal val="visible"/>
                                      </p:to>
                                    </p:set>
                                    <p:anim calcmode="lin" valueType="num">
                                      <p:cBhvr additive="base">
                                        <p:cTn id="26"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arn(inVertical)">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2"/>
                                        </p:tgtEl>
                                        <p:attrNameLst>
                                          <p:attrName>style.visibility</p:attrName>
                                        </p:attrNameLst>
                                      </p:cBhvr>
                                      <p:to>
                                        <p:strVal val="visible"/>
                                      </p:to>
                                    </p:set>
                                    <p:anim calcmode="lin" valueType="num">
                                      <p:cBhvr additive="base">
                                        <p:cTn id="49" dur="500" fill="hold"/>
                                        <p:tgtEl>
                                          <p:spTgt spid="12"/>
                                        </p:tgtEl>
                                        <p:attrNameLst>
                                          <p:attrName>ppt_x</p:attrName>
                                        </p:attrNameLst>
                                      </p:cBhvr>
                                      <p:tavLst>
                                        <p:tav tm="0">
                                          <p:val>
                                            <p:strVal val="#ppt_x"/>
                                          </p:val>
                                        </p:tav>
                                        <p:tav tm="100000">
                                          <p:val>
                                            <p:strVal val="#ppt_x"/>
                                          </p:val>
                                        </p:tav>
                                      </p:tavLst>
                                    </p:anim>
                                    <p:anim calcmode="lin" valueType="num">
                                      <p:cBhvr additive="base">
                                        <p:cTn id="5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47A284D-CC65-439C-AD72-CADE307880E3}"/>
              </a:ext>
            </a:extLst>
          </p:cNvPr>
          <p:cNvSpPr txBox="1">
            <a:spLocks/>
          </p:cNvSpPr>
          <p:nvPr/>
        </p:nvSpPr>
        <p:spPr>
          <a:xfrm>
            <a:off x="1432350" y="243841"/>
            <a:ext cx="10170160" cy="614680"/>
          </a:xfrm>
          <a:prstGeom prst="rect">
            <a:avLst/>
          </a:prstGeom>
          <a:effectLst>
            <a:outerShdw blurRad="25400" dir="17880000">
              <a:srgbClr val="000000">
                <a:alpha val="46000"/>
              </a:srgbClr>
            </a:outerShdw>
          </a:effectLst>
        </p:spPr>
        <p:txBody>
          <a:bodyPr vert="horz" lIns="91440" tIns="45720" rIns="91440" bIns="45720" rtlCol="0" anchor="b">
            <a:noAutofit/>
          </a:bodyPr>
          <a:lstStyle>
            <a:lvl1pPr algn="ctr" defTabSz="457200" rtl="0" eaLnBrk="1" latinLnBrk="0" hangingPunct="1">
              <a:spcBef>
                <a:spcPct val="0"/>
              </a:spcBef>
              <a:buNone/>
              <a:defRPr sz="5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30000"/>
              </a:lnSpc>
              <a:spcAft>
                <a:spcPts val="1000"/>
              </a:spcAft>
            </a:pPr>
            <a:r>
              <a:rPr lang="vi-VN" sz="3000" b="1" i="1" dirty="0">
                <a:solidFill>
                  <a:srgbClr val="FF0000"/>
                </a:solidFill>
                <a:effectLst/>
              </a:rPr>
              <a:t>BÀI 4: THỰC HÀNH VỀ MẠNG MÁY TÍNH</a:t>
            </a:r>
            <a:endParaRPr lang="vi-VN" sz="3000" dirty="0">
              <a:solidFill>
                <a:srgbClr val="FF0000"/>
              </a:solidFill>
              <a:effectLst/>
            </a:endParaRPr>
          </a:p>
        </p:txBody>
      </p:sp>
      <p:sp>
        <p:nvSpPr>
          <p:cNvPr id="5" name="Rectangle: Rounded Corners 4">
            <a:extLst>
              <a:ext uri="{FF2B5EF4-FFF2-40B4-BE49-F238E27FC236}">
                <a16:creationId xmlns:a16="http://schemas.microsoft.com/office/drawing/2014/main" id="{AFE486EA-CB6B-4BF9-8E45-8611A99C8A5F}"/>
              </a:ext>
            </a:extLst>
          </p:cNvPr>
          <p:cNvSpPr txBox="1"/>
          <p:nvPr/>
        </p:nvSpPr>
        <p:spPr>
          <a:xfrm>
            <a:off x="817610" y="1318910"/>
            <a:ext cx="10556780" cy="61468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marL="457200" lvl="0" indent="-457200" algn="l" defTabSz="933450">
              <a:lnSpc>
                <a:spcPct val="90000"/>
              </a:lnSpc>
              <a:spcBef>
                <a:spcPct val="0"/>
              </a:spcBef>
              <a:spcAft>
                <a:spcPct val="35000"/>
              </a:spcAft>
              <a:buAutoNum type="arabicPeriod"/>
            </a:pPr>
            <a:r>
              <a:rPr lang="vi-VN" sz="2500" b="1" dirty="0">
                <a:solidFill>
                  <a:srgbClr val="FF0000"/>
                </a:solidFill>
              </a:rPr>
              <a:t>Tìm hiểu về mạng có dây</a:t>
            </a:r>
            <a:r>
              <a:rPr lang="vi-VN" sz="2100" b="1" dirty="0">
                <a:solidFill>
                  <a:srgbClr val="FF0000"/>
                </a:solidFill>
              </a:rPr>
              <a:t>.</a:t>
            </a:r>
          </a:p>
        </p:txBody>
      </p:sp>
      <p:sp>
        <p:nvSpPr>
          <p:cNvPr id="6" name="Rectangle: Rounded Corners 4">
            <a:extLst>
              <a:ext uri="{FF2B5EF4-FFF2-40B4-BE49-F238E27FC236}">
                <a16:creationId xmlns:a16="http://schemas.microsoft.com/office/drawing/2014/main" id="{EC5F3607-C742-4A30-A680-C992C3397F5B}"/>
              </a:ext>
            </a:extLst>
          </p:cNvPr>
          <p:cNvSpPr txBox="1"/>
          <p:nvPr/>
        </p:nvSpPr>
        <p:spPr>
          <a:xfrm>
            <a:off x="817610" y="1933590"/>
            <a:ext cx="10556780" cy="101281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vi-VN" sz="2500" b="1" dirty="0">
                <a:solidFill>
                  <a:srgbClr val="00B0F0"/>
                </a:solidFill>
              </a:rPr>
              <a:t>Hoạt động 1: Quan sát:</a:t>
            </a:r>
          </a:p>
          <a:p>
            <a:pPr lvl="0" algn="l" defTabSz="933450">
              <a:lnSpc>
                <a:spcPct val="90000"/>
              </a:lnSpc>
              <a:spcBef>
                <a:spcPct val="0"/>
              </a:spcBef>
              <a:spcAft>
                <a:spcPct val="35000"/>
              </a:spcAft>
            </a:pPr>
            <a:r>
              <a:rPr lang="vi-VN" sz="2500" b="1" dirty="0"/>
              <a:t>          b) Nhiệm vụ: Em hãy hoàn thành các bảng sau:</a:t>
            </a:r>
            <a:endParaRPr lang="vi-VN" sz="2100" b="1" dirty="0"/>
          </a:p>
        </p:txBody>
      </p:sp>
      <p:graphicFrame>
        <p:nvGraphicFramePr>
          <p:cNvPr id="8" name="Table 7">
            <a:extLst>
              <a:ext uri="{FF2B5EF4-FFF2-40B4-BE49-F238E27FC236}">
                <a16:creationId xmlns:a16="http://schemas.microsoft.com/office/drawing/2014/main" id="{D5240311-5F13-47A1-8F03-374D89EF9E79}"/>
              </a:ext>
            </a:extLst>
          </p:cNvPr>
          <p:cNvGraphicFramePr>
            <a:graphicFrameLocks noGrp="1"/>
          </p:cNvGraphicFramePr>
          <p:nvPr>
            <p:extLst>
              <p:ext uri="{D42A27DB-BD31-4B8C-83A1-F6EECF244321}">
                <p14:modId xmlns:p14="http://schemas.microsoft.com/office/powerpoint/2010/main" val="3725870950"/>
              </p:ext>
            </p:extLst>
          </p:nvPr>
        </p:nvGraphicFramePr>
        <p:xfrm>
          <a:off x="911870" y="3229482"/>
          <a:ext cx="10470150" cy="2714120"/>
        </p:xfrm>
        <a:graphic>
          <a:graphicData uri="http://schemas.openxmlformats.org/drawingml/2006/table">
            <a:tbl>
              <a:tblPr firstRow="1" firstCol="1" bandRow="1">
                <a:tableStyleId>{5C22544A-7EE6-4342-B048-85BDC9FD1C3A}</a:tableStyleId>
              </a:tblPr>
              <a:tblGrid>
                <a:gridCol w="2204720">
                  <a:extLst>
                    <a:ext uri="{9D8B030D-6E8A-4147-A177-3AD203B41FA5}">
                      <a16:colId xmlns:a16="http://schemas.microsoft.com/office/drawing/2014/main" val="4269119523"/>
                    </a:ext>
                  </a:extLst>
                </a:gridCol>
                <a:gridCol w="4218930">
                  <a:extLst>
                    <a:ext uri="{9D8B030D-6E8A-4147-A177-3AD203B41FA5}">
                      <a16:colId xmlns:a16="http://schemas.microsoft.com/office/drawing/2014/main" val="1360782841"/>
                    </a:ext>
                  </a:extLst>
                </a:gridCol>
                <a:gridCol w="4046500">
                  <a:extLst>
                    <a:ext uri="{9D8B030D-6E8A-4147-A177-3AD203B41FA5}">
                      <a16:colId xmlns:a16="http://schemas.microsoft.com/office/drawing/2014/main" val="2995114579"/>
                    </a:ext>
                  </a:extLst>
                </a:gridCol>
              </a:tblGrid>
              <a:tr h="678530">
                <a:tc>
                  <a:txBody>
                    <a:bodyPr/>
                    <a:lstStyle/>
                    <a:p>
                      <a:pPr algn="ctr">
                        <a:lnSpc>
                          <a:spcPct val="115000"/>
                        </a:lnSpc>
                        <a:spcAft>
                          <a:spcPts val="1000"/>
                        </a:spcAft>
                      </a:pPr>
                      <a:r>
                        <a:rPr lang="vi-VN" sz="2000" dirty="0">
                          <a:solidFill>
                            <a:srgbClr val="00B050"/>
                          </a:solidFill>
                          <a:effectLst/>
                        </a:rPr>
                        <a:t>Thiết bị</a:t>
                      </a:r>
                      <a:endParaRPr lang="vi-VN" sz="2000" dirty="0">
                        <a:solidFill>
                          <a:srgbClr val="00B050"/>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solidFill>
                      <a:schemeClr val="accent4">
                        <a:lumMod val="50000"/>
                      </a:schemeClr>
                    </a:solidFill>
                  </a:tcPr>
                </a:tc>
                <a:tc>
                  <a:txBody>
                    <a:bodyPr/>
                    <a:lstStyle/>
                    <a:p>
                      <a:pPr algn="ctr">
                        <a:lnSpc>
                          <a:spcPct val="115000"/>
                        </a:lnSpc>
                        <a:spcAft>
                          <a:spcPts val="1000"/>
                        </a:spcAft>
                      </a:pPr>
                      <a:r>
                        <a:rPr lang="vi-VN" sz="2000" dirty="0">
                          <a:solidFill>
                            <a:srgbClr val="00B050"/>
                          </a:solidFill>
                          <a:effectLst/>
                        </a:rPr>
                        <a:t>Mặt trước</a:t>
                      </a:r>
                      <a:endParaRPr lang="vi-VN" sz="2000" dirty="0">
                        <a:solidFill>
                          <a:srgbClr val="00B050"/>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solidFill>
                      <a:schemeClr val="accent4">
                        <a:lumMod val="50000"/>
                      </a:schemeClr>
                    </a:solidFill>
                  </a:tcPr>
                </a:tc>
                <a:tc>
                  <a:txBody>
                    <a:bodyPr/>
                    <a:lstStyle/>
                    <a:p>
                      <a:pPr algn="ctr">
                        <a:lnSpc>
                          <a:spcPct val="115000"/>
                        </a:lnSpc>
                        <a:spcAft>
                          <a:spcPts val="1000"/>
                        </a:spcAft>
                      </a:pPr>
                      <a:r>
                        <a:rPr lang="vi-VN" sz="2000" dirty="0">
                          <a:solidFill>
                            <a:srgbClr val="00B050"/>
                          </a:solidFill>
                          <a:effectLst/>
                        </a:rPr>
                        <a:t>Mặt sau</a:t>
                      </a:r>
                      <a:endParaRPr lang="vi-VN" sz="2000" dirty="0">
                        <a:solidFill>
                          <a:srgbClr val="00B050"/>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solidFill>
                      <a:schemeClr val="accent4">
                        <a:lumMod val="50000"/>
                      </a:schemeClr>
                    </a:solidFill>
                  </a:tcPr>
                </a:tc>
                <a:extLst>
                  <a:ext uri="{0D108BD9-81ED-4DB2-BD59-A6C34878D82A}">
                    <a16:rowId xmlns:a16="http://schemas.microsoft.com/office/drawing/2014/main" val="2372058102"/>
                  </a:ext>
                </a:extLst>
              </a:tr>
              <a:tr h="678530">
                <a:tc>
                  <a:txBody>
                    <a:bodyPr/>
                    <a:lstStyle/>
                    <a:p>
                      <a:pPr>
                        <a:lnSpc>
                          <a:spcPct val="115000"/>
                        </a:lnSpc>
                        <a:spcAft>
                          <a:spcPts val="1000"/>
                        </a:spcAft>
                      </a:pPr>
                      <a:r>
                        <a:rPr lang="vi-VN" sz="1400" dirty="0">
                          <a:effectLst/>
                        </a:rPr>
                        <a:t> </a:t>
                      </a:r>
                      <a:endParaRPr lang="vi-VN" sz="11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solidFill>
                      <a:schemeClr val="accent4">
                        <a:lumMod val="50000"/>
                      </a:schemeClr>
                    </a:solidFill>
                  </a:tcPr>
                </a:tc>
                <a:tc>
                  <a:txBody>
                    <a:bodyPr/>
                    <a:lstStyle/>
                    <a:p>
                      <a:pPr algn="just">
                        <a:lnSpc>
                          <a:spcPct val="115000"/>
                        </a:lnSpc>
                        <a:spcAft>
                          <a:spcPts val="1000"/>
                        </a:spcAft>
                      </a:pPr>
                      <a:r>
                        <a:rPr lang="vi-VN" sz="1800" dirty="0">
                          <a:effectLst/>
                        </a:rPr>
                        <a:t> </a:t>
                      </a:r>
                      <a:r>
                        <a:rPr lang="vi-VN" sz="1800" dirty="0">
                          <a:solidFill>
                            <a:srgbClr val="FF0000"/>
                          </a:solidFill>
                          <a:effectLst/>
                        </a:rPr>
                        <a:t>-</a:t>
                      </a:r>
                      <a:r>
                        <a:rPr lang="vi-VN" sz="1800" dirty="0">
                          <a:effectLst/>
                        </a:rPr>
                        <a:t> </a:t>
                      </a:r>
                      <a:r>
                        <a:rPr lang="vi-VN" sz="1800" dirty="0">
                          <a:solidFill>
                            <a:srgbClr val="FF0000"/>
                          </a:solidFill>
                          <a:effectLst/>
                        </a:rPr>
                        <a:t>Các đèn báo hiệu, nút nguồn, cổng kết nối RJ45, cổng SEP.</a:t>
                      </a:r>
                      <a:endParaRPr lang="vi-VN" sz="1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solidFill>
                      <a:schemeClr val="accent4">
                        <a:lumMod val="50000"/>
                      </a:schemeClr>
                    </a:solidFill>
                  </a:tcPr>
                </a:tc>
                <a:tc>
                  <a:txBody>
                    <a:bodyPr/>
                    <a:lstStyle/>
                    <a:p>
                      <a:pPr>
                        <a:lnSpc>
                          <a:spcPct val="115000"/>
                        </a:lnSpc>
                        <a:spcAft>
                          <a:spcPts val="1000"/>
                        </a:spcAft>
                      </a:pPr>
                      <a:r>
                        <a:rPr lang="vi-VN" sz="1800" dirty="0">
                          <a:effectLst/>
                        </a:rPr>
                        <a:t> - Cổng nguồn, quạt tản nhiệt.</a:t>
                      </a:r>
                      <a:endParaRPr lang="vi-VN" sz="1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solidFill>
                      <a:schemeClr val="accent4">
                        <a:lumMod val="50000"/>
                      </a:schemeClr>
                    </a:solidFill>
                  </a:tcPr>
                </a:tc>
                <a:extLst>
                  <a:ext uri="{0D108BD9-81ED-4DB2-BD59-A6C34878D82A}">
                    <a16:rowId xmlns:a16="http://schemas.microsoft.com/office/drawing/2014/main" val="700523633"/>
                  </a:ext>
                </a:extLst>
              </a:tr>
              <a:tr h="678530">
                <a:tc>
                  <a:txBody>
                    <a:bodyPr/>
                    <a:lstStyle/>
                    <a:p>
                      <a:pPr>
                        <a:lnSpc>
                          <a:spcPct val="115000"/>
                        </a:lnSpc>
                        <a:spcAft>
                          <a:spcPts val="1000"/>
                        </a:spcAft>
                      </a:pPr>
                      <a:r>
                        <a:rPr lang="vi-VN" sz="1400" dirty="0">
                          <a:effectLst/>
                        </a:rPr>
                        <a:t> </a:t>
                      </a:r>
                      <a:endParaRPr lang="vi-VN" sz="11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solidFill>
                      <a:schemeClr val="accent4">
                        <a:lumMod val="50000"/>
                      </a:schemeClr>
                    </a:solidFill>
                  </a:tcPr>
                </a:tc>
                <a:tc>
                  <a:txBody>
                    <a:bodyPr/>
                    <a:lstStyle/>
                    <a:p>
                      <a:pPr>
                        <a:lnSpc>
                          <a:spcPct val="115000"/>
                        </a:lnSpc>
                        <a:spcAft>
                          <a:spcPts val="1000"/>
                        </a:spcAft>
                      </a:pPr>
                      <a:r>
                        <a:rPr lang="vi-VN" sz="1800" dirty="0">
                          <a:effectLst/>
                        </a:rPr>
                        <a:t> </a:t>
                      </a:r>
                      <a:r>
                        <a:rPr lang="vi-VN" sz="1800" dirty="0">
                          <a:solidFill>
                            <a:srgbClr val="FF0000"/>
                          </a:solidFill>
                          <a:effectLst/>
                        </a:rPr>
                        <a:t>- Các đèn báo hiệu.</a:t>
                      </a:r>
                      <a:endParaRPr lang="vi-VN" sz="1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solidFill>
                      <a:schemeClr val="accent4">
                        <a:lumMod val="50000"/>
                      </a:schemeClr>
                    </a:solidFill>
                  </a:tcPr>
                </a:tc>
                <a:tc>
                  <a:txBody>
                    <a:bodyPr/>
                    <a:lstStyle/>
                    <a:p>
                      <a:pPr>
                        <a:lnSpc>
                          <a:spcPct val="115000"/>
                        </a:lnSpc>
                        <a:spcAft>
                          <a:spcPts val="1000"/>
                        </a:spcAft>
                      </a:pPr>
                      <a:r>
                        <a:rPr lang="vi-VN" sz="1800" dirty="0">
                          <a:effectLst/>
                        </a:rPr>
                        <a:t> - Cổng nguồn, cổng cắm cáp quang, cổng cắm dây LAN, WAN.</a:t>
                      </a:r>
                      <a:endParaRPr lang="vi-VN" sz="1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solidFill>
                      <a:schemeClr val="accent4">
                        <a:lumMod val="50000"/>
                      </a:schemeClr>
                    </a:solidFill>
                  </a:tcPr>
                </a:tc>
                <a:extLst>
                  <a:ext uri="{0D108BD9-81ED-4DB2-BD59-A6C34878D82A}">
                    <a16:rowId xmlns:a16="http://schemas.microsoft.com/office/drawing/2014/main" val="4238002652"/>
                  </a:ext>
                </a:extLst>
              </a:tr>
              <a:tr h="678530">
                <a:tc>
                  <a:txBody>
                    <a:bodyPr/>
                    <a:lstStyle/>
                    <a:p>
                      <a:pPr>
                        <a:lnSpc>
                          <a:spcPct val="115000"/>
                        </a:lnSpc>
                        <a:spcAft>
                          <a:spcPts val="1000"/>
                        </a:spcAft>
                      </a:pPr>
                      <a:r>
                        <a:rPr lang="vi-VN" sz="1400">
                          <a:effectLst/>
                        </a:rPr>
                        <a:t> </a:t>
                      </a:r>
                      <a:endParaRPr lang="vi-VN" sz="110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solidFill>
                      <a:schemeClr val="accent4">
                        <a:lumMod val="50000"/>
                      </a:schemeClr>
                    </a:solidFill>
                  </a:tcPr>
                </a:tc>
                <a:tc>
                  <a:txBody>
                    <a:bodyPr/>
                    <a:lstStyle/>
                    <a:p>
                      <a:pPr>
                        <a:lnSpc>
                          <a:spcPct val="115000"/>
                        </a:lnSpc>
                        <a:spcAft>
                          <a:spcPts val="1000"/>
                        </a:spcAft>
                      </a:pPr>
                      <a:r>
                        <a:rPr lang="vi-VN" sz="1800" dirty="0">
                          <a:effectLst/>
                        </a:rPr>
                        <a:t> </a:t>
                      </a:r>
                      <a:r>
                        <a:rPr lang="vi-VN" sz="1800" dirty="0">
                          <a:solidFill>
                            <a:srgbClr val="FF0000"/>
                          </a:solidFill>
                          <a:effectLst/>
                        </a:rPr>
                        <a:t>- Các đèn báo hiệu.</a:t>
                      </a:r>
                      <a:endParaRPr lang="vi-VN" sz="1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solidFill>
                      <a:schemeClr val="accent4">
                        <a:lumMod val="50000"/>
                      </a:schemeClr>
                    </a:solidFill>
                  </a:tcPr>
                </a:tc>
                <a:tc>
                  <a:txBody>
                    <a:bodyPr/>
                    <a:lstStyle/>
                    <a:p>
                      <a:pPr>
                        <a:lnSpc>
                          <a:spcPct val="115000"/>
                        </a:lnSpc>
                        <a:spcAft>
                          <a:spcPts val="1000"/>
                        </a:spcAft>
                      </a:pPr>
                      <a:r>
                        <a:rPr lang="vi-VN" sz="1800" dirty="0">
                          <a:effectLst/>
                        </a:rPr>
                        <a:t> - Cổng nguồn, nút nguồn, nút reset, cổng kết nối mạng.</a:t>
                      </a:r>
                      <a:endParaRPr lang="vi-VN" sz="1800" dirty="0">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solidFill>
                      <a:schemeClr val="accent4">
                        <a:lumMod val="50000"/>
                      </a:schemeClr>
                    </a:solidFill>
                  </a:tcPr>
                </a:tc>
                <a:extLst>
                  <a:ext uri="{0D108BD9-81ED-4DB2-BD59-A6C34878D82A}">
                    <a16:rowId xmlns:a16="http://schemas.microsoft.com/office/drawing/2014/main" val="2890540955"/>
                  </a:ext>
                </a:extLst>
              </a:tr>
            </a:tbl>
          </a:graphicData>
        </a:graphic>
      </p:graphicFrame>
      <p:pic>
        <p:nvPicPr>
          <p:cNvPr id="9" name="Picture 12" descr="Switch là gì? Công dụng của thiết bị chuyển mạch! - TOTOLINK Việt Nam">
            <a:extLst>
              <a:ext uri="{FF2B5EF4-FFF2-40B4-BE49-F238E27FC236}">
                <a16:creationId xmlns:a16="http://schemas.microsoft.com/office/drawing/2014/main" id="{12AC2C79-E4C1-4EA3-AF09-D1D1139D53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4240" y="3909518"/>
            <a:ext cx="2212349" cy="677024"/>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Thiết bị Modem Router GWN7000 Chính Hãng Giá Rẻ Nhất">
            <a:extLst>
              <a:ext uri="{FF2B5EF4-FFF2-40B4-BE49-F238E27FC236}">
                <a16:creationId xmlns:a16="http://schemas.microsoft.com/office/drawing/2014/main" id="{2DE6F116-0AE1-413D-AD0C-7E065E93C29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4240" y="4586543"/>
            <a:ext cx="2204720" cy="680036"/>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4" descr="Modem Wifi là gì và nó có chức năng như thế nào?">
            <a:extLst>
              <a:ext uri="{FF2B5EF4-FFF2-40B4-BE49-F238E27FC236}">
                <a16:creationId xmlns:a16="http://schemas.microsoft.com/office/drawing/2014/main" id="{E6B21CE9-20D7-4EAC-933B-E76BE48871C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4241" y="5263567"/>
            <a:ext cx="2204720" cy="6800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0308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inVertical)">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1000"/>
                                        <p:tgtEl>
                                          <p:spTgt spid="6">
                                            <p:txEl>
                                              <p:pRg st="0" end="0"/>
                                            </p:txEl>
                                          </p:spTgt>
                                        </p:tgtEl>
                                      </p:cBhvr>
                                    </p:animEffect>
                                    <p:anim calcmode="lin" valueType="num">
                                      <p:cBhvr>
                                        <p:cTn id="20"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6">
                                            <p:txEl>
                                              <p:pRg st="1" end="1"/>
                                            </p:txEl>
                                          </p:spTgt>
                                        </p:tgtEl>
                                        <p:attrNameLst>
                                          <p:attrName>style.visibility</p:attrName>
                                        </p:attrNameLst>
                                      </p:cBhvr>
                                      <p:to>
                                        <p:strVal val="visible"/>
                                      </p:to>
                                    </p:set>
                                    <p:anim calcmode="lin" valueType="num">
                                      <p:cBhvr additive="base">
                                        <p:cTn id="26"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barn(inVertical)">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fade">
                                      <p:cBhvr>
                                        <p:cTn id="37" dur="1000"/>
                                        <p:tgtEl>
                                          <p:spTgt spid="9"/>
                                        </p:tgtEl>
                                      </p:cBhvr>
                                    </p:animEffect>
                                    <p:anim calcmode="lin" valueType="num">
                                      <p:cBhvr>
                                        <p:cTn id="38" dur="1000" fill="hold"/>
                                        <p:tgtEl>
                                          <p:spTgt spid="9"/>
                                        </p:tgtEl>
                                        <p:attrNameLst>
                                          <p:attrName>ppt_x</p:attrName>
                                        </p:attrNameLst>
                                      </p:cBhvr>
                                      <p:tavLst>
                                        <p:tav tm="0">
                                          <p:val>
                                            <p:strVal val="#ppt_x"/>
                                          </p:val>
                                        </p:tav>
                                        <p:tav tm="100000">
                                          <p:val>
                                            <p:strVal val="#ppt_x"/>
                                          </p:val>
                                        </p:tav>
                                      </p:tavLst>
                                    </p:anim>
                                    <p:anim calcmode="lin" valueType="num">
                                      <p:cBhvr>
                                        <p:cTn id="3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nodeType="clickEffect">
                                  <p:stCondLst>
                                    <p:cond delay="0"/>
                                  </p:stCondLst>
                                  <p:childTnLst>
                                    <p:set>
                                      <p:cBhvr>
                                        <p:cTn id="43" dur="1" fill="hold">
                                          <p:stCondLst>
                                            <p:cond delay="0"/>
                                          </p:stCondLst>
                                        </p:cTn>
                                        <p:tgtEl>
                                          <p:spTgt spid="10"/>
                                        </p:tgtEl>
                                        <p:attrNameLst>
                                          <p:attrName>style.visibility</p:attrName>
                                        </p:attrNameLst>
                                      </p:cBhvr>
                                      <p:to>
                                        <p:strVal val="visible"/>
                                      </p:to>
                                    </p:set>
                                    <p:animEffect transition="in" filter="barn(inVertical)">
                                      <p:cBhvr>
                                        <p:cTn id="44" dur="500"/>
                                        <p:tgtEl>
                                          <p:spTgt spid="10"/>
                                        </p:tgtEl>
                                      </p:cBhvr>
                                    </p:animEffect>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fade">
                                      <p:cBhvr>
                                        <p:cTn id="49" dur="1000"/>
                                        <p:tgtEl>
                                          <p:spTgt spid="13"/>
                                        </p:tgtEl>
                                      </p:cBhvr>
                                    </p:animEffect>
                                    <p:anim calcmode="lin" valueType="num">
                                      <p:cBhvr>
                                        <p:cTn id="50" dur="1000" fill="hold"/>
                                        <p:tgtEl>
                                          <p:spTgt spid="13"/>
                                        </p:tgtEl>
                                        <p:attrNameLst>
                                          <p:attrName>ppt_x</p:attrName>
                                        </p:attrNameLst>
                                      </p:cBhvr>
                                      <p:tavLst>
                                        <p:tav tm="0">
                                          <p:val>
                                            <p:strVal val="#ppt_x"/>
                                          </p:val>
                                        </p:tav>
                                        <p:tav tm="100000">
                                          <p:val>
                                            <p:strVal val="#ppt_x"/>
                                          </p:val>
                                        </p:tav>
                                      </p:tavLst>
                                    </p:anim>
                                    <p:anim calcmode="lin" valueType="num">
                                      <p:cBhvr>
                                        <p:cTn id="51"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7050EE7-DCD9-45DB-A039-F8EBCD77F0FB}"/>
              </a:ext>
            </a:extLst>
          </p:cNvPr>
          <p:cNvSpPr txBox="1">
            <a:spLocks/>
          </p:cNvSpPr>
          <p:nvPr/>
        </p:nvSpPr>
        <p:spPr>
          <a:xfrm>
            <a:off x="1432350" y="243841"/>
            <a:ext cx="10170160" cy="614680"/>
          </a:xfrm>
          <a:prstGeom prst="rect">
            <a:avLst/>
          </a:prstGeom>
          <a:effectLst>
            <a:outerShdw blurRad="25400" dir="17880000">
              <a:srgbClr val="000000">
                <a:alpha val="46000"/>
              </a:srgbClr>
            </a:outerShdw>
          </a:effectLst>
        </p:spPr>
        <p:txBody>
          <a:bodyPr vert="horz" lIns="91440" tIns="45720" rIns="91440" bIns="45720" rtlCol="0" anchor="b">
            <a:noAutofit/>
          </a:bodyPr>
          <a:lstStyle>
            <a:lvl1pPr algn="ctr" defTabSz="457200" rtl="0" eaLnBrk="1" latinLnBrk="0" hangingPunct="1">
              <a:spcBef>
                <a:spcPct val="0"/>
              </a:spcBef>
              <a:buNone/>
              <a:defRPr sz="5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30000"/>
              </a:lnSpc>
              <a:spcAft>
                <a:spcPts val="1000"/>
              </a:spcAft>
            </a:pPr>
            <a:r>
              <a:rPr lang="vi-VN" sz="3000" b="1" i="1" dirty="0">
                <a:effectLst/>
              </a:rPr>
              <a:t>BÀI 4: THỰC HÀNH VỀ MẠNG MÁY TÍNH</a:t>
            </a:r>
            <a:endParaRPr lang="vi-VN" sz="3000" dirty="0">
              <a:effectLst/>
            </a:endParaRPr>
          </a:p>
        </p:txBody>
      </p:sp>
      <p:sp>
        <p:nvSpPr>
          <p:cNvPr id="5" name="Rectangle: Rounded Corners 4">
            <a:extLst>
              <a:ext uri="{FF2B5EF4-FFF2-40B4-BE49-F238E27FC236}">
                <a16:creationId xmlns:a16="http://schemas.microsoft.com/office/drawing/2014/main" id="{F9876DED-B866-4F92-80A6-77331FBBF938}"/>
              </a:ext>
            </a:extLst>
          </p:cNvPr>
          <p:cNvSpPr txBox="1"/>
          <p:nvPr/>
        </p:nvSpPr>
        <p:spPr>
          <a:xfrm>
            <a:off x="817610" y="1318910"/>
            <a:ext cx="10556780" cy="61468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marL="457200" lvl="0" indent="-457200" algn="l" defTabSz="933450">
              <a:lnSpc>
                <a:spcPct val="90000"/>
              </a:lnSpc>
              <a:spcBef>
                <a:spcPct val="0"/>
              </a:spcBef>
              <a:spcAft>
                <a:spcPct val="35000"/>
              </a:spcAft>
              <a:buAutoNum type="arabicPeriod"/>
            </a:pPr>
            <a:r>
              <a:rPr lang="vi-VN" sz="2500" b="1" dirty="0">
                <a:solidFill>
                  <a:srgbClr val="FF0000"/>
                </a:solidFill>
              </a:rPr>
              <a:t>Tìm hiểu về mạng có dây</a:t>
            </a:r>
            <a:r>
              <a:rPr lang="vi-VN" sz="2100" b="1" dirty="0">
                <a:solidFill>
                  <a:srgbClr val="FF0000"/>
                </a:solidFill>
              </a:rPr>
              <a:t>.</a:t>
            </a:r>
          </a:p>
        </p:txBody>
      </p:sp>
      <p:sp>
        <p:nvSpPr>
          <p:cNvPr id="6" name="Rectangle: Rounded Corners 4">
            <a:extLst>
              <a:ext uri="{FF2B5EF4-FFF2-40B4-BE49-F238E27FC236}">
                <a16:creationId xmlns:a16="http://schemas.microsoft.com/office/drawing/2014/main" id="{CB3577A4-9548-4B8F-9BC6-A0D831E1DBB1}"/>
              </a:ext>
            </a:extLst>
          </p:cNvPr>
          <p:cNvSpPr txBox="1"/>
          <p:nvPr/>
        </p:nvSpPr>
        <p:spPr>
          <a:xfrm>
            <a:off x="817610" y="1933590"/>
            <a:ext cx="10556780" cy="149541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vi-VN" sz="2500" b="1" dirty="0">
                <a:solidFill>
                  <a:srgbClr val="00B0F0"/>
                </a:solidFill>
              </a:rPr>
              <a:t>Hoạt động 2: Trải nghiệm:</a:t>
            </a:r>
          </a:p>
          <a:p>
            <a:pPr lvl="0" algn="l" defTabSz="933450">
              <a:lnSpc>
                <a:spcPct val="90000"/>
              </a:lnSpc>
              <a:spcBef>
                <a:spcPct val="0"/>
              </a:spcBef>
              <a:spcAft>
                <a:spcPct val="35000"/>
              </a:spcAft>
            </a:pPr>
            <a:r>
              <a:rPr lang="vi-VN" sz="2500" b="1" dirty="0"/>
              <a:t>     Câu 1: Cắm  cáp vào các thiết bị đã chuẩn bị sẵn, nêu nhận xét của em khi cắp cáp vào các thiết bị đó?</a:t>
            </a:r>
            <a:endParaRPr lang="vi-VN" sz="2100" b="1" dirty="0"/>
          </a:p>
        </p:txBody>
      </p:sp>
      <p:sp>
        <p:nvSpPr>
          <p:cNvPr id="7" name="Rectangle: Rounded Corners 4">
            <a:extLst>
              <a:ext uri="{FF2B5EF4-FFF2-40B4-BE49-F238E27FC236}">
                <a16:creationId xmlns:a16="http://schemas.microsoft.com/office/drawing/2014/main" id="{8D9913AE-7B5E-40EA-B2C9-14A9CB71B1AA}"/>
              </a:ext>
            </a:extLst>
          </p:cNvPr>
          <p:cNvSpPr txBox="1"/>
          <p:nvPr/>
        </p:nvSpPr>
        <p:spPr>
          <a:xfrm>
            <a:off x="5293360" y="3429000"/>
            <a:ext cx="6309150" cy="137668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lvl="0" algn="just" defTabSz="933450">
              <a:lnSpc>
                <a:spcPct val="90000"/>
              </a:lnSpc>
              <a:spcBef>
                <a:spcPct val="0"/>
              </a:spcBef>
              <a:spcAft>
                <a:spcPct val="35000"/>
              </a:spcAft>
            </a:pPr>
            <a:r>
              <a:rPr lang="vi-VN" sz="2500" b="1" dirty="0">
                <a:solidFill>
                  <a:srgbClr val="FF0000"/>
                </a:solidFill>
              </a:rPr>
              <a:t>Trả lời: </a:t>
            </a:r>
            <a:r>
              <a:rPr lang="vi-VN" sz="2500" b="1" dirty="0"/>
              <a:t>Khi cắm dây cáp vào Switch, modem, Access Point đèn báo hiệu tương ứng trên thiết bị sẽ sáng lên.  </a:t>
            </a:r>
          </a:p>
        </p:txBody>
      </p:sp>
      <p:pic>
        <p:nvPicPr>
          <p:cNvPr id="3074" name="Picture 2" descr="Lắp đặt hệ thống mạng nội bộ và hệ thống camera quan sát cho tòa nhà Lotte  Hà Nội">
            <a:extLst>
              <a:ext uri="{FF2B5EF4-FFF2-40B4-BE49-F238E27FC236}">
                <a16:creationId xmlns:a16="http://schemas.microsoft.com/office/drawing/2014/main" id="{D23C3630-68FE-44E0-BF2C-1A6B7DF4AC7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7610" y="3434080"/>
            <a:ext cx="4221750" cy="30276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0080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inVertical)">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1000"/>
                                        <p:tgtEl>
                                          <p:spTgt spid="6">
                                            <p:txEl>
                                              <p:pRg st="0" end="0"/>
                                            </p:txEl>
                                          </p:spTgt>
                                        </p:tgtEl>
                                      </p:cBhvr>
                                    </p:animEffect>
                                    <p:anim calcmode="lin" valueType="num">
                                      <p:cBhvr>
                                        <p:cTn id="20"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6">
                                            <p:txEl>
                                              <p:pRg st="1" end="1"/>
                                            </p:txEl>
                                          </p:spTgt>
                                        </p:tgtEl>
                                        <p:attrNameLst>
                                          <p:attrName>style.visibility</p:attrName>
                                        </p:attrNameLst>
                                      </p:cBhvr>
                                      <p:to>
                                        <p:strVal val="visible"/>
                                      </p:to>
                                    </p:set>
                                    <p:anim calcmode="lin" valueType="num">
                                      <p:cBhvr additive="base">
                                        <p:cTn id="26"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074"/>
                                        </p:tgtEl>
                                        <p:attrNameLst>
                                          <p:attrName>style.visibility</p:attrName>
                                        </p:attrNameLst>
                                      </p:cBhvr>
                                      <p:to>
                                        <p:strVal val="visible"/>
                                      </p:to>
                                    </p:set>
                                    <p:animEffect transition="in" filter="barn(inVertical)">
                                      <p:cBhvr>
                                        <p:cTn id="32" dur="500"/>
                                        <p:tgtEl>
                                          <p:spTgt spid="3074"/>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barn(inVertical)">
                                      <p:cBhvr>
                                        <p:cTn id="3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FF721E7-8E21-4AE8-8C19-4D9EC1193BE4}"/>
              </a:ext>
            </a:extLst>
          </p:cNvPr>
          <p:cNvSpPr txBox="1">
            <a:spLocks/>
          </p:cNvSpPr>
          <p:nvPr/>
        </p:nvSpPr>
        <p:spPr>
          <a:xfrm>
            <a:off x="1432350" y="243841"/>
            <a:ext cx="10170160" cy="614680"/>
          </a:xfrm>
          <a:prstGeom prst="rect">
            <a:avLst/>
          </a:prstGeom>
          <a:effectLst>
            <a:outerShdw blurRad="25400" dir="17880000">
              <a:srgbClr val="000000">
                <a:alpha val="46000"/>
              </a:srgbClr>
            </a:outerShdw>
          </a:effectLst>
        </p:spPr>
        <p:txBody>
          <a:bodyPr vert="horz" lIns="91440" tIns="45720" rIns="91440" bIns="45720" rtlCol="0" anchor="b">
            <a:noAutofit/>
          </a:bodyPr>
          <a:lstStyle>
            <a:lvl1pPr algn="ctr" defTabSz="457200" rtl="0" eaLnBrk="1" latinLnBrk="0" hangingPunct="1">
              <a:spcBef>
                <a:spcPct val="0"/>
              </a:spcBef>
              <a:buNone/>
              <a:defRPr sz="5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nSpc>
                <a:spcPct val="130000"/>
              </a:lnSpc>
              <a:spcAft>
                <a:spcPts val="1000"/>
              </a:spcAft>
            </a:pPr>
            <a:r>
              <a:rPr lang="vi-VN" sz="3000" b="1" i="1" dirty="0">
                <a:solidFill>
                  <a:srgbClr val="FF0000"/>
                </a:solidFill>
                <a:effectLst/>
              </a:rPr>
              <a:t>BÀI 4: THỰC HÀNH VỀ MẠNG MÁY TÍNH</a:t>
            </a:r>
            <a:endParaRPr lang="vi-VN" sz="3000" dirty="0">
              <a:solidFill>
                <a:srgbClr val="FF0000"/>
              </a:solidFill>
              <a:effectLst/>
            </a:endParaRPr>
          </a:p>
        </p:txBody>
      </p:sp>
      <p:sp>
        <p:nvSpPr>
          <p:cNvPr id="5" name="Rectangle: Rounded Corners 4">
            <a:extLst>
              <a:ext uri="{FF2B5EF4-FFF2-40B4-BE49-F238E27FC236}">
                <a16:creationId xmlns:a16="http://schemas.microsoft.com/office/drawing/2014/main" id="{96F77D3A-1C83-48AA-A1EF-5D4807D7EF3C}"/>
              </a:ext>
            </a:extLst>
          </p:cNvPr>
          <p:cNvSpPr txBox="1"/>
          <p:nvPr/>
        </p:nvSpPr>
        <p:spPr>
          <a:xfrm>
            <a:off x="817610" y="1318910"/>
            <a:ext cx="10556780" cy="61468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marL="457200" lvl="0" indent="-457200" algn="l" defTabSz="933450">
              <a:lnSpc>
                <a:spcPct val="90000"/>
              </a:lnSpc>
              <a:spcBef>
                <a:spcPct val="0"/>
              </a:spcBef>
              <a:spcAft>
                <a:spcPct val="35000"/>
              </a:spcAft>
              <a:buAutoNum type="arabicPeriod"/>
            </a:pPr>
            <a:r>
              <a:rPr lang="vi-VN" sz="2500" b="1" dirty="0">
                <a:solidFill>
                  <a:srgbClr val="FF0000"/>
                </a:solidFill>
              </a:rPr>
              <a:t>Tìm hiểu về mạng có dây</a:t>
            </a:r>
            <a:r>
              <a:rPr lang="vi-VN" sz="2100" b="1" dirty="0">
                <a:solidFill>
                  <a:srgbClr val="FF0000"/>
                </a:solidFill>
              </a:rPr>
              <a:t>.</a:t>
            </a:r>
          </a:p>
        </p:txBody>
      </p:sp>
      <p:sp>
        <p:nvSpPr>
          <p:cNvPr id="6" name="Rectangle: Rounded Corners 4">
            <a:extLst>
              <a:ext uri="{FF2B5EF4-FFF2-40B4-BE49-F238E27FC236}">
                <a16:creationId xmlns:a16="http://schemas.microsoft.com/office/drawing/2014/main" id="{3CDD464D-44D4-47FD-9DB9-9ABEE276B4E2}"/>
              </a:ext>
            </a:extLst>
          </p:cNvPr>
          <p:cNvSpPr txBox="1"/>
          <p:nvPr/>
        </p:nvSpPr>
        <p:spPr>
          <a:xfrm>
            <a:off x="817610" y="1933590"/>
            <a:ext cx="10556780" cy="149541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vi-VN" sz="2500" b="1" dirty="0">
                <a:solidFill>
                  <a:srgbClr val="00B0F0"/>
                </a:solidFill>
              </a:rPr>
              <a:t>Hoạt động 2: Trải nghiệm:</a:t>
            </a:r>
          </a:p>
          <a:p>
            <a:pPr lvl="0" algn="l" defTabSz="933450">
              <a:lnSpc>
                <a:spcPct val="90000"/>
              </a:lnSpc>
              <a:spcBef>
                <a:spcPct val="0"/>
              </a:spcBef>
              <a:spcAft>
                <a:spcPct val="35000"/>
              </a:spcAft>
            </a:pPr>
            <a:r>
              <a:rPr lang="vi-VN" sz="2500" b="1" dirty="0"/>
              <a:t>     Câu 2: Em hãy cho biết cáp mạng dùng để kết nối các thiết bị nào với nhau?</a:t>
            </a:r>
            <a:endParaRPr lang="vi-VN" sz="2100" b="1" dirty="0"/>
          </a:p>
        </p:txBody>
      </p:sp>
      <p:sp>
        <p:nvSpPr>
          <p:cNvPr id="7" name="Rectangle: Rounded Corners 4">
            <a:extLst>
              <a:ext uri="{FF2B5EF4-FFF2-40B4-BE49-F238E27FC236}">
                <a16:creationId xmlns:a16="http://schemas.microsoft.com/office/drawing/2014/main" id="{C4C9E3C7-CD71-4114-B234-AA3D642F8093}"/>
              </a:ext>
            </a:extLst>
          </p:cNvPr>
          <p:cNvSpPr txBox="1"/>
          <p:nvPr/>
        </p:nvSpPr>
        <p:spPr>
          <a:xfrm>
            <a:off x="817610" y="3429000"/>
            <a:ext cx="10784900" cy="61468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lvl="0" algn="just" defTabSz="933450">
              <a:lnSpc>
                <a:spcPct val="90000"/>
              </a:lnSpc>
              <a:spcBef>
                <a:spcPct val="0"/>
              </a:spcBef>
              <a:spcAft>
                <a:spcPct val="35000"/>
              </a:spcAft>
            </a:pPr>
            <a:r>
              <a:rPr lang="vi-VN" sz="2500" b="1" dirty="0">
                <a:solidFill>
                  <a:srgbClr val="00B050"/>
                </a:solidFill>
              </a:rPr>
              <a:t>Trả lời: Cáp mạng (có thể) dùng để kết nối những thiết bị sau: </a:t>
            </a:r>
          </a:p>
        </p:txBody>
      </p:sp>
      <p:sp>
        <p:nvSpPr>
          <p:cNvPr id="8" name="Rectangle: Rounded Corners 4">
            <a:extLst>
              <a:ext uri="{FF2B5EF4-FFF2-40B4-BE49-F238E27FC236}">
                <a16:creationId xmlns:a16="http://schemas.microsoft.com/office/drawing/2014/main" id="{56CC1D21-2D72-4119-8E6F-915A5631962C}"/>
              </a:ext>
            </a:extLst>
          </p:cNvPr>
          <p:cNvSpPr txBox="1"/>
          <p:nvPr/>
        </p:nvSpPr>
        <p:spPr>
          <a:xfrm>
            <a:off x="817610" y="4043680"/>
            <a:ext cx="10784900" cy="88073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lvl="0" algn="just" defTabSz="933450">
              <a:lnSpc>
                <a:spcPct val="90000"/>
              </a:lnSpc>
              <a:spcBef>
                <a:spcPct val="0"/>
              </a:spcBef>
              <a:spcAft>
                <a:spcPct val="35000"/>
              </a:spcAft>
            </a:pPr>
            <a:r>
              <a:rPr lang="vi-VN" sz="2500" b="1" dirty="0">
                <a:solidFill>
                  <a:srgbClr val="7030A0"/>
                </a:solidFill>
              </a:rPr>
              <a:t>   - Switch với máy tính, modem với máy tính, Access Point với máy tính. </a:t>
            </a:r>
          </a:p>
        </p:txBody>
      </p:sp>
      <p:sp>
        <p:nvSpPr>
          <p:cNvPr id="9" name="Rectangle: Rounded Corners 4">
            <a:extLst>
              <a:ext uri="{FF2B5EF4-FFF2-40B4-BE49-F238E27FC236}">
                <a16:creationId xmlns:a16="http://schemas.microsoft.com/office/drawing/2014/main" id="{4ACE0235-B421-44F9-A474-0428CC93F102}"/>
              </a:ext>
            </a:extLst>
          </p:cNvPr>
          <p:cNvSpPr txBox="1"/>
          <p:nvPr/>
        </p:nvSpPr>
        <p:spPr>
          <a:xfrm>
            <a:off x="817610" y="5040305"/>
            <a:ext cx="10784900" cy="61468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lvl="0" algn="just" defTabSz="933450">
              <a:lnSpc>
                <a:spcPct val="90000"/>
              </a:lnSpc>
              <a:spcBef>
                <a:spcPct val="0"/>
              </a:spcBef>
              <a:spcAft>
                <a:spcPct val="35000"/>
              </a:spcAft>
            </a:pPr>
            <a:r>
              <a:rPr lang="vi-VN" sz="2500" b="1" dirty="0">
                <a:solidFill>
                  <a:srgbClr val="002060"/>
                </a:solidFill>
              </a:rPr>
              <a:t>   - Switch với modem, Access Point với Switch. </a:t>
            </a:r>
          </a:p>
        </p:txBody>
      </p:sp>
      <p:sp>
        <p:nvSpPr>
          <p:cNvPr id="10" name="Rectangle: Rounded Corners 4">
            <a:extLst>
              <a:ext uri="{FF2B5EF4-FFF2-40B4-BE49-F238E27FC236}">
                <a16:creationId xmlns:a16="http://schemas.microsoft.com/office/drawing/2014/main" id="{738E7170-6C3D-410B-A871-BE96546BFA44}"/>
              </a:ext>
            </a:extLst>
          </p:cNvPr>
          <p:cNvSpPr txBox="1"/>
          <p:nvPr/>
        </p:nvSpPr>
        <p:spPr>
          <a:xfrm>
            <a:off x="817610" y="5770880"/>
            <a:ext cx="10784900" cy="614680"/>
          </a:xfrm>
          <a:prstGeom prst="rect">
            <a:avLst/>
          </a:prstGeom>
        </p:spPr>
        <p:style>
          <a:lnRef idx="0">
            <a:scrgbClr r="0" g="0" b="0"/>
          </a:lnRef>
          <a:fillRef idx="0">
            <a:scrgbClr r="0" g="0" b="0"/>
          </a:fillRef>
          <a:effectRef idx="0">
            <a:scrgbClr r="0" g="0" b="0"/>
          </a:effectRef>
          <a:fontRef idx="minor">
            <a:schemeClr val="dk2">
              <a:hueOff val="0"/>
              <a:satOff val="0"/>
              <a:lumOff val="0"/>
              <a:alphaOff val="0"/>
            </a:schemeClr>
          </a:fontRef>
        </p:style>
        <p:txBody>
          <a:bodyPr spcFirstLastPara="0" vert="horz" wrap="square" lIns="80010" tIns="80010" rIns="80010" bIns="80010" numCol="1" spcCol="1270" anchor="ctr" anchorCtr="0">
            <a:noAutofit/>
          </a:bodyPr>
          <a:lstStyle/>
          <a:p>
            <a:pPr lvl="0" algn="just" defTabSz="933450">
              <a:lnSpc>
                <a:spcPct val="90000"/>
              </a:lnSpc>
              <a:spcBef>
                <a:spcPct val="0"/>
              </a:spcBef>
              <a:spcAft>
                <a:spcPct val="35000"/>
              </a:spcAft>
            </a:pPr>
            <a:r>
              <a:rPr lang="vi-VN" sz="2500" b="1" dirty="0">
                <a:solidFill>
                  <a:srgbClr val="C00000"/>
                </a:solidFill>
              </a:rPr>
              <a:t>   - Modem với Access Point. </a:t>
            </a:r>
          </a:p>
        </p:txBody>
      </p:sp>
    </p:spTree>
    <p:extLst>
      <p:ext uri="{BB962C8B-B14F-4D97-AF65-F5344CB8AC3E}">
        <p14:creationId xmlns:p14="http://schemas.microsoft.com/office/powerpoint/2010/main" val="3522508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arn(inVertical)">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1000"/>
                                        <p:tgtEl>
                                          <p:spTgt spid="6">
                                            <p:txEl>
                                              <p:pRg st="0" end="0"/>
                                            </p:txEl>
                                          </p:spTgt>
                                        </p:tgtEl>
                                      </p:cBhvr>
                                    </p:animEffect>
                                    <p:anim calcmode="lin" valueType="num">
                                      <p:cBhvr>
                                        <p:cTn id="20"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6">
                                            <p:txEl>
                                              <p:pRg st="1" end="1"/>
                                            </p:txEl>
                                          </p:spTgt>
                                        </p:tgtEl>
                                        <p:attrNameLst>
                                          <p:attrName>style.visibility</p:attrName>
                                        </p:attrNameLst>
                                      </p:cBhvr>
                                      <p:to>
                                        <p:strVal val="visible"/>
                                      </p:to>
                                    </p:set>
                                    <p:anim calcmode="lin" valueType="num">
                                      <p:cBhvr additive="base">
                                        <p:cTn id="26"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barn(inVertical)">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circle(in)">
                                      <p:cBhvr>
                                        <p:cTn id="37" dur="20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nodeType="clickEffect">
                                  <p:stCondLst>
                                    <p:cond delay="0"/>
                                  </p:stCondLst>
                                  <p:childTnLst>
                                    <p:set>
                                      <p:cBhvr>
                                        <p:cTn id="41" dur="1" fill="hold">
                                          <p:stCondLst>
                                            <p:cond delay="0"/>
                                          </p:stCondLst>
                                        </p:cTn>
                                        <p:tgtEl>
                                          <p:spTgt spid="9">
                                            <p:txEl>
                                              <p:pRg st="0" end="0"/>
                                            </p:txEl>
                                          </p:spTgt>
                                        </p:tgtEl>
                                        <p:attrNameLst>
                                          <p:attrName>style.visibility</p:attrName>
                                        </p:attrNameLst>
                                      </p:cBhvr>
                                      <p:to>
                                        <p:strVal val="visible"/>
                                      </p:to>
                                    </p:set>
                                    <p:animEffect transition="in" filter="circle(in)">
                                      <p:cBhvr>
                                        <p:cTn id="42" dur="2000"/>
                                        <p:tgtEl>
                                          <p:spTgt spid="9">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circle(in)">
                                      <p:cBhvr>
                                        <p:cTn id="4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P spid="10" grpId="0"/>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172</TotalTime>
  <Words>1068</Words>
  <Application>Microsoft Office PowerPoint</Application>
  <PresentationFormat>Widescreen</PresentationFormat>
  <Paragraphs>117</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Century Gothic</vt:lpstr>
      <vt:lpstr>Tahoma</vt:lpstr>
      <vt:lpstr>Times New Roman</vt:lpstr>
      <vt:lpstr>Wingdings 3</vt:lpstr>
      <vt:lpstr>Wisp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Dat Tien</dc:creator>
  <cp:lastModifiedBy>Dat Tien</cp:lastModifiedBy>
  <cp:revision>16</cp:revision>
  <dcterms:created xsi:type="dcterms:W3CDTF">2021-10-22T06:59:41Z</dcterms:created>
  <dcterms:modified xsi:type="dcterms:W3CDTF">2021-10-25T01:51:34Z</dcterms:modified>
</cp:coreProperties>
</file>