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8" r:id="rId2"/>
    <p:sldId id="256" r:id="rId3"/>
    <p:sldId id="259" r:id="rId4"/>
    <p:sldId id="263" r:id="rId5"/>
    <p:sldId id="267" r:id="rId6"/>
    <p:sldId id="276" r:id="rId7"/>
    <p:sldId id="268" r:id="rId8"/>
    <p:sldId id="266" r:id="rId9"/>
    <p:sldId id="272" r:id="rId10"/>
    <p:sldId id="271" r:id="rId11"/>
    <p:sldId id="273" r:id="rId12"/>
    <p:sldId id="274" r:id="rId13"/>
    <p:sldId id="262"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varScale="1">
        <p:scale>
          <a:sx n="69" d="100"/>
          <a:sy n="69" d="100"/>
        </p:scale>
        <p:origin x="7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3205-B9B7-4B84-9F0A-7EF765A3A966}" type="datetimeFigureOut">
              <a:rPr lang="en-US" smtClean="0"/>
              <a:t>9/18/2021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F35EF-F8EA-407D-87E2-68FAB8B9C023}" type="slidenum">
              <a:rPr lang="en-US" smtClean="0"/>
              <a:t>‹#›</a:t>
            </a:fld>
            <a:endParaRPr lang="en-US"/>
          </a:p>
        </p:txBody>
      </p:sp>
    </p:spTree>
    <p:extLst>
      <p:ext uri="{BB962C8B-B14F-4D97-AF65-F5344CB8AC3E}">
        <p14:creationId xmlns:p14="http://schemas.microsoft.com/office/powerpoint/2010/main" val="4912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002F35EF-F8EA-407D-87E2-68FAB8B9C023}" type="slidenum">
              <a:rPr lang="en-US" smtClean="0"/>
              <a:t>2</a:t>
            </a:fld>
            <a:endParaRPr lang="en-US"/>
          </a:p>
        </p:txBody>
      </p:sp>
    </p:spTree>
    <p:extLst>
      <p:ext uri="{BB962C8B-B14F-4D97-AF65-F5344CB8AC3E}">
        <p14:creationId xmlns:p14="http://schemas.microsoft.com/office/powerpoint/2010/main" val="148474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F35EF-F8EA-407D-87E2-68FAB8B9C023}" type="slidenum">
              <a:rPr lang="en-US" smtClean="0"/>
              <a:t>14</a:t>
            </a:fld>
            <a:endParaRPr lang="en-US"/>
          </a:p>
        </p:txBody>
      </p:sp>
    </p:spTree>
    <p:extLst>
      <p:ext uri="{BB962C8B-B14F-4D97-AF65-F5344CB8AC3E}">
        <p14:creationId xmlns:p14="http://schemas.microsoft.com/office/powerpoint/2010/main" val="333183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113649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7C69E48E-D1EF-46D4-A4CF-DFF76AF5E5EC}"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82758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231017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940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3428150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4323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163827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4182996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307690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176423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69E48E-D1EF-46D4-A4CF-DFF76AF5E5EC}"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366186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69E48E-D1EF-46D4-A4CF-DFF76AF5E5EC}"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370834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69E48E-D1EF-46D4-A4CF-DFF76AF5E5EC}" type="datetimeFigureOut">
              <a:rPr lang="en-US" smtClean="0"/>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42475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69E48E-D1EF-46D4-A4CF-DFF76AF5E5EC}"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43631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9E48E-D1EF-46D4-A4CF-DFF76AF5E5EC}" type="datetimeFigureOut">
              <a:rPr lang="en-US" smtClean="0"/>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258150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69E48E-D1EF-46D4-A4CF-DFF76AF5E5EC}"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154444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69E48E-D1EF-46D4-A4CF-DFF76AF5E5EC}" type="datetimeFigureOut">
              <a:rPr lang="en-US" smtClean="0"/>
              <a:t>9/18/2021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B1F0D8DA-B7BF-415F-A489-08D5C50E8450}" type="slidenum">
              <a:rPr lang="en-US" smtClean="0"/>
              <a:t>‹#›</a:t>
            </a:fld>
            <a:endParaRPr lang="en-US"/>
          </a:p>
        </p:txBody>
      </p:sp>
    </p:spTree>
    <p:extLst>
      <p:ext uri="{BB962C8B-B14F-4D97-AF65-F5344CB8AC3E}">
        <p14:creationId xmlns:p14="http://schemas.microsoft.com/office/powerpoint/2010/main" val="167067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C69E48E-D1EF-46D4-A4CF-DFF76AF5E5EC}" type="datetimeFigureOut">
              <a:rPr lang="en-US" smtClean="0"/>
              <a:t>9/18/2021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1F0D8DA-B7BF-415F-A489-08D5C50E8450}" type="slidenum">
              <a:rPr lang="en-US" smtClean="0"/>
              <a:t>‹#›</a:t>
            </a:fld>
            <a:endParaRPr lang="en-US"/>
          </a:p>
        </p:txBody>
      </p:sp>
    </p:spTree>
    <p:extLst>
      <p:ext uri="{BB962C8B-B14F-4D97-AF65-F5344CB8AC3E}">
        <p14:creationId xmlns:p14="http://schemas.microsoft.com/office/powerpoint/2010/main" val="275003680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KIỂM TRA BÀI CŨ</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600"/>
            <a:ext cx="9143999"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7624"/>
            <a:ext cx="9144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460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09" y="2677418"/>
            <a:ext cx="8506691" cy="2123658"/>
          </a:xfrm>
          <a:prstGeom prst="rect">
            <a:avLst/>
          </a:prstGeom>
          <a:noFill/>
        </p:spPr>
        <p:txBody>
          <a:bodyPr wrap="square" rtlCol="0">
            <a:spAutoFit/>
          </a:bodyPr>
          <a:lstStyle/>
          <a:p>
            <a:pPr algn="just"/>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tin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a:t>
            </a:r>
          </a:p>
          <a:p>
            <a:pPr algn="just"/>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152400" y="1600200"/>
            <a:ext cx="8991600" cy="1077218"/>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4. </a:t>
            </a:r>
            <a:r>
              <a:rPr lang="en-US" sz="3200" b="1" dirty="0" err="1">
                <a:solidFill>
                  <a:srgbClr val="0070C0"/>
                </a:solidFill>
                <a:latin typeface="Times New Roman" panose="02020603050405020304" pitchFamily="18" charset="0"/>
                <a:cs typeface="Times New Roman" panose="02020603050405020304" pitchFamily="18" charset="0"/>
              </a:rPr>
              <a:t>Vai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trò</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quan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trọng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tin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tin:</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3400" y="126094"/>
            <a:ext cx="8229600" cy="1354302"/>
          </a:xfrm>
          <a:prstGeom prst="rect">
            <a:avLst/>
          </a:prstGeom>
          <a:solidFill>
            <a:schemeClr val="bg1">
              <a:lumMod val="50000"/>
              <a:lumOff val="50000"/>
            </a:schemeClr>
          </a:solidFill>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2: LƯU TRỮ VÀ TRAO ĐỔI THÔNG TIN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1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latin typeface="Times New Roman" panose="02020603050405020304" pitchFamily="18" charset="0"/>
                <a:cs typeface="Times New Roman" panose="02020603050405020304" pitchFamily="18" charset="0"/>
              </a:rPr>
              <a:t>CỦNG CỐ</a:t>
            </a:r>
          </a:p>
        </p:txBody>
      </p:sp>
      <p:sp>
        <p:nvSpPr>
          <p:cNvPr id="2" name="Rectangle 1"/>
          <p:cNvSpPr/>
          <p:nvPr/>
        </p:nvSpPr>
        <p:spPr>
          <a:xfrm>
            <a:off x="0" y="1820882"/>
            <a:ext cx="9144000" cy="2062103"/>
          </a:xfrm>
          <a:prstGeom prst="rect">
            <a:avLst/>
          </a:prstGeom>
        </p:spPr>
        <p:txBody>
          <a:bodyPr wrap="square">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Câu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smtClean="0">
                <a:solidFill>
                  <a:srgbClr val="0070C0"/>
                </a:solidFill>
                <a:latin typeface="Times New Roman" panose="02020603050405020304" pitchFamily="18" charset="0"/>
                <a:cs typeface="Times New Roman" panose="02020603050405020304" pitchFamily="18" charset="0"/>
              </a:rPr>
              <a:t>1</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phóng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phỏng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vấn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vụ</a:t>
            </a:r>
            <a:r>
              <a:rPr lang="en-US" sz="3200" i="1" dirty="0">
                <a:latin typeface="Times New Roman" panose="02020603050405020304" pitchFamily="18" charset="0"/>
                <a:cs typeface="Times New Roman" panose="02020603050405020304" pitchFamily="18" charset="0"/>
              </a:rPr>
              <a:t> tai </a:t>
            </a:r>
            <a:r>
              <a:rPr lang="en-US" sz="3200" i="1" dirty="0" err="1">
                <a:latin typeface="Times New Roman" panose="02020603050405020304" pitchFamily="18" charset="0"/>
                <a:cs typeface="Times New Roman" panose="02020603050405020304" pitchFamily="18" charset="0"/>
              </a:rPr>
              <a:t>nạn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thông</a:t>
            </a:r>
            <a:r>
              <a:rPr lang="en-US" sz="3200" i="1" dirty="0">
                <a:latin typeface="Times New Roman" panose="02020603050405020304" pitchFamily="18" charset="0"/>
                <a:cs typeface="Times New Roman" panose="02020603050405020304" pitchFamily="18" charset="0"/>
              </a:rPr>
              <a:t> tin.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hợp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thông</a:t>
            </a:r>
            <a:r>
              <a:rPr lang="en-US" sz="3200" i="1" dirty="0">
                <a:latin typeface="Times New Roman" panose="02020603050405020304" pitchFamily="18" charset="0"/>
                <a:cs typeface="Times New Roman" panose="02020603050405020304" pitchFamily="18" charset="0"/>
              </a:rPr>
              <a:t> tin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chuyển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liệu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94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70C0"/>
                </a:solidFill>
              </a:rPr>
              <a:t>CỦNG CỐ</a:t>
            </a:r>
          </a:p>
        </p:txBody>
      </p:sp>
      <p:sp>
        <p:nvSpPr>
          <p:cNvPr id="3" name="Rectangle 2"/>
          <p:cNvSpPr/>
          <p:nvPr/>
        </p:nvSpPr>
        <p:spPr>
          <a:xfrm>
            <a:off x="0" y="1447800"/>
            <a:ext cx="9144000" cy="4031873"/>
          </a:xfrm>
          <a:prstGeom prst="rect">
            <a:avLst/>
          </a:prstGeom>
        </p:spPr>
        <p:txBody>
          <a:bodyPr wrap="square">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Câu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smtClean="0">
                <a:solidFill>
                  <a:srgbClr val="0070C0"/>
                </a:solidFill>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thông</a:t>
            </a:r>
            <a:r>
              <a:rPr lang="en-US" sz="3200" i="1" dirty="0">
                <a:latin typeface="Times New Roman" panose="02020603050405020304" pitchFamily="18" charset="0"/>
                <a:cs typeface="Times New Roman" panose="02020603050405020304" pitchFamily="18" charset="0"/>
              </a:rPr>
              <a:t> tin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hợp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lưu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loại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liệu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cô</a:t>
            </a:r>
            <a:r>
              <a:rPr lang="en-US" sz="3200" i="1" dirty="0">
                <a:latin typeface="Times New Roman" panose="02020603050405020304" pitchFamily="18" charset="0"/>
                <a:cs typeface="Times New Roman" panose="02020603050405020304" pitchFamily="18" charset="0"/>
              </a:rPr>
              <a:t> </a:t>
            </a:r>
            <a:r>
              <a:rPr lang="en-US" sz="3200" i="1" smtClean="0">
                <a:latin typeface="Times New Roman" panose="02020603050405020304" pitchFamily="18" charset="0"/>
                <a:cs typeface="Times New Roman" panose="02020603050405020304" pitchFamily="18" charset="0"/>
              </a:rPr>
              <a:t>giáo</a:t>
            </a:r>
            <a:endParaRPr lang="en-US" sz="3200" dirty="0">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cs typeface="Times New Roman" panose="02020603050405020304" pitchFamily="18" charset="0"/>
              </a:rPr>
              <a:t> du </a:t>
            </a:r>
            <a:r>
              <a:rPr lang="en-US" sz="3200" i="1" dirty="0" err="1">
                <a:latin typeface="Times New Roman" panose="02020603050405020304" pitchFamily="18" charset="0"/>
                <a:cs typeface="Times New Roman" panose="02020603050405020304" pitchFamily="18" charset="0"/>
              </a:rPr>
              <a:t>lịch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tiếng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A</a:t>
            </a:r>
            <a:r>
              <a:rPr lang="en-US" sz="3200" i="1" dirty="0" err="1" smtClean="0">
                <a:latin typeface="Times New Roman" panose="02020603050405020304" pitchFamily="18" charset="0"/>
                <a:cs typeface="Times New Roman" panose="02020603050405020304" pitchFamily="18" charset="0"/>
              </a:rPr>
              <a:t>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mẫu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theo.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5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14400"/>
            <a:ext cx="8382000" cy="3785652"/>
          </a:xfrm>
          <a:prstGeom prst="rect">
            <a:avLst/>
          </a:prstGeom>
          <a:noFill/>
        </p:spPr>
        <p:txBody>
          <a:bodyPr wrap="square" rtlCol="0">
            <a:spAutoFit/>
          </a:bodyPr>
          <a:lstStyle/>
          <a:p>
            <a:r>
              <a:rPr lang="en-US" sz="4000" i="1" dirty="0" err="1" smtClean="0">
                <a:solidFill>
                  <a:srgbClr val="0070C0"/>
                </a:solidFill>
                <a:latin typeface="Times New Roman" panose="02020603050405020304" pitchFamily="18" charset="0"/>
                <a:cs typeface="Times New Roman" panose="02020603050405020304" pitchFamily="18" charset="0"/>
              </a:rPr>
              <a:t>Câu</a:t>
            </a:r>
            <a:r>
              <a:rPr lang="en-US" sz="4000" i="1" dirty="0" smtClean="0">
                <a:solidFill>
                  <a:srgbClr val="0070C0"/>
                </a:solidFill>
                <a:latin typeface="Times New Roman" panose="02020603050405020304" pitchFamily="18" charset="0"/>
                <a:cs typeface="Times New Roman" panose="02020603050405020304" pitchFamily="18" charset="0"/>
              </a:rPr>
              <a:t> 3</a:t>
            </a:r>
            <a:r>
              <a:rPr lang="en-US" sz="4000" i="1" dirty="0" smtClean="0">
                <a:latin typeface="Times New Roman" panose="02020603050405020304" pitchFamily="18" charset="0"/>
                <a:cs typeface="Times New Roman" panose="02020603050405020304" pitchFamily="18" charset="0"/>
              </a:rPr>
              <a:t>: </a:t>
            </a:r>
            <a:r>
              <a:rPr lang="vi-VN" sz="4000" i="1" dirty="0" smtClean="0">
                <a:latin typeface="Times New Roman" panose="02020603050405020304" pitchFamily="18" charset="0"/>
                <a:cs typeface="Times New Roman" panose="02020603050405020304" pitchFamily="18" charset="0"/>
              </a:rPr>
              <a:t>Ở </a:t>
            </a:r>
            <a:r>
              <a:rPr lang="vi-VN" sz="4000" i="1" dirty="0">
                <a:latin typeface="Times New Roman" panose="02020603050405020304" pitchFamily="18" charset="0"/>
                <a:cs typeface="Times New Roman" panose="02020603050405020304" pitchFamily="18" charset="0"/>
              </a:rPr>
              <a:t>một số nước phát triển, cạnh vạch sơn trắng ở lối đi dành cho người đi bộ qua đường thường có thêm loa để phát nhạc khi đèn xanh cho phép qua đường và dừng nhạc khi hết đèn xanh. Hỏi việc này có ý nghĩa gì?</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6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7543800" cy="6858000"/>
          </a:xfrm>
          <a:prstGeom prst="rect">
            <a:avLst/>
          </a:prstGeom>
        </p:spPr>
      </p:pic>
    </p:spTree>
    <p:extLst>
      <p:ext uri="{BB962C8B-B14F-4D97-AF65-F5344CB8AC3E}">
        <p14:creationId xmlns:p14="http://schemas.microsoft.com/office/powerpoint/2010/main" val="2693707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229600" cy="1600201"/>
          </a:xfrm>
          <a:solidFill>
            <a:schemeClr val="bg1">
              <a:lumMod val="50000"/>
              <a:lumOff val="50000"/>
            </a:schemeClr>
          </a:solidFill>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BÀI 2: LƯU TRỮ VÀ TRAO ĐỔI THÔNG </a:t>
            </a:r>
            <a:r>
              <a:rPr lang="en-US" b="1" dirty="0" smtClean="0">
                <a:solidFill>
                  <a:srgbClr val="FF0000"/>
                </a:solidFill>
                <a:latin typeface="Times New Roman" panose="02020603050405020304" pitchFamily="18" charset="0"/>
                <a:cs typeface="Times New Roman" panose="02020603050405020304" pitchFamily="18" charset="0"/>
              </a:rPr>
              <a:t>TIN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248400" y="5410200"/>
            <a:ext cx="2133600" cy="923330"/>
          </a:xfrm>
          <a:prstGeom prst="rect">
            <a:avLst/>
          </a:prstGeom>
          <a:solidFill>
            <a:srgbClr val="FFFF00"/>
          </a:solidFill>
        </p:spPr>
        <p:txBody>
          <a:bodyPr wrap="square" rtlCol="0">
            <a:spAutoFit/>
          </a:bodyPr>
          <a:lstStyle/>
          <a:p>
            <a:r>
              <a:rPr lang="en-US" sz="5400" b="1" dirty="0" smtClean="0">
                <a:solidFill>
                  <a:srgbClr val="0070C0"/>
                </a:solidFill>
                <a:latin typeface="Times New Roman" panose="02020603050405020304" pitchFamily="18" charset="0"/>
                <a:cs typeface="Times New Roman" panose="02020603050405020304" pitchFamily="18" charset="0"/>
              </a:rPr>
              <a:t>LỚP 6</a:t>
            </a:r>
            <a:endParaRPr lang="en-US" sz="54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95600" y="1533390"/>
            <a:ext cx="5257800"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Thứ</a:t>
            </a:r>
            <a:r>
              <a:rPr lang="en-US" sz="2400" b="1" dirty="0" smtClean="0">
                <a:solidFill>
                  <a:srgbClr val="0070C0"/>
                </a:solidFill>
                <a:latin typeface="Times New Roman" panose="02020603050405020304" pitchFamily="18" charset="0"/>
                <a:cs typeface="Times New Roman" panose="02020603050405020304" pitchFamily="18" charset="0"/>
              </a:rPr>
              <a:t>….</a:t>
            </a:r>
            <a:r>
              <a:rPr lang="en-US" sz="2400" b="1" dirty="0" err="1" smtClean="0">
                <a:solidFill>
                  <a:srgbClr val="0070C0"/>
                </a:solidFill>
                <a:latin typeface="Times New Roman" panose="02020603050405020304" pitchFamily="18" charset="0"/>
                <a:cs typeface="Times New Roman" panose="02020603050405020304" pitchFamily="18" charset="0"/>
              </a:rPr>
              <a:t>ngày</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tháng</a:t>
            </a:r>
            <a:r>
              <a:rPr lang="en-US" sz="2400" b="1" dirty="0" smtClean="0">
                <a:solidFill>
                  <a:srgbClr val="0070C0"/>
                </a:solidFill>
                <a:latin typeface="Times New Roman" panose="02020603050405020304" pitchFamily="18" charset="0"/>
                <a:cs typeface="Times New Roman" panose="02020603050405020304" pitchFamily="18" charset="0"/>
              </a:rPr>
              <a:t> 09 </a:t>
            </a:r>
            <a:r>
              <a:rPr lang="en-US" sz="2400" b="1" dirty="0" err="1" smtClean="0">
                <a:solidFill>
                  <a:srgbClr val="0070C0"/>
                </a:solidFill>
                <a:latin typeface="Times New Roman" panose="02020603050405020304" pitchFamily="18" charset="0"/>
                <a:cs typeface="Times New Roman" panose="02020603050405020304" pitchFamily="18" charset="0"/>
              </a:rPr>
              <a:t>năm</a:t>
            </a:r>
            <a:r>
              <a:rPr lang="en-US" sz="2400" b="1" dirty="0" smtClean="0">
                <a:solidFill>
                  <a:srgbClr val="0070C0"/>
                </a:solidFill>
                <a:latin typeface="Times New Roman" panose="02020603050405020304" pitchFamily="18" charset="0"/>
                <a:cs typeface="Times New Roman" panose="02020603050405020304" pitchFamily="18" charset="0"/>
              </a:rPr>
              <a:t> 2021</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8709" y="835968"/>
            <a:ext cx="1420091" cy="646331"/>
          </a:xfrm>
          <a:prstGeom prst="rect">
            <a:avLst/>
          </a:prstGeom>
          <a:noFill/>
        </p:spPr>
        <p:txBody>
          <a:bodyPr wrap="square" rtlCol="0">
            <a:spAutoFit/>
          </a:bodyPr>
          <a:lstStyle/>
          <a:p>
            <a:r>
              <a:rPr lang="en-US" sz="3600" b="1" dirty="0" err="1" smtClean="0">
                <a:solidFill>
                  <a:srgbClr val="0070C0"/>
                </a:solidFill>
                <a:latin typeface="Times New Roman" panose="02020603050405020304" pitchFamily="18" charset="0"/>
                <a:cs typeface="Times New Roman" panose="02020603050405020304" pitchFamily="18" charset="0"/>
              </a:rPr>
              <a:t>Tiết</a:t>
            </a:r>
            <a:r>
              <a:rPr lang="en-US" sz="3600" b="1" dirty="0" smtClean="0">
                <a:solidFill>
                  <a:srgbClr val="0070C0"/>
                </a:solidFill>
                <a:latin typeface="Times New Roman" panose="02020603050405020304" pitchFamily="18" charset="0"/>
                <a:cs typeface="Times New Roman" panose="02020603050405020304" pitchFamily="18" charset="0"/>
              </a:rPr>
              <a:t> 2</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495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08129"/>
            <a:ext cx="6553200" cy="1077218"/>
          </a:xfrm>
          <a:prstGeom prst="rect">
            <a:avLst/>
          </a:prstGeom>
          <a:noFill/>
        </p:spPr>
        <p:txBody>
          <a:bodyPr wrap="square" rtlCol="0">
            <a:spAutoFit/>
          </a:bodyPr>
          <a:lstStyle/>
          <a:p>
            <a:pPr marL="514350" indent="-514350">
              <a:buAutoNum type="arabicPeriod"/>
            </a:pPr>
            <a:r>
              <a:rPr lang="en-US" sz="3200" b="1" dirty="0" err="1" smtClean="0">
                <a:solidFill>
                  <a:srgbClr val="0070C0"/>
                </a:solidFill>
                <a:latin typeface="Times New Roman" panose="02020603050405020304" pitchFamily="18" charset="0"/>
                <a:cs typeface="Times New Roman" panose="02020603050405020304" pitchFamily="18" charset="0"/>
              </a:rPr>
              <a:t>Lưu</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trữ</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tin:</a:t>
            </a:r>
          </a:p>
          <a:p>
            <a:pPr marL="514350" indent="-514350">
              <a:buAutoNum type="arabicPeriod"/>
            </a:pPr>
            <a:endParaRPr lang="en-US" sz="32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318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 y="4800600"/>
            <a:ext cx="9144001"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57200" y="354619"/>
            <a:ext cx="8229600" cy="1433946"/>
          </a:xfrm>
          <a:prstGeom prst="rect">
            <a:avLst/>
          </a:prstGeom>
          <a:solidFill>
            <a:schemeClr val="bg1">
              <a:lumMod val="50000"/>
              <a:lumOff val="50000"/>
            </a:schemeClr>
          </a:solidFill>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BÀI 2: LƯU TRỮ VÀ TRAO ĐỔI THÔNG TIN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7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236" y="2315208"/>
            <a:ext cx="65532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1. </a:t>
            </a:r>
            <a:r>
              <a:rPr lang="en-US" sz="3200" b="1" dirty="0" err="1">
                <a:solidFill>
                  <a:srgbClr val="0070C0"/>
                </a:solidFill>
                <a:latin typeface="Times New Roman" panose="02020603050405020304" pitchFamily="18" charset="0"/>
                <a:cs typeface="Times New Roman" panose="02020603050405020304" pitchFamily="18" charset="0"/>
              </a:rPr>
              <a:t>Lưu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trữ</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tin:</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2400" y="3200400"/>
            <a:ext cx="9144000" cy="1138773"/>
          </a:xfrm>
          <a:prstGeom prst="rect">
            <a:avLst/>
          </a:prstGeom>
        </p:spPr>
        <p:txBody>
          <a:bodyPr wrap="square">
            <a:spAutoFit/>
          </a:bodyPr>
          <a:lstStyle/>
          <a:p>
            <a:r>
              <a:rPr lang="en-US" sz="36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tin.</a:t>
            </a:r>
          </a:p>
        </p:txBody>
      </p:sp>
      <p:sp>
        <p:nvSpPr>
          <p:cNvPr id="13" name="Rectangle 12"/>
          <p:cNvSpPr/>
          <p:nvPr/>
        </p:nvSpPr>
        <p:spPr>
          <a:xfrm>
            <a:off x="152400" y="4495800"/>
            <a:ext cx="9144000" cy="1077218"/>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rPr>
              <a:t>Dữ</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smtClean="0">
                <a:latin typeface="Times New Roman" panose="02020603050405020304" pitchFamily="18" charset="0"/>
                <a:cs typeface="Times New Roman" panose="02020603050405020304" pitchFamily="18" charset="0"/>
              </a:rPr>
              <a:t>dưới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tin.</a:t>
            </a:r>
            <a:endParaRPr lang="en-US" sz="32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09600" y="152400"/>
            <a:ext cx="8229600" cy="1600201"/>
          </a:xfrm>
          <a:prstGeom prst="rect">
            <a:avLst/>
          </a:prstGeom>
          <a:solidFill>
            <a:schemeClr val="bg1">
              <a:lumMod val="50000"/>
              <a:lumOff val="50000"/>
            </a:schemeClr>
          </a:solidFill>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BÀI 2: LƯU TRỮ VÀ TRAO ĐỔI THÔNG TIN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79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6938" y="1676400"/>
            <a:ext cx="65532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smtClean="0">
                <a:solidFill>
                  <a:srgbClr val="0070C0"/>
                </a:solidFill>
                <a:latin typeface="Times New Roman" panose="02020603050405020304" pitchFamily="18" charset="0"/>
                <a:cs typeface="Times New Roman" panose="02020603050405020304" pitchFamily="18" charset="0"/>
              </a:rPr>
              <a:t>Trao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đổi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tin:</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706624" y="76460"/>
            <a:ext cx="8229600" cy="1354302"/>
          </a:xfrm>
          <a:prstGeom prst="rect">
            <a:avLst/>
          </a:prstGeom>
          <a:solidFill>
            <a:schemeClr val="bg1">
              <a:lumMod val="50000"/>
              <a:lumOff val="50000"/>
            </a:schemeClr>
          </a:solidFill>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2: LƯU TRỮ VÀ TRAO ĐỔI THÔNG TIN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45676" y="2551928"/>
            <a:ext cx="9144000" cy="1077218"/>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rPr>
              <a:t>Trao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gửi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bên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gửi</a:t>
            </a:r>
            <a:r>
              <a:rPr lang="en-US" sz="3200"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45676" y="3886200"/>
            <a:ext cx="9144000" cy="1077218"/>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rPr>
              <a:t>Trao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xuyên</a:t>
            </a:r>
            <a:r>
              <a:rPr lang="en-US" sz="3200"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4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06624" y="76460"/>
            <a:ext cx="8229600" cy="1354302"/>
          </a:xfrm>
          <a:prstGeom prst="rect">
            <a:avLst/>
          </a:prstGeom>
          <a:solidFill>
            <a:schemeClr val="bg1">
              <a:lumMod val="50000"/>
              <a:lumOff val="50000"/>
            </a:schemeClr>
          </a:solidFill>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2: LƯU TRỮ VÀ TRAO ĐỔI THÔNG TIN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6938" y="1676400"/>
            <a:ext cx="6553200"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smtClean="0">
                <a:solidFill>
                  <a:srgbClr val="0070C0"/>
                </a:solidFill>
                <a:latin typeface="Times New Roman" panose="02020603050405020304" pitchFamily="18" charset="0"/>
                <a:cs typeface="Times New Roman" panose="02020603050405020304" pitchFamily="18" charset="0"/>
              </a:rPr>
              <a:t>Trao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đổi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tin:</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04800" y="2275030"/>
            <a:ext cx="2743200" cy="584775"/>
          </a:xfrm>
          <a:prstGeom prst="rect">
            <a:avLst/>
          </a:prstGeom>
          <a:noFill/>
        </p:spPr>
        <p:txBody>
          <a:bodyPr wrap="square" rtlCol="0">
            <a:spAutoFit/>
          </a:bodyPr>
          <a:lstStyle/>
          <a:p>
            <a:r>
              <a:rPr lang="en-US" sz="3200" b="1" dirty="0" err="1" smtClean="0">
                <a:solidFill>
                  <a:schemeClr val="bg1"/>
                </a:solidFill>
                <a:latin typeface="Times New Roman" panose="02020603050405020304" pitchFamily="18" charset="0"/>
                <a:cs typeface="Times New Roman" panose="02020603050405020304" pitchFamily="18" charset="0"/>
              </a:rPr>
              <a:t>Hoạt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động</a:t>
            </a:r>
            <a:r>
              <a:rPr lang="en-US" sz="3200" b="1" dirty="0" smtClean="0">
                <a:solidFill>
                  <a:schemeClr val="bg1"/>
                </a:solidFill>
                <a:latin typeface="Times New Roman" panose="02020603050405020304" pitchFamily="18" charset="0"/>
                <a:cs typeface="Times New Roman" panose="02020603050405020304" pitchFamily="18" charset="0"/>
              </a:rPr>
              <a:t> 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06624" y="2908296"/>
            <a:ext cx="8056376" cy="3416320"/>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a:t>
            </a:r>
          </a:p>
          <a:p>
            <a:r>
              <a:rPr lang="en-US" sz="2400" i="1" dirty="0" err="1" smtClean="0">
                <a:latin typeface="Times New Roman" panose="02020603050405020304" pitchFamily="18" charset="0"/>
                <a:cs typeface="Times New Roman" panose="02020603050405020304" pitchFamily="18" charset="0"/>
              </a:rPr>
              <a:t>Tình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huống</a:t>
            </a:r>
            <a:r>
              <a:rPr lang="en-US" sz="2400" i="1"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gửi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mẩu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Chiều</a:t>
            </a:r>
            <a:r>
              <a:rPr lang="en-US" sz="2400" dirty="0" smtClean="0">
                <a:latin typeface="Times New Roman" panose="02020603050405020304" pitchFamily="18" charset="0"/>
                <a:cs typeface="Times New Roman" panose="02020603050405020304" pitchFamily="18" charset="0"/>
              </a:rPr>
              <a:t> nay </a:t>
            </a:r>
            <a:r>
              <a:rPr lang="en-US" sz="2400" dirty="0" err="1" smtClean="0">
                <a:latin typeface="Times New Roman" panose="02020603050405020304" pitchFamily="18" charset="0"/>
                <a:cs typeface="Times New Roman" panose="02020603050405020304" pitchFamily="18" charset="0"/>
              </a:rPr>
              <a:t>bọn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nhé</a:t>
            </a:r>
            <a:r>
              <a:rPr lang="en-US" sz="2400" dirty="0" smtClean="0">
                <a:latin typeface="Times New Roman" panose="02020603050405020304" pitchFamily="18" charset="0"/>
                <a:cs typeface="Times New Roman" panose="02020603050405020304" pitchFamily="18" charset="0"/>
              </a:rPr>
              <a:t>!”.</a:t>
            </a:r>
          </a:p>
          <a:p>
            <a:r>
              <a:rPr lang="en-US" sz="2400" i="1" dirty="0" err="1" smtClean="0">
                <a:latin typeface="Times New Roman" panose="02020603050405020304" pitchFamily="18" charset="0"/>
                <a:cs typeface="Times New Roman" panose="02020603050405020304" pitchFamily="18" charset="0"/>
              </a:rPr>
              <a:t>Tình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huống</a:t>
            </a:r>
            <a:r>
              <a:rPr lang="en-US" sz="2400" i="1"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Xe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vừa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đèn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vừa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a:t>
            </a:r>
          </a:p>
          <a:p>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lượt</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tin ở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a:t>
            </a:r>
          </a:p>
          <a:p>
            <a:pPr marL="457200" indent="-457200">
              <a:buAutoNum type="arabicParenR"/>
            </a:pPr>
            <a:r>
              <a:rPr lang="en-US" sz="2400" dirty="0" err="1" smtClean="0">
                <a:latin typeface="Times New Roman" panose="02020603050405020304" pitchFamily="18" charset="0"/>
                <a:cs typeface="Times New Roman" panose="02020603050405020304" pitchFamily="18" charset="0"/>
              </a:rPr>
              <a:t>Bên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gửi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ai</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Bên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4406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1600200"/>
            <a:ext cx="8991600" cy="1077218"/>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3.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bước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tin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con </a:t>
            </a:r>
            <a:r>
              <a:rPr lang="en-US" sz="3200" b="1" dirty="0" err="1" smtClean="0">
                <a:solidFill>
                  <a:srgbClr val="0070C0"/>
                </a:solidFill>
                <a:latin typeface="Times New Roman" panose="02020603050405020304" pitchFamily="18" charset="0"/>
                <a:cs typeface="Times New Roman" panose="02020603050405020304" pitchFamily="18" charset="0"/>
              </a:rPr>
              <a:t>người</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2667000"/>
            <a:ext cx="912321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636" y="5780782"/>
            <a:ext cx="9123218" cy="1077218"/>
          </a:xfrm>
          <a:prstGeom prst="rect">
            <a:avLst/>
          </a:prstGeom>
        </p:spPr>
        <p:txBody>
          <a:bodyPr wrap="square">
            <a:spAutoFit/>
          </a:bodyPr>
          <a:lstStyle/>
          <a:p>
            <a:r>
              <a:rPr lang="en-US" sz="3200" b="1" i="1" dirty="0" smtClean="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Quá</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thông</a:t>
            </a:r>
            <a:r>
              <a:rPr lang="en-US" sz="3200" i="1" dirty="0">
                <a:latin typeface="Times New Roman" panose="02020603050405020304" pitchFamily="18" charset="0"/>
                <a:cs typeface="Times New Roman" panose="02020603050405020304" pitchFamily="18" charset="0"/>
              </a:rPr>
              <a:t> tin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gồm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33400" y="268383"/>
            <a:ext cx="8229600" cy="1354302"/>
          </a:xfrm>
          <a:prstGeom prst="rect">
            <a:avLst/>
          </a:prstGeom>
          <a:solidFill>
            <a:schemeClr val="bg1">
              <a:lumMod val="50000"/>
              <a:lumOff val="50000"/>
            </a:schemeClr>
          </a:solidFill>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2: LƯU TRỮ VÀ TRAO ĐỔI THÔNG TIN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59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200400"/>
            <a:ext cx="9144000" cy="2616101"/>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p>
          <a:p>
            <a:pPr marL="457200" indent="-457200">
              <a:buFontTx/>
              <a:buChar char="-"/>
            </a:pPr>
            <a:r>
              <a:rPr lang="en-US" sz="3200" dirty="0">
                <a:latin typeface="Times New Roman" panose="02020603050405020304" pitchFamily="18" charset="0"/>
                <a:cs typeface="Times New Roman" panose="02020603050405020304" pitchFamily="18" charset="0"/>
              </a:rPr>
              <a:t>Thu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endParaRPr lang="en-US" sz="3200" dirty="0">
              <a:latin typeface="Times New Roman" panose="02020603050405020304" pitchFamily="18" charset="0"/>
              <a:cs typeface="Times New Roman" panose="02020603050405020304" pitchFamily="18" charset="0"/>
            </a:endParaRPr>
          </a:p>
          <a:p>
            <a:pPr marL="457200" indent="-457200">
              <a:buFontTx/>
              <a:buChar char="-"/>
            </a:pP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p>
          <a:p>
            <a:pPr marL="457200" indent="-457200">
              <a:buFontTx/>
              <a:buChar char="-"/>
            </a:pP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a:t>
            </a:r>
          </a:p>
          <a:p>
            <a:pPr marL="457200" indent="-457200">
              <a:buFontTx/>
              <a:buChar char="-"/>
            </a:pP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a:t>
            </a:r>
          </a:p>
        </p:txBody>
      </p:sp>
      <p:sp>
        <p:nvSpPr>
          <p:cNvPr id="6" name="TextBox 5"/>
          <p:cNvSpPr txBox="1"/>
          <p:nvPr/>
        </p:nvSpPr>
        <p:spPr>
          <a:xfrm>
            <a:off x="152400" y="1617689"/>
            <a:ext cx="8991600" cy="1077218"/>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3.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bước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tin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con </a:t>
            </a:r>
            <a:r>
              <a:rPr lang="en-US" sz="3200" b="1" dirty="0" err="1" smtClean="0">
                <a:solidFill>
                  <a:srgbClr val="0070C0"/>
                </a:solidFill>
                <a:latin typeface="Times New Roman" panose="02020603050405020304" pitchFamily="18" charset="0"/>
                <a:cs typeface="Times New Roman" panose="02020603050405020304" pitchFamily="18" charset="0"/>
              </a:rPr>
              <a:t>người</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09600" y="237154"/>
            <a:ext cx="8229600" cy="1354302"/>
          </a:xfrm>
          <a:prstGeom prst="rect">
            <a:avLst/>
          </a:prstGeom>
          <a:solidFill>
            <a:schemeClr val="bg1">
              <a:lumMod val="50000"/>
              <a:lumOff val="50000"/>
            </a:schemeClr>
          </a:solidFill>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2: LƯU TRỮ VÀ TRAO ĐỔI THÔNG TIN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7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600200"/>
            <a:ext cx="8991600" cy="1077218"/>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4. </a:t>
            </a:r>
            <a:r>
              <a:rPr lang="en-US" sz="3200" b="1" dirty="0" err="1">
                <a:solidFill>
                  <a:srgbClr val="0070C0"/>
                </a:solidFill>
                <a:latin typeface="Times New Roman" panose="02020603050405020304" pitchFamily="18" charset="0"/>
                <a:cs typeface="Times New Roman" panose="02020603050405020304" pitchFamily="18" charset="0"/>
              </a:rPr>
              <a:t>Vai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trò</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quan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trọng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tin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tin:</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2275"/>
            <a:ext cx="9116802"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533400" y="103470"/>
            <a:ext cx="8229600" cy="1354302"/>
          </a:xfrm>
          <a:prstGeom prst="rect">
            <a:avLst/>
          </a:prstGeom>
          <a:solidFill>
            <a:schemeClr val="bg1">
              <a:lumMod val="50000"/>
              <a:lumOff val="50000"/>
            </a:schemeClr>
          </a:solidFill>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2: LƯU TRỮ VÀ TRAO ĐỔI THÔNG TIN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9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392</TotalTime>
  <Words>580</Words>
  <Application>Microsoft Office PowerPoint</Application>
  <PresentationFormat>On-screen Show (4:3)</PresentationFormat>
  <Paragraphs>52</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Century Gothic</vt:lpstr>
      <vt:lpstr>Times New Roman</vt:lpstr>
      <vt:lpstr>Wingdings</vt:lpstr>
      <vt:lpstr>Wingdings 3</vt:lpstr>
      <vt:lpstr>Slice</vt:lpstr>
      <vt:lpstr>KIỂM TRA BÀI CŨ</vt:lpstr>
      <vt:lpstr>BÀI 2: LƯU TRỮ VÀ TRAO ĐỔI THÔNG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LƯU TRỮ VÀ TRAO ĐỔI THÔNG TIN</dc:title>
  <dc:creator>Microsoft</dc:creator>
  <cp:lastModifiedBy>Dieu Thuy</cp:lastModifiedBy>
  <cp:revision>45</cp:revision>
  <dcterms:created xsi:type="dcterms:W3CDTF">2021-08-28T08:27:25Z</dcterms:created>
  <dcterms:modified xsi:type="dcterms:W3CDTF">2021-09-18T07:19:38Z</dcterms:modified>
</cp:coreProperties>
</file>