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79" r:id="rId2"/>
    <p:sldId id="363" r:id="rId3"/>
    <p:sldId id="382" r:id="rId4"/>
    <p:sldId id="378" r:id="rId5"/>
    <p:sldId id="381" r:id="rId6"/>
    <p:sldId id="380" r:id="rId7"/>
    <p:sldId id="384" r:id="rId8"/>
    <p:sldId id="385" r:id="rId9"/>
    <p:sldId id="387" r:id="rId10"/>
    <p:sldId id="388" r:id="rId11"/>
    <p:sldId id="389" r:id="rId12"/>
    <p:sldId id="390" r:id="rId1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00"/>
    <a:srgbClr val="0066FF"/>
    <a:srgbClr val="6600FF"/>
    <a:srgbClr val="CCFF33"/>
    <a:srgbClr val="FFCC00"/>
    <a:srgbClr val="FF0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95" autoAdjust="0"/>
    <p:restoredTop sz="95798" autoAdjust="0"/>
  </p:normalViewPr>
  <p:slideViewPr>
    <p:cSldViewPr>
      <p:cViewPr varScale="1">
        <p:scale>
          <a:sx n="69" d="100"/>
          <a:sy n="69" d="100"/>
        </p:scale>
        <p:origin x="13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0A4B5B48-4240-44DA-9125-09785DCF813C}" type="datetimeFigureOut">
              <a:rPr lang="en-US"/>
              <a:pPr>
                <a:defRPr/>
              </a:pPr>
              <a:t>27/3/2023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FA298D80-3F81-4B95-B3EF-374AFFE138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7109C119-31C8-4CBB-B4C3-84EC7473E7B0}" type="datetimeFigureOut">
              <a:rPr lang="en-US"/>
              <a:pPr>
                <a:defRPr/>
              </a:pPr>
              <a:t>27/3/2023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737CEB6E-C2A9-4DA8-9902-5F5E317BF7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7CEB6E-C2A9-4DA8-9902-5F5E317BF74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859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88"/>
            <a:ext cx="37211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858000" y="5105400"/>
            <a:ext cx="1828800" cy="9906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60FD-5021-401D-B770-AC92038ECA11}" type="datetimeFigureOut">
              <a:rPr lang="en-US"/>
              <a:pPr>
                <a:defRPr/>
              </a:pPr>
              <a:t>27/3/2023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91C01-3F23-46E5-9B15-F6C8CB4E4E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0772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6C93D-B9B2-452F-BD6C-4DDAB4860AA8}" type="datetimeFigureOut">
              <a:rPr lang="en-US"/>
              <a:pPr>
                <a:defRPr/>
              </a:pPr>
              <a:t>27/3/2023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C33A4-3A16-4263-84B8-5AD56AB03D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5E431-AB34-477A-96F2-7968C21AE3C1}" type="datetimeFigureOut">
              <a:rPr lang="en-US"/>
              <a:pPr>
                <a:defRPr/>
              </a:pPr>
              <a:t>27/3/2023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F3401-AB1A-44A3-94AA-CD054D7506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9AB8A-1241-4A48-8EBC-D902EA96549B}" type="datetimeFigureOut">
              <a:rPr lang="en-US"/>
              <a:pPr>
                <a:defRPr/>
              </a:pPr>
              <a:t>27/3/2023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4262A-F1C0-43AD-B2B7-66A320BC38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9CD1D-56F7-4F27-89F6-137EA84883F5}" type="datetimeFigureOut">
              <a:rPr lang="en-US"/>
              <a:pPr>
                <a:defRPr/>
              </a:pPr>
              <a:t>27/3/2023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F9904-B7DE-4518-95B4-DC9F10DE4F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27ECE-4259-4D08-B288-2AF12E4E83A7}" type="datetimeFigureOut">
              <a:rPr lang="en-US"/>
              <a:pPr>
                <a:defRPr/>
              </a:pPr>
              <a:t>27/3/2023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CD9CE-1C0C-4E19-88B1-F9D51DF1E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E20A2-9CC3-462A-851B-9D0C07C54DE2}" type="datetimeFigureOut">
              <a:rPr lang="en-US"/>
              <a:pPr>
                <a:defRPr/>
              </a:pPr>
              <a:t>27/3/2023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0D609-B8ED-46AB-B609-FCF092FC4A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0742A-9F64-4967-97B0-97DDD8EAC521}" type="datetimeFigureOut">
              <a:rPr lang="en-US"/>
              <a:pPr>
                <a:defRPr/>
              </a:pPr>
              <a:t>27/3/2023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FB8B9-FAFF-49AA-A59A-8F98DB5C98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81946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497013"/>
            <a:ext cx="3975100" cy="4759325"/>
          </a:xfrm>
        </p:spPr>
        <p:txBody>
          <a:bodyPr/>
          <a:lstStyle>
            <a:lvl4pPr>
              <a:defRPr baseline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760" y="1497013"/>
            <a:ext cx="3977640" cy="4759325"/>
          </a:xfrm>
        </p:spPr>
        <p:txBody>
          <a:bodyPr/>
          <a:lstStyle>
            <a:lvl4pPr>
              <a:defRPr baseline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05058-E061-45CF-82AA-4A5872534567}" type="datetimeFigureOut">
              <a:rPr lang="en-US"/>
              <a:pPr>
                <a:defRPr/>
              </a:pPr>
              <a:t>27/3/2023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9EBF1-E9F8-4DEB-BCA7-7D632ECA0A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A2C26-2005-4E43-8F60-45BC95B11ACF}" type="datetimeFigureOut">
              <a:rPr lang="en-US"/>
              <a:pPr>
                <a:defRPr/>
              </a:pPr>
              <a:t>27/3/2023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5B94D-9698-4401-87E3-3AB1D04B50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274638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1600200"/>
            <a:ext cx="8077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F079CA-7977-4915-A09B-F15FE405D2D8}" type="datetimeFigureOut">
              <a:rPr lang="en-US"/>
              <a:pPr>
                <a:defRPr/>
              </a:pPr>
              <a:t>27/3/2023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66C9EB-FA04-445D-AA44-D9F9A5257C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2" name="Picture 7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-152400" y="-109538"/>
            <a:ext cx="819150" cy="7083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59" r:id="rId8"/>
    <p:sldLayoutId id="2147483768" r:id="rId9"/>
    <p:sldLayoutId id="2147483769" r:id="rId10"/>
    <p:sldLayoutId id="2147483760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400" kern="1200" dirty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9.png"/><Relationship Id="rId5" Type="http://schemas.openxmlformats.org/officeDocument/2006/relationships/hyperlink" Target="../../GADT%20BAI%2012%20-%20TAO%20HIEU%20UNG%20DONG/bai%2011%20%20to%20chuc%20thong%20tin%20trong%20may%20tinh%20-%20hu.ppt" TargetMode="External"/><Relationship Id="rId4" Type="http://schemas.openxmlformats.org/officeDocument/2006/relationships/hyperlink" Target="../../GADT%20BAI%2012%20-%20TAO%20HIEU%20UNG%20DONG/bai%2011%20%20to%20chuc%20thong%20tin%20trong%20may%20tinh%20-%20khong%20hu.pp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9.png"/><Relationship Id="rId5" Type="http://schemas.openxmlformats.org/officeDocument/2006/relationships/hyperlink" Target="../../GADT%20BAI%2012%20-%20TAO%20HIEU%20UNG%20DONG/bai%2011%20%20to%20chuc%20thong%20tin%20trong%20may%20tinh%20-%20hu.ppt" TargetMode="Externa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black">
          <a:xfrm>
            <a:off x="1455738" y="230188"/>
            <a:ext cx="7307262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b="0">
              <a:latin typeface="Arial" charset="0"/>
            </a:endParaRPr>
          </a:p>
        </p:txBody>
      </p:sp>
      <p:sp>
        <p:nvSpPr>
          <p:cNvPr id="11267" name="Rectangle 12"/>
          <p:cNvSpPr>
            <a:spLocks noChangeArrowheads="1"/>
          </p:cNvSpPr>
          <p:nvPr/>
        </p:nvSpPr>
        <p:spPr bwMode="black">
          <a:xfrm>
            <a:off x="1076325" y="222250"/>
            <a:ext cx="79248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3000">
              <a:solidFill>
                <a:schemeClr val="bg1"/>
              </a:solidFill>
              <a:latin typeface="Arial" charset="0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376379" y="346"/>
            <a:ext cx="6755134" cy="1043845"/>
            <a:chOff x="720" y="1392"/>
            <a:chExt cx="4058" cy="480"/>
          </a:xfrm>
          <a:effectLst>
            <a:reflection blurRad="6350" stA="50000" endA="300" endPos="90000" dist="50800" dir="5400000" sy="-100000" algn="bl" rotWithShape="0"/>
          </a:effectLst>
        </p:grpSpPr>
        <p:sp>
          <p:nvSpPr>
            <p:cNvPr id="47112" name="AutoShape 8"/>
            <p:cNvSpPr>
              <a:spLocks noChangeArrowheads="1"/>
            </p:cNvSpPr>
            <p:nvPr/>
          </p:nvSpPr>
          <p:spPr bwMode="lt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8902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l">
                <a:defRPr/>
              </a:pPr>
              <a:endParaRPr lang="en-US" b="0">
                <a:latin typeface="Arial"/>
              </a:endParaRPr>
            </a:p>
          </p:txBody>
        </p: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47114" name="AutoShape 10"/>
              <p:cNvSpPr>
                <a:spLocks noChangeArrowheads="1"/>
              </p:cNvSpPr>
              <p:nvPr/>
            </p:nvSpPr>
            <p:spPr bwMode="lt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4117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l">
                  <a:defRPr/>
                </a:pPr>
                <a:endParaRPr lang="en-US" b="0">
                  <a:latin typeface="Arial"/>
                </a:endParaRPr>
              </a:p>
            </p:txBody>
          </p:sp>
          <p:sp>
            <p:nvSpPr>
              <p:cNvPr id="47115" name="AutoShape 11"/>
              <p:cNvSpPr>
                <a:spLocks noChangeArrowheads="1"/>
              </p:cNvSpPr>
              <p:nvPr/>
            </p:nvSpPr>
            <p:spPr bwMode="lt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3333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l">
                  <a:defRPr/>
                </a:pPr>
                <a:endParaRPr lang="en-US" b="0">
                  <a:latin typeface="Arial"/>
                </a:endParaRPr>
              </a:p>
            </p:txBody>
          </p:sp>
        </p:grpSp>
      </p:grpSp>
      <p:sp>
        <p:nvSpPr>
          <p:cNvPr id="11269" name="Rectangle 18"/>
          <p:cNvSpPr>
            <a:spLocks noChangeArrowheads="1"/>
          </p:cNvSpPr>
          <p:nvPr/>
        </p:nvSpPr>
        <p:spPr bwMode="auto">
          <a:xfrm>
            <a:off x="2438400" y="220663"/>
            <a:ext cx="6705600" cy="5492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i="1" u="sng">
                <a:solidFill>
                  <a:srgbClr val="FFFFFF"/>
                </a:solidFill>
                <a:latin typeface="Arial" charset="0"/>
              </a:rPr>
              <a:t>BÀI MỚI</a:t>
            </a:r>
          </a:p>
        </p:txBody>
      </p:sp>
      <p:pic>
        <p:nvPicPr>
          <p:cNvPr id="11270" name="Picture 19" descr="Picture5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2"/>
          <p:cNvSpPr>
            <a:spLocks noChangeArrowheads="1"/>
          </p:cNvSpPr>
          <p:nvPr/>
        </p:nvSpPr>
        <p:spPr bwMode="black">
          <a:xfrm>
            <a:off x="2393025" y="2433927"/>
            <a:ext cx="571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300" u="sng" smtClean="0">
                <a:solidFill>
                  <a:schemeClr val="accent1"/>
                </a:solidFill>
                <a:latin typeface="Arial" charset="0"/>
              </a:rPr>
              <a:t>BÀI 11</a:t>
            </a:r>
            <a:r>
              <a:rPr lang="en-US" sz="3300" u="sng" smtClean="0">
                <a:solidFill>
                  <a:srgbClr val="FF0066"/>
                </a:solidFill>
                <a:latin typeface="Arial" charset="0"/>
              </a:rPr>
              <a:t> </a:t>
            </a:r>
            <a:endParaRPr lang="en-US" sz="3300" u="sng">
              <a:solidFill>
                <a:srgbClr val="FF0066"/>
              </a:solidFill>
              <a:latin typeface="Arial" charset="0"/>
            </a:endParaRPr>
          </a:p>
        </p:txBody>
      </p:sp>
      <p:grpSp>
        <p:nvGrpSpPr>
          <p:cNvPr id="11272" name="Group 25"/>
          <p:cNvGrpSpPr>
            <a:grpSpLocks/>
          </p:cNvGrpSpPr>
          <p:nvPr/>
        </p:nvGrpSpPr>
        <p:grpSpPr bwMode="auto">
          <a:xfrm>
            <a:off x="2362200" y="0"/>
            <a:ext cx="6781800" cy="2133600"/>
            <a:chOff x="1488" y="0"/>
            <a:chExt cx="4272" cy="1344"/>
          </a:xfrm>
        </p:grpSpPr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1497" y="0"/>
              <a:ext cx="4255" cy="658"/>
              <a:chOff x="720" y="1392"/>
              <a:chExt cx="4058" cy="480"/>
            </a:xfrm>
            <a:effectLst>
              <a:reflection blurRad="6350" stA="50000" endA="300" endPos="90000" dist="50800" dir="5400000" sy="-100000" algn="bl" rotWithShape="0"/>
            </a:effectLst>
          </p:grpSpPr>
          <p:sp>
            <p:nvSpPr>
              <p:cNvPr id="4" name="AutoShape 8"/>
              <p:cNvSpPr>
                <a:spLocks noChangeArrowheads="1"/>
              </p:cNvSpPr>
              <p:nvPr/>
            </p:nvSpPr>
            <p:spPr bwMode="ltGray">
              <a:xfrm>
                <a:off x="720" y="1392"/>
                <a:ext cx="4058" cy="480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chemeClr val="hlink"/>
                  </a:gs>
                  <a:gs pos="50000">
                    <a:schemeClr val="hlink">
                      <a:gamma/>
                      <a:shade val="8902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l">
                  <a:defRPr/>
                </a:pPr>
                <a:endParaRPr lang="en-US" b="0">
                  <a:latin typeface="Arial"/>
                </a:endParaRPr>
              </a:p>
            </p:txBody>
          </p:sp>
          <p:grpSp>
            <p:nvGrpSpPr>
              <p:cNvPr id="10" name="Group 9"/>
              <p:cNvGrpSpPr>
                <a:grpSpLocks/>
              </p:cNvGrpSpPr>
              <p:nvPr/>
            </p:nvGrpSpPr>
            <p:grpSpPr bwMode="auto">
              <a:xfrm>
                <a:off x="730" y="1407"/>
                <a:ext cx="4043" cy="444"/>
                <a:chOff x="744" y="1407"/>
                <a:chExt cx="3988" cy="444"/>
              </a:xfrm>
            </p:grpSpPr>
            <p:sp>
              <p:nvSpPr>
                <p:cNvPr id="6" name="AutoShape 10"/>
                <p:cNvSpPr>
                  <a:spLocks noChangeArrowheads="1"/>
                </p:cNvSpPr>
                <p:nvPr/>
              </p:nvSpPr>
              <p:spPr bwMode="ltGray">
                <a:xfrm>
                  <a:off x="744" y="1736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alpha val="0"/>
                      </a:schemeClr>
                    </a:gs>
                    <a:gs pos="100000">
                      <a:schemeClr val="hlink">
                        <a:gamma/>
                        <a:tint val="4117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algn="l">
                    <a:defRPr/>
                  </a:pPr>
                  <a:endParaRPr lang="en-US" b="0">
                    <a:latin typeface="Arial"/>
                  </a:endParaRPr>
                </a:p>
              </p:txBody>
            </p:sp>
            <p:sp>
              <p:nvSpPr>
                <p:cNvPr id="7" name="AutoShape 11"/>
                <p:cNvSpPr>
                  <a:spLocks noChangeArrowheads="1"/>
                </p:cNvSpPr>
                <p:nvPr/>
              </p:nvSpPr>
              <p:spPr bwMode="ltGray">
                <a:xfrm>
                  <a:off x="744" y="1407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gamma/>
                        <a:tint val="33333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algn="l">
                    <a:defRPr/>
                  </a:pPr>
                  <a:endParaRPr lang="en-US" b="0">
                    <a:latin typeface="Arial"/>
                  </a:endParaRPr>
                </a:p>
              </p:txBody>
            </p:sp>
          </p:grpSp>
        </p:grpSp>
        <p:sp>
          <p:nvSpPr>
            <p:cNvPr id="11274" name="Rectangle 23"/>
            <p:cNvSpPr>
              <a:spLocks noChangeArrowheads="1"/>
            </p:cNvSpPr>
            <p:nvPr/>
          </p:nvSpPr>
          <p:spPr bwMode="auto">
            <a:xfrm>
              <a:off x="1536" y="139"/>
              <a:ext cx="4224" cy="346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000" i="1" u="sng">
                  <a:solidFill>
                    <a:srgbClr val="FFFFFF"/>
                  </a:solidFill>
                  <a:latin typeface="Arial" charset="0"/>
                </a:rPr>
                <a:t>BÀI MỚI</a:t>
              </a:r>
            </a:p>
          </p:txBody>
        </p:sp>
        <p:pic>
          <p:nvPicPr>
            <p:cNvPr id="11275" name="Picture 24" descr="Picture56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88" y="0"/>
              <a:ext cx="672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Rectangle 7"/>
          <p:cNvSpPr/>
          <p:nvPr/>
        </p:nvSpPr>
        <p:spPr>
          <a:xfrm>
            <a:off x="1505439" y="3505200"/>
            <a:ext cx="758092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0066"/>
                </a:solidFill>
                <a:latin typeface="Arial" charset="0"/>
              </a:rPr>
              <a:t>TẠO CÁC HIỆU ỨNG ĐỘNG</a:t>
            </a:r>
            <a:endParaRPr lang="en-US" sz="4400">
              <a:solidFill>
                <a:srgbClr val="FF0066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78425" y="3200400"/>
            <a:ext cx="39655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609600"/>
            <a:ext cx="3810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32" name="Text Box 8"/>
          <p:cNvSpPr txBox="1">
            <a:spLocks noChangeArrowheads="1"/>
          </p:cNvSpPr>
          <p:nvPr/>
        </p:nvSpPr>
        <p:spPr bwMode="auto">
          <a:xfrm>
            <a:off x="685800" y="0"/>
            <a:ext cx="6629400" cy="6461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sng">
                <a:latin typeface="Arial" charset="0"/>
              </a:rPr>
              <a:t>Bước 5</a:t>
            </a:r>
            <a:r>
              <a:rPr lang="en-US">
                <a:latin typeface="Arial" charset="0"/>
              </a:rPr>
              <a:t>: Mở nhóm hiệu ứng thích hợp -&gt; chọn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More Effects</a:t>
            </a:r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685800" y="533400"/>
            <a:ext cx="6629400" cy="3698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sng">
                <a:latin typeface="Arial" charset="0"/>
              </a:rPr>
              <a:t>Bước 6</a:t>
            </a:r>
            <a:r>
              <a:rPr lang="en-US">
                <a:latin typeface="Arial" charset="0"/>
              </a:rPr>
              <a:t>: Chọn kiểu hiệu ứng thích hợp -&gt; Nhấn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Ok</a:t>
            </a:r>
          </a:p>
        </p:txBody>
      </p:sp>
      <p:sp>
        <p:nvSpPr>
          <p:cNvPr id="308236" name="Oval 12"/>
          <p:cNvSpPr>
            <a:spLocks noChangeArrowheads="1"/>
          </p:cNvSpPr>
          <p:nvPr/>
        </p:nvSpPr>
        <p:spPr bwMode="auto">
          <a:xfrm>
            <a:off x="6781800" y="990600"/>
            <a:ext cx="12192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308237" name="Oval 13"/>
          <p:cNvSpPr>
            <a:spLocks noChangeArrowheads="1"/>
          </p:cNvSpPr>
          <p:nvPr/>
        </p:nvSpPr>
        <p:spPr bwMode="auto">
          <a:xfrm>
            <a:off x="5410200" y="1219200"/>
            <a:ext cx="1219200" cy="228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308238" name="Oval 14"/>
          <p:cNvSpPr>
            <a:spLocks noChangeArrowheads="1"/>
          </p:cNvSpPr>
          <p:nvPr/>
        </p:nvSpPr>
        <p:spPr bwMode="auto">
          <a:xfrm>
            <a:off x="7391400" y="2895600"/>
            <a:ext cx="1219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308239" name="Oval 15"/>
          <p:cNvSpPr>
            <a:spLocks noChangeArrowheads="1"/>
          </p:cNvSpPr>
          <p:nvPr/>
        </p:nvSpPr>
        <p:spPr bwMode="auto">
          <a:xfrm>
            <a:off x="5334000" y="3810000"/>
            <a:ext cx="1600200" cy="1905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308240" name="Oval 16"/>
          <p:cNvSpPr>
            <a:spLocks noChangeArrowheads="1"/>
          </p:cNvSpPr>
          <p:nvPr/>
        </p:nvSpPr>
        <p:spPr bwMode="auto">
          <a:xfrm>
            <a:off x="6705600" y="6477000"/>
            <a:ext cx="12192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308241" name="Text Box 17"/>
          <p:cNvSpPr txBox="1">
            <a:spLocks noChangeArrowheads="1"/>
          </p:cNvSpPr>
          <p:nvPr/>
        </p:nvSpPr>
        <p:spPr bwMode="auto">
          <a:xfrm>
            <a:off x="7786688" y="747713"/>
            <a:ext cx="457200" cy="338137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308242" name="Text Box 18"/>
          <p:cNvSpPr txBox="1">
            <a:spLocks noChangeArrowheads="1"/>
          </p:cNvSpPr>
          <p:nvPr/>
        </p:nvSpPr>
        <p:spPr bwMode="auto">
          <a:xfrm>
            <a:off x="5334000" y="914400"/>
            <a:ext cx="457200" cy="33813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308243" name="Text Box 19"/>
          <p:cNvSpPr txBox="1">
            <a:spLocks noChangeArrowheads="1"/>
          </p:cNvSpPr>
          <p:nvPr/>
        </p:nvSpPr>
        <p:spPr bwMode="auto">
          <a:xfrm>
            <a:off x="3657600" y="4419600"/>
            <a:ext cx="1676400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4. Các kiểu hiệu ứng</a:t>
            </a:r>
          </a:p>
        </p:txBody>
      </p:sp>
      <p:sp>
        <p:nvSpPr>
          <p:cNvPr id="308244" name="Text Box 20"/>
          <p:cNvSpPr txBox="1">
            <a:spLocks noChangeArrowheads="1"/>
          </p:cNvSpPr>
          <p:nvPr/>
        </p:nvSpPr>
        <p:spPr bwMode="auto">
          <a:xfrm>
            <a:off x="8305800" y="2590800"/>
            <a:ext cx="457200" cy="33813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3</a:t>
            </a:r>
          </a:p>
        </p:txBody>
      </p:sp>
      <p:sp>
        <p:nvSpPr>
          <p:cNvPr id="308245" name="Text Box 21"/>
          <p:cNvSpPr txBox="1">
            <a:spLocks noChangeArrowheads="1"/>
          </p:cNvSpPr>
          <p:nvPr/>
        </p:nvSpPr>
        <p:spPr bwMode="auto">
          <a:xfrm>
            <a:off x="6400800" y="6248400"/>
            <a:ext cx="457200" cy="33813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30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08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0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0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500"/>
                                        <p:tgtEl>
                                          <p:spTgt spid="30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30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0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1000"/>
                                        <p:tgtEl>
                                          <p:spTgt spid="30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082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08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08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1000"/>
                                        <p:tgtEl>
                                          <p:spTgt spid="30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30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32" grpId="0"/>
      <p:bldP spid="308235" grpId="0"/>
      <p:bldP spid="308236" grpId="0" animBg="1"/>
      <p:bldP spid="308237" grpId="0" animBg="1"/>
      <p:bldP spid="308238" grpId="0" animBg="1"/>
      <p:bldP spid="308239" grpId="0" animBg="1"/>
      <p:bldP spid="308240" grpId="0" animBg="1"/>
      <p:bldP spid="308241" grpId="0"/>
      <p:bldP spid="308242" grpId="0"/>
      <p:bldP spid="308243" grpId="0"/>
      <p:bldP spid="308244" grpId="0"/>
      <p:bldP spid="3082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47240" y="346"/>
            <a:ext cx="8880345" cy="1043845"/>
            <a:chOff x="720" y="1392"/>
            <a:chExt cx="4058" cy="480"/>
          </a:xfrm>
          <a:effectLst>
            <a:reflection blurRad="6350" stA="50000" endA="300" endPos="90000" dist="50800" dir="5400000" sy="-100000" algn="bl" rotWithShape="0"/>
          </a:effectLst>
        </p:grpSpPr>
        <p:sp>
          <p:nvSpPr>
            <p:cNvPr id="47112" name="AutoShape 8"/>
            <p:cNvSpPr>
              <a:spLocks noChangeArrowheads="1"/>
            </p:cNvSpPr>
            <p:nvPr/>
          </p:nvSpPr>
          <p:spPr bwMode="lt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8902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l">
                <a:defRPr/>
              </a:pPr>
              <a:endParaRPr lang="en-US" b="0">
                <a:latin typeface="Arial"/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47114" name="AutoShape 10"/>
              <p:cNvSpPr>
                <a:spLocks noChangeArrowheads="1"/>
              </p:cNvSpPr>
              <p:nvPr/>
            </p:nvSpPr>
            <p:spPr bwMode="lt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4117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l">
                  <a:defRPr/>
                </a:pPr>
                <a:endParaRPr lang="en-US" b="0">
                  <a:latin typeface="Arial"/>
                </a:endParaRPr>
              </a:p>
            </p:txBody>
          </p:sp>
          <p:sp>
            <p:nvSpPr>
              <p:cNvPr id="47115" name="AutoShape 11"/>
              <p:cNvSpPr>
                <a:spLocks noChangeArrowheads="1"/>
              </p:cNvSpPr>
              <p:nvPr/>
            </p:nvSpPr>
            <p:spPr bwMode="lt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3333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l">
                  <a:defRPr/>
                </a:pPr>
                <a:endParaRPr lang="en-US" b="0">
                  <a:latin typeface="Arial"/>
                </a:endParaRPr>
              </a:p>
            </p:txBody>
          </p:sp>
        </p:grpSp>
      </p:grpSp>
      <p:sp>
        <p:nvSpPr>
          <p:cNvPr id="22531" name="Rectangle 3"/>
          <p:cNvSpPr>
            <a:spLocks noChangeArrowheads="1"/>
          </p:cNvSpPr>
          <p:nvPr/>
        </p:nvSpPr>
        <p:spPr bwMode="black">
          <a:xfrm>
            <a:off x="1447800" y="228600"/>
            <a:ext cx="7307263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b="0">
              <a:latin typeface="Arial" charset="0"/>
            </a:endParaRP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black">
          <a:xfrm>
            <a:off x="1219200" y="0"/>
            <a:ext cx="7307263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b="0">
              <a:latin typeface="Arial" charset="0"/>
            </a:endParaRPr>
          </a:p>
        </p:txBody>
      </p:sp>
      <p:sp>
        <p:nvSpPr>
          <p:cNvPr id="21509" name="Rectangle 12"/>
          <p:cNvSpPr>
            <a:spLocks noChangeArrowheads="1"/>
          </p:cNvSpPr>
          <p:nvPr/>
        </p:nvSpPr>
        <p:spPr bwMode="black">
          <a:xfrm>
            <a:off x="1139825" y="184150"/>
            <a:ext cx="79248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>
                <a:solidFill>
                  <a:srgbClr val="FFFF00"/>
                </a:solidFill>
                <a:latin typeface="Arial" charset="0"/>
              </a:rPr>
              <a:t>CỦNG CỐ</a:t>
            </a:r>
            <a:endParaRPr lang="en-US" sz="360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22534" name="Picture 6" descr="Picture5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400" y="127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311" name="Text Box 15"/>
          <p:cNvSpPr txBox="1">
            <a:spLocks noChangeArrowheads="1"/>
          </p:cNvSpPr>
          <p:nvPr/>
        </p:nvSpPr>
        <p:spPr bwMode="auto">
          <a:xfrm>
            <a:off x="762000" y="1479550"/>
            <a:ext cx="8382000" cy="12001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u="sng">
                <a:solidFill>
                  <a:srgbClr val="FF0000"/>
                </a:solidFill>
                <a:latin typeface="Arial" charset="0"/>
              </a:rPr>
              <a:t>Bài tập 1:</a:t>
            </a:r>
            <a:r>
              <a:rPr lang="en-US" sz="2400">
                <a:latin typeface="Arial" charset="0"/>
              </a:rPr>
              <a:t/>
            </a:r>
            <a:br>
              <a:rPr lang="en-US" sz="2400">
                <a:latin typeface="Arial" charset="0"/>
              </a:rPr>
            </a:br>
            <a:r>
              <a:rPr lang="en-US" sz="2400">
                <a:latin typeface="Arial" charset="0"/>
              </a:rPr>
              <a:t>	Có mấy loại hiệu ứng động? Hãy nêu lợi ích của việc sử dụng hiệu ứng động trong bài trình chiếu?</a:t>
            </a:r>
          </a:p>
        </p:txBody>
      </p:sp>
      <p:sp>
        <p:nvSpPr>
          <p:cNvPr id="311312" name="Text Box 16"/>
          <p:cNvSpPr txBox="1">
            <a:spLocks noChangeArrowheads="1"/>
          </p:cNvSpPr>
          <p:nvPr/>
        </p:nvSpPr>
        <p:spPr bwMode="auto">
          <a:xfrm>
            <a:off x="762000" y="2944813"/>
            <a:ext cx="8382000" cy="286226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u="sng">
                <a:solidFill>
                  <a:srgbClr val="FF0000"/>
                </a:solidFill>
                <a:latin typeface="Arial" charset="0"/>
              </a:rPr>
              <a:t>Trả lời:</a:t>
            </a:r>
            <a:r>
              <a:rPr lang="en-US" sz="2400">
                <a:latin typeface="Arial" charset="0"/>
              </a:rPr>
              <a:t/>
            </a:r>
            <a:br>
              <a:rPr lang="en-US" sz="2400">
                <a:latin typeface="Arial" charset="0"/>
              </a:rPr>
            </a:br>
            <a:r>
              <a:rPr lang="en-US" sz="2400">
                <a:latin typeface="Arial" charset="0"/>
              </a:rPr>
              <a:t>	- Có 2 loại hiệu ứng động là hiệu ứng chuyển trang chiếu và hiệu ứng động cho đối tượng trên trang chiếu. </a:t>
            </a:r>
          </a:p>
          <a:p>
            <a:pPr algn="l">
              <a:spcBef>
                <a:spcPct val="50000"/>
              </a:spcBef>
            </a:pPr>
            <a:r>
              <a:rPr lang="en-US" sz="2400">
                <a:latin typeface="Arial" charset="0"/>
              </a:rPr>
              <a:t>	- Hiệu ứng động giúp cho việc trình chiếu trở nên hấp dẫn, sinh động, thu hút sự chú ý và quản lý tốt hơn việc truyền đạt thông tin.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1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1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1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1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1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  <p:bldP spid="311311" grpId="0"/>
      <p:bldP spid="3113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47240" y="346"/>
            <a:ext cx="8880345" cy="1043845"/>
            <a:chOff x="720" y="1392"/>
            <a:chExt cx="4058" cy="480"/>
          </a:xfrm>
          <a:effectLst>
            <a:reflection blurRad="6350" stA="50000" endA="300" endPos="90000" dist="50800" dir="5400000" sy="-100000" algn="bl" rotWithShape="0"/>
          </a:effectLst>
        </p:grpSpPr>
        <p:sp>
          <p:nvSpPr>
            <p:cNvPr id="47112" name="AutoShape 8"/>
            <p:cNvSpPr>
              <a:spLocks noChangeArrowheads="1"/>
            </p:cNvSpPr>
            <p:nvPr/>
          </p:nvSpPr>
          <p:spPr bwMode="lt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8902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l">
                <a:defRPr/>
              </a:pPr>
              <a:endParaRPr lang="en-US" b="0">
                <a:latin typeface="Arial"/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47114" name="AutoShape 10"/>
              <p:cNvSpPr>
                <a:spLocks noChangeArrowheads="1"/>
              </p:cNvSpPr>
              <p:nvPr/>
            </p:nvSpPr>
            <p:spPr bwMode="lt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4117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l">
                  <a:defRPr/>
                </a:pPr>
                <a:endParaRPr lang="en-US" b="0">
                  <a:latin typeface="Arial"/>
                </a:endParaRPr>
              </a:p>
            </p:txBody>
          </p:sp>
          <p:sp>
            <p:nvSpPr>
              <p:cNvPr id="47115" name="AutoShape 11"/>
              <p:cNvSpPr>
                <a:spLocks noChangeArrowheads="1"/>
              </p:cNvSpPr>
              <p:nvPr/>
            </p:nvSpPr>
            <p:spPr bwMode="lt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3333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l">
                  <a:defRPr/>
                </a:pPr>
                <a:endParaRPr lang="en-US" b="0">
                  <a:latin typeface="Arial"/>
                </a:endParaRPr>
              </a:p>
            </p:txBody>
          </p:sp>
        </p:grpSp>
      </p:grpSp>
      <p:sp>
        <p:nvSpPr>
          <p:cNvPr id="24579" name="Rectangle 3"/>
          <p:cNvSpPr>
            <a:spLocks noChangeArrowheads="1"/>
          </p:cNvSpPr>
          <p:nvPr/>
        </p:nvSpPr>
        <p:spPr bwMode="black">
          <a:xfrm>
            <a:off x="1455738" y="230188"/>
            <a:ext cx="7307262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b="0">
              <a:latin typeface="Arial" charset="0"/>
            </a:endParaRPr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black">
          <a:xfrm>
            <a:off x="1219200" y="63500"/>
            <a:ext cx="7307263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b="0">
              <a:latin typeface="Arial" charset="0"/>
            </a:endParaRPr>
          </a:p>
        </p:txBody>
      </p:sp>
      <p:sp>
        <p:nvSpPr>
          <p:cNvPr id="21509" name="Rectangle 12"/>
          <p:cNvSpPr>
            <a:spLocks noChangeArrowheads="1"/>
          </p:cNvSpPr>
          <p:nvPr/>
        </p:nvSpPr>
        <p:spPr bwMode="black">
          <a:xfrm>
            <a:off x="1139825" y="184150"/>
            <a:ext cx="79248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>
                <a:solidFill>
                  <a:srgbClr val="FFFF00"/>
                </a:solidFill>
                <a:latin typeface="Arial" charset="0"/>
              </a:rPr>
              <a:t>DẶN DÒ</a:t>
            </a:r>
            <a:endParaRPr lang="en-US" sz="360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24582" name="Picture 6" descr="Picture5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400" y="127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2327" name="Text Box 7"/>
          <p:cNvSpPr txBox="1">
            <a:spLocks noChangeArrowheads="1"/>
          </p:cNvSpPr>
          <p:nvPr/>
        </p:nvSpPr>
        <p:spPr bwMode="auto">
          <a:xfrm>
            <a:off x="1219200" y="1676400"/>
            <a:ext cx="7543800" cy="26924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-"/>
            </a:pPr>
            <a:r>
              <a:rPr lang="en-US" sz="2600">
                <a:latin typeface="Arial" charset="0"/>
              </a:rPr>
              <a:t> Đọc phần ghi nhớ sách giáo khoa.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en-US" sz="2600">
                <a:latin typeface="Arial" charset="0"/>
              </a:rPr>
              <a:t> Học thuộc bài cũ.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en-US" sz="2600">
                <a:latin typeface="Arial" charset="0"/>
              </a:rPr>
              <a:t> Trả lời câu hỏi sgk/ 114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en-US" sz="2600">
                <a:latin typeface="Arial" charset="0"/>
              </a:rPr>
              <a:t> Chuẩn bị mục 3, 4 bài “Tạo các hiệu ứng động”.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  <p:bldP spid="3123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47240" y="346"/>
            <a:ext cx="8880345" cy="1043845"/>
            <a:chOff x="720" y="1392"/>
            <a:chExt cx="4058" cy="480"/>
          </a:xfrm>
          <a:effectLst>
            <a:reflection blurRad="6350" stA="50000" endA="300" endPos="90000" dist="50800" dir="5400000" sy="-100000" algn="bl" rotWithShape="0"/>
          </a:effectLst>
        </p:grpSpPr>
        <p:sp>
          <p:nvSpPr>
            <p:cNvPr id="47112" name="AutoShape 8"/>
            <p:cNvSpPr>
              <a:spLocks noChangeArrowheads="1"/>
            </p:cNvSpPr>
            <p:nvPr/>
          </p:nvSpPr>
          <p:spPr bwMode="lt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8902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l">
                <a:defRPr/>
              </a:pPr>
              <a:endParaRPr lang="en-US" b="0">
                <a:latin typeface="Arial"/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47114" name="AutoShape 10"/>
              <p:cNvSpPr>
                <a:spLocks noChangeArrowheads="1"/>
              </p:cNvSpPr>
              <p:nvPr/>
            </p:nvSpPr>
            <p:spPr bwMode="lt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4117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l">
                  <a:defRPr/>
                </a:pPr>
                <a:endParaRPr lang="en-US" b="0">
                  <a:latin typeface="Arial"/>
                </a:endParaRPr>
              </a:p>
            </p:txBody>
          </p:sp>
          <p:sp>
            <p:nvSpPr>
              <p:cNvPr id="47115" name="AutoShape 11"/>
              <p:cNvSpPr>
                <a:spLocks noChangeArrowheads="1"/>
              </p:cNvSpPr>
              <p:nvPr/>
            </p:nvSpPr>
            <p:spPr bwMode="lt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3333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l">
                  <a:defRPr/>
                </a:pPr>
                <a:endParaRPr lang="en-US" b="0">
                  <a:latin typeface="Arial"/>
                </a:endParaRPr>
              </a:p>
            </p:txBody>
          </p:sp>
        </p:grpSp>
      </p:grpSp>
      <p:sp>
        <p:nvSpPr>
          <p:cNvPr id="12291" name="Rectangle 3"/>
          <p:cNvSpPr>
            <a:spLocks noChangeArrowheads="1"/>
          </p:cNvSpPr>
          <p:nvPr/>
        </p:nvSpPr>
        <p:spPr bwMode="black">
          <a:xfrm>
            <a:off x="1455738" y="230188"/>
            <a:ext cx="7307262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b="0">
              <a:latin typeface="Arial" charset="0"/>
            </a:endParaRP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black">
          <a:xfrm>
            <a:off x="1246188" y="166688"/>
            <a:ext cx="7307262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b="0">
              <a:latin typeface="Arial" charset="0"/>
            </a:endParaRPr>
          </a:p>
        </p:txBody>
      </p:sp>
      <p:sp>
        <p:nvSpPr>
          <p:cNvPr id="21509" name="Rectangle 12"/>
          <p:cNvSpPr>
            <a:spLocks noChangeArrowheads="1"/>
          </p:cNvSpPr>
          <p:nvPr/>
        </p:nvSpPr>
        <p:spPr bwMode="black">
          <a:xfrm>
            <a:off x="1076325" y="222250"/>
            <a:ext cx="79248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000">
                <a:solidFill>
                  <a:schemeClr val="bg1"/>
                </a:solidFill>
                <a:latin typeface="Arial" charset="0"/>
              </a:rPr>
              <a:t>NỘI DUNG BÀI MỚI</a:t>
            </a:r>
          </a:p>
        </p:txBody>
      </p:sp>
      <p:pic>
        <p:nvPicPr>
          <p:cNvPr id="12294" name="Picture 8" descr="Picture5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227"/>
          <p:cNvGrpSpPr>
            <a:grpSpLocks/>
          </p:cNvGrpSpPr>
          <p:nvPr/>
        </p:nvGrpSpPr>
        <p:grpSpPr bwMode="auto">
          <a:xfrm>
            <a:off x="1752600" y="1905000"/>
            <a:ext cx="6248400" cy="1511300"/>
            <a:chOff x="1104" y="1008"/>
            <a:chExt cx="3936" cy="952"/>
          </a:xfrm>
        </p:grpSpPr>
        <p:pic>
          <p:nvPicPr>
            <p:cNvPr id="12311" name="Group 7"/>
            <p:cNvPicPr>
              <a:picLocks noChangeArrowheads="1"/>
            </p:cNvPicPr>
            <p:nvPr/>
          </p:nvPicPr>
          <p:blipFill>
            <a:blip r:embed="rId4">
              <a:lum bright="30000"/>
            </a:blip>
            <a:srcRect/>
            <a:stretch>
              <a:fillRect/>
            </a:stretch>
          </p:blipFill>
          <p:spPr bwMode="auto">
            <a:xfrm>
              <a:off x="1680" y="1048"/>
              <a:ext cx="3360" cy="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12" name="Rectangle 12"/>
            <p:cNvSpPr>
              <a:spLocks noChangeArrowheads="1"/>
            </p:cNvSpPr>
            <p:nvPr/>
          </p:nvSpPr>
          <p:spPr bwMode="black">
            <a:xfrm>
              <a:off x="1758" y="1132"/>
              <a:ext cx="3186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2000">
                  <a:solidFill>
                    <a:srgbClr val="3333CC"/>
                  </a:solidFill>
                  <a:latin typeface="Arial" charset="0"/>
                </a:rPr>
                <a:t>HIỆU ỨNG CHUYỂN TRANG CHIẾU</a:t>
              </a:r>
            </a:p>
          </p:txBody>
        </p:sp>
        <p:pic>
          <p:nvPicPr>
            <p:cNvPr id="12313" name="Picture 13" descr="LB_circle00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104" y="1008"/>
              <a:ext cx="647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14" name="Text Box 14"/>
            <p:cNvSpPr txBox="1">
              <a:spLocks noChangeArrowheads="1"/>
            </p:cNvSpPr>
            <p:nvPr/>
          </p:nvSpPr>
          <p:spPr bwMode="gray">
            <a:xfrm>
              <a:off x="1272" y="115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3333CC"/>
                  </a:solidFill>
                  <a:latin typeface="Arial" charset="0"/>
                </a:rPr>
                <a:t>1.</a:t>
              </a:r>
            </a:p>
          </p:txBody>
        </p:sp>
      </p:grpSp>
      <p:grpSp>
        <p:nvGrpSpPr>
          <p:cNvPr id="5" name="Group 228"/>
          <p:cNvGrpSpPr>
            <a:grpSpLocks/>
          </p:cNvGrpSpPr>
          <p:nvPr/>
        </p:nvGrpSpPr>
        <p:grpSpPr bwMode="auto">
          <a:xfrm>
            <a:off x="1752600" y="2971800"/>
            <a:ext cx="6324600" cy="1524000"/>
            <a:chOff x="1104" y="1680"/>
            <a:chExt cx="3984" cy="960"/>
          </a:xfrm>
        </p:grpSpPr>
        <p:pic>
          <p:nvPicPr>
            <p:cNvPr id="12307" name="Group 7"/>
            <p:cNvPicPr>
              <a:picLocks noChangeArrowheads="1"/>
            </p:cNvPicPr>
            <p:nvPr/>
          </p:nvPicPr>
          <p:blipFill>
            <a:blip r:embed="rId4">
              <a:lum bright="30000"/>
            </a:blip>
            <a:srcRect/>
            <a:stretch>
              <a:fillRect/>
            </a:stretch>
          </p:blipFill>
          <p:spPr bwMode="auto">
            <a:xfrm>
              <a:off x="1680" y="1728"/>
              <a:ext cx="3360" cy="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8" name="Rectangle 12"/>
            <p:cNvSpPr>
              <a:spLocks noChangeArrowheads="1"/>
            </p:cNvSpPr>
            <p:nvPr/>
          </p:nvSpPr>
          <p:spPr bwMode="black">
            <a:xfrm>
              <a:off x="1758" y="1804"/>
              <a:ext cx="3330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2000">
                  <a:solidFill>
                    <a:srgbClr val="3333CC"/>
                  </a:solidFill>
                  <a:latin typeface="Arial" charset="0"/>
                </a:rPr>
                <a:t>TẠO HIỆU ỨNG ĐỘNG CHO ĐỐI TƯỢNG</a:t>
              </a:r>
            </a:p>
          </p:txBody>
        </p:sp>
        <p:pic>
          <p:nvPicPr>
            <p:cNvPr id="12309" name="Picture 13" descr="LB_circle00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104" y="1680"/>
              <a:ext cx="647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10" name="Text Box 14"/>
            <p:cNvSpPr txBox="1">
              <a:spLocks noChangeArrowheads="1"/>
            </p:cNvSpPr>
            <p:nvPr/>
          </p:nvSpPr>
          <p:spPr bwMode="gray">
            <a:xfrm>
              <a:off x="1272" y="181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3333CC"/>
                  </a:solidFill>
                  <a:latin typeface="Arial" charset="0"/>
                </a:rPr>
                <a:t>2.</a:t>
              </a:r>
            </a:p>
          </p:txBody>
        </p:sp>
      </p:grpSp>
      <p:grpSp>
        <p:nvGrpSpPr>
          <p:cNvPr id="6" name="Group 229"/>
          <p:cNvGrpSpPr>
            <a:grpSpLocks/>
          </p:cNvGrpSpPr>
          <p:nvPr/>
        </p:nvGrpSpPr>
        <p:grpSpPr bwMode="auto">
          <a:xfrm>
            <a:off x="1828800" y="4114800"/>
            <a:ext cx="6197600" cy="1524000"/>
            <a:chOff x="1152" y="2400"/>
            <a:chExt cx="3904" cy="960"/>
          </a:xfrm>
        </p:grpSpPr>
        <p:pic>
          <p:nvPicPr>
            <p:cNvPr id="12303" name="Group 7"/>
            <p:cNvPicPr>
              <a:picLocks noChangeArrowheads="1"/>
            </p:cNvPicPr>
            <p:nvPr/>
          </p:nvPicPr>
          <p:blipFill>
            <a:blip r:embed="rId4">
              <a:lum bright="30000"/>
            </a:blip>
            <a:srcRect/>
            <a:stretch>
              <a:fillRect/>
            </a:stretch>
          </p:blipFill>
          <p:spPr bwMode="auto">
            <a:xfrm>
              <a:off x="1696" y="2448"/>
              <a:ext cx="3360" cy="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4" name="Rectangle 12"/>
            <p:cNvSpPr>
              <a:spLocks noChangeArrowheads="1"/>
            </p:cNvSpPr>
            <p:nvPr/>
          </p:nvSpPr>
          <p:spPr bwMode="black">
            <a:xfrm>
              <a:off x="1806" y="2524"/>
              <a:ext cx="3186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2000">
                  <a:solidFill>
                    <a:srgbClr val="3333CC"/>
                  </a:solidFill>
                  <a:latin typeface="Arial" charset="0"/>
                </a:rPr>
                <a:t>SỬ DỤNG CÁC HIỆU ỨNG ĐỘNG</a:t>
              </a:r>
            </a:p>
          </p:txBody>
        </p:sp>
        <p:pic>
          <p:nvPicPr>
            <p:cNvPr id="12305" name="Picture 13" descr="LB_circle00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152" y="2400"/>
              <a:ext cx="647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6" name="Text Box 14"/>
            <p:cNvSpPr txBox="1">
              <a:spLocks noChangeArrowheads="1"/>
            </p:cNvSpPr>
            <p:nvPr/>
          </p:nvSpPr>
          <p:spPr bwMode="gray">
            <a:xfrm>
              <a:off x="1304" y="253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3333CC"/>
                  </a:solidFill>
                  <a:latin typeface="Arial" charset="0"/>
                </a:rPr>
                <a:t>3.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black">
          <a:xfrm>
            <a:off x="1455738" y="230188"/>
            <a:ext cx="7307262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1600" b="0">
              <a:latin typeface="Arial" charset="0"/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black">
          <a:xfrm>
            <a:off x="1219200" y="63500"/>
            <a:ext cx="7307263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1600" b="0">
              <a:latin typeface="Arial" charset="0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609600" y="1143000"/>
            <a:ext cx="4038600" cy="1219200"/>
            <a:chOff x="384" y="768"/>
            <a:chExt cx="2544" cy="768"/>
          </a:xfrm>
        </p:grpSpPr>
        <p:pic>
          <p:nvPicPr>
            <p:cNvPr id="13323" name="Group 7"/>
            <p:cNvPicPr>
              <a:picLocks noChangeArrowheads="1"/>
            </p:cNvPicPr>
            <p:nvPr/>
          </p:nvPicPr>
          <p:blipFill>
            <a:blip r:embed="rId2">
              <a:lum bright="30000"/>
            </a:blip>
            <a:srcRect/>
            <a:stretch>
              <a:fillRect/>
            </a:stretch>
          </p:blipFill>
          <p:spPr bwMode="auto">
            <a:xfrm>
              <a:off x="720" y="768"/>
              <a:ext cx="1872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4" name="Rectangle 12"/>
            <p:cNvSpPr>
              <a:spLocks noChangeArrowheads="1"/>
            </p:cNvSpPr>
            <p:nvPr/>
          </p:nvSpPr>
          <p:spPr bwMode="black">
            <a:xfrm>
              <a:off x="816" y="816"/>
              <a:ext cx="2112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l"/>
              <a:r>
                <a:rPr lang="en-US" sz="2400">
                  <a:solidFill>
                    <a:srgbClr val="FF0066"/>
                  </a:solidFill>
                  <a:latin typeface="Arial" charset="0"/>
                </a:rPr>
                <a:t>Chuyển trang chiếu:</a:t>
              </a:r>
            </a:p>
          </p:txBody>
        </p:sp>
        <p:pic>
          <p:nvPicPr>
            <p:cNvPr id="13325" name="Picture 13" descr="LB_circle00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4" y="768"/>
              <a:ext cx="392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6" name="Text Box 14"/>
            <p:cNvSpPr txBox="1">
              <a:spLocks noChangeArrowheads="1"/>
            </p:cNvSpPr>
            <p:nvPr/>
          </p:nvSpPr>
          <p:spPr bwMode="gray">
            <a:xfrm>
              <a:off x="424" y="780"/>
              <a:ext cx="32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FF0066"/>
                  </a:solidFill>
                  <a:latin typeface="Arial" charset="0"/>
                </a:rPr>
                <a:t>1.</a:t>
              </a:r>
            </a:p>
          </p:txBody>
        </p:sp>
      </p:grpSp>
      <p:sp>
        <p:nvSpPr>
          <p:cNvPr id="302103" name="Text Box 23"/>
          <p:cNvSpPr txBox="1">
            <a:spLocks noChangeArrowheads="1"/>
          </p:cNvSpPr>
          <p:nvPr/>
        </p:nvSpPr>
        <p:spPr bwMode="auto">
          <a:xfrm>
            <a:off x="860281" y="1882419"/>
            <a:ext cx="7645400" cy="46166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cs typeface="Times New Roman" panose="02020603050405020304" pitchFamily="18" charset="0"/>
              </a:rPr>
              <a:t>Mời các em quan sát 2 bài trình chiếu sau:</a:t>
            </a:r>
          </a:p>
        </p:txBody>
      </p:sp>
      <p:sp>
        <p:nvSpPr>
          <p:cNvPr id="302107" name="Text Box 27"/>
          <p:cNvSpPr txBox="1">
            <a:spLocks noChangeArrowheads="1"/>
          </p:cNvSpPr>
          <p:nvPr/>
        </p:nvSpPr>
        <p:spPr bwMode="auto">
          <a:xfrm>
            <a:off x="1455738" y="2515033"/>
            <a:ext cx="6184900" cy="46166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cs typeface="Times New Roman" panose="02020603050405020304" pitchFamily="18" charset="0"/>
                <a:hlinkClick r:id="rId4" action="ppaction://hlinkpres?slideindex=1&amp;slidetitle="/>
              </a:rPr>
              <a:t>Bài trình chiếu 1</a:t>
            </a:r>
            <a:r>
              <a:rPr lang="en-US" sz="2400">
                <a:solidFill>
                  <a:srgbClr val="003399"/>
                </a:solidFill>
                <a:cs typeface="Times New Roman" panose="02020603050405020304" pitchFamily="18" charset="0"/>
              </a:rPr>
              <a:t>:</a:t>
            </a:r>
            <a:r>
              <a:rPr lang="en-US" sz="2400">
                <a:solidFill>
                  <a:srgbClr val="FF0066"/>
                </a:solidFill>
                <a:cs typeface="Times New Roman" panose="02020603050405020304" pitchFamily="18" charset="0"/>
              </a:rPr>
              <a:t> </a:t>
            </a:r>
            <a:r>
              <a:rPr lang="en-US" sz="2400">
                <a:cs typeface="Times New Roman" panose="02020603050405020304" pitchFamily="18" charset="0"/>
              </a:rPr>
              <a:t>khi chưa tạo hiệu ứng</a:t>
            </a:r>
          </a:p>
        </p:txBody>
      </p:sp>
      <p:sp>
        <p:nvSpPr>
          <p:cNvPr id="302108" name="Text Box 28"/>
          <p:cNvSpPr txBox="1">
            <a:spLocks noChangeArrowheads="1"/>
          </p:cNvSpPr>
          <p:nvPr/>
        </p:nvSpPr>
        <p:spPr bwMode="auto">
          <a:xfrm>
            <a:off x="1828800" y="3200400"/>
            <a:ext cx="5715000" cy="46166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cs typeface="Times New Roman" panose="02020603050405020304" pitchFamily="18" charset="0"/>
                <a:hlinkClick r:id="rId5" action="ppaction://hlinkpres?slideindex=1&amp;slidetitle="/>
              </a:rPr>
              <a:t>Bài trình chiếu 2: </a:t>
            </a:r>
            <a:r>
              <a:rPr lang="en-US" sz="2400">
                <a:cs typeface="Times New Roman" panose="02020603050405020304" pitchFamily="18" charset="0"/>
              </a:rPr>
              <a:t>khi đã tạo hiệu ứng</a:t>
            </a:r>
          </a:p>
        </p:txBody>
      </p:sp>
      <p:grpSp>
        <p:nvGrpSpPr>
          <p:cNvPr id="19" name="Group 22"/>
          <p:cNvGrpSpPr>
            <a:grpSpLocks/>
          </p:cNvGrpSpPr>
          <p:nvPr/>
        </p:nvGrpSpPr>
        <p:grpSpPr bwMode="auto">
          <a:xfrm>
            <a:off x="-60325" y="-15875"/>
            <a:ext cx="9204325" cy="1057938"/>
            <a:chOff x="-48" y="0"/>
            <a:chExt cx="5798" cy="470"/>
          </a:xfrm>
        </p:grpSpPr>
        <p:grpSp>
          <p:nvGrpSpPr>
            <p:cNvPr id="20" name="Group 7"/>
            <p:cNvGrpSpPr>
              <a:grpSpLocks/>
            </p:cNvGrpSpPr>
            <p:nvPr/>
          </p:nvGrpSpPr>
          <p:grpSpPr bwMode="auto">
            <a:xfrm>
              <a:off x="156" y="24"/>
              <a:ext cx="5594" cy="446"/>
              <a:chOff x="720" y="1392"/>
              <a:chExt cx="4058" cy="480"/>
            </a:xfrm>
            <a:effectLst>
              <a:reflection blurRad="6350" stA="50000" endA="300" endPos="90000" dist="50800" dir="5400000" sy="-100000" algn="bl" rotWithShape="0"/>
            </a:effectLst>
          </p:grpSpPr>
          <p:sp>
            <p:nvSpPr>
              <p:cNvPr id="23" name="AutoShape 8"/>
              <p:cNvSpPr>
                <a:spLocks noChangeArrowheads="1"/>
              </p:cNvSpPr>
              <p:nvPr/>
            </p:nvSpPr>
            <p:spPr bwMode="ltGray">
              <a:xfrm>
                <a:off x="720" y="1392"/>
                <a:ext cx="4058" cy="480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chemeClr val="hlink"/>
                  </a:gs>
                  <a:gs pos="50000">
                    <a:schemeClr val="hlink">
                      <a:gamma/>
                      <a:shade val="8902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l">
                  <a:defRPr/>
                </a:pPr>
                <a:endParaRPr lang="en-US" sz="1600" b="0">
                  <a:latin typeface="Arial"/>
                </a:endParaRPr>
              </a:p>
            </p:txBody>
          </p:sp>
          <p:grpSp>
            <p:nvGrpSpPr>
              <p:cNvPr id="24" name="Group 9"/>
              <p:cNvGrpSpPr>
                <a:grpSpLocks/>
              </p:cNvGrpSpPr>
              <p:nvPr/>
            </p:nvGrpSpPr>
            <p:grpSpPr bwMode="auto">
              <a:xfrm>
                <a:off x="730" y="1407"/>
                <a:ext cx="4043" cy="444"/>
                <a:chOff x="744" y="1407"/>
                <a:chExt cx="3988" cy="444"/>
              </a:xfrm>
            </p:grpSpPr>
            <p:sp>
              <p:nvSpPr>
                <p:cNvPr id="25" name="AutoShape 10"/>
                <p:cNvSpPr>
                  <a:spLocks noChangeArrowheads="1"/>
                </p:cNvSpPr>
                <p:nvPr/>
              </p:nvSpPr>
              <p:spPr bwMode="ltGray">
                <a:xfrm>
                  <a:off x="744" y="1736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alpha val="0"/>
                      </a:schemeClr>
                    </a:gs>
                    <a:gs pos="100000">
                      <a:schemeClr val="hlink">
                        <a:gamma/>
                        <a:tint val="4117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algn="l">
                    <a:defRPr/>
                  </a:pPr>
                  <a:endParaRPr lang="en-US" sz="1600" b="0">
                    <a:latin typeface="Arial"/>
                  </a:endParaRPr>
                </a:p>
              </p:txBody>
            </p:sp>
            <p:sp>
              <p:nvSpPr>
                <p:cNvPr id="26" name="AutoShape 11"/>
                <p:cNvSpPr>
                  <a:spLocks noChangeArrowheads="1"/>
                </p:cNvSpPr>
                <p:nvPr/>
              </p:nvSpPr>
              <p:spPr bwMode="ltGray">
                <a:xfrm>
                  <a:off x="744" y="1407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gamma/>
                        <a:tint val="33333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algn="l">
                    <a:defRPr/>
                  </a:pPr>
                  <a:endParaRPr lang="en-US" sz="1600" b="0">
                    <a:latin typeface="Arial"/>
                  </a:endParaRPr>
                </a:p>
              </p:txBody>
            </p:sp>
          </p:grpSp>
        </p:grpSp>
        <p:sp>
          <p:nvSpPr>
            <p:cNvPr id="21" name="Rectangle 12"/>
            <p:cNvSpPr>
              <a:spLocks noChangeArrowheads="1"/>
            </p:cNvSpPr>
            <p:nvPr/>
          </p:nvSpPr>
          <p:spPr bwMode="black">
            <a:xfrm>
              <a:off x="678" y="0"/>
              <a:ext cx="4992" cy="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2000" u="sng" smtClean="0">
                  <a:solidFill>
                    <a:srgbClr val="FFFF66"/>
                  </a:solidFill>
                  <a:latin typeface="Arial" charset="0"/>
                </a:rPr>
                <a:t>BÀI 11</a:t>
              </a:r>
              <a:r>
                <a:rPr lang="en-US" sz="2400" smtClean="0">
                  <a:solidFill>
                    <a:srgbClr val="FFFF66"/>
                  </a:solidFill>
                  <a:latin typeface="Arial" charset="0"/>
                </a:rPr>
                <a:t>.</a:t>
              </a:r>
            </a:p>
            <a:p>
              <a:r>
                <a:rPr lang="en-US" sz="3200" smtClean="0">
                  <a:solidFill>
                    <a:srgbClr val="FF0066"/>
                  </a:solidFill>
                  <a:cs typeface="Times New Roman" panose="02020603050405020304" pitchFamily="18" charset="0"/>
                </a:rPr>
                <a:t>TẠO </a:t>
              </a:r>
              <a:r>
                <a:rPr lang="en-US" sz="3200">
                  <a:solidFill>
                    <a:srgbClr val="FF0066"/>
                  </a:solidFill>
                  <a:cs typeface="Times New Roman" panose="02020603050405020304" pitchFamily="18" charset="0"/>
                </a:rPr>
                <a:t>CÁC HIỆU ỨNG ĐỘNG</a:t>
              </a:r>
            </a:p>
          </p:txBody>
        </p:sp>
        <p:pic>
          <p:nvPicPr>
            <p:cNvPr id="22" name="Picture 25" descr="Picture56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-48" y="24"/>
              <a:ext cx="480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02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02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02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36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02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02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02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68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02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02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02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103" grpId="0"/>
      <p:bldP spid="302107" grpId="0"/>
      <p:bldP spid="3021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47240" y="346"/>
            <a:ext cx="8880345" cy="1043845"/>
            <a:chOff x="720" y="1392"/>
            <a:chExt cx="4058" cy="480"/>
          </a:xfrm>
          <a:effectLst>
            <a:reflection blurRad="6350" stA="50000" endA="300" endPos="90000" dist="50800" dir="5400000" sy="-100000" algn="bl" rotWithShape="0"/>
          </a:effectLst>
        </p:grpSpPr>
        <p:sp>
          <p:nvSpPr>
            <p:cNvPr id="47112" name="AutoShape 8"/>
            <p:cNvSpPr>
              <a:spLocks noChangeArrowheads="1"/>
            </p:cNvSpPr>
            <p:nvPr/>
          </p:nvSpPr>
          <p:spPr bwMode="lt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8902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l">
                <a:defRPr/>
              </a:pPr>
              <a:endParaRPr lang="en-US" sz="1600" b="0">
                <a:latin typeface="Arial"/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47114" name="AutoShape 10"/>
              <p:cNvSpPr>
                <a:spLocks noChangeArrowheads="1"/>
              </p:cNvSpPr>
              <p:nvPr/>
            </p:nvSpPr>
            <p:spPr bwMode="lt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4117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l">
                  <a:defRPr/>
                </a:pPr>
                <a:endParaRPr lang="en-US" sz="1600" b="0">
                  <a:latin typeface="Arial"/>
                </a:endParaRPr>
              </a:p>
            </p:txBody>
          </p:sp>
          <p:sp>
            <p:nvSpPr>
              <p:cNvPr id="47115" name="AutoShape 11"/>
              <p:cNvSpPr>
                <a:spLocks noChangeArrowheads="1"/>
              </p:cNvSpPr>
              <p:nvPr/>
            </p:nvSpPr>
            <p:spPr bwMode="lt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3333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l">
                  <a:defRPr/>
                </a:pPr>
                <a:endParaRPr lang="en-US" sz="1600" b="0">
                  <a:latin typeface="Arial"/>
                </a:endParaRPr>
              </a:p>
            </p:txBody>
          </p:sp>
        </p:grpSp>
      </p:grpSp>
      <p:sp>
        <p:nvSpPr>
          <p:cNvPr id="14339" name="Rectangle 3"/>
          <p:cNvSpPr>
            <a:spLocks noChangeArrowheads="1"/>
          </p:cNvSpPr>
          <p:nvPr/>
        </p:nvSpPr>
        <p:spPr bwMode="black">
          <a:xfrm>
            <a:off x="1455738" y="230188"/>
            <a:ext cx="7307262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1600" b="0">
              <a:latin typeface="Arial" charset="0"/>
            </a:endParaRP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black">
          <a:xfrm>
            <a:off x="1219200" y="63500"/>
            <a:ext cx="7307263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1600" b="0">
              <a:latin typeface="Arial" charset="0"/>
            </a:endParaRPr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black">
          <a:xfrm>
            <a:off x="1139825" y="184150"/>
            <a:ext cx="79248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>
                <a:solidFill>
                  <a:srgbClr val="FFFF00"/>
                </a:solidFill>
                <a:latin typeface="Arial" charset="0"/>
              </a:rPr>
              <a:t>TIẾT 47 - BÀI 12</a:t>
            </a:r>
            <a:r>
              <a:rPr lang="en-US" sz="2800">
                <a:solidFill>
                  <a:srgbClr val="FFFF66"/>
                </a:solidFill>
                <a:latin typeface="Arial" charset="0"/>
              </a:rPr>
              <a:t> </a:t>
            </a:r>
          </a:p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TẠO CÁC HIỆU ỨNG ĐỘNG</a:t>
            </a:r>
          </a:p>
        </p:txBody>
      </p:sp>
      <p:pic>
        <p:nvPicPr>
          <p:cNvPr id="14342" name="Picture 6" descr="Picture5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400" y="127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343" name="Group 43"/>
          <p:cNvGrpSpPr>
            <a:grpSpLocks/>
          </p:cNvGrpSpPr>
          <p:nvPr/>
        </p:nvGrpSpPr>
        <p:grpSpPr bwMode="auto">
          <a:xfrm>
            <a:off x="609600" y="1143000"/>
            <a:ext cx="3657600" cy="1219200"/>
            <a:chOff x="384" y="768"/>
            <a:chExt cx="2304" cy="768"/>
          </a:xfrm>
        </p:grpSpPr>
        <p:pic>
          <p:nvPicPr>
            <p:cNvPr id="14360" name="Group 7"/>
            <p:cNvPicPr>
              <a:picLocks noChangeArrowheads="1"/>
            </p:cNvPicPr>
            <p:nvPr/>
          </p:nvPicPr>
          <p:blipFill>
            <a:blip r:embed="rId3">
              <a:lum bright="30000"/>
            </a:blip>
            <a:srcRect/>
            <a:stretch>
              <a:fillRect/>
            </a:stretch>
          </p:blipFill>
          <p:spPr bwMode="auto">
            <a:xfrm>
              <a:off x="720" y="768"/>
              <a:ext cx="1872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1" name="Rectangle 12"/>
            <p:cNvSpPr>
              <a:spLocks noChangeArrowheads="1"/>
            </p:cNvSpPr>
            <p:nvPr/>
          </p:nvSpPr>
          <p:spPr bwMode="black">
            <a:xfrm>
              <a:off x="816" y="816"/>
              <a:ext cx="1872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l"/>
              <a:r>
                <a:rPr lang="en-US" sz="2000">
                  <a:solidFill>
                    <a:srgbClr val="FF0066"/>
                  </a:solidFill>
                  <a:latin typeface="Arial" charset="0"/>
                </a:rPr>
                <a:t>Chuyển trang chiếu:</a:t>
              </a:r>
            </a:p>
          </p:txBody>
        </p:sp>
        <p:pic>
          <p:nvPicPr>
            <p:cNvPr id="14362" name="Picture 13" descr="LB_circle00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4" y="768"/>
              <a:ext cx="392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3" name="Text Box 14"/>
            <p:cNvSpPr txBox="1">
              <a:spLocks noChangeArrowheads="1"/>
            </p:cNvSpPr>
            <p:nvPr/>
          </p:nvSpPr>
          <p:spPr bwMode="gray">
            <a:xfrm>
              <a:off x="424" y="780"/>
              <a:ext cx="32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FF0066"/>
                  </a:solidFill>
                  <a:latin typeface="Arial" charset="0"/>
                </a:rPr>
                <a:t>1.</a:t>
              </a:r>
            </a:p>
          </p:txBody>
        </p:sp>
      </p:grpSp>
      <p:sp>
        <p:nvSpPr>
          <p:cNvPr id="17" name="Round Diagonal Corner Rectangle 16"/>
          <p:cNvSpPr/>
          <p:nvPr/>
        </p:nvSpPr>
        <p:spPr>
          <a:xfrm>
            <a:off x="4629054" y="1799468"/>
            <a:ext cx="4466819" cy="4963268"/>
          </a:xfrm>
          <a:prstGeom prst="round2DiagRect">
            <a:avLst>
              <a:gd name="adj1" fmla="val 6911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600" b="0">
              <a:latin typeface="Arial"/>
            </a:endParaRPr>
          </a:p>
        </p:txBody>
      </p:sp>
      <p:sp>
        <p:nvSpPr>
          <p:cNvPr id="240687" name="AutoShape 47"/>
          <p:cNvSpPr>
            <a:spLocks noChangeArrowheads="1"/>
          </p:cNvSpPr>
          <p:nvPr/>
        </p:nvSpPr>
        <p:spPr bwMode="auto">
          <a:xfrm>
            <a:off x="1066800" y="1752600"/>
            <a:ext cx="3505200" cy="1066800"/>
          </a:xfrm>
          <a:prstGeom prst="wedgeRoundRectCallout">
            <a:avLst>
              <a:gd name="adj1" fmla="val -59917"/>
              <a:gd name="adj2" fmla="val 55208"/>
              <a:gd name="adj3" fmla="val 16667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>
                <a:latin typeface="Arial" charset="0"/>
              </a:rPr>
              <a:t>Thông thường, khi chưa tạo hiệu ứng nội dung trang chiếu được hiển thị như thế nào?</a:t>
            </a:r>
          </a:p>
        </p:txBody>
      </p:sp>
      <p:sp>
        <p:nvSpPr>
          <p:cNvPr id="240688" name="Text Box 48"/>
          <p:cNvSpPr txBox="1">
            <a:spLocks noChangeArrowheads="1"/>
          </p:cNvSpPr>
          <p:nvPr/>
        </p:nvSpPr>
        <p:spPr bwMode="auto">
          <a:xfrm>
            <a:off x="714664" y="3210718"/>
            <a:ext cx="3898900" cy="6461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  <a:cs typeface="Times New Roman" panose="02020603050405020304" pitchFamily="18" charset="0"/>
              </a:rPr>
              <a:t>- Nội dung hiển thị một cách đồng thời trên toàn bộ màn hình.</a:t>
            </a:r>
          </a:p>
        </p:txBody>
      </p:sp>
      <p:sp>
        <p:nvSpPr>
          <p:cNvPr id="240689" name="AutoShape 49"/>
          <p:cNvSpPr>
            <a:spLocks noChangeArrowheads="1"/>
          </p:cNvSpPr>
          <p:nvPr/>
        </p:nvSpPr>
        <p:spPr bwMode="auto">
          <a:xfrm>
            <a:off x="990600" y="1752600"/>
            <a:ext cx="3429000" cy="1371600"/>
          </a:xfrm>
          <a:prstGeom prst="wedgeRoundRectCallout">
            <a:avLst>
              <a:gd name="adj1" fmla="val -59398"/>
              <a:gd name="adj2" fmla="val 34606"/>
              <a:gd name="adj3" fmla="val 16667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charset="0"/>
              </a:rPr>
              <a:t> Ta có thể thay đổi cách xuất hiện của trang chiếu và nội dung trên trang chiếu được không?</a:t>
            </a:r>
          </a:p>
        </p:txBody>
      </p:sp>
      <p:sp>
        <p:nvSpPr>
          <p:cNvPr id="240690" name="Text Box 50"/>
          <p:cNvSpPr txBox="1">
            <a:spLocks noChangeArrowheads="1"/>
          </p:cNvSpPr>
          <p:nvPr/>
        </p:nvSpPr>
        <p:spPr bwMode="auto">
          <a:xfrm>
            <a:off x="721591" y="4144963"/>
            <a:ext cx="3962400" cy="9239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  <a:cs typeface="Times New Roman" panose="02020603050405020304" pitchFamily="18" charset="0"/>
              </a:rPr>
              <a:t>- Ta có thể thay đổi cách xuất hiện của trang chiếu và các đối tượng trên trang chiếu.</a:t>
            </a:r>
            <a:endParaRPr lang="en-US">
              <a:solidFill>
                <a:srgbClr val="FF0066"/>
              </a:solidFill>
              <a:cs typeface="Times New Roman" panose="02020603050405020304" pitchFamily="18" charset="0"/>
            </a:endParaRPr>
          </a:p>
        </p:txBody>
      </p:sp>
      <p:sp>
        <p:nvSpPr>
          <p:cNvPr id="240691" name="AutoShape 51"/>
          <p:cNvSpPr>
            <a:spLocks noChangeArrowheads="1"/>
          </p:cNvSpPr>
          <p:nvPr/>
        </p:nvSpPr>
        <p:spPr bwMode="auto">
          <a:xfrm>
            <a:off x="1371600" y="1752600"/>
            <a:ext cx="2743200" cy="1066800"/>
          </a:xfrm>
          <a:prstGeom prst="wedgeRoundRectCallout">
            <a:avLst>
              <a:gd name="adj1" fmla="val -69620"/>
              <a:gd name="adj2" fmla="val 43306"/>
              <a:gd name="adj3" fmla="val 16667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charset="0"/>
              </a:rPr>
              <a:t>Việc thay đổi cách xuất hiện của trang chiếu ấy gọi là gì?</a:t>
            </a:r>
          </a:p>
        </p:txBody>
      </p:sp>
      <p:sp>
        <p:nvSpPr>
          <p:cNvPr id="240693" name="AutoShape 53"/>
          <p:cNvSpPr>
            <a:spLocks noChangeArrowheads="1"/>
          </p:cNvSpPr>
          <p:nvPr/>
        </p:nvSpPr>
        <p:spPr bwMode="auto">
          <a:xfrm>
            <a:off x="1524000" y="1752600"/>
            <a:ext cx="2438400" cy="1143000"/>
          </a:xfrm>
          <a:prstGeom prst="wedgeRoundRectCallout">
            <a:avLst>
              <a:gd name="adj1" fmla="val -78319"/>
              <a:gd name="adj2" fmla="val 38194"/>
              <a:gd name="adj3" fmla="val 16667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charset="0"/>
              </a:rPr>
              <a:t>Vậy, hiệu ứng chuyển trang chiếu là gì?</a:t>
            </a:r>
          </a:p>
        </p:txBody>
      </p:sp>
      <p:sp>
        <p:nvSpPr>
          <p:cNvPr id="240694" name="Text Box 54"/>
          <p:cNvSpPr txBox="1">
            <a:spLocks noChangeArrowheads="1"/>
          </p:cNvSpPr>
          <p:nvPr/>
        </p:nvSpPr>
        <p:spPr bwMode="auto">
          <a:xfrm>
            <a:off x="4953000" y="1828800"/>
            <a:ext cx="1257300" cy="3698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FF0066"/>
                </a:solidFill>
                <a:cs typeface="Times New Roman" panose="02020603050405020304" pitchFamily="18" charset="0"/>
              </a:rPr>
              <a:t>Ghi nhớ:</a:t>
            </a:r>
          </a:p>
        </p:txBody>
      </p:sp>
      <p:sp>
        <p:nvSpPr>
          <p:cNvPr id="240695" name="Text Box 55"/>
          <p:cNvSpPr txBox="1">
            <a:spLocks noChangeArrowheads="1"/>
          </p:cNvSpPr>
          <p:nvPr/>
        </p:nvSpPr>
        <p:spPr bwMode="auto">
          <a:xfrm>
            <a:off x="4648200" y="4191000"/>
            <a:ext cx="4191000" cy="18923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ingdings" pitchFamily="2" charset="2"/>
              <a:buChar char="@"/>
            </a:pPr>
            <a:r>
              <a:rPr lang="en-US">
                <a:cs typeface="Times New Roman" panose="02020603050405020304" pitchFamily="18" charset="0"/>
              </a:rPr>
              <a:t> Ngoài ra ta có thể chọn các tùy chọn sau:</a:t>
            </a:r>
          </a:p>
          <a:p>
            <a:pPr algn="l">
              <a:spcBef>
                <a:spcPct val="50000"/>
              </a:spcBef>
              <a:buFont typeface="Wingdings" pitchFamily="2" charset="2"/>
              <a:buNone/>
            </a:pPr>
            <a:r>
              <a:rPr lang="en-US">
                <a:cs typeface="Times New Roman" panose="02020603050405020304" pitchFamily="18" charset="0"/>
              </a:rPr>
              <a:t>+) Tốc độ xuất hiện (Speed)</a:t>
            </a:r>
          </a:p>
          <a:p>
            <a:pPr algn="l">
              <a:spcBef>
                <a:spcPct val="50000"/>
              </a:spcBef>
              <a:buFont typeface="Wingdings" pitchFamily="2" charset="2"/>
              <a:buNone/>
            </a:pPr>
            <a:r>
              <a:rPr lang="en-US">
                <a:cs typeface="Times New Roman" panose="02020603050405020304" pitchFamily="18" charset="0"/>
              </a:rPr>
              <a:t>+) Thời gian xuất hiện.</a:t>
            </a:r>
          </a:p>
          <a:p>
            <a:pPr algn="l">
              <a:spcBef>
                <a:spcPct val="50000"/>
              </a:spcBef>
              <a:buFont typeface="Wingdings" pitchFamily="2" charset="2"/>
              <a:buNone/>
            </a:pPr>
            <a:r>
              <a:rPr lang="en-US">
                <a:cs typeface="Times New Roman" panose="02020603050405020304" pitchFamily="18" charset="0"/>
              </a:rPr>
              <a:t>+) Âm thanh đi kèm (Sound)</a:t>
            </a:r>
          </a:p>
        </p:txBody>
      </p:sp>
      <p:sp>
        <p:nvSpPr>
          <p:cNvPr id="240702" name="AutoShape 62"/>
          <p:cNvSpPr>
            <a:spLocks noChangeArrowheads="1"/>
          </p:cNvSpPr>
          <p:nvPr/>
        </p:nvSpPr>
        <p:spPr bwMode="auto">
          <a:xfrm>
            <a:off x="990600" y="1828800"/>
            <a:ext cx="3581400" cy="1066800"/>
          </a:xfrm>
          <a:prstGeom prst="wedgeRoundRectCallout">
            <a:avLst>
              <a:gd name="adj1" fmla="val -59352"/>
              <a:gd name="adj2" fmla="val 39731"/>
              <a:gd name="adj3" fmla="val 16667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charset="0"/>
              </a:rPr>
              <a:t>Việc tạo hiệu ứng chuyển trang chiếu có tác dụng như thế nào?</a:t>
            </a:r>
          </a:p>
        </p:txBody>
      </p:sp>
      <p:sp>
        <p:nvSpPr>
          <p:cNvPr id="240703" name="Text Box 63"/>
          <p:cNvSpPr txBox="1">
            <a:spLocks noChangeArrowheads="1"/>
          </p:cNvSpPr>
          <p:nvPr/>
        </p:nvSpPr>
        <p:spPr bwMode="auto">
          <a:xfrm>
            <a:off x="700809" y="5403850"/>
            <a:ext cx="3962400" cy="9239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>
              <a:spcBef>
                <a:spcPct val="50000"/>
              </a:spcBef>
              <a:defRPr>
                <a:solidFill>
                  <a:schemeClr val="tx2"/>
                </a:solidFill>
                <a:cs typeface="Times New Roman" panose="02020603050405020304" pitchFamily="18" charset="0"/>
              </a:defRPr>
            </a:lvl1pPr>
          </a:lstStyle>
          <a:p>
            <a:r>
              <a:rPr lang="en-US"/>
              <a:t>- Việc thay đổi cách xuất hiện của trang chiếu gọi là hiệu ứng chuyển trang chiếu.</a:t>
            </a:r>
          </a:p>
        </p:txBody>
      </p:sp>
      <p:sp>
        <p:nvSpPr>
          <p:cNvPr id="240704" name="Rectangle 64"/>
          <p:cNvSpPr>
            <a:spLocks noChangeArrowheads="1"/>
          </p:cNvSpPr>
          <p:nvPr/>
        </p:nvSpPr>
        <p:spPr bwMode="auto">
          <a:xfrm>
            <a:off x="4648200" y="2286000"/>
            <a:ext cx="4495800" cy="6461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ingdings" pitchFamily="2" charset="2"/>
              <a:buChar char="@"/>
            </a:pPr>
            <a:r>
              <a:rPr lang="en-US">
                <a:cs typeface="Times New Roman" panose="02020603050405020304" pitchFamily="18" charset="0"/>
              </a:rPr>
              <a:t> Hiệu ứng chuyển trang chiếu là thay đổi cách xuất hiện của trang chiếu.</a:t>
            </a:r>
          </a:p>
        </p:txBody>
      </p:sp>
      <p:sp>
        <p:nvSpPr>
          <p:cNvPr id="240705" name="Rectangle 65"/>
          <p:cNvSpPr>
            <a:spLocks noChangeArrowheads="1"/>
          </p:cNvSpPr>
          <p:nvPr/>
        </p:nvSpPr>
        <p:spPr bwMode="auto">
          <a:xfrm>
            <a:off x="4648200" y="3124200"/>
            <a:ext cx="4419600" cy="646331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ingdings" pitchFamily="2" charset="2"/>
              <a:buChar char="@"/>
            </a:pPr>
            <a:r>
              <a:rPr lang="en-US" sz="1600">
                <a:cs typeface="Times New Roman" panose="02020603050405020304" pitchFamily="18" charset="0"/>
              </a:rPr>
              <a:t> </a:t>
            </a:r>
            <a:r>
              <a:rPr lang="en-US">
                <a:cs typeface="Times New Roman" panose="02020603050405020304" pitchFamily="18" charset="0"/>
              </a:rPr>
              <a:t>Giúp cho việc trình chiếu trở nên hấp dẫn, sinh động và thu hút sự chú ý.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0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406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406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406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40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406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406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406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40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407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407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407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40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40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240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240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240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2407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2407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2407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2407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2407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2407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406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40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0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87" grpId="0" animBg="1"/>
      <p:bldP spid="240687" grpId="1" animBg="1"/>
      <p:bldP spid="240688" grpId="0"/>
      <p:bldP spid="240689" grpId="0" animBg="1"/>
      <p:bldP spid="240689" grpId="1" animBg="1"/>
      <p:bldP spid="240690" grpId="0"/>
      <p:bldP spid="240691" grpId="0" animBg="1"/>
      <p:bldP spid="240691" grpId="1" animBg="1"/>
      <p:bldP spid="240693" grpId="0" animBg="1"/>
      <p:bldP spid="240695" grpId="0"/>
      <p:bldP spid="240702" grpId="0" animBg="1"/>
      <p:bldP spid="240703" grpId="0"/>
      <p:bldP spid="240704" grpId="0"/>
      <p:bldP spid="2407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black">
          <a:xfrm>
            <a:off x="1455738" y="230188"/>
            <a:ext cx="7307262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1600" b="0">
              <a:latin typeface="Arial" charset="0"/>
            </a:endParaRP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black">
          <a:xfrm>
            <a:off x="1219200" y="63500"/>
            <a:ext cx="7307263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1600" b="0">
              <a:latin typeface="Arial" charset="0"/>
            </a:endParaRPr>
          </a:p>
        </p:txBody>
      </p: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609600" y="1143000"/>
            <a:ext cx="3657600" cy="1219200"/>
            <a:chOff x="384" y="768"/>
            <a:chExt cx="2304" cy="768"/>
          </a:xfrm>
        </p:grpSpPr>
        <p:pic>
          <p:nvPicPr>
            <p:cNvPr id="15380" name="Group 7"/>
            <p:cNvPicPr>
              <a:picLocks noChangeArrowheads="1"/>
            </p:cNvPicPr>
            <p:nvPr/>
          </p:nvPicPr>
          <p:blipFill>
            <a:blip r:embed="rId2">
              <a:lum bright="30000"/>
            </a:blip>
            <a:srcRect/>
            <a:stretch>
              <a:fillRect/>
            </a:stretch>
          </p:blipFill>
          <p:spPr bwMode="auto">
            <a:xfrm>
              <a:off x="720" y="768"/>
              <a:ext cx="1872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1" name="Rectangle 12"/>
            <p:cNvSpPr>
              <a:spLocks noChangeArrowheads="1"/>
            </p:cNvSpPr>
            <p:nvPr/>
          </p:nvSpPr>
          <p:spPr bwMode="black">
            <a:xfrm>
              <a:off x="816" y="816"/>
              <a:ext cx="1872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l"/>
              <a:r>
                <a:rPr lang="en-US" sz="2000">
                  <a:solidFill>
                    <a:srgbClr val="FF0066"/>
                  </a:solidFill>
                  <a:latin typeface="Arial" charset="0"/>
                </a:rPr>
                <a:t>Chuyển trang chiếu:</a:t>
              </a:r>
            </a:p>
          </p:txBody>
        </p:sp>
        <p:pic>
          <p:nvPicPr>
            <p:cNvPr id="15382" name="Picture 13" descr="LB_circle00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4" y="768"/>
              <a:ext cx="392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3" name="Text Box 14"/>
            <p:cNvSpPr txBox="1">
              <a:spLocks noChangeArrowheads="1"/>
            </p:cNvSpPr>
            <p:nvPr/>
          </p:nvSpPr>
          <p:spPr bwMode="gray">
            <a:xfrm>
              <a:off x="424" y="780"/>
              <a:ext cx="32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FF0066"/>
                  </a:solidFill>
                  <a:latin typeface="Arial" charset="0"/>
                </a:rPr>
                <a:t>1.</a:t>
              </a:r>
            </a:p>
          </p:txBody>
        </p:sp>
      </p:grpSp>
      <p:sp>
        <p:nvSpPr>
          <p:cNvPr id="300048" name="AutoShape 16"/>
          <p:cNvSpPr>
            <a:spLocks noChangeArrowheads="1"/>
          </p:cNvSpPr>
          <p:nvPr/>
        </p:nvSpPr>
        <p:spPr bwMode="auto">
          <a:xfrm>
            <a:off x="1295400" y="1828800"/>
            <a:ext cx="7315200" cy="457200"/>
          </a:xfrm>
          <a:prstGeom prst="wedgeRoundRectCallout">
            <a:avLst>
              <a:gd name="adj1" fmla="val -57963"/>
              <a:gd name="adj2" fmla="val -38889"/>
              <a:gd name="adj3" fmla="val 16667"/>
            </a:avLst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Arial" charset="0"/>
              </a:rPr>
              <a:t>Làm thế nào để tạo hiệu ứng chuyển trang chiếu?</a:t>
            </a:r>
          </a:p>
        </p:txBody>
      </p:sp>
      <p:grpSp>
        <p:nvGrpSpPr>
          <p:cNvPr id="26" name="Group 22"/>
          <p:cNvGrpSpPr>
            <a:grpSpLocks/>
          </p:cNvGrpSpPr>
          <p:nvPr/>
        </p:nvGrpSpPr>
        <p:grpSpPr bwMode="auto">
          <a:xfrm>
            <a:off x="-60325" y="-15875"/>
            <a:ext cx="9204325" cy="1057938"/>
            <a:chOff x="-48" y="0"/>
            <a:chExt cx="5798" cy="470"/>
          </a:xfrm>
        </p:grpSpPr>
        <p:grpSp>
          <p:nvGrpSpPr>
            <p:cNvPr id="27" name="Group 7"/>
            <p:cNvGrpSpPr>
              <a:grpSpLocks/>
            </p:cNvGrpSpPr>
            <p:nvPr/>
          </p:nvGrpSpPr>
          <p:grpSpPr bwMode="auto">
            <a:xfrm>
              <a:off x="156" y="24"/>
              <a:ext cx="5594" cy="446"/>
              <a:chOff x="720" y="1392"/>
              <a:chExt cx="4058" cy="480"/>
            </a:xfrm>
            <a:effectLst>
              <a:reflection blurRad="6350" stA="50000" endA="300" endPos="90000" dist="50800" dir="5400000" sy="-100000" algn="bl" rotWithShape="0"/>
            </a:effectLst>
          </p:grpSpPr>
          <p:sp>
            <p:nvSpPr>
              <p:cNvPr id="30" name="AutoShape 8"/>
              <p:cNvSpPr>
                <a:spLocks noChangeArrowheads="1"/>
              </p:cNvSpPr>
              <p:nvPr/>
            </p:nvSpPr>
            <p:spPr bwMode="ltGray">
              <a:xfrm>
                <a:off x="720" y="1392"/>
                <a:ext cx="4058" cy="480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chemeClr val="hlink"/>
                  </a:gs>
                  <a:gs pos="50000">
                    <a:schemeClr val="hlink">
                      <a:gamma/>
                      <a:shade val="8902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l">
                  <a:defRPr/>
                </a:pPr>
                <a:endParaRPr lang="en-US" sz="1600" b="0">
                  <a:latin typeface="Arial"/>
                </a:endParaRPr>
              </a:p>
            </p:txBody>
          </p: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>
                <a:off x="730" y="1407"/>
                <a:ext cx="4043" cy="444"/>
                <a:chOff x="744" y="1407"/>
                <a:chExt cx="3988" cy="444"/>
              </a:xfrm>
            </p:grpSpPr>
            <p:sp>
              <p:nvSpPr>
                <p:cNvPr id="32" name="AutoShape 10"/>
                <p:cNvSpPr>
                  <a:spLocks noChangeArrowheads="1"/>
                </p:cNvSpPr>
                <p:nvPr/>
              </p:nvSpPr>
              <p:spPr bwMode="ltGray">
                <a:xfrm>
                  <a:off x="744" y="1736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alpha val="0"/>
                      </a:schemeClr>
                    </a:gs>
                    <a:gs pos="100000">
                      <a:schemeClr val="hlink">
                        <a:gamma/>
                        <a:tint val="4117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algn="l">
                    <a:defRPr/>
                  </a:pPr>
                  <a:endParaRPr lang="en-US" sz="1600" b="0">
                    <a:latin typeface="Arial"/>
                  </a:endParaRPr>
                </a:p>
              </p:txBody>
            </p:sp>
            <p:sp>
              <p:nvSpPr>
                <p:cNvPr id="33" name="AutoShape 11"/>
                <p:cNvSpPr>
                  <a:spLocks noChangeArrowheads="1"/>
                </p:cNvSpPr>
                <p:nvPr/>
              </p:nvSpPr>
              <p:spPr bwMode="ltGray">
                <a:xfrm>
                  <a:off x="744" y="1407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gamma/>
                        <a:tint val="33333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algn="l">
                    <a:defRPr/>
                  </a:pPr>
                  <a:endParaRPr lang="en-US" sz="1600" b="0">
                    <a:latin typeface="Arial"/>
                  </a:endParaRPr>
                </a:p>
              </p:txBody>
            </p:sp>
          </p:grpSp>
        </p:grpSp>
        <p:sp>
          <p:nvSpPr>
            <p:cNvPr id="28" name="Rectangle 12"/>
            <p:cNvSpPr>
              <a:spLocks noChangeArrowheads="1"/>
            </p:cNvSpPr>
            <p:nvPr/>
          </p:nvSpPr>
          <p:spPr bwMode="black">
            <a:xfrm>
              <a:off x="678" y="0"/>
              <a:ext cx="4992" cy="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2000" u="sng" smtClean="0">
                  <a:solidFill>
                    <a:srgbClr val="FFFF66"/>
                  </a:solidFill>
                  <a:latin typeface="Arial" charset="0"/>
                </a:rPr>
                <a:t>BÀI 11</a:t>
              </a:r>
              <a:r>
                <a:rPr lang="en-US" sz="2400" smtClean="0">
                  <a:solidFill>
                    <a:srgbClr val="FFFF66"/>
                  </a:solidFill>
                  <a:latin typeface="Arial" charset="0"/>
                </a:rPr>
                <a:t>.</a:t>
              </a:r>
            </a:p>
            <a:p>
              <a:r>
                <a:rPr lang="en-US" sz="3200" smtClean="0">
                  <a:solidFill>
                    <a:srgbClr val="FF0066"/>
                  </a:solidFill>
                  <a:cs typeface="Times New Roman" panose="02020603050405020304" pitchFamily="18" charset="0"/>
                </a:rPr>
                <a:t>TẠO </a:t>
              </a:r>
              <a:r>
                <a:rPr lang="en-US" sz="3200">
                  <a:solidFill>
                    <a:srgbClr val="FF0066"/>
                  </a:solidFill>
                  <a:cs typeface="Times New Roman" panose="02020603050405020304" pitchFamily="18" charset="0"/>
                </a:rPr>
                <a:t>CÁC HIỆU ỨNG ĐỘNG</a:t>
              </a:r>
            </a:p>
          </p:txBody>
        </p:sp>
        <p:pic>
          <p:nvPicPr>
            <p:cNvPr id="29" name="Picture 25" descr="Picture56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48" y="24"/>
              <a:ext cx="480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4" name="Rectangle 33"/>
          <p:cNvSpPr/>
          <p:nvPr/>
        </p:nvSpPr>
        <p:spPr>
          <a:xfrm>
            <a:off x="673100" y="2463137"/>
            <a:ext cx="8208912" cy="42288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l">
              <a:lnSpc>
                <a:spcPct val="120000"/>
              </a:lnSpc>
              <a:buFont typeface="Wingdings" pitchFamily="2" charset="2"/>
              <a:buChar char="Ø"/>
            </a:pPr>
            <a:r>
              <a:rPr lang="vi-VN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 bước tạo hiệu ứng chuyển trang chiếu:</a:t>
            </a:r>
            <a:endParaRPr lang="vi-VN" sz="2800" b="1" u="sng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vi-VN" sz="2800" b="0" u="sng" smtClean="0">
                <a:latin typeface="Times New Roman" pitchFamily="18" charset="0"/>
                <a:cs typeface="Times New Roman" pitchFamily="18" charset="0"/>
              </a:rPr>
              <a:t>Bước </a:t>
            </a:r>
            <a:r>
              <a:rPr lang="vi-VN" sz="2800" b="0" u="sng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2800" b="0">
                <a:latin typeface="Times New Roman" pitchFamily="18" charset="0"/>
                <a:cs typeface="Times New Roman" pitchFamily="18" charset="0"/>
              </a:rPr>
              <a:t>. Chọn trang chiếu cần tạo hiệu ứng.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vi-VN" sz="2800" b="0" u="sng">
                <a:latin typeface="Times New Roman" pitchFamily="18" charset="0"/>
                <a:cs typeface="Times New Roman" pitchFamily="18" charset="0"/>
              </a:rPr>
              <a:t>Bước 2</a:t>
            </a:r>
            <a:r>
              <a:rPr lang="vi-VN" sz="2800" b="0">
                <a:latin typeface="Times New Roman" pitchFamily="18" charset="0"/>
                <a:cs typeface="Times New Roman" pitchFamily="18" charset="0"/>
              </a:rPr>
              <a:t>. Chọn Transitions → chọn một kiểu hiệu ứng trong danh mục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vi-VN" sz="2800" b="0" u="sng">
                <a:latin typeface="Times New Roman" pitchFamily="18" charset="0"/>
                <a:cs typeface="Times New Roman" pitchFamily="18" charset="0"/>
              </a:rPr>
              <a:t>Bước 3</a:t>
            </a:r>
            <a:r>
              <a:rPr lang="vi-VN" sz="2800" b="0">
                <a:latin typeface="Times New Roman" pitchFamily="18" charset="0"/>
                <a:cs typeface="Times New Roman" pitchFamily="18" charset="0"/>
              </a:rPr>
              <a:t>. Chọn lệnh Effect Options để </a:t>
            </a:r>
            <a:r>
              <a:rPr lang="vi-VN" sz="2800" b="0" smtClean="0">
                <a:latin typeface="Times New Roman" pitchFamily="18" charset="0"/>
                <a:cs typeface="Times New Roman" pitchFamily="18" charset="0"/>
              </a:rPr>
              <a:t>tùy chọn </a:t>
            </a:r>
            <a:r>
              <a:rPr lang="vi-VN" sz="2800" b="0">
                <a:latin typeface="Times New Roman" pitchFamily="18" charset="0"/>
                <a:cs typeface="Times New Roman" pitchFamily="18" charset="0"/>
              </a:rPr>
              <a:t>hiệu ứng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vi-VN" sz="2800" b="0" u="sng">
                <a:latin typeface="Times New Roman" pitchFamily="18" charset="0"/>
                <a:cs typeface="Times New Roman" pitchFamily="18" charset="0"/>
              </a:rPr>
              <a:t>Bước 4</a:t>
            </a:r>
            <a:r>
              <a:rPr lang="vi-VN" sz="2800" b="0">
                <a:latin typeface="Times New Roman" pitchFamily="18" charset="0"/>
                <a:cs typeface="Times New Roman" pitchFamily="18" charset="0"/>
              </a:rPr>
              <a:t>. Chọn Timing → để thiết lập thời gian cho hiệu ứng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0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black">
          <a:xfrm>
            <a:off x="1455738" y="230188"/>
            <a:ext cx="7307262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1600" b="0">
              <a:latin typeface="Arial" charset="0"/>
            </a:endParaRP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black">
          <a:xfrm>
            <a:off x="1219200" y="0"/>
            <a:ext cx="7307263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1600" b="0">
              <a:latin typeface="Arial" charset="0"/>
            </a:endParaRPr>
          </a:p>
        </p:txBody>
      </p:sp>
      <p:grpSp>
        <p:nvGrpSpPr>
          <p:cNvPr id="16391" name="Group 27"/>
          <p:cNvGrpSpPr>
            <a:grpSpLocks/>
          </p:cNvGrpSpPr>
          <p:nvPr/>
        </p:nvGrpSpPr>
        <p:grpSpPr bwMode="auto">
          <a:xfrm>
            <a:off x="533400" y="1285875"/>
            <a:ext cx="3124200" cy="914400"/>
            <a:chOff x="336" y="720"/>
            <a:chExt cx="1968" cy="576"/>
          </a:xfrm>
        </p:grpSpPr>
        <p:pic>
          <p:nvPicPr>
            <p:cNvPr id="16405" name="Group 7"/>
            <p:cNvPicPr>
              <a:picLocks noChangeArrowheads="1"/>
            </p:cNvPicPr>
            <p:nvPr/>
          </p:nvPicPr>
          <p:blipFill>
            <a:blip r:embed="rId2">
              <a:lum bright="30000"/>
            </a:blip>
            <a:srcRect/>
            <a:stretch>
              <a:fillRect/>
            </a:stretch>
          </p:blipFill>
          <p:spPr bwMode="auto">
            <a:xfrm>
              <a:off x="672" y="768"/>
              <a:ext cx="1584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06" name="Rectangle 12"/>
            <p:cNvSpPr>
              <a:spLocks noChangeArrowheads="1"/>
            </p:cNvSpPr>
            <p:nvPr/>
          </p:nvSpPr>
          <p:spPr bwMode="black">
            <a:xfrm>
              <a:off x="720" y="768"/>
              <a:ext cx="158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l"/>
              <a:r>
                <a:rPr lang="en-US">
                  <a:solidFill>
                    <a:srgbClr val="FF0066"/>
                  </a:solidFill>
                  <a:latin typeface="Arial" charset="0"/>
                </a:rPr>
                <a:t>Chuyển trang chiếu:</a:t>
              </a:r>
            </a:p>
          </p:txBody>
        </p:sp>
        <p:pic>
          <p:nvPicPr>
            <p:cNvPr id="16407" name="Picture 13" descr="LB_circle00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6" y="720"/>
              <a:ext cx="392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08" name="Text Box 14"/>
            <p:cNvSpPr txBox="1">
              <a:spLocks noChangeArrowheads="1"/>
            </p:cNvSpPr>
            <p:nvPr/>
          </p:nvSpPr>
          <p:spPr bwMode="gray">
            <a:xfrm>
              <a:off x="384" y="768"/>
              <a:ext cx="32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66"/>
                  </a:solidFill>
                  <a:latin typeface="Arial" charset="0"/>
                </a:rPr>
                <a:t>1.</a:t>
              </a:r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533400" y="1866900"/>
            <a:ext cx="4991100" cy="990600"/>
            <a:chOff x="336" y="1104"/>
            <a:chExt cx="3144" cy="624"/>
          </a:xfrm>
        </p:grpSpPr>
        <p:pic>
          <p:nvPicPr>
            <p:cNvPr id="16401" name="Group 7"/>
            <p:cNvPicPr>
              <a:picLocks noChangeArrowheads="1"/>
            </p:cNvPicPr>
            <p:nvPr/>
          </p:nvPicPr>
          <p:blipFill>
            <a:blip r:embed="rId4">
              <a:lum bright="30000"/>
            </a:blip>
            <a:srcRect/>
            <a:stretch>
              <a:fillRect/>
            </a:stretch>
          </p:blipFill>
          <p:spPr bwMode="auto">
            <a:xfrm>
              <a:off x="696" y="1136"/>
              <a:ext cx="2496" cy="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02" name="Rectangle 12"/>
            <p:cNvSpPr>
              <a:spLocks noChangeArrowheads="1"/>
            </p:cNvSpPr>
            <p:nvPr/>
          </p:nvSpPr>
          <p:spPr bwMode="black">
            <a:xfrm>
              <a:off x="720" y="1152"/>
              <a:ext cx="276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l"/>
              <a:r>
                <a:rPr lang="en-US">
                  <a:solidFill>
                    <a:srgbClr val="FF0066"/>
                  </a:solidFill>
                  <a:latin typeface="Arial" charset="0"/>
                </a:rPr>
                <a:t>Tạo hiệu ứng động cho đối tượng:</a:t>
              </a:r>
            </a:p>
          </p:txBody>
        </p:sp>
        <p:pic>
          <p:nvPicPr>
            <p:cNvPr id="16403" name="Picture 13" descr="LB_circle00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6" y="1104"/>
              <a:ext cx="392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04" name="Text Box 14"/>
            <p:cNvSpPr txBox="1">
              <a:spLocks noChangeArrowheads="1"/>
            </p:cNvSpPr>
            <p:nvPr/>
          </p:nvSpPr>
          <p:spPr bwMode="gray">
            <a:xfrm>
              <a:off x="384" y="1142"/>
              <a:ext cx="32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66"/>
                  </a:solidFill>
                  <a:latin typeface="Arial" charset="0"/>
                </a:rPr>
                <a:t>2.</a:t>
              </a:r>
            </a:p>
          </p:txBody>
        </p:sp>
      </p:grpSp>
      <p:sp>
        <p:nvSpPr>
          <p:cNvPr id="299038" name="Text Box 30"/>
          <p:cNvSpPr txBox="1">
            <a:spLocks noChangeArrowheads="1"/>
          </p:cNvSpPr>
          <p:nvPr/>
        </p:nvSpPr>
        <p:spPr bwMode="auto">
          <a:xfrm>
            <a:off x="609600" y="5095875"/>
            <a:ext cx="8534400" cy="6461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003399"/>
                </a:solidFill>
                <a:latin typeface="Arial" charset="0"/>
              </a:rPr>
              <a:t>- Nội dung trên trang chiếu có thể bao gồm những đối tượng, như: văn bản, hình ảnh, âm thanh, video, bảng biểu, biểu đồ, …</a:t>
            </a:r>
          </a:p>
        </p:txBody>
      </p:sp>
      <p:sp>
        <p:nvSpPr>
          <p:cNvPr id="299046" name="Text Box 38"/>
          <p:cNvSpPr txBox="1">
            <a:spLocks noChangeArrowheads="1"/>
          </p:cNvSpPr>
          <p:nvPr/>
        </p:nvSpPr>
        <p:spPr bwMode="auto">
          <a:xfrm>
            <a:off x="1854200" y="4549775"/>
            <a:ext cx="5105400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latin typeface="Arial" charset="0"/>
                <a:hlinkClick r:id="rId5" action="ppaction://hlinkpres?slideindex=1&amp;slidetitle="/>
              </a:rPr>
              <a:t>Bài trình chiếu 2: </a:t>
            </a:r>
            <a:r>
              <a:rPr lang="en-US" sz="2000">
                <a:latin typeface="Arial" charset="0"/>
              </a:rPr>
              <a:t>khi đã tạo hiệu ứng</a:t>
            </a:r>
          </a:p>
        </p:txBody>
      </p:sp>
      <p:sp>
        <p:nvSpPr>
          <p:cNvPr id="299047" name="Text Box 39"/>
          <p:cNvSpPr txBox="1">
            <a:spLocks noChangeArrowheads="1"/>
          </p:cNvSpPr>
          <p:nvPr/>
        </p:nvSpPr>
        <p:spPr bwMode="auto">
          <a:xfrm>
            <a:off x="457200" y="2505075"/>
            <a:ext cx="8686800" cy="17541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Arial" charset="0"/>
              </a:rPr>
              <a:t>Em hãy quan sát nội dung của bài trình chiếu sau và trả lời 2 câu hỏi:</a:t>
            </a:r>
          </a:p>
          <a:p>
            <a:pPr algn="l">
              <a:spcBef>
                <a:spcPct val="50000"/>
              </a:spcBef>
            </a:pPr>
            <a:r>
              <a:rPr lang="en-US" u="sng">
                <a:solidFill>
                  <a:srgbClr val="003399"/>
                </a:solidFill>
                <a:latin typeface="Arial" charset="0"/>
              </a:rPr>
              <a:t>Câu hỏi 1</a:t>
            </a:r>
            <a:r>
              <a:rPr lang="en-US">
                <a:solidFill>
                  <a:srgbClr val="003399"/>
                </a:solidFill>
                <a:latin typeface="Arial" charset="0"/>
              </a:rPr>
              <a:t>: </a:t>
            </a:r>
            <a:r>
              <a:rPr lang="en-US">
                <a:latin typeface="Arial" charset="0"/>
              </a:rPr>
              <a:t>em cho biết nội dung trên trang chiếu có thể gồm những đối tượng nào?</a:t>
            </a:r>
          </a:p>
          <a:p>
            <a:pPr algn="l">
              <a:spcBef>
                <a:spcPct val="50000"/>
              </a:spcBef>
            </a:pPr>
            <a:r>
              <a:rPr lang="en-US" u="sng">
                <a:solidFill>
                  <a:srgbClr val="003399"/>
                </a:solidFill>
                <a:latin typeface="Arial" charset="0"/>
              </a:rPr>
              <a:t>Câu hỏi 2:</a:t>
            </a:r>
            <a:r>
              <a:rPr lang="en-US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US">
                <a:latin typeface="Arial" charset="0"/>
              </a:rPr>
              <a:t>theo em, việc tạo hiệu ứng động cho các đối tượng trên trang chiếu có tác dụng như thế nào?</a:t>
            </a:r>
          </a:p>
        </p:txBody>
      </p:sp>
      <p:sp>
        <p:nvSpPr>
          <p:cNvPr id="299048" name="Text Box 40"/>
          <p:cNvSpPr txBox="1">
            <a:spLocks noChangeArrowheads="1"/>
          </p:cNvSpPr>
          <p:nvPr/>
        </p:nvSpPr>
        <p:spPr bwMode="auto">
          <a:xfrm>
            <a:off x="609600" y="5857875"/>
            <a:ext cx="8534400" cy="9239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003399"/>
                </a:solidFill>
                <a:latin typeface="Arial" charset="0"/>
              </a:rPr>
              <a:t>- Việc tạo hiệu ứng động cho các đối tượng trên trang chiếu giúp thu hút sự chú ý của người nghe tới nội dung cụ thể, làm cho việc trình bày nội dung thêm sinh động và quản lý tốt hơn việc truyền đạt thông tin.</a:t>
            </a:r>
          </a:p>
        </p:txBody>
      </p:sp>
      <p:grpSp>
        <p:nvGrpSpPr>
          <p:cNvPr id="33" name="Group 22"/>
          <p:cNvGrpSpPr>
            <a:grpSpLocks/>
          </p:cNvGrpSpPr>
          <p:nvPr/>
        </p:nvGrpSpPr>
        <p:grpSpPr bwMode="auto">
          <a:xfrm>
            <a:off x="0" y="-69388"/>
            <a:ext cx="9204325" cy="1057938"/>
            <a:chOff x="-48" y="0"/>
            <a:chExt cx="5798" cy="470"/>
          </a:xfrm>
        </p:grpSpPr>
        <p:grpSp>
          <p:nvGrpSpPr>
            <p:cNvPr id="34" name="Group 7"/>
            <p:cNvGrpSpPr>
              <a:grpSpLocks/>
            </p:cNvGrpSpPr>
            <p:nvPr/>
          </p:nvGrpSpPr>
          <p:grpSpPr bwMode="auto">
            <a:xfrm>
              <a:off x="156" y="24"/>
              <a:ext cx="5594" cy="446"/>
              <a:chOff x="720" y="1392"/>
              <a:chExt cx="4058" cy="480"/>
            </a:xfrm>
            <a:effectLst>
              <a:reflection blurRad="6350" stA="50000" endA="300" endPos="90000" dist="50800" dir="5400000" sy="-100000" algn="bl" rotWithShape="0"/>
            </a:effectLst>
          </p:grpSpPr>
          <p:sp>
            <p:nvSpPr>
              <p:cNvPr id="37" name="AutoShape 8"/>
              <p:cNvSpPr>
                <a:spLocks noChangeArrowheads="1"/>
              </p:cNvSpPr>
              <p:nvPr/>
            </p:nvSpPr>
            <p:spPr bwMode="ltGray">
              <a:xfrm>
                <a:off x="720" y="1392"/>
                <a:ext cx="4058" cy="480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chemeClr val="hlink"/>
                  </a:gs>
                  <a:gs pos="50000">
                    <a:schemeClr val="hlink">
                      <a:gamma/>
                      <a:shade val="8902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l">
                  <a:defRPr/>
                </a:pPr>
                <a:endParaRPr lang="en-US" sz="1600" b="0">
                  <a:latin typeface="Arial"/>
                </a:endParaRPr>
              </a:p>
            </p:txBody>
          </p:sp>
          <p:grpSp>
            <p:nvGrpSpPr>
              <p:cNvPr id="38" name="Group 9"/>
              <p:cNvGrpSpPr>
                <a:grpSpLocks/>
              </p:cNvGrpSpPr>
              <p:nvPr/>
            </p:nvGrpSpPr>
            <p:grpSpPr bwMode="auto">
              <a:xfrm>
                <a:off x="730" y="1407"/>
                <a:ext cx="4043" cy="444"/>
                <a:chOff x="744" y="1407"/>
                <a:chExt cx="3988" cy="444"/>
              </a:xfrm>
            </p:grpSpPr>
            <p:sp>
              <p:nvSpPr>
                <p:cNvPr id="39" name="AutoShape 10"/>
                <p:cNvSpPr>
                  <a:spLocks noChangeArrowheads="1"/>
                </p:cNvSpPr>
                <p:nvPr/>
              </p:nvSpPr>
              <p:spPr bwMode="ltGray">
                <a:xfrm>
                  <a:off x="744" y="1736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alpha val="0"/>
                      </a:schemeClr>
                    </a:gs>
                    <a:gs pos="100000">
                      <a:schemeClr val="hlink">
                        <a:gamma/>
                        <a:tint val="4117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algn="l">
                    <a:defRPr/>
                  </a:pPr>
                  <a:endParaRPr lang="en-US" sz="1600" b="0">
                    <a:latin typeface="Arial"/>
                  </a:endParaRPr>
                </a:p>
              </p:txBody>
            </p:sp>
            <p:sp>
              <p:nvSpPr>
                <p:cNvPr id="40" name="AutoShape 11"/>
                <p:cNvSpPr>
                  <a:spLocks noChangeArrowheads="1"/>
                </p:cNvSpPr>
                <p:nvPr/>
              </p:nvSpPr>
              <p:spPr bwMode="ltGray">
                <a:xfrm>
                  <a:off x="744" y="1407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gamma/>
                        <a:tint val="33333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algn="l">
                    <a:defRPr/>
                  </a:pPr>
                  <a:endParaRPr lang="en-US" sz="1600" b="0">
                    <a:latin typeface="Arial"/>
                  </a:endParaRPr>
                </a:p>
              </p:txBody>
            </p:sp>
          </p:grpSp>
        </p:grpSp>
        <p:sp>
          <p:nvSpPr>
            <p:cNvPr id="35" name="Rectangle 12"/>
            <p:cNvSpPr>
              <a:spLocks noChangeArrowheads="1"/>
            </p:cNvSpPr>
            <p:nvPr/>
          </p:nvSpPr>
          <p:spPr bwMode="black">
            <a:xfrm>
              <a:off x="678" y="0"/>
              <a:ext cx="4992" cy="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2000" u="sng" smtClean="0">
                  <a:solidFill>
                    <a:srgbClr val="FFFF66"/>
                  </a:solidFill>
                  <a:latin typeface="Arial" charset="0"/>
                </a:rPr>
                <a:t>BÀI 11</a:t>
              </a:r>
              <a:r>
                <a:rPr lang="en-US" sz="2400" smtClean="0">
                  <a:solidFill>
                    <a:srgbClr val="FFFF66"/>
                  </a:solidFill>
                  <a:latin typeface="Arial" charset="0"/>
                </a:rPr>
                <a:t>.</a:t>
              </a:r>
            </a:p>
            <a:p>
              <a:r>
                <a:rPr lang="en-US" sz="3200" smtClean="0">
                  <a:solidFill>
                    <a:srgbClr val="FF0066"/>
                  </a:solidFill>
                  <a:cs typeface="Times New Roman" panose="02020603050405020304" pitchFamily="18" charset="0"/>
                </a:rPr>
                <a:t>TẠO </a:t>
              </a:r>
              <a:r>
                <a:rPr lang="en-US" sz="3200">
                  <a:solidFill>
                    <a:srgbClr val="FF0066"/>
                  </a:solidFill>
                  <a:cs typeface="Times New Roman" panose="02020603050405020304" pitchFamily="18" charset="0"/>
                </a:rPr>
                <a:t>CÁC HIỆU ỨNG ĐỘNG</a:t>
              </a:r>
            </a:p>
          </p:txBody>
        </p:sp>
        <p:pic>
          <p:nvPicPr>
            <p:cNvPr id="36" name="Picture 25" descr="Picture56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-48" y="24"/>
              <a:ext cx="480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990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990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990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9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9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9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990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90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9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9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38" grpId="0"/>
      <p:bldP spid="299046" grpId="0"/>
      <p:bldP spid="299047" grpId="0"/>
      <p:bldP spid="2990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black">
          <a:xfrm>
            <a:off x="1455738" y="230188"/>
            <a:ext cx="7307262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1600" b="0">
              <a:latin typeface="Arial" charset="0"/>
            </a:endParaRPr>
          </a:p>
        </p:txBody>
      </p:sp>
      <p:grpSp>
        <p:nvGrpSpPr>
          <p:cNvPr id="18435" name="Group 12"/>
          <p:cNvGrpSpPr>
            <a:grpSpLocks/>
          </p:cNvGrpSpPr>
          <p:nvPr/>
        </p:nvGrpSpPr>
        <p:grpSpPr bwMode="auto">
          <a:xfrm>
            <a:off x="533400" y="1474022"/>
            <a:ext cx="4343400" cy="914400"/>
            <a:chOff x="336" y="720"/>
            <a:chExt cx="2736" cy="576"/>
          </a:xfrm>
        </p:grpSpPr>
        <p:pic>
          <p:nvPicPr>
            <p:cNvPr id="18451" name="Group 7"/>
            <p:cNvPicPr>
              <a:picLocks noChangeArrowheads="1"/>
            </p:cNvPicPr>
            <p:nvPr/>
          </p:nvPicPr>
          <p:blipFill>
            <a:blip r:embed="rId2">
              <a:lum bright="30000"/>
            </a:blip>
            <a:srcRect/>
            <a:stretch>
              <a:fillRect/>
            </a:stretch>
          </p:blipFill>
          <p:spPr bwMode="auto">
            <a:xfrm>
              <a:off x="672" y="768"/>
              <a:ext cx="1584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2" name="Rectangle 12"/>
            <p:cNvSpPr>
              <a:spLocks noChangeArrowheads="1"/>
            </p:cNvSpPr>
            <p:nvPr/>
          </p:nvSpPr>
          <p:spPr bwMode="black">
            <a:xfrm>
              <a:off x="720" y="768"/>
              <a:ext cx="2352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l"/>
              <a:r>
                <a:rPr lang="en-US" sz="2000">
                  <a:solidFill>
                    <a:srgbClr val="FF0066"/>
                  </a:solidFill>
                  <a:latin typeface="Arial" charset="0"/>
                </a:rPr>
                <a:t>Chuyển trang chiếu:</a:t>
              </a:r>
            </a:p>
          </p:txBody>
        </p:sp>
        <p:pic>
          <p:nvPicPr>
            <p:cNvPr id="18453" name="Picture 13" descr="LB_circle00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6" y="720"/>
              <a:ext cx="392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4" name="Text Box 14"/>
            <p:cNvSpPr txBox="1">
              <a:spLocks noChangeArrowheads="1"/>
            </p:cNvSpPr>
            <p:nvPr/>
          </p:nvSpPr>
          <p:spPr bwMode="gray">
            <a:xfrm>
              <a:off x="384" y="768"/>
              <a:ext cx="32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66"/>
                  </a:solidFill>
                  <a:latin typeface="Arial" charset="0"/>
                </a:rPr>
                <a:t>1.</a:t>
              </a:r>
            </a:p>
          </p:txBody>
        </p:sp>
      </p:grpSp>
      <p:grpSp>
        <p:nvGrpSpPr>
          <p:cNvPr id="18436" name="Group 17"/>
          <p:cNvGrpSpPr>
            <a:grpSpLocks/>
          </p:cNvGrpSpPr>
          <p:nvPr/>
        </p:nvGrpSpPr>
        <p:grpSpPr bwMode="auto">
          <a:xfrm>
            <a:off x="508000" y="2007422"/>
            <a:ext cx="4991100" cy="990600"/>
            <a:chOff x="336" y="1104"/>
            <a:chExt cx="3144" cy="624"/>
          </a:xfrm>
        </p:grpSpPr>
        <p:pic>
          <p:nvPicPr>
            <p:cNvPr id="18447" name="Group 7"/>
            <p:cNvPicPr>
              <a:picLocks noChangeArrowheads="1"/>
            </p:cNvPicPr>
            <p:nvPr/>
          </p:nvPicPr>
          <p:blipFill>
            <a:blip r:embed="rId4">
              <a:lum bright="30000"/>
            </a:blip>
            <a:srcRect/>
            <a:stretch>
              <a:fillRect/>
            </a:stretch>
          </p:blipFill>
          <p:spPr bwMode="auto">
            <a:xfrm>
              <a:off x="696" y="1136"/>
              <a:ext cx="2496" cy="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8" name="Rectangle 12"/>
            <p:cNvSpPr>
              <a:spLocks noChangeArrowheads="1"/>
            </p:cNvSpPr>
            <p:nvPr/>
          </p:nvSpPr>
          <p:spPr bwMode="black">
            <a:xfrm>
              <a:off x="720" y="1152"/>
              <a:ext cx="276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l"/>
              <a:r>
                <a:rPr lang="en-US" sz="2000">
                  <a:solidFill>
                    <a:srgbClr val="FF0066"/>
                  </a:solidFill>
                  <a:latin typeface="Arial" charset="0"/>
                </a:rPr>
                <a:t>Tạo hiệu ứng động cho đối tượng:</a:t>
              </a:r>
            </a:p>
          </p:txBody>
        </p:sp>
        <p:pic>
          <p:nvPicPr>
            <p:cNvPr id="18449" name="Picture 13" descr="LB_circle00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6" y="1104"/>
              <a:ext cx="392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0" name="Text Box 14"/>
            <p:cNvSpPr txBox="1">
              <a:spLocks noChangeArrowheads="1"/>
            </p:cNvSpPr>
            <p:nvPr/>
          </p:nvSpPr>
          <p:spPr bwMode="gray">
            <a:xfrm>
              <a:off x="384" y="1142"/>
              <a:ext cx="32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66"/>
                  </a:solidFill>
                  <a:latin typeface="Arial" charset="0"/>
                </a:rPr>
                <a:t>2.</a:t>
              </a:r>
            </a:p>
          </p:txBody>
        </p:sp>
      </p:grpSp>
      <p:grpSp>
        <p:nvGrpSpPr>
          <p:cNvPr id="18437" name="Group 22"/>
          <p:cNvGrpSpPr>
            <a:grpSpLocks/>
          </p:cNvGrpSpPr>
          <p:nvPr/>
        </p:nvGrpSpPr>
        <p:grpSpPr bwMode="auto">
          <a:xfrm>
            <a:off x="-60325" y="-15875"/>
            <a:ext cx="9204325" cy="1057938"/>
            <a:chOff x="-48" y="0"/>
            <a:chExt cx="5798" cy="470"/>
          </a:xfrm>
        </p:grpSpPr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156" y="24"/>
              <a:ext cx="5594" cy="446"/>
              <a:chOff x="720" y="1392"/>
              <a:chExt cx="4058" cy="480"/>
            </a:xfrm>
            <a:effectLst>
              <a:reflection blurRad="6350" stA="50000" endA="300" endPos="90000" dist="50800" dir="5400000" sy="-100000" algn="bl" rotWithShape="0"/>
            </a:effectLst>
          </p:grpSpPr>
          <p:sp>
            <p:nvSpPr>
              <p:cNvPr id="47112" name="AutoShape 8"/>
              <p:cNvSpPr>
                <a:spLocks noChangeArrowheads="1"/>
              </p:cNvSpPr>
              <p:nvPr/>
            </p:nvSpPr>
            <p:spPr bwMode="ltGray">
              <a:xfrm>
                <a:off x="720" y="1392"/>
                <a:ext cx="4058" cy="480"/>
              </a:xfrm>
              <a:prstGeom prst="roundRect">
                <a:avLst>
                  <a:gd name="adj" fmla="val 17509"/>
                </a:avLst>
              </a:prstGeom>
              <a:gradFill rotWithShape="1">
                <a:gsLst>
                  <a:gs pos="0">
                    <a:schemeClr val="hlink"/>
                  </a:gs>
                  <a:gs pos="50000">
                    <a:schemeClr val="hlink">
                      <a:gamma/>
                      <a:shade val="8902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l">
                  <a:defRPr/>
                </a:pPr>
                <a:endParaRPr lang="en-US" sz="1600" b="0">
                  <a:latin typeface="Arial"/>
                </a:endParaRPr>
              </a:p>
            </p:txBody>
          </p:sp>
          <p:grpSp>
            <p:nvGrpSpPr>
              <p:cNvPr id="6" name="Group 9"/>
              <p:cNvGrpSpPr>
                <a:grpSpLocks/>
              </p:cNvGrpSpPr>
              <p:nvPr/>
            </p:nvGrpSpPr>
            <p:grpSpPr bwMode="auto">
              <a:xfrm>
                <a:off x="730" y="1407"/>
                <a:ext cx="4043" cy="444"/>
                <a:chOff x="744" y="1407"/>
                <a:chExt cx="3988" cy="444"/>
              </a:xfrm>
            </p:grpSpPr>
            <p:sp>
              <p:nvSpPr>
                <p:cNvPr id="47114" name="AutoShape 10"/>
                <p:cNvSpPr>
                  <a:spLocks noChangeArrowheads="1"/>
                </p:cNvSpPr>
                <p:nvPr/>
              </p:nvSpPr>
              <p:spPr bwMode="ltGray">
                <a:xfrm>
                  <a:off x="744" y="1736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alpha val="0"/>
                      </a:schemeClr>
                    </a:gs>
                    <a:gs pos="100000">
                      <a:schemeClr val="hlink">
                        <a:gamma/>
                        <a:tint val="4117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algn="l">
                    <a:defRPr/>
                  </a:pPr>
                  <a:endParaRPr lang="en-US" sz="1600" b="0">
                    <a:latin typeface="Arial"/>
                  </a:endParaRPr>
                </a:p>
              </p:txBody>
            </p:sp>
            <p:sp>
              <p:nvSpPr>
                <p:cNvPr id="47115" name="AutoShape 11"/>
                <p:cNvSpPr>
                  <a:spLocks noChangeArrowheads="1"/>
                </p:cNvSpPr>
                <p:nvPr/>
              </p:nvSpPr>
              <p:spPr bwMode="ltGray">
                <a:xfrm>
                  <a:off x="744" y="1407"/>
                  <a:ext cx="3988" cy="115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hlink">
                        <a:gamma/>
                        <a:tint val="33333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algn="l">
                    <a:defRPr/>
                  </a:pPr>
                  <a:endParaRPr lang="en-US" sz="1600" b="0">
                    <a:latin typeface="Arial"/>
                  </a:endParaRPr>
                </a:p>
              </p:txBody>
            </p:sp>
          </p:grpSp>
        </p:grpSp>
        <p:sp>
          <p:nvSpPr>
            <p:cNvPr id="18445" name="Rectangle 12"/>
            <p:cNvSpPr>
              <a:spLocks noChangeArrowheads="1"/>
            </p:cNvSpPr>
            <p:nvPr/>
          </p:nvSpPr>
          <p:spPr bwMode="black">
            <a:xfrm>
              <a:off x="678" y="0"/>
              <a:ext cx="4992" cy="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2000" u="sng" smtClean="0">
                  <a:solidFill>
                    <a:srgbClr val="FFFF66"/>
                  </a:solidFill>
                  <a:latin typeface="Arial" charset="0"/>
                </a:rPr>
                <a:t>BÀI 11</a:t>
              </a:r>
              <a:r>
                <a:rPr lang="en-US" sz="2400" smtClean="0">
                  <a:solidFill>
                    <a:srgbClr val="FFFF66"/>
                  </a:solidFill>
                  <a:latin typeface="Arial" charset="0"/>
                </a:rPr>
                <a:t>.</a:t>
              </a:r>
            </a:p>
            <a:p>
              <a:r>
                <a:rPr lang="en-US" sz="3200" smtClean="0">
                  <a:solidFill>
                    <a:srgbClr val="FF0066"/>
                  </a:solidFill>
                  <a:cs typeface="Times New Roman" panose="02020603050405020304" pitchFamily="18" charset="0"/>
                </a:rPr>
                <a:t>TẠO </a:t>
              </a:r>
              <a:r>
                <a:rPr lang="en-US" sz="3200">
                  <a:solidFill>
                    <a:srgbClr val="FF0066"/>
                  </a:solidFill>
                  <a:cs typeface="Times New Roman" panose="02020603050405020304" pitchFamily="18" charset="0"/>
                </a:rPr>
                <a:t>CÁC HIỆU ỨNG ĐỘNG</a:t>
              </a:r>
            </a:p>
          </p:txBody>
        </p:sp>
        <p:pic>
          <p:nvPicPr>
            <p:cNvPr id="18446" name="Picture 25" descr="Picture56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-48" y="24"/>
              <a:ext cx="480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438" name="Text Box 26"/>
          <p:cNvSpPr txBox="1">
            <a:spLocks noChangeArrowheads="1"/>
          </p:cNvSpPr>
          <p:nvPr/>
        </p:nvSpPr>
        <p:spPr bwMode="auto">
          <a:xfrm>
            <a:off x="3962400" y="3760022"/>
            <a:ext cx="1600200" cy="3698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@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u="sng">
                <a:solidFill>
                  <a:schemeClr val="bg1"/>
                </a:solidFill>
                <a:latin typeface="Arial" charset="0"/>
              </a:rPr>
              <a:t>Ghi nhớ:</a:t>
            </a:r>
          </a:p>
        </p:txBody>
      </p:sp>
      <p:sp>
        <p:nvSpPr>
          <p:cNvPr id="304155" name="Rectangle 27"/>
          <p:cNvSpPr>
            <a:spLocks noChangeArrowheads="1"/>
          </p:cNvSpPr>
          <p:nvPr/>
        </p:nvSpPr>
        <p:spPr bwMode="auto">
          <a:xfrm>
            <a:off x="858981" y="2820049"/>
            <a:ext cx="8142143" cy="46166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400" i="1" smtClean="0">
                <a:solidFill>
                  <a:srgbClr val="990000"/>
                </a:solidFill>
                <a:cs typeface="Times New Roman" panose="02020603050405020304" pitchFamily="18" charset="0"/>
              </a:rPr>
              <a:t>Để t</a:t>
            </a:r>
            <a:r>
              <a:rPr lang="en-US" sz="2400" i="1" smtClean="0">
                <a:solidFill>
                  <a:srgbClr val="990000"/>
                </a:solidFill>
                <a:cs typeface="Times New Roman" panose="02020603050405020304" pitchFamily="18" charset="0"/>
              </a:rPr>
              <a:t>ạo </a:t>
            </a:r>
            <a:r>
              <a:rPr lang="en-US" sz="2400" i="1">
                <a:solidFill>
                  <a:srgbClr val="990000"/>
                </a:solidFill>
                <a:cs typeface="Times New Roman" panose="02020603050405020304" pitchFamily="18" charset="0"/>
              </a:rPr>
              <a:t>hiệu ứng cho </a:t>
            </a:r>
            <a:r>
              <a:rPr lang="en-US" sz="2400" i="1" smtClean="0">
                <a:solidFill>
                  <a:srgbClr val="990000"/>
                </a:solidFill>
                <a:cs typeface="Times New Roman" panose="02020603050405020304" pitchFamily="18" charset="0"/>
              </a:rPr>
              <a:t>các</a:t>
            </a:r>
            <a:r>
              <a:rPr lang="en-US" sz="2400" i="1" smtClean="0">
                <a:solidFill>
                  <a:srgbClr val="99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i="1">
                <a:solidFill>
                  <a:srgbClr val="990000"/>
                </a:solidFill>
                <a:cs typeface="Times New Roman" panose="02020603050405020304" pitchFamily="18" charset="0"/>
              </a:rPr>
              <a:t>đối </a:t>
            </a:r>
            <a:r>
              <a:rPr lang="en-US" sz="2400" i="1" smtClean="0">
                <a:solidFill>
                  <a:srgbClr val="990000"/>
                </a:solidFill>
                <a:cs typeface="Times New Roman" panose="02020603050405020304" pitchFamily="18" charset="0"/>
              </a:rPr>
              <a:t>tượng em thực hiện như sau:</a:t>
            </a:r>
            <a:endParaRPr lang="en-US" sz="2400" i="1">
              <a:solidFill>
                <a:srgbClr val="99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04159" name="Text Box 31"/>
          <p:cNvSpPr txBox="1">
            <a:spLocks noChangeArrowheads="1"/>
          </p:cNvSpPr>
          <p:nvPr/>
        </p:nvSpPr>
        <p:spPr bwMode="auto">
          <a:xfrm>
            <a:off x="981362" y="4367945"/>
            <a:ext cx="7172037" cy="52322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u="sng">
                <a:cs typeface="Times New Roman" panose="02020603050405020304" pitchFamily="18" charset="0"/>
              </a:rPr>
              <a:t>Bước 2:</a:t>
            </a:r>
            <a:r>
              <a:rPr lang="en-US" sz="2800">
                <a:cs typeface="Times New Roman" panose="02020603050405020304" pitchFamily="18" charset="0"/>
              </a:rPr>
              <a:t> Mở </a:t>
            </a:r>
            <a:r>
              <a:rPr lang="en-US" sz="2800" smtClean="0">
                <a:cs typeface="Times New Roman" panose="02020603050405020304" pitchFamily="18" charset="0"/>
              </a:rPr>
              <a:t>dải lệnh </a:t>
            </a:r>
            <a:r>
              <a:rPr lang="en-US" sz="2800" smtClean="0">
                <a:solidFill>
                  <a:srgbClr val="990000"/>
                </a:solidFill>
                <a:cs typeface="Times New Roman" panose="02020603050405020304" pitchFamily="18" charset="0"/>
              </a:rPr>
              <a:t>Animations.</a:t>
            </a:r>
            <a:endParaRPr lang="en-US" sz="2800">
              <a:solidFill>
                <a:srgbClr val="99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04160" name="Text Box 32"/>
          <p:cNvSpPr txBox="1">
            <a:spLocks noChangeArrowheads="1"/>
          </p:cNvSpPr>
          <p:nvPr/>
        </p:nvSpPr>
        <p:spPr bwMode="auto">
          <a:xfrm>
            <a:off x="946726" y="5141893"/>
            <a:ext cx="7816273" cy="954107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u="sng">
                <a:cs typeface="Times New Roman" panose="02020603050405020304" pitchFamily="18" charset="0"/>
              </a:rPr>
              <a:t>Bước 3</a:t>
            </a:r>
            <a:r>
              <a:rPr lang="en-US" sz="2800">
                <a:cs typeface="Times New Roman" panose="02020603050405020304" pitchFamily="18" charset="0"/>
              </a:rPr>
              <a:t>: </a:t>
            </a:r>
            <a:r>
              <a:rPr lang="en-US" sz="2800" smtClean="0">
                <a:cs typeface="Times New Roman" panose="02020603050405020304" pitchFamily="18" charset="0"/>
              </a:rPr>
              <a:t> Chọn các hiệu ứng thích hợp trong nhóm </a:t>
            </a:r>
            <a:r>
              <a:rPr lang="en-US" sz="2800" smtClean="0">
                <a:solidFill>
                  <a:srgbClr val="990000"/>
                </a:solidFill>
                <a:cs typeface="Times New Roman" panose="02020603050405020304" pitchFamily="18" charset="0"/>
              </a:rPr>
              <a:t>Animation</a:t>
            </a:r>
            <a:endParaRPr lang="en-US" sz="2800">
              <a:cs typeface="Times New Roman" panose="02020603050405020304" pitchFamily="18" charset="0"/>
            </a:endParaRPr>
          </a:p>
        </p:txBody>
      </p:sp>
      <p:sp>
        <p:nvSpPr>
          <p:cNvPr id="304161" name="Text Box 33"/>
          <p:cNvSpPr txBox="1">
            <a:spLocks noChangeArrowheads="1"/>
          </p:cNvSpPr>
          <p:nvPr/>
        </p:nvSpPr>
        <p:spPr bwMode="auto">
          <a:xfrm>
            <a:off x="946727" y="3593997"/>
            <a:ext cx="7696200" cy="52322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u="sng">
                <a:cs typeface="Times New Roman" panose="02020603050405020304" pitchFamily="18" charset="0"/>
              </a:rPr>
              <a:t>Bước 1</a:t>
            </a:r>
            <a:r>
              <a:rPr lang="en-US" sz="2800">
                <a:cs typeface="Times New Roman" panose="02020603050405020304" pitchFamily="18" charset="0"/>
              </a:rPr>
              <a:t>: Chọn đối tượng cần thay đổi hiệu ứng.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4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4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4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304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30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304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55" grpId="0"/>
      <p:bldP spid="304159" grpId="0"/>
      <p:bldP spid="304160" grpId="0"/>
      <p:bldP spid="3041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1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685800"/>
            <a:ext cx="8001000" cy="534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5157" name="AutoShape 5"/>
          <p:cNvSpPr>
            <a:spLocks noChangeArrowheads="1"/>
          </p:cNvSpPr>
          <p:nvPr/>
        </p:nvSpPr>
        <p:spPr bwMode="auto">
          <a:xfrm>
            <a:off x="3048000" y="2819400"/>
            <a:ext cx="2057400" cy="1981200"/>
          </a:xfrm>
          <a:prstGeom prst="wedgeRectCallout">
            <a:avLst>
              <a:gd name="adj1" fmla="val 121681"/>
              <a:gd name="adj2" fmla="val -97435"/>
            </a:avLst>
          </a:prstGeom>
          <a:solidFill>
            <a:srgbClr val="FFFF00"/>
          </a:solidFill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400">
                <a:solidFill>
                  <a:srgbClr val="0000FF"/>
                </a:solidFill>
                <a:latin typeface="Arial" charset="0"/>
              </a:rPr>
              <a:t>khung tính năng</a:t>
            </a:r>
            <a:r>
              <a:rPr lang="en-US" sz="2400" b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3399"/>
                </a:solidFill>
                <a:latin typeface="Arial" charset="0"/>
              </a:rPr>
              <a:t>Custom Animation</a:t>
            </a:r>
            <a:endParaRPr lang="en-US" b="0">
              <a:solidFill>
                <a:srgbClr val="FF3399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0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8610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06" name="AutoShape 6"/>
          <p:cNvSpPr>
            <a:spLocks noChangeArrowheads="1"/>
          </p:cNvSpPr>
          <p:nvPr/>
        </p:nvSpPr>
        <p:spPr bwMode="auto">
          <a:xfrm>
            <a:off x="3962400" y="4724400"/>
            <a:ext cx="2743200" cy="914400"/>
          </a:xfrm>
          <a:prstGeom prst="wedgeRoundRectCallout">
            <a:avLst>
              <a:gd name="adj1" fmla="val 55384"/>
              <a:gd name="adj2" fmla="val -20573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>
                <a:solidFill>
                  <a:srgbClr val="0000FF"/>
                </a:solidFill>
                <a:latin typeface="Arial" charset="0"/>
              </a:rPr>
              <a:t>Nhóm hiệu ứng làm di chuyển đối tượng</a:t>
            </a:r>
          </a:p>
        </p:txBody>
      </p:sp>
      <p:sp>
        <p:nvSpPr>
          <p:cNvPr id="307207" name="AutoShape 7"/>
          <p:cNvSpPr>
            <a:spLocks noChangeArrowheads="1"/>
          </p:cNvSpPr>
          <p:nvPr/>
        </p:nvSpPr>
        <p:spPr bwMode="auto">
          <a:xfrm>
            <a:off x="2438400" y="990600"/>
            <a:ext cx="3276600" cy="914400"/>
          </a:xfrm>
          <a:prstGeom prst="wedgeRoundRectCallout">
            <a:avLst>
              <a:gd name="adj1" fmla="val 83477"/>
              <a:gd name="adj2" fmla="val 9948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>
                <a:solidFill>
                  <a:srgbClr val="0000FF"/>
                </a:solidFill>
                <a:latin typeface="Arial" charset="0"/>
              </a:rPr>
              <a:t>Nhóm hiệu ứng xuất hiện đối tượng trên màn hình</a:t>
            </a:r>
          </a:p>
        </p:txBody>
      </p:sp>
      <p:sp>
        <p:nvSpPr>
          <p:cNvPr id="307208" name="AutoShape 8"/>
          <p:cNvSpPr>
            <a:spLocks noChangeArrowheads="1"/>
          </p:cNvSpPr>
          <p:nvPr/>
        </p:nvSpPr>
        <p:spPr bwMode="auto">
          <a:xfrm>
            <a:off x="1905000" y="2209800"/>
            <a:ext cx="3048000" cy="838200"/>
          </a:xfrm>
          <a:prstGeom prst="wedgeRoundRectCallout">
            <a:avLst>
              <a:gd name="adj1" fmla="val 111458"/>
              <a:gd name="adj2" fmla="val 473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>
                <a:solidFill>
                  <a:srgbClr val="0000FF"/>
                </a:solidFill>
                <a:latin typeface="Arial" charset="0"/>
              </a:rPr>
              <a:t>Nhóm hiệu ứng làm thay đổi màu và cỡ chữ</a:t>
            </a:r>
          </a:p>
        </p:txBody>
      </p:sp>
      <p:sp>
        <p:nvSpPr>
          <p:cNvPr id="307209" name="AutoShape 9"/>
          <p:cNvSpPr>
            <a:spLocks noChangeArrowheads="1"/>
          </p:cNvSpPr>
          <p:nvPr/>
        </p:nvSpPr>
        <p:spPr bwMode="auto">
          <a:xfrm>
            <a:off x="3124200" y="3352800"/>
            <a:ext cx="2667000" cy="914400"/>
          </a:xfrm>
          <a:prstGeom prst="wedgeRoundRectCallout">
            <a:avLst>
              <a:gd name="adj1" fmla="val 86431"/>
              <a:gd name="adj2" fmla="val -9409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>
                <a:solidFill>
                  <a:srgbClr val="0000FF"/>
                </a:solidFill>
                <a:latin typeface="Arial" charset="0"/>
              </a:rPr>
              <a:t>Nhóm hiệu ứng làm đối tượng biến mất</a:t>
            </a:r>
          </a:p>
        </p:txBody>
      </p:sp>
      <p:sp>
        <p:nvSpPr>
          <p:cNvPr id="307210" name="Text Box 10"/>
          <p:cNvSpPr txBox="1">
            <a:spLocks noChangeArrowheads="1"/>
          </p:cNvSpPr>
          <p:nvPr/>
        </p:nvSpPr>
        <p:spPr bwMode="auto">
          <a:xfrm>
            <a:off x="609600" y="0"/>
            <a:ext cx="6400800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u="sng">
                <a:latin typeface="Arial" charset="0"/>
              </a:rPr>
              <a:t>Bước 4</a:t>
            </a:r>
            <a:r>
              <a:rPr lang="en-US" sz="2000">
                <a:latin typeface="Arial" charset="0"/>
              </a:rPr>
              <a:t>: Click chuột vào nút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Add Effect</a:t>
            </a:r>
          </a:p>
        </p:txBody>
      </p:sp>
      <p:sp>
        <p:nvSpPr>
          <p:cNvPr id="307211" name="Line 11"/>
          <p:cNvSpPr>
            <a:spLocks noChangeShapeType="1"/>
          </p:cNvSpPr>
          <p:nvPr/>
        </p:nvSpPr>
        <p:spPr bwMode="auto">
          <a:xfrm>
            <a:off x="5486400" y="381000"/>
            <a:ext cx="2438400" cy="1676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07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07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07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9" dur="500"/>
                                        <p:tgtEl>
                                          <p:spTgt spid="30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0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0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0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30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6" grpId="0" animBg="1"/>
      <p:bldP spid="307207" grpId="0" animBg="1"/>
      <p:bldP spid="307208" grpId="0" animBg="1"/>
      <p:bldP spid="307209" grpId="0" animBg="1"/>
      <p:bldP spid="307210" grpId="0"/>
      <p:bldP spid="307211" grpId="0" animBg="1"/>
    </p:bldLst>
  </p:timing>
</p:sld>
</file>

<file path=ppt/theme/theme1.xml><?xml version="1.0" encoding="utf-8"?>
<a:theme xmlns:a="http://schemas.openxmlformats.org/drawingml/2006/main" name="Training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731</Words>
  <Application>Microsoft Office PowerPoint</Application>
  <PresentationFormat>On-screen Show (4:3)</PresentationFormat>
  <Paragraphs>93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Georgia</vt:lpstr>
      <vt:lpstr>Times New Roman</vt:lpstr>
      <vt:lpstr>Wingdings</vt:lpstr>
      <vt:lpstr>Training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NEW EMPLOYEES</dc:title>
  <dc:creator/>
  <cp:lastModifiedBy/>
  <cp:revision>299</cp:revision>
  <dcterms:created xsi:type="dcterms:W3CDTF">2010-10-19T07:54:15Z</dcterms:created>
  <dcterms:modified xsi:type="dcterms:W3CDTF">2023-03-27T07:44:33Z</dcterms:modified>
</cp:coreProperties>
</file>