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48" r:id="rId2"/>
    <p:sldId id="349" r:id="rId3"/>
    <p:sldId id="350" r:id="rId4"/>
    <p:sldId id="361" r:id="rId5"/>
    <p:sldId id="342" r:id="rId6"/>
    <p:sldId id="362" r:id="rId7"/>
    <p:sldId id="366" r:id="rId8"/>
    <p:sldId id="367" r:id="rId9"/>
    <p:sldId id="357" r:id="rId10"/>
    <p:sldId id="358" r:id="rId11"/>
    <p:sldId id="359" r:id="rId12"/>
    <p:sldId id="360" r:id="rId13"/>
    <p:sldId id="301" r:id="rId14"/>
    <p:sldId id="355" r:id="rId15"/>
    <p:sldId id="356" r:id="rId16"/>
  </p:sldIdLst>
  <p:sldSz cx="12192000" cy="6858000"/>
  <p:notesSz cx="6858000" cy="9144000"/>
  <p:embeddedFontLst>
    <p:embeddedFont>
      <p:font typeface="Amasis MT Pro Medium" panose="02040604050005020304" pitchFamily="18" charset="0"/>
      <p:regular r:id="rId17"/>
      <p:italic r:id="rId18"/>
    </p:embeddedFont>
    <p:embeddedFont>
      <p:font typeface="Bierstadt Display" panose="020B0004020202020204" pitchFamily="34" charset="0"/>
      <p:regular r:id="rId19"/>
      <p:bold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822" initials="u" lastIdx="3" clrIdx="0">
    <p:extLst>
      <p:ext uri="{19B8F6BF-5375-455C-9EA6-DF929625EA0E}">
        <p15:presenceInfo xmlns:p15="http://schemas.microsoft.com/office/powerpoint/2012/main" userId="S::user822@sfzcs.onmicrosoft.com::331031e0-aab3-4edc-875c-fe4ab02327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FF00"/>
    <a:srgbClr val="F7CAAB"/>
    <a:srgbClr val="FFFFCC"/>
    <a:srgbClr val="E6E6E6"/>
    <a:srgbClr val="CFAFE7"/>
    <a:srgbClr val="52C4D3"/>
    <a:srgbClr val="934BC9"/>
    <a:srgbClr val="95D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7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1CCB-675F-4BEE-A851-B86C722E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1F76F-6680-47EF-A199-97F698AC5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74840-C574-40C0-A7BE-E120229F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AB03A-5425-4A26-B8A0-002725FE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34B1E-AA56-4308-B801-0D1CDEF1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D6132-7561-42E8-8F23-A77DCB90E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B449C-387F-4644-BE1E-CAF370BA5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E7375-59F9-44DC-8159-1BC830C0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9A8EA-5FD0-4BF8-B814-A1EE6F24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A8DC3-1A81-43E1-A4D9-1A00069A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7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78CE-8352-4C82-A177-B0226527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CA64-25C9-42A9-8B39-89A81743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A7F1-E08C-48AC-B3E0-07FF3D35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F896-206F-4C7B-9721-D5F21D5E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259B-E515-4DFA-8B2D-C24D3707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D23E-878D-40B8-9F2A-636CC341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E0D4-629A-4174-AF0E-59AE21B7A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6CB6-311C-4DC4-8878-F352B937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96E9-83F5-49E8-9B52-E3870892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082AC-9C98-42E6-83B6-77BC5636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1DF2-DF9A-453D-A7AA-3CA06071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A8D3-B516-4404-88C3-99D3632AD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19A11-32EE-4E2F-9597-6FA272204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65FCF-CD9A-438C-8FA8-590FA3F6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33948-256F-4153-87B9-8704BDA2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FC0EE-F6B4-4126-941D-F4B6FB88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3A99-9971-4854-847D-B4B17A13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74497-E014-42D0-A44E-897F667D1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D668F-5D40-417F-AE0A-987A0E04E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27948-5D1A-4686-AC88-57D37CC00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BAA34-C772-46E6-BD62-2EE032BE5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E3964-6883-4CE7-A1C0-A6B05A25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6F8C7-AD4A-4B2A-909F-FE72E040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C0D6C-5C48-4BDA-98B7-63C1FA25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7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AA45-F29F-4397-882D-98DFD41D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9CDF5-716C-43C6-A074-51DFC93A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634FD-E639-4A01-998B-432A047A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E3B8F-A6C4-4E45-8AA5-497042FB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9252F-F507-4152-A20B-74615192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311C6-EBA5-49E3-805D-05C849D9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91B90-BBA0-45EB-9B12-6F213063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6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5500-B1FB-4480-8E92-1EACEDAD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12007-7D34-422E-BFE8-7D981CC1E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DB456-9F59-427C-A241-0422B0839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5E22F-37EF-423D-9DAB-5F5F1D8A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1D746-8DF1-4AA6-8D56-4C4432F0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E6FF8-DC19-42EA-929A-F7CFBA9E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995B-124A-444C-9200-0731C200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5F893A-F854-4BEB-8C60-3A65295F6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F9039-72B2-4767-BE93-FE082BF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981AD-C7C1-486B-A48D-47191CFB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6C608-F2D3-4C94-9D61-7203F23B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8221C-DBE3-4ACE-930B-B8911FAF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ED3C7-AFB3-4036-A850-4D3DED81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F332C-5DA6-4173-81D3-51320268B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1422D-BA40-41C9-BFF4-18A4346F8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6C14-68CA-47AB-BAEC-33F975F8E0C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0C62-B03F-45D2-970C-3AC67DC56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A1879-DD5A-4BCA-BF96-E00B6D430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hoto-of-beach-during-dawn-3319815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svg"/><Relationship Id="rId7" Type="http://schemas.openxmlformats.org/officeDocument/2006/relationships/hyperlink" Target="https://en.wikipedia.org/wiki/Template_talk:Academic_peer_reviewe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5444024/i-learn-smart-world-6-review-vocabulary-unit-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antoineta.wordpress.com/2013/07/21/wordwall-%D1%81%D0%BE%D1%84%D1%82%D1%83%D0%B5%D1%80-%D0%B7%D0%B0-%D1%81%D1%8A%D0%B7%D0%B4%D0%B0%D0%B2%D0%B0%D0%BD%D0%B5-%D0%BD%D0%B0-%D0%B8%D0%BD%D1%82%D0%B5%D1%80%D0%B0%D0%BA%D1%82%D0%B8%D0%B2%D0%BD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06C312-2703-42F9-94B7-61CF8556AF26}"/>
              </a:ext>
            </a:extLst>
          </p:cNvPr>
          <p:cNvSpPr/>
          <p:nvPr/>
        </p:nvSpPr>
        <p:spPr>
          <a:xfrm>
            <a:off x="1957387" y="3030220"/>
            <a:ext cx="8124826" cy="15887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50000"/>
                  </a:schemeClr>
                </a:solidFill>
                <a:latin typeface="Bierstadt Display" panose="020B0604020202020204" pitchFamily="34" charset="0"/>
              </a:rPr>
              <a:t>UNIT 8</a:t>
            </a:r>
          </a:p>
          <a:p>
            <a:pPr algn="ctr"/>
            <a:r>
              <a:rPr lang="en-US" sz="5400" b="1">
                <a:solidFill>
                  <a:schemeClr val="accent6">
                    <a:lumMod val="50000"/>
                  </a:schemeClr>
                </a:solidFill>
                <a:latin typeface="Bierstadt Display" panose="020B0604020202020204" pitchFamily="34" charset="0"/>
              </a:rPr>
              <a:t>THE WORLD AROUND US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7D2F1F7-2A73-432A-AE15-7D5EAA273A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2594111" y="329654"/>
            <a:ext cx="1748458" cy="17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7242F5-A64B-4C68-AE51-57384B933253}"/>
              </a:ext>
            </a:extLst>
          </p:cNvPr>
          <p:cNvSpPr/>
          <p:nvPr/>
        </p:nvSpPr>
        <p:spPr>
          <a:xfrm>
            <a:off x="0" y="124394"/>
            <a:ext cx="2111427" cy="584775"/>
          </a:xfrm>
          <a:prstGeom prst="roundRect">
            <a:avLst>
              <a:gd name="adj" fmla="val 3125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ED098-C3B0-41ED-886E-3535944BDAF2}"/>
              </a:ext>
            </a:extLst>
          </p:cNvPr>
          <p:cNvSpPr txBox="1"/>
          <p:nvPr/>
        </p:nvSpPr>
        <p:spPr>
          <a:xfrm>
            <a:off x="2111427" y="124394"/>
            <a:ext cx="8477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Look and read. Choose the correct answer. ( A,B, or C)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9DA34-A8BA-4AA9-8D12-DAC0BF23CA87}"/>
              </a:ext>
            </a:extLst>
          </p:cNvPr>
          <p:cNvSpPr/>
          <p:nvPr/>
        </p:nvSpPr>
        <p:spPr>
          <a:xfrm>
            <a:off x="123824" y="938273"/>
            <a:ext cx="5229226" cy="15335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masis MT Pro Medium" panose="02040604050005020304" pitchFamily="18" charset="0"/>
              </a:rPr>
              <a:t>Adventure Forest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latin typeface="Amasis MT Pro Medium" panose="02040604050005020304" pitchFamily="18" charset="0"/>
              </a:rPr>
              <a:t>Outdoor activities! 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latin typeface="Amasis MT Pro Medium" panose="02040604050005020304" pitchFamily="18" charset="0"/>
              </a:rPr>
              <a:t>Stay our campsite! 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latin typeface="Amasis MT Pro Medium" panose="02040604050005020304" pitchFamily="18" charset="0"/>
              </a:rPr>
              <a:t>Only thirty minutes away from Green town!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C81645-6E09-472F-8D26-D044FEDA5B80}"/>
              </a:ext>
            </a:extLst>
          </p:cNvPr>
          <p:cNvSpPr/>
          <p:nvPr/>
        </p:nvSpPr>
        <p:spPr>
          <a:xfrm>
            <a:off x="614361" y="2662238"/>
            <a:ext cx="4248151" cy="15335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>
                <a:solidFill>
                  <a:schemeClr val="tx1"/>
                </a:solidFill>
                <a:latin typeface="Amasis MT Pro Medium" panose="02040604050005020304" pitchFamily="18" charset="0"/>
              </a:rPr>
              <a:t>             Campsite Notice</a:t>
            </a:r>
          </a:p>
          <a:p>
            <a:pPr algn="just"/>
            <a:r>
              <a:rPr lang="en-US" sz="2000" b="1">
                <a:solidFill>
                  <a:schemeClr val="tx1"/>
                </a:solidFill>
                <a:latin typeface="Amasis MT Pro Medium" panose="02040604050005020304" pitchFamily="18" charset="0"/>
              </a:rPr>
              <a:t>Campers, please remember to bring flashlights so you can see after dark. You can buy batteries at the store.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B533B4-96F9-4F7B-990A-174F5D2A1939}"/>
              </a:ext>
            </a:extLst>
          </p:cNvPr>
          <p:cNvSpPr/>
          <p:nvPr/>
        </p:nvSpPr>
        <p:spPr>
          <a:xfrm>
            <a:off x="123824" y="4310955"/>
            <a:ext cx="5886451" cy="88773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7D3165-EACE-4D50-ACE8-C83CCF17EF02}"/>
              </a:ext>
            </a:extLst>
          </p:cNvPr>
          <p:cNvSpPr/>
          <p:nvPr/>
        </p:nvSpPr>
        <p:spPr>
          <a:xfrm>
            <a:off x="123824" y="4348578"/>
            <a:ext cx="5886451" cy="8124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Kayaking in the bay – Ages 10+ </a:t>
            </a:r>
          </a:p>
          <a:p>
            <a:pPr algn="ctr"/>
            <a:r>
              <a:rPr lang="en-US"/>
              <a:t>River Rafting – 4 people max. At lease one adult.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7A244F-97EA-4183-BC64-DDFDF9AFBB28}"/>
              </a:ext>
            </a:extLst>
          </p:cNvPr>
          <p:cNvSpPr/>
          <p:nvPr/>
        </p:nvSpPr>
        <p:spPr>
          <a:xfrm>
            <a:off x="123824" y="5321403"/>
            <a:ext cx="5972176" cy="1412203"/>
          </a:xfrm>
          <a:custGeom>
            <a:avLst/>
            <a:gdLst>
              <a:gd name="connsiteX0" fmla="*/ 0 w 5972176"/>
              <a:gd name="connsiteY0" fmla="*/ 235372 h 1412203"/>
              <a:gd name="connsiteX1" fmla="*/ 235372 w 5972176"/>
              <a:gd name="connsiteY1" fmla="*/ 0 h 1412203"/>
              <a:gd name="connsiteX2" fmla="*/ 785515 w 5972176"/>
              <a:gd name="connsiteY2" fmla="*/ 0 h 1412203"/>
              <a:gd name="connsiteX3" fmla="*/ 1390673 w 5972176"/>
              <a:gd name="connsiteY3" fmla="*/ 0 h 1412203"/>
              <a:gd name="connsiteX4" fmla="*/ 2050845 w 5972176"/>
              <a:gd name="connsiteY4" fmla="*/ 0 h 1412203"/>
              <a:gd name="connsiteX5" fmla="*/ 2711016 w 5972176"/>
              <a:gd name="connsiteY5" fmla="*/ 0 h 1412203"/>
              <a:gd name="connsiteX6" fmla="*/ 3096117 w 5972176"/>
              <a:gd name="connsiteY6" fmla="*/ 0 h 1412203"/>
              <a:gd name="connsiteX7" fmla="*/ 3536231 w 5972176"/>
              <a:gd name="connsiteY7" fmla="*/ 0 h 1412203"/>
              <a:gd name="connsiteX8" fmla="*/ 3976346 w 5972176"/>
              <a:gd name="connsiteY8" fmla="*/ 0 h 1412203"/>
              <a:gd name="connsiteX9" fmla="*/ 4581503 w 5972176"/>
              <a:gd name="connsiteY9" fmla="*/ 0 h 1412203"/>
              <a:gd name="connsiteX10" fmla="*/ 5131646 w 5972176"/>
              <a:gd name="connsiteY10" fmla="*/ 0 h 1412203"/>
              <a:gd name="connsiteX11" fmla="*/ 5736804 w 5972176"/>
              <a:gd name="connsiteY11" fmla="*/ 0 h 1412203"/>
              <a:gd name="connsiteX12" fmla="*/ 5972176 w 5972176"/>
              <a:gd name="connsiteY12" fmla="*/ 235372 h 1412203"/>
              <a:gd name="connsiteX13" fmla="*/ 5972176 w 5972176"/>
              <a:gd name="connsiteY13" fmla="*/ 724931 h 1412203"/>
              <a:gd name="connsiteX14" fmla="*/ 5972176 w 5972176"/>
              <a:gd name="connsiteY14" fmla="*/ 1176831 h 1412203"/>
              <a:gd name="connsiteX15" fmla="*/ 5736804 w 5972176"/>
              <a:gd name="connsiteY15" fmla="*/ 1412203 h 1412203"/>
              <a:gd name="connsiteX16" fmla="*/ 5296689 w 5972176"/>
              <a:gd name="connsiteY16" fmla="*/ 1412203 h 1412203"/>
              <a:gd name="connsiteX17" fmla="*/ 4911589 w 5972176"/>
              <a:gd name="connsiteY17" fmla="*/ 1412203 h 1412203"/>
              <a:gd name="connsiteX18" fmla="*/ 4251417 w 5972176"/>
              <a:gd name="connsiteY18" fmla="*/ 1412203 h 1412203"/>
              <a:gd name="connsiteX19" fmla="*/ 3756288 w 5972176"/>
              <a:gd name="connsiteY19" fmla="*/ 1412203 h 1412203"/>
              <a:gd name="connsiteX20" fmla="*/ 3151131 w 5972176"/>
              <a:gd name="connsiteY20" fmla="*/ 1412203 h 1412203"/>
              <a:gd name="connsiteX21" fmla="*/ 2490959 w 5972176"/>
              <a:gd name="connsiteY21" fmla="*/ 1412203 h 1412203"/>
              <a:gd name="connsiteX22" fmla="*/ 1885802 w 5972176"/>
              <a:gd name="connsiteY22" fmla="*/ 1412203 h 1412203"/>
              <a:gd name="connsiteX23" fmla="*/ 1390673 w 5972176"/>
              <a:gd name="connsiteY23" fmla="*/ 1412203 h 1412203"/>
              <a:gd name="connsiteX24" fmla="*/ 785515 w 5972176"/>
              <a:gd name="connsiteY24" fmla="*/ 1412203 h 1412203"/>
              <a:gd name="connsiteX25" fmla="*/ 235372 w 5972176"/>
              <a:gd name="connsiteY25" fmla="*/ 1412203 h 1412203"/>
              <a:gd name="connsiteX26" fmla="*/ 0 w 5972176"/>
              <a:gd name="connsiteY26" fmla="*/ 1176831 h 1412203"/>
              <a:gd name="connsiteX27" fmla="*/ 0 w 5972176"/>
              <a:gd name="connsiteY27" fmla="*/ 734345 h 1412203"/>
              <a:gd name="connsiteX28" fmla="*/ 0 w 5972176"/>
              <a:gd name="connsiteY28" fmla="*/ 235372 h 141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972176" h="1412203" fill="none" extrusionOk="0">
                <a:moveTo>
                  <a:pt x="0" y="235372"/>
                </a:moveTo>
                <a:cubicBezTo>
                  <a:pt x="30459" y="81134"/>
                  <a:pt x="129375" y="13498"/>
                  <a:pt x="235372" y="0"/>
                </a:cubicBezTo>
                <a:cubicBezTo>
                  <a:pt x="402816" y="-31937"/>
                  <a:pt x="604800" y="25405"/>
                  <a:pt x="785515" y="0"/>
                </a:cubicBezTo>
                <a:cubicBezTo>
                  <a:pt x="966230" y="-25405"/>
                  <a:pt x="1164422" y="70839"/>
                  <a:pt x="1390673" y="0"/>
                </a:cubicBezTo>
                <a:cubicBezTo>
                  <a:pt x="1616924" y="-70839"/>
                  <a:pt x="1779558" y="304"/>
                  <a:pt x="2050845" y="0"/>
                </a:cubicBezTo>
                <a:cubicBezTo>
                  <a:pt x="2322132" y="-304"/>
                  <a:pt x="2490541" y="20428"/>
                  <a:pt x="2711016" y="0"/>
                </a:cubicBezTo>
                <a:cubicBezTo>
                  <a:pt x="2931491" y="-20428"/>
                  <a:pt x="2942781" y="12076"/>
                  <a:pt x="3096117" y="0"/>
                </a:cubicBezTo>
                <a:cubicBezTo>
                  <a:pt x="3249453" y="-12076"/>
                  <a:pt x="3322044" y="14714"/>
                  <a:pt x="3536231" y="0"/>
                </a:cubicBezTo>
                <a:cubicBezTo>
                  <a:pt x="3750418" y="-14714"/>
                  <a:pt x="3880391" y="5427"/>
                  <a:pt x="3976346" y="0"/>
                </a:cubicBezTo>
                <a:cubicBezTo>
                  <a:pt x="4072302" y="-5427"/>
                  <a:pt x="4338349" y="51589"/>
                  <a:pt x="4581503" y="0"/>
                </a:cubicBezTo>
                <a:cubicBezTo>
                  <a:pt x="4824657" y="-51589"/>
                  <a:pt x="4877332" y="43972"/>
                  <a:pt x="5131646" y="0"/>
                </a:cubicBezTo>
                <a:cubicBezTo>
                  <a:pt x="5385960" y="-43972"/>
                  <a:pt x="5513104" y="37693"/>
                  <a:pt x="5736804" y="0"/>
                </a:cubicBezTo>
                <a:cubicBezTo>
                  <a:pt x="5888781" y="-554"/>
                  <a:pt x="6000747" y="107646"/>
                  <a:pt x="5972176" y="235372"/>
                </a:cubicBezTo>
                <a:cubicBezTo>
                  <a:pt x="5974688" y="473431"/>
                  <a:pt x="5944203" y="581129"/>
                  <a:pt x="5972176" y="724931"/>
                </a:cubicBezTo>
                <a:cubicBezTo>
                  <a:pt x="6000149" y="868733"/>
                  <a:pt x="5938557" y="1086197"/>
                  <a:pt x="5972176" y="1176831"/>
                </a:cubicBezTo>
                <a:cubicBezTo>
                  <a:pt x="5995830" y="1305601"/>
                  <a:pt x="5849933" y="1399139"/>
                  <a:pt x="5736804" y="1412203"/>
                </a:cubicBezTo>
                <a:cubicBezTo>
                  <a:pt x="5633154" y="1448106"/>
                  <a:pt x="5493532" y="1363919"/>
                  <a:pt x="5296689" y="1412203"/>
                </a:cubicBezTo>
                <a:cubicBezTo>
                  <a:pt x="5099846" y="1460487"/>
                  <a:pt x="5022071" y="1366402"/>
                  <a:pt x="4911589" y="1412203"/>
                </a:cubicBezTo>
                <a:cubicBezTo>
                  <a:pt x="4801107" y="1458004"/>
                  <a:pt x="4489632" y="1353499"/>
                  <a:pt x="4251417" y="1412203"/>
                </a:cubicBezTo>
                <a:cubicBezTo>
                  <a:pt x="4013202" y="1470907"/>
                  <a:pt x="3965343" y="1379670"/>
                  <a:pt x="3756288" y="1412203"/>
                </a:cubicBezTo>
                <a:cubicBezTo>
                  <a:pt x="3547233" y="1444736"/>
                  <a:pt x="3372356" y="1409314"/>
                  <a:pt x="3151131" y="1412203"/>
                </a:cubicBezTo>
                <a:cubicBezTo>
                  <a:pt x="2929906" y="1415092"/>
                  <a:pt x="2752797" y="1380383"/>
                  <a:pt x="2490959" y="1412203"/>
                </a:cubicBezTo>
                <a:cubicBezTo>
                  <a:pt x="2229121" y="1444023"/>
                  <a:pt x="2044060" y="1366044"/>
                  <a:pt x="1885802" y="1412203"/>
                </a:cubicBezTo>
                <a:cubicBezTo>
                  <a:pt x="1727544" y="1458362"/>
                  <a:pt x="1601955" y="1385429"/>
                  <a:pt x="1390673" y="1412203"/>
                </a:cubicBezTo>
                <a:cubicBezTo>
                  <a:pt x="1179391" y="1438977"/>
                  <a:pt x="1085108" y="1381289"/>
                  <a:pt x="785515" y="1412203"/>
                </a:cubicBezTo>
                <a:cubicBezTo>
                  <a:pt x="485922" y="1443117"/>
                  <a:pt x="500375" y="1394904"/>
                  <a:pt x="235372" y="1412203"/>
                </a:cubicBezTo>
                <a:cubicBezTo>
                  <a:pt x="87189" y="1420377"/>
                  <a:pt x="20382" y="1297014"/>
                  <a:pt x="0" y="1176831"/>
                </a:cubicBezTo>
                <a:cubicBezTo>
                  <a:pt x="-51022" y="1078560"/>
                  <a:pt x="44223" y="932482"/>
                  <a:pt x="0" y="734345"/>
                </a:cubicBezTo>
                <a:cubicBezTo>
                  <a:pt x="-44223" y="536208"/>
                  <a:pt x="36105" y="441264"/>
                  <a:pt x="0" y="235372"/>
                </a:cubicBezTo>
                <a:close/>
              </a:path>
              <a:path w="5972176" h="1412203" stroke="0" extrusionOk="0">
                <a:moveTo>
                  <a:pt x="0" y="235372"/>
                </a:moveTo>
                <a:cubicBezTo>
                  <a:pt x="32098" y="109859"/>
                  <a:pt x="109443" y="6651"/>
                  <a:pt x="235372" y="0"/>
                </a:cubicBezTo>
                <a:cubicBezTo>
                  <a:pt x="398598" y="-31527"/>
                  <a:pt x="506403" y="19440"/>
                  <a:pt x="620472" y="0"/>
                </a:cubicBezTo>
                <a:cubicBezTo>
                  <a:pt x="734541" y="-19440"/>
                  <a:pt x="1079284" y="39332"/>
                  <a:pt x="1225630" y="0"/>
                </a:cubicBezTo>
                <a:cubicBezTo>
                  <a:pt x="1371976" y="-39332"/>
                  <a:pt x="1605819" y="6358"/>
                  <a:pt x="1830787" y="0"/>
                </a:cubicBezTo>
                <a:cubicBezTo>
                  <a:pt x="2055755" y="-6358"/>
                  <a:pt x="2238725" y="22152"/>
                  <a:pt x="2435945" y="0"/>
                </a:cubicBezTo>
                <a:cubicBezTo>
                  <a:pt x="2633165" y="-22152"/>
                  <a:pt x="2808951" y="75973"/>
                  <a:pt x="3096117" y="0"/>
                </a:cubicBezTo>
                <a:cubicBezTo>
                  <a:pt x="3383283" y="-75973"/>
                  <a:pt x="3539717" y="9105"/>
                  <a:pt x="3756288" y="0"/>
                </a:cubicBezTo>
                <a:cubicBezTo>
                  <a:pt x="3972859" y="-9105"/>
                  <a:pt x="3976001" y="6374"/>
                  <a:pt x="4141389" y="0"/>
                </a:cubicBezTo>
                <a:cubicBezTo>
                  <a:pt x="4306777" y="-6374"/>
                  <a:pt x="4364194" y="3332"/>
                  <a:pt x="4581503" y="0"/>
                </a:cubicBezTo>
                <a:cubicBezTo>
                  <a:pt x="4798812" y="-3332"/>
                  <a:pt x="5030238" y="16400"/>
                  <a:pt x="5186661" y="0"/>
                </a:cubicBezTo>
                <a:cubicBezTo>
                  <a:pt x="5343084" y="-16400"/>
                  <a:pt x="5574601" y="57216"/>
                  <a:pt x="5736804" y="0"/>
                </a:cubicBezTo>
                <a:cubicBezTo>
                  <a:pt x="5856381" y="32842"/>
                  <a:pt x="5965587" y="103781"/>
                  <a:pt x="5972176" y="235372"/>
                </a:cubicBezTo>
                <a:cubicBezTo>
                  <a:pt x="6024963" y="398454"/>
                  <a:pt x="5960071" y="522502"/>
                  <a:pt x="5972176" y="677858"/>
                </a:cubicBezTo>
                <a:cubicBezTo>
                  <a:pt x="5984281" y="833214"/>
                  <a:pt x="5955477" y="1046749"/>
                  <a:pt x="5972176" y="1176831"/>
                </a:cubicBezTo>
                <a:cubicBezTo>
                  <a:pt x="5968877" y="1303164"/>
                  <a:pt x="5865233" y="1417993"/>
                  <a:pt x="5736804" y="1412203"/>
                </a:cubicBezTo>
                <a:cubicBezTo>
                  <a:pt x="5609706" y="1448834"/>
                  <a:pt x="5533428" y="1393061"/>
                  <a:pt x="5351704" y="1412203"/>
                </a:cubicBezTo>
                <a:cubicBezTo>
                  <a:pt x="5169980" y="1431345"/>
                  <a:pt x="5069366" y="1403955"/>
                  <a:pt x="4856575" y="1412203"/>
                </a:cubicBezTo>
                <a:cubicBezTo>
                  <a:pt x="4643784" y="1420451"/>
                  <a:pt x="4632448" y="1387949"/>
                  <a:pt x="4416460" y="1412203"/>
                </a:cubicBezTo>
                <a:cubicBezTo>
                  <a:pt x="4200473" y="1436457"/>
                  <a:pt x="4100295" y="1360164"/>
                  <a:pt x="3921331" y="1412203"/>
                </a:cubicBezTo>
                <a:cubicBezTo>
                  <a:pt x="3742367" y="1464242"/>
                  <a:pt x="3587431" y="1367205"/>
                  <a:pt x="3426203" y="1412203"/>
                </a:cubicBezTo>
                <a:cubicBezTo>
                  <a:pt x="3264975" y="1457201"/>
                  <a:pt x="2903743" y="1387213"/>
                  <a:pt x="2766031" y="1412203"/>
                </a:cubicBezTo>
                <a:cubicBezTo>
                  <a:pt x="2628319" y="1437193"/>
                  <a:pt x="2427359" y="1369694"/>
                  <a:pt x="2325916" y="1412203"/>
                </a:cubicBezTo>
                <a:cubicBezTo>
                  <a:pt x="2224474" y="1454712"/>
                  <a:pt x="2076597" y="1395743"/>
                  <a:pt x="1885802" y="1412203"/>
                </a:cubicBezTo>
                <a:cubicBezTo>
                  <a:pt x="1695007" y="1428663"/>
                  <a:pt x="1488813" y="1351762"/>
                  <a:pt x="1280644" y="1412203"/>
                </a:cubicBezTo>
                <a:cubicBezTo>
                  <a:pt x="1072475" y="1472644"/>
                  <a:pt x="524745" y="1388437"/>
                  <a:pt x="235372" y="1412203"/>
                </a:cubicBezTo>
                <a:cubicBezTo>
                  <a:pt x="114778" y="1402590"/>
                  <a:pt x="-4676" y="1313491"/>
                  <a:pt x="0" y="1176831"/>
                </a:cubicBezTo>
                <a:cubicBezTo>
                  <a:pt x="-58586" y="985259"/>
                  <a:pt x="15158" y="797499"/>
                  <a:pt x="0" y="687272"/>
                </a:cubicBezTo>
                <a:cubicBezTo>
                  <a:pt x="-15158" y="577045"/>
                  <a:pt x="8786" y="380486"/>
                  <a:pt x="0" y="23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88366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Hey, April, </a:t>
            </a:r>
          </a:p>
          <a:p>
            <a:r>
              <a:rPr lang="en-US"/>
              <a:t>Adventure Forest is great. There are so many fun activities! But you shouldn’t go in the winter because of the bad weather. Have a great time! Joe.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9471AA-A224-4DA9-9241-D332A99E98E1}"/>
              </a:ext>
            </a:extLst>
          </p:cNvPr>
          <p:cNvSpPr txBox="1"/>
          <p:nvPr/>
        </p:nvSpPr>
        <p:spPr>
          <a:xfrm>
            <a:off x="5488041" y="500180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Example: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CEEEA7-6CE3-41E7-B313-18E44F10DEEE}"/>
              </a:ext>
            </a:extLst>
          </p:cNvPr>
          <p:cNvSpPr txBox="1"/>
          <p:nvPr/>
        </p:nvSpPr>
        <p:spPr>
          <a:xfrm>
            <a:off x="6407204" y="779309"/>
            <a:ext cx="50894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0. Go the Adventure Forest if you want to...</a:t>
            </a:r>
          </a:p>
          <a:p>
            <a:pPr marL="342900" indent="-342900">
              <a:buAutoNum type="alphaUcPeriod"/>
            </a:pPr>
            <a:r>
              <a:rPr lang="en-US" sz="2000"/>
              <a:t>go somewhere close to town.</a:t>
            </a:r>
          </a:p>
          <a:p>
            <a:pPr marL="342900" indent="-342900">
              <a:buAutoNum type="alphaUcPeriod"/>
            </a:pPr>
            <a:r>
              <a:rPr lang="en-US" sz="2000"/>
              <a:t>sleep comfortably.</a:t>
            </a:r>
          </a:p>
          <a:p>
            <a:pPr marL="342900" indent="-342900">
              <a:buAutoNum type="alphaUcPeriod"/>
            </a:pPr>
            <a:r>
              <a:rPr lang="en-US" sz="2000"/>
              <a:t>play indoor games.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1CC8A4-F3E0-474F-B05A-173AD5415681}"/>
              </a:ext>
            </a:extLst>
          </p:cNvPr>
          <p:cNvSpPr txBox="1"/>
          <p:nvPr/>
        </p:nvSpPr>
        <p:spPr>
          <a:xfrm>
            <a:off x="6407204" y="2320322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1. </a:t>
            </a:r>
          </a:p>
          <a:p>
            <a:pPr marL="457200" indent="-457200">
              <a:buAutoNum type="alphaUcPeriod"/>
            </a:pPr>
            <a:r>
              <a:rPr lang="en-US" sz="2000"/>
              <a:t>Campers have to bring batteries. </a:t>
            </a:r>
          </a:p>
          <a:p>
            <a:pPr marL="457200" indent="-457200">
              <a:buAutoNum type="alphaUcPeriod"/>
            </a:pPr>
            <a:r>
              <a:rPr lang="en-US" sz="2000"/>
              <a:t>Campers can buy flashlights there. </a:t>
            </a:r>
          </a:p>
          <a:p>
            <a:pPr marL="457200" indent="-457200">
              <a:buAutoNum type="alphaUcPeriod"/>
            </a:pPr>
            <a:r>
              <a:rPr lang="en-US" sz="2000"/>
              <a:t>Campers need flashlights to see at night.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D3BD8D-572C-4F03-8ADE-8960E3CC251B}"/>
              </a:ext>
            </a:extLst>
          </p:cNvPr>
          <p:cNvSpPr txBox="1"/>
          <p:nvPr/>
        </p:nvSpPr>
        <p:spPr>
          <a:xfrm>
            <a:off x="6388153" y="3636393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2. </a:t>
            </a:r>
          </a:p>
          <a:p>
            <a:pPr marL="457200" indent="-457200">
              <a:buAutoNum type="alphaUcPeriod"/>
            </a:pPr>
            <a:r>
              <a:rPr lang="en-US" sz="2000"/>
              <a:t>Anyone can do the activities. </a:t>
            </a:r>
          </a:p>
          <a:p>
            <a:pPr marL="457200" indent="-457200">
              <a:buAutoNum type="alphaUcPeriod"/>
            </a:pPr>
            <a:r>
              <a:rPr lang="en-US" sz="2000"/>
              <a:t>Children under ten years old can’t go kayaking</a:t>
            </a:r>
          </a:p>
          <a:p>
            <a:pPr marL="457200" indent="-457200">
              <a:buAutoNum type="alphaUcPeriod"/>
            </a:pPr>
            <a:r>
              <a:rPr lang="en-US" sz="2000"/>
              <a:t>River rafting is for adults only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FA42FE-72EB-45F9-A34D-DD6B5698C27A}"/>
              </a:ext>
            </a:extLst>
          </p:cNvPr>
          <p:cNvSpPr txBox="1"/>
          <p:nvPr/>
        </p:nvSpPr>
        <p:spPr>
          <a:xfrm>
            <a:off x="6407204" y="5034381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3. </a:t>
            </a:r>
          </a:p>
          <a:p>
            <a:pPr marL="457200" indent="-457200">
              <a:buAutoNum type="alphaUcPeriod"/>
            </a:pPr>
            <a:r>
              <a:rPr lang="en-US" sz="2000"/>
              <a:t>The weather is verry nice in the winter.</a:t>
            </a:r>
          </a:p>
          <a:p>
            <a:pPr marL="457200" indent="-457200">
              <a:buAutoNum type="alphaUcPeriod"/>
            </a:pPr>
            <a:r>
              <a:rPr lang="en-US" sz="2000"/>
              <a:t>There isn’t much to do </a:t>
            </a:r>
          </a:p>
          <a:p>
            <a:pPr marL="457200" indent="-457200">
              <a:buAutoNum type="alphaUcPeriod"/>
            </a:pPr>
            <a:r>
              <a:rPr lang="en-US" sz="2000"/>
              <a:t>Joe thinks April should go to Adventure Forest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BF8741-6AF4-44D1-A2BC-A49D1DBEC111}"/>
              </a:ext>
            </a:extLst>
          </p:cNvPr>
          <p:cNvSpPr/>
          <p:nvPr/>
        </p:nvSpPr>
        <p:spPr>
          <a:xfrm>
            <a:off x="6350052" y="1383375"/>
            <a:ext cx="422223" cy="3669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F3559E-FBE3-4BF8-BA19-791259038F9A}"/>
              </a:ext>
            </a:extLst>
          </p:cNvPr>
          <p:cNvSpPr/>
          <p:nvPr/>
        </p:nvSpPr>
        <p:spPr>
          <a:xfrm>
            <a:off x="6407204" y="3249769"/>
            <a:ext cx="422223" cy="3669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5F570A-4E8B-4282-B5FF-B148C629A352}"/>
              </a:ext>
            </a:extLst>
          </p:cNvPr>
          <p:cNvSpPr/>
          <p:nvPr/>
        </p:nvSpPr>
        <p:spPr>
          <a:xfrm>
            <a:off x="6388153" y="4294389"/>
            <a:ext cx="422223" cy="3669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107052-3986-4786-9B7B-9CED8C8C7F01}"/>
              </a:ext>
            </a:extLst>
          </p:cNvPr>
          <p:cNvSpPr/>
          <p:nvPr/>
        </p:nvSpPr>
        <p:spPr>
          <a:xfrm>
            <a:off x="6388152" y="5981416"/>
            <a:ext cx="422223" cy="3669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D5D09009-545C-494E-BD10-DFF8F3D93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2594111" y="329654"/>
            <a:ext cx="1748458" cy="17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43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A2519DF-FFDA-4F32-A06E-B5EA9220786C}"/>
              </a:ext>
            </a:extLst>
          </p:cNvPr>
          <p:cNvGrpSpPr/>
          <p:nvPr/>
        </p:nvGrpSpPr>
        <p:grpSpPr>
          <a:xfrm>
            <a:off x="123824" y="990599"/>
            <a:ext cx="11944351" cy="5286376"/>
            <a:chOff x="123824" y="990599"/>
            <a:chExt cx="11944351" cy="5286376"/>
          </a:xfrm>
        </p:grpSpPr>
        <p:pic>
          <p:nvPicPr>
            <p:cNvPr id="5" name="Picture 4" descr="A picture containing sky, outdoor, water, sunset&#10;&#10;Description automatically generated">
              <a:extLst>
                <a:ext uri="{FF2B5EF4-FFF2-40B4-BE49-F238E27FC236}">
                  <a16:creationId xmlns:a16="http://schemas.microsoft.com/office/drawing/2014/main" id="{153CDCEB-BB2B-4FA6-A46E-FEA2C5BD7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23824" y="990599"/>
              <a:ext cx="11944351" cy="5286376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D082669-1E4A-4AFD-808B-88B9EF8251E7}"/>
                </a:ext>
              </a:extLst>
            </p:cNvPr>
            <p:cNvSpPr/>
            <p:nvPr/>
          </p:nvSpPr>
          <p:spPr>
            <a:xfrm>
              <a:off x="285748" y="1266823"/>
              <a:ext cx="11620502" cy="4733927"/>
            </a:xfrm>
            <a:prstGeom prst="roundRect">
              <a:avLst>
                <a:gd name="adj" fmla="val 10640"/>
              </a:avLst>
            </a:prstGeom>
            <a:solidFill>
              <a:schemeClr val="bg1">
                <a:lumMod val="95000"/>
              </a:schemeClr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en-US" sz="2400">
                  <a:solidFill>
                    <a:schemeClr val="tx1"/>
                  </a:solidFill>
                </a:rPr>
                <a:t>These mountains are very beautiful . That’s why many people like ______here. </a:t>
              </a:r>
            </a:p>
            <a:p>
              <a:pPr marL="342900" indent="-342900">
                <a:buAutoNum type="arabicPeriod"/>
              </a:pPr>
              <a:r>
                <a:rPr lang="en-US" sz="2400">
                  <a:solidFill>
                    <a:schemeClr val="tx1"/>
                  </a:solidFill>
                </a:rPr>
                <a:t>We don’t need to take b___________w_________because there is tap water at the campsite. </a:t>
              </a:r>
            </a:p>
            <a:p>
              <a:pPr marL="342900" indent="-342900">
                <a:buAutoNum type="arabicPeriod"/>
              </a:pPr>
              <a:r>
                <a:rPr lang="en-US" sz="2400">
                  <a:solidFill>
                    <a:schemeClr val="tx1"/>
                  </a:solidFill>
                </a:rPr>
                <a:t>Phú Quốc is a very beautiful i_________________ in Vietnam. </a:t>
              </a:r>
            </a:p>
            <a:p>
              <a:pPr marL="342900" indent="-342900">
                <a:buAutoNum type="arabicPeriod"/>
              </a:pPr>
              <a:r>
                <a:rPr lang="en-US" sz="2400">
                  <a:solidFill>
                    <a:schemeClr val="tx1"/>
                  </a:solidFill>
                </a:rPr>
                <a:t>Rafting and k____________________ are both great fun, but rafts have more people in the boat. </a:t>
              </a:r>
            </a:p>
            <a:p>
              <a:pPr marL="342900" indent="-342900">
                <a:buAutoNum type="arabicPeriod"/>
              </a:pPr>
              <a:r>
                <a:rPr lang="en-US" sz="2400">
                  <a:solidFill>
                    <a:schemeClr val="tx1"/>
                  </a:solidFill>
                </a:rPr>
                <a:t>Oh no! the flashlight isn’t working and I don’t have any b__________________. </a:t>
              </a:r>
            </a:p>
            <a:p>
              <a:pPr marL="342900" indent="-342900">
                <a:buAutoNum type="arabicPeriod"/>
              </a:pPr>
              <a:r>
                <a:rPr lang="en-US" sz="2400">
                  <a:solidFill>
                    <a:schemeClr val="tx1"/>
                  </a:solidFill>
                </a:rPr>
                <a:t>I like walking in the f______________________ because  I can see many birds in the trees. </a:t>
              </a:r>
            </a:p>
            <a:p>
              <a:pPr marL="342900" indent="-342900">
                <a:buAutoNum type="arabicPeriod"/>
              </a:pPr>
              <a:r>
                <a:rPr lang="en-US" sz="2400">
                  <a:solidFill>
                    <a:schemeClr val="tx1"/>
                  </a:solidFill>
                </a:rPr>
                <a:t>My s_______b________is very warm. That’s why I like slepping in my tent.  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43B2E7-285C-41EE-8DFB-C23D856BB3F0}"/>
              </a:ext>
            </a:extLst>
          </p:cNvPr>
          <p:cNvSpPr/>
          <p:nvPr/>
        </p:nvSpPr>
        <p:spPr>
          <a:xfrm>
            <a:off x="0" y="124394"/>
            <a:ext cx="2447925" cy="584775"/>
          </a:xfrm>
          <a:prstGeom prst="roundRect">
            <a:avLst>
              <a:gd name="adj" fmla="val 3125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Vocabulary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01320F-83F3-4B42-87C8-BA448A6127B1}"/>
              </a:ext>
            </a:extLst>
          </p:cNvPr>
          <p:cNvSpPr txBox="1"/>
          <p:nvPr/>
        </p:nvSpPr>
        <p:spPr>
          <a:xfrm>
            <a:off x="9777411" y="1838325"/>
            <a:ext cx="1966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</a:rPr>
              <a:t>hiking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DA36-7833-4FE4-8E2B-E0FEB4DC32F7}"/>
              </a:ext>
            </a:extLst>
          </p:cNvPr>
          <p:cNvSpPr txBox="1"/>
          <p:nvPr/>
        </p:nvSpPr>
        <p:spPr>
          <a:xfrm>
            <a:off x="3981448" y="2164245"/>
            <a:ext cx="1966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</a:rPr>
              <a:t>otted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A14866-F8B1-4901-BD40-F8C8466496C6}"/>
              </a:ext>
            </a:extLst>
          </p:cNvPr>
          <p:cNvSpPr txBox="1"/>
          <p:nvPr/>
        </p:nvSpPr>
        <p:spPr>
          <a:xfrm>
            <a:off x="6067425" y="2164245"/>
            <a:ext cx="1966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</a:rPr>
              <a:t>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EBA0EB-3EE0-4FB3-B0F5-10B343C0CB06}"/>
              </a:ext>
            </a:extLst>
          </p:cNvPr>
          <p:cNvSpPr txBox="1"/>
          <p:nvPr/>
        </p:nvSpPr>
        <p:spPr>
          <a:xfrm>
            <a:off x="4791075" y="2918909"/>
            <a:ext cx="196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sland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7DA14E-67AC-42D8-A871-9181C632A9E7}"/>
              </a:ext>
            </a:extLst>
          </p:cNvPr>
          <p:cNvSpPr txBox="1"/>
          <p:nvPr/>
        </p:nvSpPr>
        <p:spPr>
          <a:xfrm>
            <a:off x="2571750" y="3230944"/>
            <a:ext cx="196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ayaking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7D6122-6560-423C-B028-4682299B6B0A}"/>
              </a:ext>
            </a:extLst>
          </p:cNvPr>
          <p:cNvSpPr txBox="1"/>
          <p:nvPr/>
        </p:nvSpPr>
        <p:spPr>
          <a:xfrm>
            <a:off x="8334375" y="3961869"/>
            <a:ext cx="196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atteries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44627F-7E9C-41D0-97D0-79A68E874483}"/>
              </a:ext>
            </a:extLst>
          </p:cNvPr>
          <p:cNvSpPr txBox="1"/>
          <p:nvPr/>
        </p:nvSpPr>
        <p:spPr>
          <a:xfrm>
            <a:off x="3536154" y="4359198"/>
            <a:ext cx="196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orest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171FB4-38CF-460D-BF33-9EC7AAED3CF4}"/>
              </a:ext>
            </a:extLst>
          </p:cNvPr>
          <p:cNvSpPr txBox="1"/>
          <p:nvPr/>
        </p:nvSpPr>
        <p:spPr>
          <a:xfrm>
            <a:off x="1464468" y="5062837"/>
            <a:ext cx="196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leeping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EBF175-BADE-484E-B3DF-3C2DA49DA1E3}"/>
              </a:ext>
            </a:extLst>
          </p:cNvPr>
          <p:cNvSpPr txBox="1"/>
          <p:nvPr/>
        </p:nvSpPr>
        <p:spPr>
          <a:xfrm>
            <a:off x="2824162" y="5058371"/>
            <a:ext cx="196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ag</a:t>
            </a:r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B9AF5BCE-E482-4C35-BF45-5A56846298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2594111" y="329654"/>
            <a:ext cx="1748458" cy="17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8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433366-7204-4716-87DF-8D00EACDFF4A}"/>
              </a:ext>
            </a:extLst>
          </p:cNvPr>
          <p:cNvSpPr/>
          <p:nvPr/>
        </p:nvSpPr>
        <p:spPr>
          <a:xfrm>
            <a:off x="0" y="124394"/>
            <a:ext cx="2447925" cy="584775"/>
          </a:xfrm>
          <a:prstGeom prst="roundRect">
            <a:avLst>
              <a:gd name="adj" fmla="val 3125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Grammar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7936E-4E23-4022-AE85-EDBA04908330}"/>
              </a:ext>
            </a:extLst>
          </p:cNvPr>
          <p:cNvSpPr txBox="1"/>
          <p:nvPr/>
        </p:nvSpPr>
        <p:spPr>
          <a:xfrm>
            <a:off x="2447925" y="216726"/>
            <a:ext cx="521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Circle the correct words.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EB4C5D-EBB3-4D49-9450-03FB23941188}"/>
              </a:ext>
            </a:extLst>
          </p:cNvPr>
          <p:cNvSpPr/>
          <p:nvPr/>
        </p:nvSpPr>
        <p:spPr>
          <a:xfrm>
            <a:off x="66675" y="1014412"/>
            <a:ext cx="12125325" cy="5033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You </a:t>
            </a:r>
            <a:r>
              <a:rPr lang="en-US" sz="2400" i="1">
                <a:solidFill>
                  <a:schemeClr val="tx1"/>
                </a:solidFill>
              </a:rPr>
              <a:t>should/shouldn’t </a:t>
            </a:r>
            <a:r>
              <a:rPr lang="en-US" sz="2400">
                <a:solidFill>
                  <a:schemeClr val="tx1"/>
                </a:solidFill>
              </a:rPr>
              <a:t>go to the beach. It really is very beautiful.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What </a:t>
            </a:r>
            <a:r>
              <a:rPr lang="en-US" sz="2400" i="1">
                <a:solidFill>
                  <a:schemeClr val="tx1"/>
                </a:solidFill>
              </a:rPr>
              <a:t>can/need </a:t>
            </a:r>
            <a:r>
              <a:rPr lang="en-US" sz="2400">
                <a:solidFill>
                  <a:schemeClr val="tx1"/>
                </a:solidFill>
              </a:rPr>
              <a:t>we do in Đà Nẵng?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We </a:t>
            </a:r>
            <a:r>
              <a:rPr lang="en-US" sz="2400" i="1">
                <a:solidFill>
                  <a:schemeClr val="tx1"/>
                </a:solidFill>
              </a:rPr>
              <a:t>need/shou</a:t>
            </a:r>
            <a:r>
              <a:rPr lang="en-US" sz="2400">
                <a:solidFill>
                  <a:schemeClr val="tx1"/>
                </a:solidFill>
              </a:rPr>
              <a:t>ld to bring a pillow because the campsite doesn’t have any.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It’s very cold at night </a:t>
            </a:r>
            <a:r>
              <a:rPr lang="en-US" sz="2400" i="1">
                <a:solidFill>
                  <a:schemeClr val="tx1"/>
                </a:solidFill>
              </a:rPr>
              <a:t>so/don’t </a:t>
            </a:r>
            <a:r>
              <a:rPr lang="en-US" sz="2400">
                <a:solidFill>
                  <a:schemeClr val="tx1"/>
                </a:solidFill>
              </a:rPr>
              <a:t>bring a jactket.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You </a:t>
            </a:r>
            <a:r>
              <a:rPr lang="en-US" sz="2400" i="1">
                <a:solidFill>
                  <a:schemeClr val="tx1"/>
                </a:solidFill>
              </a:rPr>
              <a:t>should/can’t </a:t>
            </a:r>
            <a:r>
              <a:rPr lang="en-US" sz="2400">
                <a:solidFill>
                  <a:schemeClr val="tx1"/>
                </a:solidFill>
              </a:rPr>
              <a:t>swim in that water. It’s very dangerous.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 The campsite has food </a:t>
            </a:r>
            <a:r>
              <a:rPr lang="en-US" sz="2400" i="1">
                <a:solidFill>
                  <a:schemeClr val="tx1"/>
                </a:solidFill>
              </a:rPr>
              <a:t>so/shou</a:t>
            </a:r>
            <a:r>
              <a:rPr lang="en-US" sz="2400">
                <a:solidFill>
                  <a:schemeClr val="tx1"/>
                </a:solidFill>
              </a:rPr>
              <a:t>ld we don’t need to bring any.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i="1">
                <a:solidFill>
                  <a:schemeClr val="tx1"/>
                </a:solidFill>
              </a:rPr>
              <a:t>Should/Need </a:t>
            </a:r>
            <a:r>
              <a:rPr lang="en-US" sz="2400">
                <a:solidFill>
                  <a:schemeClr val="tx1"/>
                </a:solidFill>
              </a:rPr>
              <a:t>I go in October?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AA6717-B922-45B5-8206-C1222E240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50" t="32709" r="31797" b="10347"/>
          <a:stretch/>
        </p:blipFill>
        <p:spPr>
          <a:xfrm rot="20782180">
            <a:off x="9264010" y="3575011"/>
            <a:ext cx="2611968" cy="242835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357BBAB-6492-46CE-A10E-E756AB8293D5}"/>
              </a:ext>
            </a:extLst>
          </p:cNvPr>
          <p:cNvSpPr/>
          <p:nvPr/>
        </p:nvSpPr>
        <p:spPr>
          <a:xfrm>
            <a:off x="1009649" y="1704975"/>
            <a:ext cx="962025" cy="4953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DF3F70-3108-4223-85A0-6BD5ED8B846A}"/>
              </a:ext>
            </a:extLst>
          </p:cNvPr>
          <p:cNvSpPr/>
          <p:nvPr/>
        </p:nvSpPr>
        <p:spPr>
          <a:xfrm>
            <a:off x="1009648" y="2882343"/>
            <a:ext cx="771527" cy="41909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F5FF53-24DA-460A-A02E-F0308B87AABA}"/>
              </a:ext>
            </a:extLst>
          </p:cNvPr>
          <p:cNvSpPr/>
          <p:nvPr/>
        </p:nvSpPr>
        <p:spPr>
          <a:xfrm>
            <a:off x="3253541" y="3429000"/>
            <a:ext cx="556460" cy="381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A73D44-D7D4-4645-AA21-223408AC685E}"/>
              </a:ext>
            </a:extLst>
          </p:cNvPr>
          <p:cNvSpPr/>
          <p:nvPr/>
        </p:nvSpPr>
        <p:spPr>
          <a:xfrm>
            <a:off x="1971673" y="4010025"/>
            <a:ext cx="962025" cy="3619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D4B832-929E-4F3F-94FC-63A0349173D5}"/>
              </a:ext>
            </a:extLst>
          </p:cNvPr>
          <p:cNvSpPr/>
          <p:nvPr/>
        </p:nvSpPr>
        <p:spPr>
          <a:xfrm>
            <a:off x="3695699" y="4572000"/>
            <a:ext cx="400052" cy="29527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229476-C852-4FB9-8EE9-BD5B4D92FF51}"/>
              </a:ext>
            </a:extLst>
          </p:cNvPr>
          <p:cNvSpPr/>
          <p:nvPr/>
        </p:nvSpPr>
        <p:spPr>
          <a:xfrm>
            <a:off x="314323" y="5057775"/>
            <a:ext cx="1466851" cy="41909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93F442-A022-4D91-8D67-614AF074F14E}"/>
              </a:ext>
            </a:extLst>
          </p:cNvPr>
          <p:cNvSpPr/>
          <p:nvPr/>
        </p:nvSpPr>
        <p:spPr>
          <a:xfrm>
            <a:off x="1200147" y="2367550"/>
            <a:ext cx="581028" cy="41909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1EA5E0DC-86BD-44C5-A45F-DFA8F2F54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2594111" y="329654"/>
            <a:ext cx="1748458" cy="17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0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AA1447-E5C6-4B6F-A493-CA760AD3B676}"/>
              </a:ext>
            </a:extLst>
          </p:cNvPr>
          <p:cNvSpPr/>
          <p:nvPr/>
        </p:nvSpPr>
        <p:spPr>
          <a:xfrm>
            <a:off x="0" y="74447"/>
            <a:ext cx="3317479" cy="594636"/>
          </a:xfrm>
          <a:prstGeom prst="roundRect">
            <a:avLst/>
          </a:prstGeom>
          <a:solidFill>
            <a:srgbClr val="6DD9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PRONUNCIATION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CC713-3296-4080-B997-D5EF750BC75D}"/>
              </a:ext>
            </a:extLst>
          </p:cNvPr>
          <p:cNvSpPr txBox="1"/>
          <p:nvPr/>
        </p:nvSpPr>
        <p:spPr>
          <a:xfrm>
            <a:off x="3317479" y="191331"/>
            <a:ext cx="8477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Circle the word that has the underlined part pronounced differently from others.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21CE0-DAF9-4590-ADF6-57F2F0FA3D0A}"/>
              </a:ext>
            </a:extLst>
          </p:cNvPr>
          <p:cNvSpPr txBox="1"/>
          <p:nvPr/>
        </p:nvSpPr>
        <p:spPr>
          <a:xfrm>
            <a:off x="700890" y="1269437"/>
            <a:ext cx="1100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1.    A. f</a:t>
            </a:r>
            <a:r>
              <a:rPr lang="en-US" sz="2800" u="sng"/>
              <a:t>i</a:t>
            </a:r>
            <a:r>
              <a:rPr lang="en-US" sz="2800"/>
              <a:t>shing     B. h</a:t>
            </a:r>
            <a:r>
              <a:rPr lang="en-US" sz="2800" i="1"/>
              <a:t>i</a:t>
            </a:r>
            <a:r>
              <a:rPr lang="en-US" sz="2800"/>
              <a:t>ghland           C. sw</a:t>
            </a:r>
            <a:r>
              <a:rPr lang="en-US" sz="2800" u="sng"/>
              <a:t>i</a:t>
            </a:r>
            <a:r>
              <a:rPr lang="en-US" sz="2800"/>
              <a:t>mming      D. k</a:t>
            </a:r>
            <a:r>
              <a:rPr lang="en-US" sz="2800" u="sng"/>
              <a:t>i</a:t>
            </a:r>
            <a:r>
              <a:rPr lang="en-US" sz="2800"/>
              <a:t>cking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B9BD9-DB71-4930-B39D-6AE6F3C82850}"/>
              </a:ext>
            </a:extLst>
          </p:cNvPr>
          <p:cNvSpPr txBox="1"/>
          <p:nvPr/>
        </p:nvSpPr>
        <p:spPr>
          <a:xfrm>
            <a:off x="700890" y="2022170"/>
            <a:ext cx="1056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2.    A. b</a:t>
            </a:r>
            <a:r>
              <a:rPr lang="en-US" sz="2800" u="sng"/>
              <a:t>a</a:t>
            </a:r>
            <a:r>
              <a:rPr lang="en-US" sz="2800"/>
              <a:t>y          B. vac</a:t>
            </a:r>
            <a:r>
              <a:rPr lang="en-US" sz="2800" u="sng"/>
              <a:t>a</a:t>
            </a:r>
            <a:r>
              <a:rPr lang="en-US" sz="2800"/>
              <a:t>tion           C. j</a:t>
            </a:r>
            <a:r>
              <a:rPr lang="en-US" sz="2800" u="sng"/>
              <a:t>a</a:t>
            </a:r>
            <a:r>
              <a:rPr lang="en-US" sz="2800"/>
              <a:t>cket            D. pl</a:t>
            </a:r>
            <a:r>
              <a:rPr lang="en-US" sz="2800" u="sng"/>
              <a:t>a</a:t>
            </a:r>
            <a:r>
              <a:rPr lang="en-US" sz="2800"/>
              <a:t>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5CDF2D-18BD-40E4-8C29-BF79D9637AAB}"/>
              </a:ext>
            </a:extLst>
          </p:cNvPr>
          <p:cNvSpPr txBox="1"/>
          <p:nvPr/>
        </p:nvSpPr>
        <p:spPr>
          <a:xfrm>
            <a:off x="821927" y="2796823"/>
            <a:ext cx="1044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3.    A. ph</a:t>
            </a:r>
            <a:r>
              <a:rPr lang="en-US" sz="2800" u="sng"/>
              <a:t>o</a:t>
            </a:r>
            <a:r>
              <a:rPr lang="en-US" sz="2800"/>
              <a:t>ne      B. c</a:t>
            </a:r>
            <a:r>
              <a:rPr lang="en-US" sz="2800" u="sng"/>
              <a:t>o</a:t>
            </a:r>
            <a:r>
              <a:rPr lang="en-US" sz="2800"/>
              <a:t>ld                 C. p</a:t>
            </a:r>
            <a:r>
              <a:rPr lang="en-US" sz="2800" u="sng"/>
              <a:t>o</a:t>
            </a:r>
            <a:r>
              <a:rPr lang="en-US" sz="2800"/>
              <a:t>stcard       D. f</a:t>
            </a:r>
            <a:r>
              <a:rPr lang="en-US" sz="2800" u="sng"/>
              <a:t>o</a:t>
            </a:r>
            <a:r>
              <a:rPr lang="en-US" sz="2800"/>
              <a:t>rest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FF2E28-0CE4-44F0-B1B5-15F1F6D27C94}"/>
              </a:ext>
            </a:extLst>
          </p:cNvPr>
          <p:cNvSpPr txBox="1"/>
          <p:nvPr/>
        </p:nvSpPr>
        <p:spPr>
          <a:xfrm>
            <a:off x="700890" y="3532050"/>
            <a:ext cx="1032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4.    A. </a:t>
            </a:r>
            <a:r>
              <a:rPr lang="en-US" sz="2800" u="sng"/>
              <a:t>h</a:t>
            </a:r>
            <a:r>
              <a:rPr lang="en-US" sz="2800"/>
              <a:t>otel          B. </a:t>
            </a:r>
            <a:r>
              <a:rPr lang="en-US" sz="2800" u="sng"/>
              <a:t>h</a:t>
            </a:r>
            <a:r>
              <a:rPr lang="en-US" sz="2800"/>
              <a:t>our                 C. </a:t>
            </a:r>
            <a:r>
              <a:rPr lang="en-US" sz="2800" u="sng"/>
              <a:t>h</a:t>
            </a:r>
            <a:r>
              <a:rPr lang="en-US" sz="2800"/>
              <a:t>ouse          D. </a:t>
            </a:r>
            <a:r>
              <a:rPr lang="en-US" sz="2800" u="sng"/>
              <a:t>h</a:t>
            </a:r>
            <a:r>
              <a:rPr lang="en-US" sz="2800"/>
              <a:t>iking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9872C-233D-4439-A424-72CFDDCA9B16}"/>
              </a:ext>
            </a:extLst>
          </p:cNvPr>
          <p:cNvSpPr txBox="1"/>
          <p:nvPr/>
        </p:nvSpPr>
        <p:spPr>
          <a:xfrm>
            <a:off x="700890" y="4267277"/>
            <a:ext cx="1038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5.    A. g</a:t>
            </a:r>
            <a:r>
              <a:rPr lang="en-US" sz="2800" u="sng"/>
              <a:t>a</a:t>
            </a:r>
            <a:r>
              <a:rPr lang="en-US" sz="2800"/>
              <a:t>rden        B. c</a:t>
            </a:r>
            <a:r>
              <a:rPr lang="en-US" sz="2800" u="sng"/>
              <a:t>a</a:t>
            </a:r>
            <a:r>
              <a:rPr lang="en-US" sz="2800"/>
              <a:t>r                  C. f</a:t>
            </a:r>
            <a:r>
              <a:rPr lang="en-US" sz="2800" u="sng"/>
              <a:t>a</a:t>
            </a:r>
            <a:r>
              <a:rPr lang="en-US" sz="2800"/>
              <a:t>r                D. b</a:t>
            </a:r>
            <a:r>
              <a:rPr lang="en-US" sz="2800" u="sng"/>
              <a:t>a</a:t>
            </a:r>
            <a:r>
              <a:rPr lang="en-US" sz="2800"/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1E3A53-50D9-434D-8EF1-BFCAE7338995}"/>
              </a:ext>
            </a:extLst>
          </p:cNvPr>
          <p:cNvSpPr txBox="1"/>
          <p:nvPr/>
        </p:nvSpPr>
        <p:spPr>
          <a:xfrm>
            <a:off x="640952" y="5041930"/>
            <a:ext cx="1038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6.    A. i</a:t>
            </a:r>
            <a:r>
              <a:rPr lang="en-US" sz="2800" u="sng"/>
              <a:t>s</a:t>
            </a:r>
            <a:r>
              <a:rPr lang="en-US" sz="2800"/>
              <a:t>land           B. </a:t>
            </a:r>
            <a:r>
              <a:rPr lang="en-US" sz="2800" u="sng"/>
              <a:t>s</a:t>
            </a:r>
            <a:r>
              <a:rPr lang="en-US" sz="2800"/>
              <a:t>cuba             C. thir</a:t>
            </a:r>
            <a:r>
              <a:rPr lang="en-US" sz="2800" u="sng"/>
              <a:t>s</a:t>
            </a:r>
            <a:r>
              <a:rPr lang="en-US" sz="2800"/>
              <a:t>ty           D. fore</a:t>
            </a:r>
            <a:r>
              <a:rPr lang="en-US" sz="2800" u="sng"/>
              <a:t>s</a:t>
            </a:r>
            <a:r>
              <a:rPr lang="en-US" sz="2800"/>
              <a:t>t</a:t>
            </a:r>
            <a:endParaRPr lang="en-US" sz="2800" u="sng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FB20EA0-3813-4697-83D1-9D9C4979555A}"/>
              </a:ext>
            </a:extLst>
          </p:cNvPr>
          <p:cNvSpPr/>
          <p:nvPr/>
        </p:nvSpPr>
        <p:spPr>
          <a:xfrm>
            <a:off x="3317479" y="1307743"/>
            <a:ext cx="466725" cy="44219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C98111F-4E38-429F-AE8E-93A255E75FF6}"/>
              </a:ext>
            </a:extLst>
          </p:cNvPr>
          <p:cNvSpPr/>
          <p:nvPr/>
        </p:nvSpPr>
        <p:spPr>
          <a:xfrm>
            <a:off x="6203557" y="2073643"/>
            <a:ext cx="466725" cy="44219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847A0FF-FFC1-4630-A968-E125676B58EF}"/>
              </a:ext>
            </a:extLst>
          </p:cNvPr>
          <p:cNvSpPr/>
          <p:nvPr/>
        </p:nvSpPr>
        <p:spPr>
          <a:xfrm>
            <a:off x="8737207" y="2841171"/>
            <a:ext cx="466725" cy="44219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623AA-7316-48B1-9D53-265325EE94B6}"/>
              </a:ext>
            </a:extLst>
          </p:cNvPr>
          <p:cNvSpPr/>
          <p:nvPr/>
        </p:nvSpPr>
        <p:spPr>
          <a:xfrm>
            <a:off x="3550841" y="3536067"/>
            <a:ext cx="466725" cy="44219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F517564-0027-4E44-A16F-21DDEC2571BB}"/>
              </a:ext>
            </a:extLst>
          </p:cNvPr>
          <p:cNvSpPr/>
          <p:nvPr/>
        </p:nvSpPr>
        <p:spPr>
          <a:xfrm>
            <a:off x="8818166" y="4307790"/>
            <a:ext cx="466725" cy="44219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6727B67-AE74-4C64-AAD1-368CC79E2AE7}"/>
              </a:ext>
            </a:extLst>
          </p:cNvPr>
          <p:cNvSpPr/>
          <p:nvPr/>
        </p:nvSpPr>
        <p:spPr>
          <a:xfrm>
            <a:off x="1264841" y="5103198"/>
            <a:ext cx="466725" cy="44219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B711C297-CC03-4783-8AF2-8E05EEB4DC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2594111" y="329654"/>
            <a:ext cx="1748458" cy="17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07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18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3F8453-323C-473F-9543-567C67E1EE2E}"/>
              </a:ext>
            </a:extLst>
          </p:cNvPr>
          <p:cNvSpPr/>
          <p:nvPr/>
        </p:nvSpPr>
        <p:spPr>
          <a:xfrm>
            <a:off x="1833562" y="2182495"/>
            <a:ext cx="8124826" cy="15887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WARP-UP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E0DC565-1945-4014-B1B8-2F021394A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2594111" y="329654"/>
            <a:ext cx="1748458" cy="17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3F8453-323C-473F-9543-567C67E1EE2E}"/>
              </a:ext>
            </a:extLst>
          </p:cNvPr>
          <p:cNvSpPr/>
          <p:nvPr/>
        </p:nvSpPr>
        <p:spPr>
          <a:xfrm>
            <a:off x="1136428" y="627564"/>
            <a:ext cx="7474172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653F4-6E40-41E7-98F3-8BA22B197A0C}"/>
              </a:ext>
            </a:extLst>
          </p:cNvPr>
          <p:cNvSpPr txBox="1"/>
          <p:nvPr/>
        </p:nvSpPr>
        <p:spPr>
          <a:xfrm>
            <a:off x="1136429" y="2278173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effectLst/>
              </a:rPr>
              <a:t>Assign Ss to do exercises in workbook after class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effectLst/>
              </a:rPr>
              <a:t>Ask them to get ready for the next lesson –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effectLst/>
              </a:rPr>
              <a:t>Unit 9: Houses in the future.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Pencil">
            <a:extLst>
              <a:ext uri="{FF2B5EF4-FFF2-40B4-BE49-F238E27FC236}">
                <a16:creationId xmlns:a16="http://schemas.microsoft.com/office/drawing/2014/main" id="{A726691D-9C7E-4D61-8299-91E4B9683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DAA41A-53C2-48B9-BC98-928A064BC0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2594111" y="329654"/>
            <a:ext cx="1748458" cy="17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7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A39091-969E-4373-B714-8F44BDED342F}"/>
              </a:ext>
            </a:extLst>
          </p:cNvPr>
          <p:cNvSpPr/>
          <p:nvPr/>
        </p:nvSpPr>
        <p:spPr>
          <a:xfrm>
            <a:off x="698810" y="2277935"/>
            <a:ext cx="4900144" cy="23728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5800" b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LESSON 9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1B48EA0-11D3-462E-A132-AA1290B13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563" y="2552914"/>
            <a:ext cx="5835600" cy="18228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E13EF2-C642-45B6-950F-A60BF83E30A0}"/>
              </a:ext>
            </a:extLst>
          </p:cNvPr>
          <p:cNvSpPr txBox="1"/>
          <p:nvPr/>
        </p:nvSpPr>
        <p:spPr>
          <a:xfrm>
            <a:off x="8328216" y="3119067"/>
            <a:ext cx="3487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REVIEW</a:t>
            </a: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7E7010E7-6CC2-48BC-93AE-2C5C828FC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367685">
            <a:off x="3813459" y="2155171"/>
            <a:ext cx="2528997" cy="795484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88A73FA-C89E-4513-AF04-8C3A84D90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549809" y="2857436"/>
            <a:ext cx="1011346" cy="101134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7747164-67FE-4441-B7A6-F2624413E3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2594111" y="329654"/>
            <a:ext cx="1748458" cy="17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1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3F8453-323C-473F-9543-567C67E1EE2E}"/>
              </a:ext>
            </a:extLst>
          </p:cNvPr>
          <p:cNvSpPr/>
          <p:nvPr/>
        </p:nvSpPr>
        <p:spPr>
          <a:xfrm>
            <a:off x="1812541" y="2204024"/>
            <a:ext cx="8124826" cy="15887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364CA81-B310-4C33-B15E-36B6B41D3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2594111" y="329654"/>
            <a:ext cx="1748458" cy="17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PowerPoint&#10;&#10;Description automatically generated">
            <a:extLst>
              <a:ext uri="{FF2B5EF4-FFF2-40B4-BE49-F238E27FC236}">
                <a16:creationId xmlns:a16="http://schemas.microsoft.com/office/drawing/2014/main" id="{79623C75-9793-4DC5-ADE8-9E4CD504B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92" t="13657" r="2131" b="9423"/>
          <a:stretch/>
        </p:blipFill>
        <p:spPr>
          <a:xfrm>
            <a:off x="99848" y="1353922"/>
            <a:ext cx="11992303" cy="5276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363F33-83C8-4727-AF4D-7EF05B14D5E3}"/>
              </a:ext>
            </a:extLst>
          </p:cNvPr>
          <p:cNvSpPr txBox="1"/>
          <p:nvPr/>
        </p:nvSpPr>
        <p:spPr>
          <a:xfrm>
            <a:off x="2548758" y="3907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https://wordwall.net/resource/25444024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3029A-6628-4369-B681-39CFA1AC2209}"/>
              </a:ext>
            </a:extLst>
          </p:cNvPr>
          <p:cNvSpPr txBox="1"/>
          <p:nvPr/>
        </p:nvSpPr>
        <p:spPr>
          <a:xfrm>
            <a:off x="199697" y="252248"/>
            <a:ext cx="303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PRACTICE ONLINE VOCABULARY</a:t>
            </a: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D4643813-CBE2-41DF-AE83-36D9A1221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63957" y="248802"/>
            <a:ext cx="1688889" cy="1269841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7B2C053-A55B-4EA2-8C25-00A486A3B0FE}"/>
              </a:ext>
            </a:extLst>
          </p:cNvPr>
          <p:cNvSpPr/>
          <p:nvPr/>
        </p:nvSpPr>
        <p:spPr>
          <a:xfrm>
            <a:off x="8742614" y="641406"/>
            <a:ext cx="967426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FA39CA7-5D9B-43D2-BA50-2985A4B884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2594111" y="329654"/>
            <a:ext cx="1748458" cy="17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2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CA23608-6D35-4316-8AB1-8D9D57D574BB}"/>
              </a:ext>
            </a:extLst>
          </p:cNvPr>
          <p:cNvSpPr txBox="1"/>
          <p:nvPr/>
        </p:nvSpPr>
        <p:spPr>
          <a:xfrm>
            <a:off x="391144" y="1164338"/>
            <a:ext cx="4716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1. rafting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FA662F-35DF-44E1-90D4-52D4AE90BAD5}"/>
              </a:ext>
            </a:extLst>
          </p:cNvPr>
          <p:cNvSpPr txBox="1"/>
          <p:nvPr/>
        </p:nvSpPr>
        <p:spPr>
          <a:xfrm>
            <a:off x="5497461" y="930247"/>
            <a:ext cx="135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 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B1EA85-854B-4F73-8B3D-AC70385346D3}"/>
              </a:ext>
            </a:extLst>
          </p:cNvPr>
          <p:cNvSpPr txBox="1"/>
          <p:nvPr/>
        </p:nvSpPr>
        <p:spPr>
          <a:xfrm>
            <a:off x="6864221" y="1033769"/>
            <a:ext cx="484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</a:rPr>
              <a:t>chèo thuyền vượt thác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82CD3-75CC-4B34-9A71-DFBA6DE02E59}"/>
              </a:ext>
            </a:extLst>
          </p:cNvPr>
          <p:cNvSpPr txBox="1"/>
          <p:nvPr/>
        </p:nvSpPr>
        <p:spPr>
          <a:xfrm>
            <a:off x="5497461" y="1587800"/>
            <a:ext cx="135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 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4F1E5A-228E-447C-96A3-A1E9A9712468}"/>
              </a:ext>
            </a:extLst>
          </p:cNvPr>
          <p:cNvSpPr txBox="1"/>
          <p:nvPr/>
        </p:nvSpPr>
        <p:spPr>
          <a:xfrm>
            <a:off x="5497461" y="2245353"/>
            <a:ext cx="135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 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5E33B8-8FCC-4832-871A-7A4754ECA6C3}"/>
              </a:ext>
            </a:extLst>
          </p:cNvPr>
          <p:cNvSpPr txBox="1"/>
          <p:nvPr/>
        </p:nvSpPr>
        <p:spPr>
          <a:xfrm>
            <a:off x="5497461" y="2902906"/>
            <a:ext cx="135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 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C81A34-EFE5-431E-A088-A30681B6C9BD}"/>
              </a:ext>
            </a:extLst>
          </p:cNvPr>
          <p:cNvSpPr txBox="1"/>
          <p:nvPr/>
        </p:nvSpPr>
        <p:spPr>
          <a:xfrm>
            <a:off x="5497461" y="3560459"/>
            <a:ext cx="135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 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5EB8EF-C9C3-4C4C-882F-8057A6C1A85B}"/>
              </a:ext>
            </a:extLst>
          </p:cNvPr>
          <p:cNvSpPr txBox="1"/>
          <p:nvPr/>
        </p:nvSpPr>
        <p:spPr>
          <a:xfrm>
            <a:off x="5497461" y="4218012"/>
            <a:ext cx="135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 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D96200-ED0C-4B9B-AB8E-ED5FB244EF2F}"/>
              </a:ext>
            </a:extLst>
          </p:cNvPr>
          <p:cNvSpPr txBox="1"/>
          <p:nvPr/>
        </p:nvSpPr>
        <p:spPr>
          <a:xfrm>
            <a:off x="391144" y="1797085"/>
            <a:ext cx="4716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>
                <a:latin typeface="Roboto" panose="02000000000000000000" pitchFamily="2" charset="0"/>
                <a:ea typeface="Roboto" panose="02000000000000000000" pitchFamily="2" charset="0"/>
              </a:rPr>
              <a:t>2.canyon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70C5D4-C878-42A0-96A0-0AE1B097E328}"/>
              </a:ext>
            </a:extLst>
          </p:cNvPr>
          <p:cNvSpPr txBox="1"/>
          <p:nvPr/>
        </p:nvSpPr>
        <p:spPr>
          <a:xfrm>
            <a:off x="391144" y="2429832"/>
            <a:ext cx="367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>
                <a:latin typeface="Roboto" panose="02000000000000000000" pitchFamily="2" charset="0"/>
                <a:ea typeface="Roboto" panose="02000000000000000000" pitchFamily="2" charset="0"/>
              </a:rPr>
              <a:t>3. cave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D25A7C-CD00-43DB-996E-4DF22181507C}"/>
              </a:ext>
            </a:extLst>
          </p:cNvPr>
          <p:cNvSpPr txBox="1"/>
          <p:nvPr/>
        </p:nvSpPr>
        <p:spPr>
          <a:xfrm>
            <a:off x="391144" y="3062579"/>
            <a:ext cx="345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>
                <a:latin typeface="Roboto" panose="02000000000000000000" pitchFamily="2" charset="0"/>
                <a:ea typeface="Roboto" panose="02000000000000000000" pitchFamily="2" charset="0"/>
              </a:rPr>
              <a:t>4. hiking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B56A18-BABF-43A8-9FAD-D870DAB59E14}"/>
              </a:ext>
            </a:extLst>
          </p:cNvPr>
          <p:cNvSpPr txBox="1"/>
          <p:nvPr/>
        </p:nvSpPr>
        <p:spPr>
          <a:xfrm>
            <a:off x="391144" y="3695326"/>
            <a:ext cx="336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>
                <a:latin typeface="Roboto" panose="02000000000000000000" pitchFamily="2" charset="0"/>
                <a:ea typeface="Roboto" panose="02000000000000000000" pitchFamily="2" charset="0"/>
              </a:rPr>
              <a:t>5. campsite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CDC794-C652-4BC6-8E06-2FA811EB51D1}"/>
              </a:ext>
            </a:extLst>
          </p:cNvPr>
          <p:cNvSpPr txBox="1"/>
          <p:nvPr/>
        </p:nvSpPr>
        <p:spPr>
          <a:xfrm>
            <a:off x="391144" y="4328073"/>
            <a:ext cx="2794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>
                <a:latin typeface="Roboto" panose="02000000000000000000" pitchFamily="2" charset="0"/>
                <a:ea typeface="Roboto" panose="02000000000000000000" pitchFamily="2" charset="0"/>
              </a:rPr>
              <a:t>6.kayaking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A31E7C-8A3B-43F9-BB55-EA2AC5E676E9}"/>
              </a:ext>
            </a:extLst>
          </p:cNvPr>
          <p:cNvSpPr txBox="1"/>
          <p:nvPr/>
        </p:nvSpPr>
        <p:spPr>
          <a:xfrm>
            <a:off x="6864221" y="1693770"/>
            <a:ext cx="464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</a:rPr>
              <a:t>hẻm núi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701793-4996-4FD8-9DD0-044D0B3130F2}"/>
              </a:ext>
            </a:extLst>
          </p:cNvPr>
          <p:cNvSpPr txBox="1"/>
          <p:nvPr/>
        </p:nvSpPr>
        <p:spPr>
          <a:xfrm>
            <a:off x="6864221" y="2353771"/>
            <a:ext cx="481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</a:rPr>
              <a:t>hang động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A1EA0B-9588-421B-AEC0-B2DCC6DD0BE9}"/>
              </a:ext>
            </a:extLst>
          </p:cNvPr>
          <p:cNvSpPr txBox="1"/>
          <p:nvPr/>
        </p:nvSpPr>
        <p:spPr>
          <a:xfrm>
            <a:off x="6849793" y="3062579"/>
            <a:ext cx="426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</a:rPr>
              <a:t>leo núi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7D4CB2-DD2B-443C-B48E-D1CC1CB05306}"/>
              </a:ext>
            </a:extLst>
          </p:cNvPr>
          <p:cNvSpPr txBox="1"/>
          <p:nvPr/>
        </p:nvSpPr>
        <p:spPr>
          <a:xfrm>
            <a:off x="6849793" y="3683570"/>
            <a:ext cx="426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</a:rPr>
              <a:t>khu cắm trạia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877E96-D28E-4C31-9C20-803E50B67C9F}"/>
              </a:ext>
            </a:extLst>
          </p:cNvPr>
          <p:cNvSpPr txBox="1"/>
          <p:nvPr/>
        </p:nvSpPr>
        <p:spPr>
          <a:xfrm>
            <a:off x="6864221" y="4333774"/>
            <a:ext cx="426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</a:rPr>
              <a:t>bơi thuyền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6FBC45-A05D-40F3-BC91-6655153E6F79}"/>
              </a:ext>
            </a:extLst>
          </p:cNvPr>
          <p:cNvSpPr txBox="1"/>
          <p:nvPr/>
        </p:nvSpPr>
        <p:spPr>
          <a:xfrm>
            <a:off x="2749185" y="283916"/>
            <a:ext cx="717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3600" b="1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VOCABULARY REVIEW</a:t>
            </a: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B726F4C8-253A-4E1D-93F9-EA438DF679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2594111" y="329654"/>
            <a:ext cx="1748458" cy="173363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5E7690A-2B0A-4349-B177-734AB6EDE989}"/>
              </a:ext>
            </a:extLst>
          </p:cNvPr>
          <p:cNvSpPr txBox="1"/>
          <p:nvPr/>
        </p:nvSpPr>
        <p:spPr>
          <a:xfrm>
            <a:off x="487640" y="4960820"/>
            <a:ext cx="4716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7. battery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63E68E-C96F-4978-908A-0E81A72E67F3}"/>
              </a:ext>
            </a:extLst>
          </p:cNvPr>
          <p:cNvSpPr txBox="1"/>
          <p:nvPr/>
        </p:nvSpPr>
        <p:spPr>
          <a:xfrm>
            <a:off x="391144" y="5593567"/>
            <a:ext cx="4716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>
                <a:latin typeface="Roboto" panose="02000000000000000000" pitchFamily="2" charset="0"/>
                <a:ea typeface="Roboto" panose="02000000000000000000" pitchFamily="2" charset="0"/>
              </a:rPr>
              <a:t>8.flashlight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0AA603-0743-4FD8-A960-2AA08FE55588}"/>
              </a:ext>
            </a:extLst>
          </p:cNvPr>
          <p:cNvSpPr txBox="1"/>
          <p:nvPr/>
        </p:nvSpPr>
        <p:spPr>
          <a:xfrm>
            <a:off x="391144" y="6226317"/>
            <a:ext cx="367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>
                <a:latin typeface="Roboto" panose="02000000000000000000" pitchFamily="2" charset="0"/>
                <a:ea typeface="Roboto" panose="02000000000000000000" pitchFamily="2" charset="0"/>
              </a:rPr>
              <a:t>9. tent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38DDF1-667A-4563-9C10-9D51A3DE9C1E}"/>
              </a:ext>
            </a:extLst>
          </p:cNvPr>
          <p:cNvSpPr txBox="1"/>
          <p:nvPr/>
        </p:nvSpPr>
        <p:spPr>
          <a:xfrm>
            <a:off x="6767726" y="4993775"/>
            <a:ext cx="484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</a:rPr>
              <a:t>pin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9FE895-365F-481E-8777-C519BA038D91}"/>
              </a:ext>
            </a:extLst>
          </p:cNvPr>
          <p:cNvSpPr txBox="1"/>
          <p:nvPr/>
        </p:nvSpPr>
        <p:spPr>
          <a:xfrm>
            <a:off x="6864221" y="5653776"/>
            <a:ext cx="464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</a:rPr>
              <a:t>đèn pin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785FF6-2856-41D8-B849-1FD03E357662}"/>
              </a:ext>
            </a:extLst>
          </p:cNvPr>
          <p:cNvSpPr txBox="1"/>
          <p:nvPr/>
        </p:nvSpPr>
        <p:spPr>
          <a:xfrm>
            <a:off x="6864221" y="6313780"/>
            <a:ext cx="481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</a:rPr>
              <a:t>cái lều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9D3C30-4B8F-4ABA-AE9B-451EE4CF27EA}"/>
              </a:ext>
            </a:extLst>
          </p:cNvPr>
          <p:cNvSpPr txBox="1"/>
          <p:nvPr/>
        </p:nvSpPr>
        <p:spPr>
          <a:xfrm>
            <a:off x="5497461" y="4875565"/>
            <a:ext cx="135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 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656DAE-08CA-4089-A043-1FADD36172EC}"/>
              </a:ext>
            </a:extLst>
          </p:cNvPr>
          <p:cNvSpPr txBox="1"/>
          <p:nvPr/>
        </p:nvSpPr>
        <p:spPr>
          <a:xfrm>
            <a:off x="5497461" y="5533118"/>
            <a:ext cx="135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 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BE24DF-4C6A-49C8-AB02-B861D9FB6335}"/>
              </a:ext>
            </a:extLst>
          </p:cNvPr>
          <p:cNvSpPr txBox="1"/>
          <p:nvPr/>
        </p:nvSpPr>
        <p:spPr>
          <a:xfrm>
            <a:off x="5497461" y="6190669"/>
            <a:ext cx="135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 n</a:t>
            </a:r>
          </a:p>
        </p:txBody>
      </p:sp>
    </p:spTree>
    <p:extLst>
      <p:ext uri="{BB962C8B-B14F-4D97-AF65-F5344CB8AC3E}">
        <p14:creationId xmlns:p14="http://schemas.microsoft.com/office/powerpoint/2010/main" val="4009325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4" grpId="0"/>
      <p:bldP spid="45" grpId="0"/>
      <p:bldP spid="23" grpId="0"/>
      <p:bldP spid="26" grpId="0"/>
      <p:bldP spid="27" grpId="0"/>
      <p:bldP spid="33" grpId="0"/>
      <p:bldP spid="39" grpId="0"/>
      <p:bldP spid="43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2FA662F-35DF-44E1-90D4-52D4AE90BAD5}"/>
              </a:ext>
            </a:extLst>
          </p:cNvPr>
          <p:cNvSpPr txBox="1"/>
          <p:nvPr/>
        </p:nvSpPr>
        <p:spPr>
          <a:xfrm>
            <a:off x="5193290" y="-116622"/>
            <a:ext cx="135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 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82CD3-75CC-4B34-9A71-DFBA6DE02E59}"/>
              </a:ext>
            </a:extLst>
          </p:cNvPr>
          <p:cNvSpPr txBox="1"/>
          <p:nvPr/>
        </p:nvSpPr>
        <p:spPr>
          <a:xfrm>
            <a:off x="5193290" y="581312"/>
            <a:ext cx="135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 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4F1E5A-228E-447C-96A3-A1E9A9712468}"/>
              </a:ext>
            </a:extLst>
          </p:cNvPr>
          <p:cNvSpPr txBox="1"/>
          <p:nvPr/>
        </p:nvSpPr>
        <p:spPr>
          <a:xfrm>
            <a:off x="5193290" y="1279246"/>
            <a:ext cx="135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 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5E33B8-8FCC-4832-871A-7A4754ECA6C3}"/>
              </a:ext>
            </a:extLst>
          </p:cNvPr>
          <p:cNvSpPr txBox="1"/>
          <p:nvPr/>
        </p:nvSpPr>
        <p:spPr>
          <a:xfrm>
            <a:off x="5193290" y="1977180"/>
            <a:ext cx="135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 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C81A34-EFE5-431E-A088-A30681B6C9BD}"/>
              </a:ext>
            </a:extLst>
          </p:cNvPr>
          <p:cNvSpPr txBox="1"/>
          <p:nvPr/>
        </p:nvSpPr>
        <p:spPr>
          <a:xfrm>
            <a:off x="5193290" y="2675114"/>
            <a:ext cx="135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 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5EB8EF-C9C3-4C4C-882F-8057A6C1A85B}"/>
              </a:ext>
            </a:extLst>
          </p:cNvPr>
          <p:cNvSpPr txBox="1"/>
          <p:nvPr/>
        </p:nvSpPr>
        <p:spPr>
          <a:xfrm>
            <a:off x="5193290" y="3373048"/>
            <a:ext cx="135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 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D25A7C-CD00-43DB-996E-4DF22181507C}"/>
              </a:ext>
            </a:extLst>
          </p:cNvPr>
          <p:cNvSpPr txBox="1"/>
          <p:nvPr/>
        </p:nvSpPr>
        <p:spPr>
          <a:xfrm>
            <a:off x="1295035" y="68044"/>
            <a:ext cx="345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>
                <a:latin typeface="Roboto" panose="02000000000000000000" pitchFamily="2" charset="0"/>
                <a:ea typeface="Roboto" panose="02000000000000000000" pitchFamily="2" charset="0"/>
              </a:rPr>
              <a:t>10. bottled water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B56A18-BABF-43A8-9FAD-D870DAB59E14}"/>
              </a:ext>
            </a:extLst>
          </p:cNvPr>
          <p:cNvSpPr txBox="1"/>
          <p:nvPr/>
        </p:nvSpPr>
        <p:spPr>
          <a:xfrm>
            <a:off x="1337262" y="820974"/>
            <a:ext cx="336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>
                <a:latin typeface="Roboto" panose="02000000000000000000" pitchFamily="2" charset="0"/>
                <a:ea typeface="Roboto" panose="02000000000000000000" pitchFamily="2" charset="0"/>
              </a:rPr>
              <a:t>11. sleeping bag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CDC794-C652-4BC6-8E06-2FA811EB51D1}"/>
              </a:ext>
            </a:extLst>
          </p:cNvPr>
          <p:cNvSpPr txBox="1"/>
          <p:nvPr/>
        </p:nvSpPr>
        <p:spPr>
          <a:xfrm>
            <a:off x="1410834" y="1552801"/>
            <a:ext cx="2794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>
                <a:latin typeface="Roboto" panose="02000000000000000000" pitchFamily="2" charset="0"/>
                <a:ea typeface="Roboto" panose="02000000000000000000" pitchFamily="2" charset="0"/>
              </a:rPr>
              <a:t>12.towel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A1EA0B-9588-421B-AEC0-B2DCC6DD0BE9}"/>
              </a:ext>
            </a:extLst>
          </p:cNvPr>
          <p:cNvSpPr txBox="1"/>
          <p:nvPr/>
        </p:nvSpPr>
        <p:spPr>
          <a:xfrm>
            <a:off x="7118370" y="-43836"/>
            <a:ext cx="426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</a:rPr>
              <a:t>nước đóng chai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7D4CB2-DD2B-443C-B48E-D1CC1CB05306}"/>
              </a:ext>
            </a:extLst>
          </p:cNvPr>
          <p:cNvSpPr txBox="1"/>
          <p:nvPr/>
        </p:nvSpPr>
        <p:spPr>
          <a:xfrm>
            <a:off x="7118370" y="656382"/>
            <a:ext cx="426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</a:rPr>
              <a:t>túi ngủ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877E96-D28E-4C31-9C20-803E50B67C9F}"/>
              </a:ext>
            </a:extLst>
          </p:cNvPr>
          <p:cNvSpPr txBox="1"/>
          <p:nvPr/>
        </p:nvSpPr>
        <p:spPr>
          <a:xfrm>
            <a:off x="7118370" y="1356600"/>
            <a:ext cx="426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</a:rPr>
              <a:t>khăn tắm</a:t>
            </a: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B726F4C8-253A-4E1D-93F9-EA438DF679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2594111" y="329654"/>
            <a:ext cx="1748458" cy="173363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B1B40D7-25D2-4EA7-96BC-FE6013CA713B}"/>
              </a:ext>
            </a:extLst>
          </p:cNvPr>
          <p:cNvSpPr txBox="1"/>
          <p:nvPr/>
        </p:nvSpPr>
        <p:spPr>
          <a:xfrm>
            <a:off x="1337262" y="2063284"/>
            <a:ext cx="4716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13. highland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2D259D-975F-4C2E-B865-B41133280761}"/>
              </a:ext>
            </a:extLst>
          </p:cNvPr>
          <p:cNvSpPr txBox="1"/>
          <p:nvPr/>
        </p:nvSpPr>
        <p:spPr>
          <a:xfrm>
            <a:off x="1337262" y="2777662"/>
            <a:ext cx="4716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>
                <a:latin typeface="Roboto" panose="02000000000000000000" pitchFamily="2" charset="0"/>
                <a:ea typeface="Roboto" panose="02000000000000000000" pitchFamily="2" charset="0"/>
              </a:rPr>
              <a:t>14.beach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3DC0FC-A398-4650-8F01-F73845425CC9}"/>
              </a:ext>
            </a:extLst>
          </p:cNvPr>
          <p:cNvSpPr txBox="1"/>
          <p:nvPr/>
        </p:nvSpPr>
        <p:spPr>
          <a:xfrm>
            <a:off x="1337262" y="3492040"/>
            <a:ext cx="367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>
                <a:latin typeface="Roboto" panose="02000000000000000000" pitchFamily="2" charset="0"/>
                <a:ea typeface="Roboto" panose="02000000000000000000" pitchFamily="2" charset="0"/>
              </a:rPr>
              <a:t>15. mountain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0AC678-80E7-4A0E-AB6C-2380688EB7B1}"/>
              </a:ext>
            </a:extLst>
          </p:cNvPr>
          <p:cNvSpPr txBox="1"/>
          <p:nvPr/>
        </p:nvSpPr>
        <p:spPr>
          <a:xfrm>
            <a:off x="1337262" y="4278183"/>
            <a:ext cx="345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>
                <a:latin typeface="Roboto" panose="02000000000000000000" pitchFamily="2" charset="0"/>
                <a:ea typeface="Roboto" panose="02000000000000000000" pitchFamily="2" charset="0"/>
              </a:rPr>
              <a:t>16. waterfall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96F978-9B9B-43DB-AE37-A6F9F3D8EDF3}"/>
              </a:ext>
            </a:extLst>
          </p:cNvPr>
          <p:cNvSpPr txBox="1"/>
          <p:nvPr/>
        </p:nvSpPr>
        <p:spPr>
          <a:xfrm>
            <a:off x="1337262" y="4920796"/>
            <a:ext cx="336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>
                <a:latin typeface="Roboto" panose="02000000000000000000" pitchFamily="2" charset="0"/>
                <a:ea typeface="Roboto" panose="02000000000000000000" pitchFamily="2" charset="0"/>
              </a:rPr>
              <a:t>17. bay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B830F7-3B9B-4453-89B4-3D92EF33334A}"/>
              </a:ext>
            </a:extLst>
          </p:cNvPr>
          <p:cNvSpPr txBox="1"/>
          <p:nvPr/>
        </p:nvSpPr>
        <p:spPr>
          <a:xfrm>
            <a:off x="1337262" y="5652009"/>
            <a:ext cx="2794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>
                <a:latin typeface="Roboto" panose="02000000000000000000" pitchFamily="2" charset="0"/>
                <a:ea typeface="Roboto" panose="02000000000000000000" pitchFamily="2" charset="0"/>
              </a:rPr>
              <a:t>18.forest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4E4ED0-386D-45F0-8001-150BC5CB96DA}"/>
              </a:ext>
            </a:extLst>
          </p:cNvPr>
          <p:cNvSpPr txBox="1"/>
          <p:nvPr/>
        </p:nvSpPr>
        <p:spPr>
          <a:xfrm>
            <a:off x="1337262" y="6419623"/>
            <a:ext cx="2794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>
                <a:latin typeface="Roboto" panose="02000000000000000000" pitchFamily="2" charset="0"/>
                <a:ea typeface="Roboto" panose="02000000000000000000" pitchFamily="2" charset="0"/>
              </a:rPr>
              <a:t>19.island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8644DC-9E99-404E-8BAC-F66FB188F50E}"/>
              </a:ext>
            </a:extLst>
          </p:cNvPr>
          <p:cNvSpPr txBox="1"/>
          <p:nvPr/>
        </p:nvSpPr>
        <p:spPr>
          <a:xfrm>
            <a:off x="7118370" y="2056818"/>
            <a:ext cx="4840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</a:rPr>
              <a:t>cao nguyên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274D5A-985D-4DE9-924A-8B081C3700D4}"/>
              </a:ext>
            </a:extLst>
          </p:cNvPr>
          <p:cNvSpPr txBox="1"/>
          <p:nvPr/>
        </p:nvSpPr>
        <p:spPr>
          <a:xfrm>
            <a:off x="7118370" y="2757036"/>
            <a:ext cx="464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</a:rPr>
              <a:t>bãi biển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03DF7C-19EA-4EE4-8786-8F3792C66241}"/>
              </a:ext>
            </a:extLst>
          </p:cNvPr>
          <p:cNvSpPr txBox="1"/>
          <p:nvPr/>
        </p:nvSpPr>
        <p:spPr>
          <a:xfrm>
            <a:off x="7118370" y="3457254"/>
            <a:ext cx="481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</a:rPr>
              <a:t>núi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30D1AA-FF3A-43C6-8011-4AC10BF7C82C}"/>
              </a:ext>
            </a:extLst>
          </p:cNvPr>
          <p:cNvSpPr txBox="1"/>
          <p:nvPr/>
        </p:nvSpPr>
        <p:spPr>
          <a:xfrm>
            <a:off x="7118370" y="4157472"/>
            <a:ext cx="426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</a:rPr>
              <a:t>thác nước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8D257B-D235-4CC8-BE9E-F271599565E0}"/>
              </a:ext>
            </a:extLst>
          </p:cNvPr>
          <p:cNvSpPr txBox="1"/>
          <p:nvPr/>
        </p:nvSpPr>
        <p:spPr>
          <a:xfrm>
            <a:off x="7118370" y="4857690"/>
            <a:ext cx="426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</a:rPr>
              <a:t>vịnh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E24859-3916-4723-88FD-DFABCDFAD422}"/>
              </a:ext>
            </a:extLst>
          </p:cNvPr>
          <p:cNvSpPr txBox="1"/>
          <p:nvPr/>
        </p:nvSpPr>
        <p:spPr>
          <a:xfrm>
            <a:off x="7118370" y="5557908"/>
            <a:ext cx="426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</a:rPr>
              <a:t>rừng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83093E-0509-49FD-A73B-85F6FD64B7FD}"/>
              </a:ext>
            </a:extLst>
          </p:cNvPr>
          <p:cNvSpPr txBox="1"/>
          <p:nvPr/>
        </p:nvSpPr>
        <p:spPr>
          <a:xfrm>
            <a:off x="7118370" y="6258123"/>
            <a:ext cx="426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</a:rPr>
              <a:t>đảo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6B7314-907B-4108-8490-DDAE3CB857C1}"/>
              </a:ext>
            </a:extLst>
          </p:cNvPr>
          <p:cNvSpPr txBox="1"/>
          <p:nvPr/>
        </p:nvSpPr>
        <p:spPr>
          <a:xfrm>
            <a:off x="5193290" y="4070982"/>
            <a:ext cx="135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 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9B417D-4BA4-42BF-A999-2C782B2223D4}"/>
              </a:ext>
            </a:extLst>
          </p:cNvPr>
          <p:cNvSpPr txBox="1"/>
          <p:nvPr/>
        </p:nvSpPr>
        <p:spPr>
          <a:xfrm>
            <a:off x="5193290" y="4768916"/>
            <a:ext cx="135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 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A0E6FA-D772-40F8-BBBD-1D3DF698B922}"/>
              </a:ext>
            </a:extLst>
          </p:cNvPr>
          <p:cNvSpPr txBox="1"/>
          <p:nvPr/>
        </p:nvSpPr>
        <p:spPr>
          <a:xfrm>
            <a:off x="5193290" y="5466850"/>
            <a:ext cx="135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 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CFB3865-4570-41CE-BE3A-4CB1273DA58A}"/>
              </a:ext>
            </a:extLst>
          </p:cNvPr>
          <p:cNvSpPr txBox="1"/>
          <p:nvPr/>
        </p:nvSpPr>
        <p:spPr>
          <a:xfrm>
            <a:off x="5193290" y="6164781"/>
            <a:ext cx="135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 n</a:t>
            </a:r>
          </a:p>
        </p:txBody>
      </p:sp>
    </p:spTree>
    <p:extLst>
      <p:ext uri="{BB962C8B-B14F-4D97-AF65-F5344CB8AC3E}">
        <p14:creationId xmlns:p14="http://schemas.microsoft.com/office/powerpoint/2010/main" val="2547046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29" grpId="0"/>
      <p:bldP spid="30" grpId="0"/>
      <p:bldP spid="31" grpId="0"/>
      <p:bldP spid="32" grpId="0"/>
      <p:bldP spid="36" grpId="0"/>
      <p:bldP spid="37" grpId="0"/>
      <p:bldP spid="38" grpId="0"/>
      <p:bldP spid="42" grpId="0"/>
      <p:bldP spid="44" grpId="0"/>
      <p:bldP spid="45" grpId="0"/>
      <p:bldP spid="23" grpId="0"/>
      <p:bldP spid="26" grpId="0"/>
      <p:bldP spid="27" grpId="0"/>
      <p:bldP spid="33" grpId="0"/>
      <p:bldP spid="39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10" y="96017"/>
            <a:ext cx="12070080" cy="6749978"/>
            <a:chOff x="91440" y="53158"/>
            <a:chExt cx="12070080" cy="6749978"/>
          </a:xfrm>
        </p:grpSpPr>
        <p:sp>
          <p:nvSpPr>
            <p:cNvPr id="16" name="Google Shape;906;p36"/>
            <p:cNvSpPr/>
            <p:nvPr/>
          </p:nvSpPr>
          <p:spPr>
            <a:xfrm>
              <a:off x="5486400" y="10972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6;p36"/>
            <p:cNvSpPr/>
            <p:nvPr/>
          </p:nvSpPr>
          <p:spPr>
            <a:xfrm>
              <a:off x="143020" y="10836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7;p36"/>
            <p:cNvSpPr/>
            <p:nvPr/>
          </p:nvSpPr>
          <p:spPr>
            <a:xfrm>
              <a:off x="5460610" y="53158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endParaRPr lang="en-US" sz="36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19" name="Google Shape;907;p36"/>
            <p:cNvSpPr/>
            <p:nvPr/>
          </p:nvSpPr>
          <p:spPr>
            <a:xfrm>
              <a:off x="91440" y="91439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endParaRPr lang="en-US" sz="36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21" name="Google Shape;910;p36"/>
            <p:cNvSpPr/>
            <p:nvPr/>
          </p:nvSpPr>
          <p:spPr>
            <a:xfrm>
              <a:off x="731520" y="5943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12;p36"/>
            <p:cNvSpPr/>
            <p:nvPr/>
          </p:nvSpPr>
          <p:spPr>
            <a:xfrm>
              <a:off x="731520" y="11430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14;p36"/>
            <p:cNvSpPr/>
            <p:nvPr/>
          </p:nvSpPr>
          <p:spPr>
            <a:xfrm>
              <a:off x="731520" y="16916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8;p36"/>
            <p:cNvSpPr/>
            <p:nvPr/>
          </p:nvSpPr>
          <p:spPr>
            <a:xfrm>
              <a:off x="731520" y="27889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21;p36"/>
            <p:cNvSpPr/>
            <p:nvPr/>
          </p:nvSpPr>
          <p:spPr>
            <a:xfrm>
              <a:off x="731520" y="33375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23;p36"/>
            <p:cNvSpPr/>
            <p:nvPr/>
          </p:nvSpPr>
          <p:spPr>
            <a:xfrm>
              <a:off x="731520" y="38862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25;p36"/>
            <p:cNvSpPr/>
            <p:nvPr/>
          </p:nvSpPr>
          <p:spPr>
            <a:xfrm>
              <a:off x="731520" y="44348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14;p36"/>
            <p:cNvSpPr/>
            <p:nvPr/>
          </p:nvSpPr>
          <p:spPr>
            <a:xfrm>
              <a:off x="731520" y="22402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14;p36"/>
            <p:cNvSpPr/>
            <p:nvPr/>
          </p:nvSpPr>
          <p:spPr>
            <a:xfrm>
              <a:off x="731520" y="49834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4;p36"/>
            <p:cNvSpPr/>
            <p:nvPr/>
          </p:nvSpPr>
          <p:spPr>
            <a:xfrm>
              <a:off x="731520" y="55321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14;p36"/>
            <p:cNvSpPr/>
            <p:nvPr/>
          </p:nvSpPr>
          <p:spPr>
            <a:xfrm>
              <a:off x="731520" y="60807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14;p36"/>
            <p:cNvSpPr/>
            <p:nvPr/>
          </p:nvSpPr>
          <p:spPr>
            <a:xfrm>
              <a:off x="731520" y="66294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10;p36"/>
            <p:cNvSpPr/>
            <p:nvPr/>
          </p:nvSpPr>
          <p:spPr>
            <a:xfrm rot="5400000">
              <a:off x="-1966284" y="3419855"/>
              <a:ext cx="6675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AE214C33-EC63-4505-AA38-A26E78AB4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2594111" y="329654"/>
            <a:ext cx="1748458" cy="1733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11B3F8-1032-4AEA-B897-4E550245C146}"/>
              </a:ext>
            </a:extLst>
          </p:cNvPr>
          <p:cNvSpPr txBox="1"/>
          <p:nvPr/>
        </p:nvSpPr>
        <p:spPr>
          <a:xfrm>
            <a:off x="1456036" y="1832190"/>
            <a:ext cx="10812239" cy="433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</a:rPr>
              <a:t>1. MODALS  (SHOULD/SHOULDN’T, CAN/CAN’T)</a:t>
            </a:r>
            <a:r>
              <a:rPr lang="en-US" sz="2400" b="1" i="1">
                <a:solidFill>
                  <a:srgbClr val="7030A0"/>
                </a:solidFill>
              </a:rPr>
              <a:t>( Động từ khuyết thiếu)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/>
              <a:t>Usage: Động từ khuyết thiếu đứng trước động từ chính nhằm bổ nghĩa cho động từ chính.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/>
              <a:t>Form : Modals + V(inf) </a:t>
            </a:r>
          </a:p>
          <a:p>
            <a:pPr>
              <a:lnSpc>
                <a:spcPct val="150000"/>
              </a:lnSpc>
            </a:pPr>
            <a:r>
              <a:rPr lang="en-US" sz="2400" b="1"/>
              <a:t>           should/shouldn’t</a:t>
            </a:r>
          </a:p>
          <a:p>
            <a:pPr>
              <a:lnSpc>
                <a:spcPct val="150000"/>
              </a:lnSpc>
            </a:pPr>
            <a:r>
              <a:rPr lang="en-US" sz="2400" b="1"/>
              <a:t>            can/can      </a:t>
            </a:r>
          </a:p>
          <a:p>
            <a:pPr>
              <a:lnSpc>
                <a:spcPct val="150000"/>
              </a:lnSpc>
            </a:pPr>
            <a:r>
              <a:rPr lang="en-US" sz="2400" b="1"/>
              <a:t>     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16CA09-61C3-4391-A020-27B35262D201}"/>
              </a:ext>
            </a:extLst>
          </p:cNvPr>
          <p:cNvSpPr txBox="1"/>
          <p:nvPr/>
        </p:nvSpPr>
        <p:spPr>
          <a:xfrm>
            <a:off x="5248494" y="3920428"/>
            <a:ext cx="2175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+ V(inf)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F0C6A8-7B36-4007-AB9A-8AD18C164648}"/>
              </a:ext>
            </a:extLst>
          </p:cNvPr>
          <p:cNvSpPr txBox="1"/>
          <p:nvPr/>
        </p:nvSpPr>
        <p:spPr>
          <a:xfrm>
            <a:off x="2678311" y="698938"/>
            <a:ext cx="717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3600" b="1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GRAMMAR REVIEW</a:t>
            </a:r>
          </a:p>
        </p:txBody>
      </p:sp>
    </p:spTree>
    <p:extLst>
      <p:ext uri="{BB962C8B-B14F-4D97-AF65-F5344CB8AC3E}">
        <p14:creationId xmlns:p14="http://schemas.microsoft.com/office/powerpoint/2010/main" val="2296412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2714"/>
            <a:ext cx="12070080" cy="6749978"/>
            <a:chOff x="91440" y="53158"/>
            <a:chExt cx="12070080" cy="6749978"/>
          </a:xfrm>
        </p:grpSpPr>
        <p:sp>
          <p:nvSpPr>
            <p:cNvPr id="16" name="Google Shape;906;p36"/>
            <p:cNvSpPr/>
            <p:nvPr/>
          </p:nvSpPr>
          <p:spPr>
            <a:xfrm>
              <a:off x="5486400" y="10972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6;p36"/>
            <p:cNvSpPr/>
            <p:nvPr/>
          </p:nvSpPr>
          <p:spPr>
            <a:xfrm>
              <a:off x="143020" y="10836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7;p36"/>
            <p:cNvSpPr/>
            <p:nvPr/>
          </p:nvSpPr>
          <p:spPr>
            <a:xfrm>
              <a:off x="5460610" y="53158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endParaRPr lang="en-US" sz="36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19" name="Google Shape;907;p36"/>
            <p:cNvSpPr/>
            <p:nvPr/>
          </p:nvSpPr>
          <p:spPr>
            <a:xfrm>
              <a:off x="91440" y="91439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endParaRPr lang="en-US" sz="36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21" name="Google Shape;910;p36"/>
            <p:cNvSpPr/>
            <p:nvPr/>
          </p:nvSpPr>
          <p:spPr>
            <a:xfrm>
              <a:off x="731520" y="5943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12;p36"/>
            <p:cNvSpPr/>
            <p:nvPr/>
          </p:nvSpPr>
          <p:spPr>
            <a:xfrm>
              <a:off x="731520" y="11430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14;p36"/>
            <p:cNvSpPr/>
            <p:nvPr/>
          </p:nvSpPr>
          <p:spPr>
            <a:xfrm>
              <a:off x="731520" y="16916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8;p36"/>
            <p:cNvSpPr/>
            <p:nvPr/>
          </p:nvSpPr>
          <p:spPr>
            <a:xfrm>
              <a:off x="731520" y="27889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21;p36"/>
            <p:cNvSpPr/>
            <p:nvPr/>
          </p:nvSpPr>
          <p:spPr>
            <a:xfrm>
              <a:off x="731520" y="33375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23;p36"/>
            <p:cNvSpPr/>
            <p:nvPr/>
          </p:nvSpPr>
          <p:spPr>
            <a:xfrm>
              <a:off x="731520" y="38862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25;p36"/>
            <p:cNvSpPr/>
            <p:nvPr/>
          </p:nvSpPr>
          <p:spPr>
            <a:xfrm>
              <a:off x="731520" y="44348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14;p36"/>
            <p:cNvSpPr/>
            <p:nvPr/>
          </p:nvSpPr>
          <p:spPr>
            <a:xfrm>
              <a:off x="731520" y="22402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14;p36"/>
            <p:cNvSpPr/>
            <p:nvPr/>
          </p:nvSpPr>
          <p:spPr>
            <a:xfrm>
              <a:off x="731520" y="49834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4;p36"/>
            <p:cNvSpPr/>
            <p:nvPr/>
          </p:nvSpPr>
          <p:spPr>
            <a:xfrm>
              <a:off x="731520" y="55321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14;p36"/>
            <p:cNvSpPr/>
            <p:nvPr/>
          </p:nvSpPr>
          <p:spPr>
            <a:xfrm>
              <a:off x="731520" y="60807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14;p36"/>
            <p:cNvSpPr/>
            <p:nvPr/>
          </p:nvSpPr>
          <p:spPr>
            <a:xfrm>
              <a:off x="731520" y="66294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10;p36"/>
            <p:cNvSpPr/>
            <p:nvPr/>
          </p:nvSpPr>
          <p:spPr>
            <a:xfrm rot="5400000">
              <a:off x="-1966284" y="3419855"/>
              <a:ext cx="6675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AE214C33-EC63-4505-AA38-A26E78AB4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2594111" y="329654"/>
            <a:ext cx="1748458" cy="1733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11B3F8-1032-4AEA-B897-4E550245C146}"/>
              </a:ext>
            </a:extLst>
          </p:cNvPr>
          <p:cNvSpPr txBox="1"/>
          <p:nvPr/>
        </p:nvSpPr>
        <p:spPr>
          <a:xfrm>
            <a:off x="1347546" y="573060"/>
            <a:ext cx="10565444" cy="4640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>
                <a:solidFill>
                  <a:srgbClr val="C00000"/>
                </a:solidFill>
              </a:rPr>
              <a:t>2. Conjunctions : Liên từ/từ nối </a:t>
            </a:r>
          </a:p>
          <a:p>
            <a:pPr>
              <a:lnSpc>
                <a:spcPct val="150000"/>
              </a:lnSpc>
            </a:pPr>
            <a:r>
              <a:rPr lang="vi-VN" sz="2400" i="0">
                <a:solidFill>
                  <a:srgbClr val="202124"/>
                </a:solidFill>
                <a:effectLst/>
                <a:latin typeface="+mj-lt"/>
              </a:rPr>
              <a:t>Từ nối trong tiếng Anh (còn gọi là </a:t>
            </a:r>
            <a:r>
              <a:rPr lang="en-US" sz="2400" b="1" i="0" u="sng">
                <a:solidFill>
                  <a:srgbClr val="C00000"/>
                </a:solidFill>
                <a:effectLst/>
                <a:latin typeface="+mj-lt"/>
              </a:rPr>
              <a:t>l</a:t>
            </a:r>
            <a:r>
              <a:rPr lang="vi-VN" sz="2400" b="1" i="0" u="sng">
                <a:solidFill>
                  <a:srgbClr val="C00000"/>
                </a:solidFill>
                <a:effectLst/>
                <a:latin typeface="+mj-lt"/>
              </a:rPr>
              <a:t>inking words </a:t>
            </a:r>
            <a:r>
              <a:rPr lang="vi-VN" sz="2400" i="0">
                <a:solidFill>
                  <a:srgbClr val="202124"/>
                </a:solidFill>
                <a:effectLst/>
                <a:latin typeface="+mj-lt"/>
              </a:rPr>
              <a:t>hay </a:t>
            </a:r>
            <a:r>
              <a:rPr lang="en-US" sz="2400" b="1" i="0" u="sng">
                <a:solidFill>
                  <a:srgbClr val="C00000"/>
                </a:solidFill>
                <a:effectLst/>
                <a:latin typeface="+mj-lt"/>
              </a:rPr>
              <a:t>conjunctions</a:t>
            </a:r>
            <a:r>
              <a:rPr lang="vi-VN" sz="2400" i="0">
                <a:solidFill>
                  <a:srgbClr val="202124"/>
                </a:solidFill>
                <a:effectLst/>
                <a:latin typeface="+mj-lt"/>
              </a:rPr>
              <a:t>), được dùng để liên kết giữa các câu, giúp cả đoạn văn chặt chẽ hơn, mạch lạc hơn.</a:t>
            </a:r>
            <a:endParaRPr lang="en-US" sz="2400" i="0">
              <a:solidFill>
                <a:srgbClr val="202124"/>
              </a:solidFill>
              <a:effectLst/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b="1" u="sng">
                <a:solidFill>
                  <a:srgbClr val="7030A0"/>
                </a:solidFill>
                <a:latin typeface="+mj-lt"/>
              </a:rPr>
              <a:t>Common conjunctions : (</a:t>
            </a:r>
            <a:r>
              <a:rPr lang="en-US" sz="2400">
                <a:solidFill>
                  <a:srgbClr val="202124"/>
                </a:solidFill>
                <a:latin typeface="+mj-lt"/>
              </a:rPr>
              <a:t>Những từ nối thường gặp)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>
                <a:solidFill>
                  <a:srgbClr val="202124"/>
                </a:solidFill>
                <a:latin typeface="+mj-lt"/>
              </a:rPr>
              <a:t>So:</a:t>
            </a:r>
            <a:r>
              <a:rPr lang="en-US" sz="2400">
                <a:solidFill>
                  <a:srgbClr val="202124"/>
                </a:solidFill>
                <a:latin typeface="+mj-lt"/>
              </a:rPr>
              <a:t> </a:t>
            </a:r>
            <a:r>
              <a:rPr lang="en-US" sz="2400" i="1">
                <a:solidFill>
                  <a:srgbClr val="202124"/>
                </a:solidFill>
                <a:latin typeface="+mj-lt"/>
              </a:rPr>
              <a:t>Vì vậy 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202124"/>
                </a:solidFill>
                <a:latin typeface="+mj-lt"/>
              </a:rPr>
              <a:t>- Others : </a:t>
            </a:r>
            <a:r>
              <a:rPr lang="en-US" sz="2400" b="1">
                <a:solidFill>
                  <a:srgbClr val="202124"/>
                </a:solidFill>
                <a:latin typeface="+mj-lt"/>
              </a:rPr>
              <a:t>and : </a:t>
            </a:r>
            <a:r>
              <a:rPr lang="en-US" sz="2400" i="1">
                <a:solidFill>
                  <a:srgbClr val="202124"/>
                </a:solidFill>
                <a:latin typeface="+mj-lt"/>
              </a:rPr>
              <a:t>và</a:t>
            </a:r>
            <a:r>
              <a:rPr lang="en-US" sz="2400" b="1">
                <a:solidFill>
                  <a:srgbClr val="202124"/>
                </a:solidFill>
                <a:latin typeface="+mj-lt"/>
              </a:rPr>
              <a:t>, but: </a:t>
            </a:r>
            <a:r>
              <a:rPr lang="en-US" sz="2400" i="1">
                <a:solidFill>
                  <a:srgbClr val="202124"/>
                </a:solidFill>
                <a:latin typeface="+mj-lt"/>
              </a:rPr>
              <a:t>nhưng</a:t>
            </a:r>
            <a:r>
              <a:rPr lang="en-US" sz="2400" b="1">
                <a:solidFill>
                  <a:srgbClr val="202124"/>
                </a:solidFill>
                <a:latin typeface="+mj-lt"/>
              </a:rPr>
              <a:t> , or : </a:t>
            </a:r>
            <a:r>
              <a:rPr lang="en-US" sz="2400" i="1">
                <a:solidFill>
                  <a:srgbClr val="202124"/>
                </a:solidFill>
                <a:latin typeface="+mj-lt"/>
              </a:rPr>
              <a:t>hoặc là </a:t>
            </a:r>
            <a:r>
              <a:rPr lang="en-US" sz="2400" b="1">
                <a:solidFill>
                  <a:srgbClr val="202124"/>
                </a:solidFill>
                <a:latin typeface="+mj-lt"/>
              </a:rPr>
              <a:t>, because : </a:t>
            </a:r>
            <a:r>
              <a:rPr lang="en-US" sz="2400" i="1">
                <a:solidFill>
                  <a:srgbClr val="202124"/>
                </a:solidFill>
                <a:latin typeface="+mj-lt"/>
              </a:rPr>
              <a:t>bởi vì.</a:t>
            </a:r>
          </a:p>
          <a:p>
            <a:pPr>
              <a:lnSpc>
                <a:spcPct val="150000"/>
              </a:lnSpc>
            </a:pPr>
            <a:r>
              <a:rPr lang="vi-VN" sz="2400" i="0">
                <a:solidFill>
                  <a:srgbClr val="202124"/>
                </a:solidFill>
                <a:effectLst/>
                <a:latin typeface="+mj-lt"/>
              </a:rPr>
              <a:t>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603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FCDAD0-FF16-478C-BC4E-800672CE47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75" t="30277" r="14608" b="13473"/>
          <a:stretch/>
        </p:blipFill>
        <p:spPr>
          <a:xfrm>
            <a:off x="0" y="1314450"/>
            <a:ext cx="11758084" cy="52387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10537C-99AF-48FF-B6D6-B35EEE86C4BF}"/>
              </a:ext>
            </a:extLst>
          </p:cNvPr>
          <p:cNvSpPr/>
          <p:nvPr/>
        </p:nvSpPr>
        <p:spPr>
          <a:xfrm>
            <a:off x="2914650" y="1409698"/>
            <a:ext cx="6648450" cy="50482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6AC30C-E6D5-4CB0-8F11-CCAC9C7CD838}"/>
              </a:ext>
            </a:extLst>
          </p:cNvPr>
          <p:cNvCxnSpPr>
            <a:cxnSpLocks/>
          </p:cNvCxnSpPr>
          <p:nvPr/>
        </p:nvCxnSpPr>
        <p:spPr>
          <a:xfrm>
            <a:off x="3219450" y="1524000"/>
            <a:ext cx="6181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D4DF50-8BE1-4EC4-BB70-672994CDFF44}"/>
              </a:ext>
            </a:extLst>
          </p:cNvPr>
          <p:cNvCxnSpPr>
            <a:cxnSpLocks/>
          </p:cNvCxnSpPr>
          <p:nvPr/>
        </p:nvCxnSpPr>
        <p:spPr>
          <a:xfrm>
            <a:off x="3219450" y="2009775"/>
            <a:ext cx="6181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B0BD3C-A505-445A-BA65-04544CAE3C2F}"/>
              </a:ext>
            </a:extLst>
          </p:cNvPr>
          <p:cNvCxnSpPr>
            <a:cxnSpLocks/>
          </p:cNvCxnSpPr>
          <p:nvPr/>
        </p:nvCxnSpPr>
        <p:spPr>
          <a:xfrm>
            <a:off x="6476205" y="1524000"/>
            <a:ext cx="1" cy="50291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C3BD47F-7FF9-4A1B-ADBA-498DE5C20216}"/>
              </a:ext>
            </a:extLst>
          </p:cNvPr>
          <p:cNvSpPr txBox="1"/>
          <p:nvPr/>
        </p:nvSpPr>
        <p:spPr>
          <a:xfrm>
            <a:off x="3901016" y="1536055"/>
            <a:ext cx="207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People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BC4D08-FA61-4811-95E7-BA46E5051C42}"/>
              </a:ext>
            </a:extLst>
          </p:cNvPr>
          <p:cNvSpPr txBox="1"/>
          <p:nvPr/>
        </p:nvSpPr>
        <p:spPr>
          <a:xfrm>
            <a:off x="6861173" y="1524000"/>
            <a:ext cx="2367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What to bring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D3EA88-94BB-47B1-9B8C-CFB5FBAB9381}"/>
              </a:ext>
            </a:extLst>
          </p:cNvPr>
          <p:cNvSpPr txBox="1"/>
          <p:nvPr/>
        </p:nvSpPr>
        <p:spPr>
          <a:xfrm>
            <a:off x="2914650" y="2133001"/>
            <a:ext cx="1908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Example: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5BBA6F-D433-4B7F-9A98-69A898EB5ED3}"/>
              </a:ext>
            </a:extLst>
          </p:cNvPr>
          <p:cNvSpPr txBox="1"/>
          <p:nvPr/>
        </p:nvSpPr>
        <p:spPr>
          <a:xfrm>
            <a:off x="4187826" y="2180626"/>
            <a:ext cx="1908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0. Julia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B41EA1-D1C5-4616-B070-48F1E5CF744E}"/>
              </a:ext>
            </a:extLst>
          </p:cNvPr>
          <p:cNvSpPr txBox="1"/>
          <p:nvPr/>
        </p:nvSpPr>
        <p:spPr>
          <a:xfrm>
            <a:off x="4187826" y="2699516"/>
            <a:ext cx="1908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1. Ben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276762-2BD7-45E6-97BA-68541F3B0442}"/>
              </a:ext>
            </a:extLst>
          </p:cNvPr>
          <p:cNvSpPr txBox="1"/>
          <p:nvPr/>
        </p:nvSpPr>
        <p:spPr>
          <a:xfrm>
            <a:off x="4200525" y="3399737"/>
            <a:ext cx="1908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2. Edward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24CACA-BD1B-4E5C-AB1A-B17034207430}"/>
              </a:ext>
            </a:extLst>
          </p:cNvPr>
          <p:cNvSpPr txBox="1"/>
          <p:nvPr/>
        </p:nvSpPr>
        <p:spPr>
          <a:xfrm>
            <a:off x="4145499" y="4041534"/>
            <a:ext cx="1908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3. Meryl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9CAAD7-A00A-4E57-AB46-493E4A323C39}"/>
              </a:ext>
            </a:extLst>
          </p:cNvPr>
          <p:cNvSpPr txBox="1"/>
          <p:nvPr/>
        </p:nvSpPr>
        <p:spPr>
          <a:xfrm>
            <a:off x="4136759" y="4772535"/>
            <a:ext cx="1908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4. Heather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8A98BE-6E69-4C5D-956E-C4C5636C9BE0}"/>
              </a:ext>
            </a:extLst>
          </p:cNvPr>
          <p:cNvSpPr txBox="1"/>
          <p:nvPr/>
        </p:nvSpPr>
        <p:spPr>
          <a:xfrm>
            <a:off x="4200525" y="5543550"/>
            <a:ext cx="1908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5. Steve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6A3781-44A0-471C-8D31-930D8C6F0340}"/>
              </a:ext>
            </a:extLst>
          </p:cNvPr>
          <p:cNvSpPr txBox="1"/>
          <p:nvPr/>
        </p:nvSpPr>
        <p:spPr>
          <a:xfrm>
            <a:off x="6467465" y="2094901"/>
            <a:ext cx="2339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A. sleeping bag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2A16C9-1FC2-4992-8C67-FACF9800DDCB}"/>
              </a:ext>
            </a:extLst>
          </p:cNvPr>
          <p:cNvSpPr txBox="1"/>
          <p:nvPr/>
        </p:nvSpPr>
        <p:spPr>
          <a:xfrm>
            <a:off x="6467465" y="2644659"/>
            <a:ext cx="2339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B. tents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B597E9-BAA2-4021-9296-C5F2825FCEC5}"/>
              </a:ext>
            </a:extLst>
          </p:cNvPr>
          <p:cNvSpPr txBox="1"/>
          <p:nvPr/>
        </p:nvSpPr>
        <p:spPr>
          <a:xfrm>
            <a:off x="6467465" y="3194417"/>
            <a:ext cx="2339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C. pillow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E8F1EA-8BCA-41D1-A2BE-D8E1C2A1E2EB}"/>
              </a:ext>
            </a:extLst>
          </p:cNvPr>
          <p:cNvSpPr txBox="1"/>
          <p:nvPr/>
        </p:nvSpPr>
        <p:spPr>
          <a:xfrm>
            <a:off x="6467465" y="3744175"/>
            <a:ext cx="2339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D. map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6B19CA-D473-4B9A-9CD4-8CA8E0FD28AF}"/>
              </a:ext>
            </a:extLst>
          </p:cNvPr>
          <p:cNvSpPr txBox="1"/>
          <p:nvPr/>
        </p:nvSpPr>
        <p:spPr>
          <a:xfrm>
            <a:off x="6467465" y="4293933"/>
            <a:ext cx="2339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E. bottled water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D3112B-A071-45D5-BBBE-2E7BD5165663}"/>
              </a:ext>
            </a:extLst>
          </p:cNvPr>
          <p:cNvSpPr txBox="1"/>
          <p:nvPr/>
        </p:nvSpPr>
        <p:spPr>
          <a:xfrm>
            <a:off x="6467465" y="4843691"/>
            <a:ext cx="2339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F. flashlight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595DD4-21AF-4FC0-8B28-1F917B2F0C64}"/>
              </a:ext>
            </a:extLst>
          </p:cNvPr>
          <p:cNvSpPr txBox="1"/>
          <p:nvPr/>
        </p:nvSpPr>
        <p:spPr>
          <a:xfrm>
            <a:off x="6467465" y="5393449"/>
            <a:ext cx="2339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G. batteries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50C02B-B7C5-4E1C-B942-B8CE243454AC}"/>
              </a:ext>
            </a:extLst>
          </p:cNvPr>
          <p:cNvSpPr txBox="1"/>
          <p:nvPr/>
        </p:nvSpPr>
        <p:spPr>
          <a:xfrm>
            <a:off x="6467465" y="5943209"/>
            <a:ext cx="2339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H. snacks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CE3AD3A-B715-416A-92DC-9D48B00CB36C}"/>
              </a:ext>
            </a:extLst>
          </p:cNvPr>
          <p:cNvSpPr/>
          <p:nvPr/>
        </p:nvSpPr>
        <p:spPr>
          <a:xfrm>
            <a:off x="5901045" y="2160616"/>
            <a:ext cx="465226" cy="41601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2C29190-A1E5-4AFB-8C9B-8F04F7E924E9}"/>
              </a:ext>
            </a:extLst>
          </p:cNvPr>
          <p:cNvSpPr/>
          <p:nvPr/>
        </p:nvSpPr>
        <p:spPr>
          <a:xfrm>
            <a:off x="5901045" y="2750312"/>
            <a:ext cx="465226" cy="41601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E6FB474-341D-4149-8FF2-4B4BA4B9D366}"/>
              </a:ext>
            </a:extLst>
          </p:cNvPr>
          <p:cNvSpPr/>
          <p:nvPr/>
        </p:nvSpPr>
        <p:spPr>
          <a:xfrm>
            <a:off x="5884826" y="3380233"/>
            <a:ext cx="465226" cy="41601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A511F5A-F8E4-4C64-BDB3-2E294F5DBB44}"/>
              </a:ext>
            </a:extLst>
          </p:cNvPr>
          <p:cNvSpPr/>
          <p:nvPr/>
        </p:nvSpPr>
        <p:spPr>
          <a:xfrm>
            <a:off x="5884826" y="4003071"/>
            <a:ext cx="465226" cy="41601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68A9A1C-6D04-40F1-BA5A-8CDF12C2B910}"/>
              </a:ext>
            </a:extLst>
          </p:cNvPr>
          <p:cNvSpPr/>
          <p:nvPr/>
        </p:nvSpPr>
        <p:spPr>
          <a:xfrm>
            <a:off x="5901045" y="4628736"/>
            <a:ext cx="465226" cy="41601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E7CEA72-5287-4AF3-A348-4D52A61C9BFF}"/>
              </a:ext>
            </a:extLst>
          </p:cNvPr>
          <p:cNvSpPr/>
          <p:nvPr/>
        </p:nvSpPr>
        <p:spPr>
          <a:xfrm>
            <a:off x="5901045" y="5534050"/>
            <a:ext cx="465226" cy="41601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A10122-F8CB-4EC1-AF76-A27692C5A07C}"/>
              </a:ext>
            </a:extLst>
          </p:cNvPr>
          <p:cNvSpPr txBox="1"/>
          <p:nvPr/>
        </p:nvSpPr>
        <p:spPr>
          <a:xfrm>
            <a:off x="2111427" y="124394"/>
            <a:ext cx="8477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You will hear some information about a camping trip. What will each person bring? For each question, write a letter ( A-H) next to each person. You will hear the conversation twice. </a:t>
            </a:r>
          </a:p>
        </p:txBody>
      </p:sp>
      <p:pic>
        <p:nvPicPr>
          <p:cNvPr id="37" name="CD2-TRACK 70">
            <a:hlinkClick r:id="" action="ppaction://media"/>
            <a:extLst>
              <a:ext uri="{FF2B5EF4-FFF2-40B4-BE49-F238E27FC236}">
                <a16:creationId xmlns:a16="http://schemas.microsoft.com/office/drawing/2014/main" id="{FC6E6BD8-ACFD-4C6E-9BA3-10DFF930A3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45800" y="124394"/>
            <a:ext cx="406400" cy="406400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40F0AF3-A901-482E-9A9E-05E1F8CDBF25}"/>
              </a:ext>
            </a:extLst>
          </p:cNvPr>
          <p:cNvSpPr/>
          <p:nvPr/>
        </p:nvSpPr>
        <p:spPr>
          <a:xfrm>
            <a:off x="0" y="124394"/>
            <a:ext cx="2111427" cy="584775"/>
          </a:xfrm>
          <a:prstGeom prst="roundRect">
            <a:avLst>
              <a:gd name="adj" fmla="val 3125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Listening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57F4E4A-2019-4655-966D-8F022750B3F9}"/>
              </a:ext>
            </a:extLst>
          </p:cNvPr>
          <p:cNvCxnSpPr>
            <a:cxnSpLocks/>
          </p:cNvCxnSpPr>
          <p:nvPr/>
        </p:nvCxnSpPr>
        <p:spPr>
          <a:xfrm>
            <a:off x="6467465" y="3936396"/>
            <a:ext cx="11224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61AB3AE-39E8-4681-BE81-FD91F1360CBD}"/>
              </a:ext>
            </a:extLst>
          </p:cNvPr>
          <p:cNvSpPr txBox="1"/>
          <p:nvPr/>
        </p:nvSpPr>
        <p:spPr>
          <a:xfrm>
            <a:off x="5879042" y="27148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D6FDA5-4D77-4762-9796-41FD051FCE4D}"/>
              </a:ext>
            </a:extLst>
          </p:cNvPr>
          <p:cNvSpPr txBox="1"/>
          <p:nvPr/>
        </p:nvSpPr>
        <p:spPr>
          <a:xfrm>
            <a:off x="5901045" y="341012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F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2CC42D-4962-462F-90F1-B435E4F7A018}"/>
              </a:ext>
            </a:extLst>
          </p:cNvPr>
          <p:cNvSpPr txBox="1"/>
          <p:nvPr/>
        </p:nvSpPr>
        <p:spPr>
          <a:xfrm>
            <a:off x="5936453" y="398139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F890F3-9D75-4376-9895-BF9238FC6413}"/>
              </a:ext>
            </a:extLst>
          </p:cNvPr>
          <p:cNvSpPr txBox="1"/>
          <p:nvPr/>
        </p:nvSpPr>
        <p:spPr>
          <a:xfrm>
            <a:off x="5923031" y="460734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953980-1FE4-4899-A723-09A099538F01}"/>
              </a:ext>
            </a:extLst>
          </p:cNvPr>
          <p:cNvSpPr txBox="1"/>
          <p:nvPr/>
        </p:nvSpPr>
        <p:spPr>
          <a:xfrm>
            <a:off x="5923031" y="553029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H</a:t>
            </a:r>
          </a:p>
        </p:txBody>
      </p:sp>
      <p:pic>
        <p:nvPicPr>
          <p:cNvPr id="39" name="Picture 38" descr="Logo, company name&#10;&#10;Description automatically generated">
            <a:extLst>
              <a:ext uri="{FF2B5EF4-FFF2-40B4-BE49-F238E27FC236}">
                <a16:creationId xmlns:a16="http://schemas.microsoft.com/office/drawing/2014/main" id="{2D3096EE-95F7-4824-A223-8F306FBBFF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2594111" y="329654"/>
            <a:ext cx="1748458" cy="17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14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949</Words>
  <Application>Microsoft Office PowerPoint</Application>
  <PresentationFormat>Widescreen</PresentationFormat>
  <Paragraphs>174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Bierstadt Display</vt:lpstr>
      <vt:lpstr>HL Brush 1BK</vt:lpstr>
      <vt:lpstr>Arial</vt:lpstr>
      <vt:lpstr>Roboto</vt:lpstr>
      <vt:lpstr>Amasis MT Pro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user822</dc:creator>
  <cp:lastModifiedBy>ACER</cp:lastModifiedBy>
  <cp:revision>41</cp:revision>
  <dcterms:created xsi:type="dcterms:W3CDTF">2021-09-05T02:15:09Z</dcterms:created>
  <dcterms:modified xsi:type="dcterms:W3CDTF">2023-03-11T08:46:35Z</dcterms:modified>
</cp:coreProperties>
</file>