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7DCB-DB48-4D4F-AD5F-5645327CD2D9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595B-74C3-45F4-86B9-BD043CB08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8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7DCB-DB48-4D4F-AD5F-5645327CD2D9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595B-74C3-45F4-86B9-BD043CB08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7DCB-DB48-4D4F-AD5F-5645327CD2D9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595B-74C3-45F4-86B9-BD043CB08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7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7DCB-DB48-4D4F-AD5F-5645327CD2D9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595B-74C3-45F4-86B9-BD043CB08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7DCB-DB48-4D4F-AD5F-5645327CD2D9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595B-74C3-45F4-86B9-BD043CB08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4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7DCB-DB48-4D4F-AD5F-5645327CD2D9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595B-74C3-45F4-86B9-BD043CB08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5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7DCB-DB48-4D4F-AD5F-5645327CD2D9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595B-74C3-45F4-86B9-BD043CB08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2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7DCB-DB48-4D4F-AD5F-5645327CD2D9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595B-74C3-45F4-86B9-BD043CB08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7DCB-DB48-4D4F-AD5F-5645327CD2D9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595B-74C3-45F4-86B9-BD043CB08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7DCB-DB48-4D4F-AD5F-5645327CD2D9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595B-74C3-45F4-86B9-BD043CB08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2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7DCB-DB48-4D4F-AD5F-5645327CD2D9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595B-74C3-45F4-86B9-BD043CB08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7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B7DCB-DB48-4D4F-AD5F-5645327CD2D9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A595B-74C3-45F4-86B9-BD043CB08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14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0458" y="5842337"/>
            <a:ext cx="2395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6</a:t>
            </a:r>
          </a:p>
        </p:txBody>
      </p:sp>
      <p:sp>
        <p:nvSpPr>
          <p:cNvPr id="2" name="Rectangle 1"/>
          <p:cNvSpPr/>
          <p:nvPr/>
        </p:nvSpPr>
        <p:spPr>
          <a:xfrm>
            <a:off x="375844" y="1328208"/>
            <a:ext cx="1144031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BÀI 2: BIỂU DIỄN VĂN BẢN, HÌNH ẢNH, </a:t>
            </a:r>
          </a:p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ÂM THANH TRONG MÁY TÍNH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89811" y="352589"/>
            <a:ext cx="5150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09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258" y="4000770"/>
            <a:ext cx="236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58726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14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459" y="1447035"/>
            <a:ext cx="535760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VẬN DỤNG SGK/16:</a:t>
            </a:r>
          </a:p>
          <a:p>
            <a:pPr algn="just"/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hẹn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rủi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X;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bit hay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4679" y="344975"/>
            <a:ext cx="3614387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VẬN DỤNG</a:t>
            </a:r>
          </a:p>
        </p:txBody>
      </p:sp>
    </p:spTree>
    <p:extLst>
      <p:ext uri="{BB962C8B-B14F-4D97-AF65-F5344CB8AC3E}">
        <p14:creationId xmlns:p14="http://schemas.microsoft.com/office/powerpoint/2010/main" val="368477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14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240" y="1859159"/>
            <a:ext cx="55636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16, 17</a:t>
            </a:r>
          </a:p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  <p:sp>
        <p:nvSpPr>
          <p:cNvPr id="9" name="Rectangle 8"/>
          <p:cNvSpPr/>
          <p:nvPr/>
        </p:nvSpPr>
        <p:spPr>
          <a:xfrm>
            <a:off x="5205822" y="344975"/>
            <a:ext cx="1592104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204976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14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0459" y="5687791"/>
            <a:ext cx="2395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0459" y="1644057"/>
            <a:ext cx="3225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bit:</a:t>
            </a:r>
          </a:p>
        </p:txBody>
      </p:sp>
      <p:sp>
        <p:nvSpPr>
          <p:cNvPr id="9" name="Rectangle 8"/>
          <p:cNvSpPr/>
          <p:nvPr/>
        </p:nvSpPr>
        <p:spPr>
          <a:xfrm>
            <a:off x="2461510" y="344975"/>
            <a:ext cx="7080721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BIỂU DIỄN VĂN BẢN, HÌNH ẢNH, </a:t>
            </a:r>
          </a:p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 THANH TRONG MÁY TÍNH</a:t>
            </a:r>
          </a:p>
        </p:txBody>
      </p:sp>
    </p:spTree>
    <p:extLst>
      <p:ext uri="{BB962C8B-B14F-4D97-AF65-F5344CB8AC3E}">
        <p14:creationId xmlns:p14="http://schemas.microsoft.com/office/powerpoint/2010/main" val="188920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14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0458" y="5842337"/>
            <a:ext cx="2395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6</a:t>
            </a:r>
          </a:p>
        </p:txBody>
      </p:sp>
      <p:sp>
        <p:nvSpPr>
          <p:cNvPr id="9" name="Rectangle 8"/>
          <p:cNvSpPr/>
          <p:nvPr/>
        </p:nvSpPr>
        <p:spPr>
          <a:xfrm>
            <a:off x="2461510" y="344975"/>
            <a:ext cx="7080721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BIỂU DIỄN VĂN BẢN, HÌNH ẢNH, </a:t>
            </a:r>
          </a:p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 THANH TRONG MÁY TÍNH</a:t>
            </a: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386" y="2006459"/>
            <a:ext cx="8309584" cy="488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270458" y="1549406"/>
            <a:ext cx="2395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424697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14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0458" y="5842337"/>
            <a:ext cx="2395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0459" y="1644057"/>
            <a:ext cx="3225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bit:</a:t>
            </a:r>
          </a:p>
        </p:txBody>
      </p:sp>
      <p:sp>
        <p:nvSpPr>
          <p:cNvPr id="9" name="Rectangle 8"/>
          <p:cNvSpPr/>
          <p:nvPr/>
        </p:nvSpPr>
        <p:spPr>
          <a:xfrm>
            <a:off x="2461510" y="344975"/>
            <a:ext cx="7080721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BIỂU DIỄN VĂN BẢN, HÌNH ẢNH, </a:t>
            </a:r>
          </a:p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 THANH TRONG MÁY TÍNH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0458" y="2529127"/>
            <a:ext cx="48797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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tin. Bit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“0”,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“1”. </a:t>
            </a:r>
          </a:p>
        </p:txBody>
      </p:sp>
    </p:spTree>
    <p:extLst>
      <p:ext uri="{BB962C8B-B14F-4D97-AF65-F5344CB8AC3E}">
        <p14:creationId xmlns:p14="http://schemas.microsoft.com/office/powerpoint/2010/main" val="31765326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14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0458" y="5842337"/>
            <a:ext cx="2395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0459" y="1644057"/>
            <a:ext cx="9092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Rectangle 8"/>
          <p:cNvSpPr/>
          <p:nvPr/>
        </p:nvSpPr>
        <p:spPr>
          <a:xfrm>
            <a:off x="2461510" y="344975"/>
            <a:ext cx="7080721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BIỂU DIỄN VĂN BẢN, HÌNH ẢNH, </a:t>
            </a:r>
          </a:p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 THANH TRONG MÁY TÍNH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8875" y="2393143"/>
            <a:ext cx="86866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diễn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bit. 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A01000001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B01000010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gồm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…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gọi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917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14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338" y="1388925"/>
            <a:ext cx="9092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Rectangle 8"/>
          <p:cNvSpPr/>
          <p:nvPr/>
        </p:nvSpPr>
        <p:spPr>
          <a:xfrm>
            <a:off x="2461510" y="344975"/>
            <a:ext cx="7080721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BIỂU DIỄN VĂN BẢN, HÌNH ẢNH, </a:t>
            </a:r>
          </a:p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 THANH TRONG MÁY TÍNH</a:t>
            </a: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08" y="1993800"/>
            <a:ext cx="7581835" cy="199819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77308" y="3991993"/>
            <a:ext cx="758183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F"/>
              <a:tabLst/>
            </a:pPr>
            <a:r>
              <a:rPr kumimoji="0" lang="vi-VN" altLang="en-US" sz="28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Kí tự là tên gọi chung cho chữ cái, chữ số, dấu cách, dấu chính tả, kí hiệu khác.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máy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tính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kí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tự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biểu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diễn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bằng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dãy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bit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tương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xác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định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văn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bản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biểu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diễn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bằng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dãy</a:t>
            </a:r>
            <a:r>
              <a:rPr lang="en-US" alt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bit.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993" y="5794967"/>
            <a:ext cx="4612739" cy="753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5986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14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0458" y="5842337"/>
            <a:ext cx="2395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0458" y="1728376"/>
            <a:ext cx="7418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Rectangle 8"/>
          <p:cNvSpPr/>
          <p:nvPr/>
        </p:nvSpPr>
        <p:spPr>
          <a:xfrm>
            <a:off x="2461510" y="344975"/>
            <a:ext cx="7080721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BIỂU DIỄN VĂN BẢN, HÌNH ẢNH, </a:t>
            </a:r>
          </a:p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 THANH TRONG MÁY TÍNH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0458" y="2313151"/>
            <a:ext cx="2395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417" y="2783921"/>
            <a:ext cx="8406081" cy="31614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512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14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459" y="1447035"/>
            <a:ext cx="7418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Rectangle 8"/>
          <p:cNvSpPr/>
          <p:nvPr/>
        </p:nvSpPr>
        <p:spPr>
          <a:xfrm>
            <a:off x="2461510" y="344975"/>
            <a:ext cx="7080721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BIỂU DIỄN VĂN BẢN, HÌNH ẢNH, </a:t>
            </a:r>
          </a:p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 THANH TRONG MÁY TÍNH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0459" y="2368111"/>
            <a:ext cx="52674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1" dirty="0">
                <a:solidFill>
                  <a:srgbClr val="C00000"/>
                </a:solidFill>
                <a:latin typeface="+mj-lt"/>
                <a:sym typeface="Wingdings" panose="05000000000000000000" pitchFamily="2" charset="2"/>
              </a:rPr>
              <a:t></a:t>
            </a:r>
            <a:r>
              <a:rPr lang="en-US" sz="2400" b="1" dirty="0">
                <a:latin typeface="+mj-lt"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latin typeface="+mj-lt"/>
              </a:rPr>
              <a:t>Số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hóa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văn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bản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là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việc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chuyển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hóa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văn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bản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thành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dãy</a:t>
            </a:r>
            <a:r>
              <a:rPr lang="en-US" sz="2400" b="1" dirty="0">
                <a:latin typeface="+mj-lt"/>
              </a:rPr>
              <a:t> bit.</a:t>
            </a:r>
            <a:endParaRPr lang="en-US" sz="2400" dirty="0">
              <a:latin typeface="+mj-lt"/>
            </a:endParaRPr>
          </a:p>
          <a:p>
            <a:pPr algn="just"/>
            <a:r>
              <a:rPr lang="vi-VN" sz="2400" b="1" dirty="0">
                <a:solidFill>
                  <a:srgbClr val="C00000"/>
                </a:solidFill>
                <a:sym typeface="Wingdings" panose="05000000000000000000" pitchFamily="2" charset="2"/>
              </a:rPr>
              <a:t></a:t>
            </a:r>
            <a:r>
              <a:rPr lang="vi-VN" sz="2400" b="1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latin typeface="+mj-lt"/>
              </a:rPr>
              <a:t>Số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hóa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hình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ảnh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là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việc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chuyển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hình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ảnh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thành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dãy</a:t>
            </a:r>
            <a:r>
              <a:rPr lang="en-US" sz="2400" b="1" dirty="0">
                <a:latin typeface="+mj-lt"/>
              </a:rPr>
              <a:t> bit. </a:t>
            </a:r>
            <a:r>
              <a:rPr lang="en-US" sz="2400" b="1" dirty="0" err="1">
                <a:latin typeface="+mj-lt"/>
              </a:rPr>
              <a:t>Kết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quả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số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hóa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một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hình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ảnh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là</a:t>
            </a:r>
            <a:r>
              <a:rPr lang="en-US" sz="2400" b="1" dirty="0">
                <a:latin typeface="+mj-lt"/>
              </a:rPr>
              <a:t> “</a:t>
            </a:r>
            <a:r>
              <a:rPr lang="en-US" sz="2400" b="1" dirty="0" err="1">
                <a:latin typeface="+mj-lt"/>
              </a:rPr>
              <a:t>hình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ảnh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số</a:t>
            </a:r>
            <a:r>
              <a:rPr lang="en-US" sz="2400" b="1" dirty="0">
                <a:latin typeface="+mj-lt"/>
              </a:rPr>
              <a:t>”.</a:t>
            </a:r>
            <a:endParaRPr lang="en-US" sz="2400" dirty="0">
              <a:latin typeface="+mj-lt"/>
            </a:endParaRPr>
          </a:p>
          <a:p>
            <a:pPr algn="just"/>
            <a:r>
              <a:rPr lang="vi-VN" sz="2400" b="1" dirty="0">
                <a:solidFill>
                  <a:srgbClr val="C00000"/>
                </a:solidFill>
                <a:sym typeface="Wingdings" panose="05000000000000000000" pitchFamily="2" charset="2"/>
              </a:rPr>
              <a:t></a:t>
            </a:r>
            <a:r>
              <a:rPr lang="vi-VN" sz="2400" b="1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latin typeface="+mj-lt"/>
              </a:rPr>
              <a:t>Số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hóa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âm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thanh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là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việc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chuyển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đoạn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âm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thanh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thành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dãy</a:t>
            </a:r>
            <a:r>
              <a:rPr lang="en-US" sz="2400" b="1" dirty="0">
                <a:latin typeface="+mj-lt"/>
              </a:rPr>
              <a:t> bit. </a:t>
            </a:r>
            <a:r>
              <a:rPr lang="en-US" sz="2400" b="1" dirty="0" err="1">
                <a:latin typeface="+mj-lt"/>
              </a:rPr>
              <a:t>Kết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quả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số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hóa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một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đoạn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âm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thanh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là</a:t>
            </a:r>
            <a:r>
              <a:rPr lang="en-US" sz="2400" b="1" dirty="0">
                <a:latin typeface="+mj-lt"/>
              </a:rPr>
              <a:t> “</a:t>
            </a:r>
            <a:r>
              <a:rPr lang="en-US" sz="2400" b="1" dirty="0" err="1">
                <a:latin typeface="+mj-lt"/>
              </a:rPr>
              <a:t>âm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thanh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số</a:t>
            </a:r>
            <a:r>
              <a:rPr lang="en-US" sz="2400" b="1" dirty="0">
                <a:latin typeface="+mj-lt"/>
              </a:rPr>
              <a:t>”. </a:t>
            </a:r>
            <a:endParaRPr lang="en-US" sz="2400" dirty="0">
              <a:latin typeface="+mj-lt"/>
            </a:endParaRPr>
          </a:p>
          <a:p>
            <a:pPr algn="just"/>
            <a:r>
              <a:rPr lang="vi-VN" sz="2400" b="1" dirty="0">
                <a:solidFill>
                  <a:srgbClr val="C00000"/>
                </a:solidFill>
                <a:sym typeface="Wingdings" panose="05000000000000000000" pitchFamily="2" charset="2"/>
              </a:rPr>
              <a:t></a:t>
            </a:r>
            <a:r>
              <a:rPr lang="vi-VN" sz="2400" b="1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latin typeface="+mj-lt"/>
              </a:rPr>
              <a:t>Số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hóa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dữ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liệu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là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chuyển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dữ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liệu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thành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dãy</a:t>
            </a:r>
            <a:r>
              <a:rPr lang="en-US" sz="2400" b="1" dirty="0">
                <a:latin typeface="+mj-lt"/>
              </a:rPr>
              <a:t> bit, </a:t>
            </a:r>
            <a:r>
              <a:rPr lang="en-US" sz="2400" b="1" dirty="0" err="1">
                <a:latin typeface="+mj-lt"/>
              </a:rPr>
              <a:t>tức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là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dãy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các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kí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hiệu</a:t>
            </a:r>
            <a:r>
              <a:rPr lang="en-US" sz="2400" b="1" dirty="0">
                <a:latin typeface="+mj-lt"/>
              </a:rPr>
              <a:t> “0” </a:t>
            </a:r>
            <a:r>
              <a:rPr lang="en-US" sz="2400" b="1" dirty="0" err="1">
                <a:latin typeface="+mj-lt"/>
              </a:rPr>
              <a:t>hoặc</a:t>
            </a:r>
            <a:r>
              <a:rPr lang="en-US" sz="2400" b="1" dirty="0">
                <a:latin typeface="+mj-lt"/>
              </a:rPr>
              <a:t> “1” </a:t>
            </a:r>
            <a:r>
              <a:rPr lang="en-US" sz="2400" b="1" dirty="0" err="1">
                <a:latin typeface="+mj-lt"/>
              </a:rPr>
              <a:t>liên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tiếp</a:t>
            </a:r>
            <a:r>
              <a:rPr lang="en-US" sz="2400" b="1" dirty="0">
                <a:latin typeface="+mj-lt"/>
              </a:rPr>
              <a:t>, </a:t>
            </a:r>
            <a:r>
              <a:rPr lang="en-US" sz="2400" b="1" dirty="0" err="1">
                <a:latin typeface="+mj-lt"/>
              </a:rPr>
              <a:t>để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máy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tính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có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thể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xử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lí</a:t>
            </a:r>
            <a:r>
              <a:rPr lang="en-US" sz="2400" b="1" dirty="0">
                <a:latin typeface="+mj-lt"/>
              </a:rPr>
              <a:t>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96623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14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459" y="1447035"/>
            <a:ext cx="88864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 SGK/16: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bit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bit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bit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4679" y="344975"/>
            <a:ext cx="3614387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VẬN DỤNG</a:t>
            </a:r>
          </a:p>
        </p:txBody>
      </p:sp>
    </p:spTree>
    <p:extLst>
      <p:ext uri="{BB962C8B-B14F-4D97-AF65-F5344CB8AC3E}">
        <p14:creationId xmlns:p14="http://schemas.microsoft.com/office/powerpoint/2010/main" val="327791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643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Dieu Thuy</dc:creator>
  <cp:lastModifiedBy>ACER</cp:lastModifiedBy>
  <cp:revision>24</cp:revision>
  <dcterms:created xsi:type="dcterms:W3CDTF">2021-09-17T11:54:00Z</dcterms:created>
  <dcterms:modified xsi:type="dcterms:W3CDTF">2023-03-30T22:59:58Z</dcterms:modified>
</cp:coreProperties>
</file>