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3" r:id="rId4"/>
    <p:sldId id="259" r:id="rId5"/>
    <p:sldId id="256" r:id="rId6"/>
    <p:sldId id="260" r:id="rId7"/>
    <p:sldId id="262" r:id="rId8"/>
    <p:sldId id="263" r:id="rId9"/>
    <p:sldId id="272" r:id="rId10"/>
    <p:sldId id="261" r:id="rId11"/>
    <p:sldId id="264" r:id="rId12"/>
    <p:sldId id="274" r:id="rId13"/>
    <p:sldId id="275" r:id="rId14"/>
    <p:sldId id="265" r:id="rId15"/>
    <p:sldId id="266" r:id="rId16"/>
    <p:sldId id="27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94F775-DD6A-4F1F-8B7D-2450932A5F1F}"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216187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4F775-DD6A-4F1F-8B7D-2450932A5F1F}"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211841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4F775-DD6A-4F1F-8B7D-2450932A5F1F}"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417671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4F775-DD6A-4F1F-8B7D-2450932A5F1F}"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21116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94F775-DD6A-4F1F-8B7D-2450932A5F1F}"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66943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94F775-DD6A-4F1F-8B7D-2450932A5F1F}"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213856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94F775-DD6A-4F1F-8B7D-2450932A5F1F}"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325340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94F775-DD6A-4F1F-8B7D-2450932A5F1F}"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268499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4F775-DD6A-4F1F-8B7D-2450932A5F1F}"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97611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94F775-DD6A-4F1F-8B7D-2450932A5F1F}"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239497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94F775-DD6A-4F1F-8B7D-2450932A5F1F}"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40219-F945-4569-9A9F-0FC7C7616877}" type="slidenum">
              <a:rPr lang="en-US" smtClean="0"/>
              <a:t>‹#›</a:t>
            </a:fld>
            <a:endParaRPr lang="en-US"/>
          </a:p>
        </p:txBody>
      </p:sp>
    </p:spTree>
    <p:extLst>
      <p:ext uri="{BB962C8B-B14F-4D97-AF65-F5344CB8AC3E}">
        <p14:creationId xmlns:p14="http://schemas.microsoft.com/office/powerpoint/2010/main" val="285422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4F775-DD6A-4F1F-8B7D-2450932A5F1F}" type="datetimeFigureOut">
              <a:rPr lang="en-US" smtClean="0"/>
              <a:t>3/27/2023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40219-F945-4569-9A9F-0FC7C7616877}" type="slidenum">
              <a:rPr lang="en-US" smtClean="0"/>
              <a:t>‹#›</a:t>
            </a:fld>
            <a:endParaRPr lang="en-US"/>
          </a:p>
        </p:txBody>
      </p:sp>
    </p:spTree>
    <p:extLst>
      <p:ext uri="{BB962C8B-B14F-4D97-AF65-F5344CB8AC3E}">
        <p14:creationId xmlns:p14="http://schemas.microsoft.com/office/powerpoint/2010/main" val="2971607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ản đồ Thế Giớ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38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UẨN NHẤT] Kẻ thù chủ yếu của phong trào giải phóng dân tộc ở Châu phi sau Chiến tranh thế giới thứ hai là(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84124"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984124" y="0"/>
            <a:ext cx="7207876" cy="1938992"/>
          </a:xfrm>
          <a:prstGeom prst="rect">
            <a:avLst/>
          </a:prstGeom>
        </p:spPr>
        <p:txBody>
          <a:bodyPr wrap="square">
            <a:spAutoFit/>
          </a:bodyPr>
          <a:lstStyle/>
          <a:p>
            <a:pPr algn="just"/>
            <a:r>
              <a:rPr lang="vi-VN" sz="2400" b="0" i="0" dirty="0">
                <a:effectLst/>
                <a:latin typeface="Times New Roman" panose="02020603050405020304" pitchFamily="18" charset="0"/>
              </a:rPr>
              <a:t> - Tháng 7 – 1952, cuộc binh biến của binh lính và sĩ quan yêu nước đã lật đổ chế độ quân chủ tuyên bố thành lập nước Cộng hòa Ai Cập ngày 18- 6-1953.</a:t>
            </a:r>
          </a:p>
          <a:p>
            <a:pPr algn="just"/>
            <a:r>
              <a:rPr lang="vi-VN" sz="2400" b="0" i="0" dirty="0">
                <a:effectLst/>
                <a:latin typeface="Times New Roman" panose="02020603050405020304" pitchFamily="18" charset="0"/>
              </a:rPr>
              <a:t>   - Cuộc đấu tranh của nhân dân An-giê-ri (1954 – 1962) lật đổ ách thống trị của thực dân Pháp kết thúc thắng lợi.</a:t>
            </a:r>
          </a:p>
        </p:txBody>
      </p:sp>
      <p:sp>
        <p:nvSpPr>
          <p:cNvPr id="4" name="Rectangle 3"/>
          <p:cNvSpPr/>
          <p:nvPr/>
        </p:nvSpPr>
        <p:spPr>
          <a:xfrm>
            <a:off x="4984124" y="2076504"/>
            <a:ext cx="7207876" cy="4893647"/>
          </a:xfrm>
          <a:prstGeom prst="rect">
            <a:avLst/>
          </a:prstGeom>
        </p:spPr>
        <p:txBody>
          <a:bodyPr wrap="square">
            <a:spAutoFit/>
          </a:bodyPr>
          <a:lstStyle/>
          <a:p>
            <a:pPr algn="just"/>
            <a:r>
              <a:rPr lang="vi-VN" sz="2400" b="0" i="0" dirty="0">
                <a:effectLst/>
                <a:latin typeface="Times New Roman" panose="02020603050405020304" pitchFamily="18" charset="0"/>
              </a:rPr>
              <a:t> - Năm 1960 được gọi là “Năm châu Phi” với sự kiện 17 nước tuyên bố độc lập.</a:t>
            </a:r>
          </a:p>
          <a:p>
            <a:pPr algn="just"/>
            <a:r>
              <a:rPr lang="vi-VN" sz="2400" b="0" i="0" dirty="0">
                <a:effectLst/>
                <a:latin typeface="Times New Roman" panose="02020603050405020304" pitchFamily="18" charset="0"/>
              </a:rPr>
              <a:t>   - Sau khi giành độc lập các nước châu Phi bắt tay vào công cuộc xây dựng đất nước, phát triển kinh tế, xã hội và thu được nhiều thành tích. Tuy nhiên nhiều nước châu Phi vẫn ở trong tình trạng nghèo đói, lạc hậu.</a:t>
            </a:r>
          </a:p>
          <a:p>
            <a:pPr algn="just"/>
            <a:r>
              <a:rPr lang="vi-VN" sz="2400" b="0" i="0" dirty="0">
                <a:effectLst/>
                <a:latin typeface="Times New Roman" panose="02020603050405020304" pitchFamily="18" charset="0"/>
              </a:rPr>
              <a:t>   - Từ cuối những năm 80 của thế kỉ XX, tình hình châu Phi không ổn định với các cuộc nội chiến do mâu thuẫn sắc tộc, tôn giáo, nghèo đói, dịch bệnh,..</a:t>
            </a:r>
          </a:p>
          <a:p>
            <a:pPr algn="just"/>
            <a:r>
              <a:rPr lang="vi-VN" sz="2400" b="0" i="0" dirty="0">
                <a:effectLst/>
                <a:latin typeface="Times New Roman" panose="02020603050405020304" pitchFamily="18" charset="0"/>
              </a:rPr>
              <a:t>   - Những năm gần đây, cùng với sự giúp đỡ của cộng đồng quốc tế, các nước châu Phi đã tích cực tìm kiếm các biện pháp giải quyết các cuôc xung đột, phát triển kinh tế, thành lập liên minh châu Phi (AU).</a:t>
            </a:r>
          </a:p>
        </p:txBody>
      </p:sp>
    </p:spTree>
    <p:extLst>
      <p:ext uri="{BB962C8B-B14F-4D97-AF65-F5344CB8AC3E}">
        <p14:creationId xmlns:p14="http://schemas.microsoft.com/office/powerpoint/2010/main" val="274340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12192001" cy="6894195"/>
          </a:xfrm>
          <a:prstGeom prst="rect">
            <a:avLst/>
          </a:prstGeom>
        </p:spPr>
        <p:txBody>
          <a:bodyPr wrap="square">
            <a:spAutoFit/>
          </a:bodyPr>
          <a:lstStyle/>
          <a:p>
            <a:pPr algn="just"/>
            <a:r>
              <a:rPr lang="vi-VN" sz="1700" b="1" i="0" dirty="0">
                <a:solidFill>
                  <a:srgbClr val="FF0000"/>
                </a:solidFill>
                <a:effectLst/>
                <a:latin typeface="Times New Roman" panose="02020603050405020304" pitchFamily="18" charset="0"/>
              </a:rPr>
              <a:t>a. Giai đoạn từ năm 1945 đến 1954: </a:t>
            </a:r>
            <a:endParaRPr lang="vi-VN" sz="1700" b="0" i="0" dirty="0">
              <a:solidFill>
                <a:srgbClr val="FF0000"/>
              </a:solidFill>
              <a:effectLst/>
              <a:latin typeface="Times New Roman" panose="02020603050405020304" pitchFamily="18" charset="0"/>
            </a:endParaRPr>
          </a:p>
          <a:p>
            <a:pPr algn="just"/>
            <a:r>
              <a:rPr lang="vi-VN" sz="1700" b="1" i="0" dirty="0">
                <a:effectLst/>
                <a:latin typeface="Times New Roman" panose="02020603050405020304" pitchFamily="18" charset="0"/>
              </a:rPr>
              <a:t>- </a:t>
            </a:r>
            <a:r>
              <a:rPr lang="vi-VN" sz="1700" b="0" i="0" dirty="0">
                <a:effectLst/>
                <a:latin typeface="Times New Roman" panose="02020603050405020304" pitchFamily="18" charset="0"/>
              </a:rPr>
              <a:t>Sau Chiến tranh thế giới thứ hai, phong trào đấu tranh giành độc lập ở châu Phi bùng nổ mạnh trước hết là ở Bắc Phi : mở đầu là cuộc binh biến của binh lính và sĩ quan yêu nước Ai Cập (1952), lật đổ vương triều Pharúc, chỗ dựa của thực dân Anh, lập ra nước Cộng hòa Ai Cập (18 – 6 – 1953). </a:t>
            </a:r>
          </a:p>
          <a:p>
            <a:pPr algn="just"/>
            <a:r>
              <a:rPr lang="vi-VN" sz="1700" b="0" i="0" dirty="0">
                <a:effectLst/>
                <a:latin typeface="Times New Roman" panose="02020603050405020304" pitchFamily="18" charset="0"/>
              </a:rPr>
              <a:t>Tiếp theo là Libi(1952), Angiêri (1954 – 1962). </a:t>
            </a:r>
          </a:p>
          <a:p>
            <a:pPr algn="just"/>
            <a:r>
              <a:rPr lang="vi-VN" sz="1700" b="1" i="0" dirty="0">
                <a:solidFill>
                  <a:srgbClr val="FF0000"/>
                </a:solidFill>
                <a:effectLst/>
                <a:latin typeface="Times New Roman" panose="02020603050405020304" pitchFamily="18" charset="0"/>
              </a:rPr>
              <a:t>b. Giai đoạn từ năm 1954 đến 1960:</a:t>
            </a:r>
            <a:r>
              <a:rPr lang="vi-VN" sz="1700" b="0" i="0" dirty="0">
                <a:solidFill>
                  <a:srgbClr val="FF0000"/>
                </a:solidFill>
                <a:effectLst/>
                <a:latin typeface="Times New Roman" panose="02020603050405020304" pitchFamily="18" charset="0"/>
              </a:rPr>
              <a:t> </a:t>
            </a:r>
          </a:p>
          <a:p>
            <a:pPr algn="just"/>
            <a:r>
              <a:rPr lang="vi-VN" sz="1700" b="0" i="0" dirty="0">
                <a:effectLst/>
                <a:latin typeface="Times New Roman" panose="02020603050405020304" pitchFamily="18" charset="0"/>
              </a:rPr>
              <a:t>- Nửa sau thập niên 50, hệ thống thuộc địa của thực dân ở châu Phi tan rã, nhiều quốc gia giành được độc lập như : </a:t>
            </a:r>
          </a:p>
          <a:p>
            <a:pPr algn="just"/>
            <a:r>
              <a:rPr lang="vi-VN" sz="1700" b="0" i="0" dirty="0">
                <a:effectLst/>
                <a:latin typeface="Times New Roman" panose="02020603050405020304" pitchFamily="18" charset="0"/>
              </a:rPr>
              <a:t>+ Năm 1956: Tuynidi, Marốc, Xuđăng, </a:t>
            </a:r>
          </a:p>
          <a:p>
            <a:pPr algn="just"/>
            <a:r>
              <a:rPr lang="vi-VN" sz="1700" b="0" i="0" dirty="0">
                <a:effectLst/>
                <a:latin typeface="Times New Roman" panose="02020603050405020304" pitchFamily="18" charset="0"/>
              </a:rPr>
              <a:t>+ Năm 1957: Gana… </a:t>
            </a:r>
          </a:p>
          <a:p>
            <a:pPr algn="just"/>
            <a:r>
              <a:rPr lang="vi-VN" sz="1700" b="0" i="0" dirty="0">
                <a:effectLst/>
                <a:latin typeface="Times New Roman" panose="02020603050405020304" pitchFamily="18" charset="0"/>
              </a:rPr>
              <a:t>+ Năm 1958 : Ghinê . </a:t>
            </a:r>
          </a:p>
          <a:p>
            <a:pPr algn="just"/>
            <a:r>
              <a:rPr lang="vi-VN" sz="1700" b="1" i="0" dirty="0">
                <a:solidFill>
                  <a:srgbClr val="FF0000"/>
                </a:solidFill>
                <a:effectLst/>
                <a:latin typeface="Times New Roman" panose="02020603050405020304" pitchFamily="18" charset="0"/>
              </a:rPr>
              <a:t>c. Giai đoạn từ năm 1960 đến 1975: </a:t>
            </a:r>
            <a:endParaRPr lang="vi-VN" sz="1700" b="0" i="0" dirty="0">
              <a:solidFill>
                <a:srgbClr val="FF0000"/>
              </a:solidFill>
              <a:effectLst/>
              <a:latin typeface="Times New Roman" panose="02020603050405020304" pitchFamily="18" charset="0"/>
            </a:endParaRPr>
          </a:p>
          <a:p>
            <a:pPr algn="just"/>
            <a:r>
              <a:rPr lang="vi-VN" sz="1700" b="0" i="0" dirty="0">
                <a:effectLst/>
                <a:latin typeface="Times New Roman" panose="02020603050405020304" pitchFamily="18" charset="0"/>
              </a:rPr>
              <a:t>+ Năm 1960 được ghi nhận là “Năm châu Phi” với 17 nước được trao trả độc lập.</a:t>
            </a:r>
          </a:p>
          <a:p>
            <a:pPr algn="just"/>
            <a:r>
              <a:rPr lang="vi-VN" sz="1700" b="0" i="0" dirty="0">
                <a:effectLst/>
                <a:latin typeface="Times New Roman" panose="02020603050405020304" pitchFamily="18" charset="0"/>
              </a:rPr>
              <a:t>+ Năm 1975, thắng lợi của cách mạng Ănggôla và Môdămbích trong cuộc đấu tranh chống thực dân Bồ Đào Nha, đã đánh đổ nền thống trị chủ nghĩa thực dân cũ ở châu Phi cùng hệ thống thuộc địa của nó. </a:t>
            </a:r>
          </a:p>
          <a:p>
            <a:pPr algn="just"/>
            <a:r>
              <a:rPr lang="vi-VN" sz="1700" b="1" i="0" dirty="0">
                <a:solidFill>
                  <a:srgbClr val="FF0000"/>
                </a:solidFill>
                <a:effectLst/>
                <a:latin typeface="Times New Roman" panose="02020603050405020304" pitchFamily="18" charset="0"/>
              </a:rPr>
              <a:t>d. Từ năm 1975 đến nay:</a:t>
            </a:r>
            <a:r>
              <a:rPr lang="vi-VN" sz="1700" b="0" i="0" dirty="0">
                <a:solidFill>
                  <a:srgbClr val="FF0000"/>
                </a:solidFill>
                <a:effectLst/>
                <a:latin typeface="Times New Roman" panose="02020603050405020304" pitchFamily="18" charset="0"/>
              </a:rPr>
              <a:t> </a:t>
            </a:r>
          </a:p>
          <a:p>
            <a:pPr algn="just"/>
            <a:r>
              <a:rPr lang="vi-VN" sz="1700" b="0" i="0" dirty="0">
                <a:effectLst/>
                <a:latin typeface="Times New Roman" panose="02020603050405020304" pitchFamily="18" charset="0"/>
              </a:rPr>
              <a:t>- Giai đoạn hoàn thành cuộc đấu tranh giải phóng dân tộc, tiêu biểu là cuộc đấu tranh chống chế độ phân biệt chủng tộc tại Nam Phi. </a:t>
            </a:r>
          </a:p>
          <a:p>
            <a:pPr algn="just"/>
            <a:r>
              <a:rPr lang="vi-VN" sz="1700" b="0" i="0" dirty="0">
                <a:effectLst/>
                <a:latin typeface="Times New Roman" panose="02020603050405020304" pitchFamily="18" charset="0"/>
              </a:rPr>
              <a:t>– Sau nhiều thập kỉ đấu tranh, nhân dân Nam Rôđêdia đã tuyên bố thành lập nước Cộng hoà Dimbabuê (18 – 4 – 1980). </a:t>
            </a:r>
          </a:p>
          <a:p>
            <a:pPr algn="just"/>
            <a:r>
              <a:rPr lang="vi-VN" sz="1700" b="0" i="0" dirty="0">
                <a:effectLst/>
                <a:latin typeface="Times New Roman" panose="02020603050405020304" pitchFamily="18" charset="0"/>
              </a:rPr>
              <a:t>– Trước sức ép của nhân dân và Liên hợp quốc, chính quyền Nam Phi đã trao trả độc lập cho Namibia; tháng 3 – 1990, Namibia tuyên bố độc lập. </a:t>
            </a:r>
          </a:p>
          <a:p>
            <a:pPr algn="just"/>
            <a:r>
              <a:rPr lang="vi-VN" sz="1700" b="0" i="0" dirty="0">
                <a:effectLst/>
                <a:latin typeface="Times New Roman" panose="02020603050405020304" pitchFamily="18" charset="0"/>
              </a:rPr>
              <a:t>– Tại Nam Phi: Đại hội dân tộc (ANC) và Đảng Cộng sản Nam Phi lãnh đạo cuộc đấu tranh chống chế độ phân biệt chủng tộc được nhân loại tiến bộ ủng hộ. Phong trào chống chế độ phân biệt chủng tộc ở Nam Phi phát triển mạnh mẽ trở thành cao trào cách mạng mang tính chất quần chúng rộng rãi. Năm 1990, giành được nhiều thắng lợi quan trọng: chủ tịch Nenxơn Manđêla được trả tự do, ANC và Đảng Cộng sản Nam Phi được tự do hoạt động hợp tác. Trước áp lực đấu tranh của người da màu, bản Hiến pháp 11 – 1993, chế độ phânbiệt chủng tộc (Aphácthai) bị xóa bỏ. Tháng 4 – 1994, nhân dân Nam Phi thắng lợi trong cuộc bầu cử đa sắc tộc đầu tiên. Kết quả là Nenxơn Manđêla – Chủ tịch ANC trở thành Tổng thống Cộng hòa Nam Phi, một nước Nam Phi mới, dân chủ và không phân biệt chủng tộc. Sự kiện này đánh dấu việc chấm dứt chế độ phân biệt chủng tộc dã man, đầy bất công đã từng tồn tại ba thế kỉ ở nước này. </a:t>
            </a:r>
          </a:p>
        </p:txBody>
      </p:sp>
    </p:spTree>
    <p:extLst>
      <p:ext uri="{BB962C8B-B14F-4D97-AF65-F5344CB8AC3E}">
        <p14:creationId xmlns:p14="http://schemas.microsoft.com/office/powerpoint/2010/main" val="315379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7.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7</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4: </a:t>
            </a:r>
            <a:r>
              <a:rPr lang="de-DE" sz="3200" b="1" dirty="0">
                <a:latin typeface="Times New Roman" panose="02020603050405020304" pitchFamily="18" charset="0"/>
                <a:cs typeface="Times New Roman" panose="02020603050405020304" pitchFamily="18" charset="0"/>
              </a:rPr>
              <a:t>CÁC NƯỚC CHÂU PHI</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1324822" cy="2677656"/>
          </a:xfrm>
          <a:prstGeom prst="rect">
            <a:avLst/>
          </a:prstGeom>
        </p:spPr>
        <p:txBody>
          <a:bodyPr wrap="square">
            <a:spAutoFit/>
          </a:bodyPr>
          <a:lstStyle/>
          <a:p>
            <a:pPr marL="514350" indent="-514350">
              <a:buAutoNum type="romanUcPeriod"/>
            </a:pPr>
            <a:r>
              <a:rPr lang="vi-VN" sz="2400" b="1" u="sng" dirty="0">
                <a:solidFill>
                  <a:srgbClr val="FF0000"/>
                </a:solidFill>
                <a:latin typeface="+mj-lt"/>
              </a:rPr>
              <a:t>TÌNH HÌNH CHUNG</a:t>
            </a:r>
            <a:r>
              <a:rPr lang="vi-VN" sz="2400" b="1" dirty="0">
                <a:solidFill>
                  <a:srgbClr val="FF0000"/>
                </a:solidFill>
                <a:latin typeface="+mj-lt"/>
              </a:rPr>
              <a:t>:</a:t>
            </a:r>
            <a:endParaRPr lang="en-US" sz="2400" b="1" dirty="0">
              <a:solidFill>
                <a:srgbClr val="FF0000"/>
              </a:solidFill>
              <a:latin typeface="+mj-lt"/>
            </a:endParaRPr>
          </a:p>
          <a:p>
            <a:r>
              <a:rPr lang="vi-VN" sz="2400" dirty="0">
                <a:latin typeface="Times New Roman" panose="02020603050405020304" pitchFamily="18" charset="0"/>
                <a:cs typeface="Times New Roman" panose="02020603050405020304" pitchFamily="18" charset="0"/>
              </a:rPr>
              <a:t>-Sau </a:t>
            </a:r>
            <a:r>
              <a:rPr lang="en-US" sz="2400" dirty="0">
                <a:latin typeface="Times New Roman" panose="02020603050405020304" pitchFamily="18" charset="0"/>
                <a:cs typeface="Times New Roman" panose="02020603050405020304" pitchFamily="18" charset="0"/>
              </a:rPr>
              <a:t>CTTG2,</a:t>
            </a:r>
            <a:r>
              <a:rPr lang="vi-VN" sz="2400" dirty="0">
                <a:latin typeface="Times New Roman" panose="02020603050405020304" pitchFamily="18" charset="0"/>
                <a:cs typeface="Times New Roman" panose="02020603050405020304" pitchFamily="18" charset="0"/>
              </a:rPr>
              <a:t> phong trào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diễn ra sôi sớm nhất ở Bắc Phi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-1960</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17 nước giành độc lập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Năm châu Phi</a:t>
            </a:r>
            <a:r>
              <a:rPr lang="en-US"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vi-VN" sz="2400" dirty="0">
                <a:latin typeface="Times New Roman" panose="02020603050405020304" pitchFamily="18" charset="0"/>
                <a:cs typeface="Times New Roman" panose="02020603050405020304" pitchFamily="18" charset="0"/>
              </a:rPr>
              <a:t> đất nước thu  nhiều thành 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đói nghèo, lạc hậu</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xung đột</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nội chiến, nợ nần, bệnh tật ...</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vi-VN" sz="2400" dirty="0">
                <a:latin typeface="Times New Roman" panose="02020603050405020304" pitchFamily="18" charset="0"/>
                <a:cs typeface="Times New Roman" panose="02020603050405020304" pitchFamily="18" charset="0"/>
              </a:rPr>
              <a:t> Liên minh châu Phi (AU)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a:p>
            <a:endParaRPr lang="en-US" sz="2400" dirty="0">
              <a:solidFill>
                <a:srgbClr val="FF0000"/>
              </a:solidFill>
              <a:latin typeface="+mj-lt"/>
            </a:endParaRPr>
          </a:p>
        </p:txBody>
      </p:sp>
    </p:spTree>
    <p:extLst>
      <p:ext uri="{BB962C8B-B14F-4D97-AF65-F5344CB8AC3E}">
        <p14:creationId xmlns:p14="http://schemas.microsoft.com/office/powerpoint/2010/main" val="184683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7.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7</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4: </a:t>
            </a:r>
            <a:r>
              <a:rPr lang="de-DE" sz="3200" b="1" dirty="0">
                <a:latin typeface="Times New Roman" panose="02020603050405020304" pitchFamily="18" charset="0"/>
                <a:cs typeface="Times New Roman" panose="02020603050405020304" pitchFamily="18" charset="0"/>
              </a:rPr>
              <a:t>CÁC NƯỚC CHÂU PHI</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1324822" cy="1938992"/>
          </a:xfrm>
          <a:prstGeom prst="rect">
            <a:avLst/>
          </a:prstGeom>
        </p:spPr>
        <p:txBody>
          <a:bodyPr wrap="square">
            <a:spAutoFit/>
          </a:bodyPr>
          <a:lstStyle/>
          <a:p>
            <a:r>
              <a:rPr lang="en-US" sz="2400" b="1" u="sng" dirty="0">
                <a:solidFill>
                  <a:srgbClr val="FF0000"/>
                </a:solidFill>
                <a:latin typeface="Times New Roman" panose="02020603050405020304" pitchFamily="18" charset="0"/>
                <a:cs typeface="Times New Roman" panose="02020603050405020304" pitchFamily="18" charset="0"/>
              </a:rPr>
              <a:t>II. CỘNG HOÀ NAM PHI: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pác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Nen-xơn</a:t>
            </a:r>
            <a:r>
              <a:rPr lang="en-US" sz="2400" dirty="0">
                <a:latin typeface="Times New Roman" panose="02020603050405020304" pitchFamily="18" charset="0"/>
                <a:cs typeface="Times New Roman" panose="02020603050405020304" pitchFamily="18" charset="0"/>
              </a:rPr>
              <a:t> Man-</a:t>
            </a:r>
            <a:r>
              <a:rPr lang="en-US" sz="2400" dirty="0" err="1">
                <a:latin typeface="Times New Roman" panose="02020603050405020304" pitchFamily="18" charset="0"/>
                <a:cs typeface="Times New Roman" panose="02020603050405020304" pitchFamily="18" charset="0"/>
              </a:rPr>
              <a:t>đê</a:t>
            </a:r>
            <a:r>
              <a:rPr lang="en-US" sz="2400" dirty="0">
                <a:latin typeface="Times New Roman" panose="02020603050405020304" pitchFamily="18" charset="0"/>
                <a:cs typeface="Times New Roman" panose="02020603050405020304" pitchFamily="18" charset="0"/>
              </a:rPr>
              <a:t>-la.</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Nam phi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pác</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075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ộng hòa Nam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160" y="0"/>
            <a:ext cx="6254839" cy="60917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ập tin:Phi tieng vie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371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97620" y="6290187"/>
            <a:ext cx="2638864" cy="461665"/>
          </a:xfrm>
          <a:prstGeom prst="rect">
            <a:avLst/>
          </a:prstGeom>
        </p:spPr>
        <p:txBody>
          <a:bodyPr wrap="none">
            <a:spAutoFit/>
          </a:bodyPr>
          <a:lstStyle/>
          <a:p>
            <a:r>
              <a:rPr lang="en-US" sz="2400" b="1" i="1" dirty="0" err="1">
                <a:solidFill>
                  <a:srgbClr val="4A4A4A"/>
                </a:solidFill>
                <a:effectLst/>
                <a:latin typeface="Times New Roman" panose="02020603050405020304" pitchFamily="18" charset="0"/>
                <a:cs typeface="Times New Roman" panose="02020603050405020304" pitchFamily="18" charset="0"/>
              </a:rPr>
              <a:t>Cộng</a:t>
            </a:r>
            <a:r>
              <a:rPr lang="en-US" sz="2400" b="1" i="1" dirty="0">
                <a:solidFill>
                  <a:srgbClr val="4A4A4A"/>
                </a:solidFill>
                <a:effectLst/>
                <a:latin typeface="Times New Roman" panose="02020603050405020304" pitchFamily="18" charset="0"/>
                <a:cs typeface="Times New Roman" panose="02020603050405020304" pitchFamily="18" charset="0"/>
              </a:rPr>
              <a:t> </a:t>
            </a:r>
            <a:r>
              <a:rPr lang="en-US" sz="2400" b="1" i="1" dirty="0" err="1">
                <a:solidFill>
                  <a:srgbClr val="4A4A4A"/>
                </a:solidFill>
                <a:effectLst/>
                <a:latin typeface="Times New Roman" panose="02020603050405020304" pitchFamily="18" charset="0"/>
                <a:cs typeface="Times New Roman" panose="02020603050405020304" pitchFamily="18" charset="0"/>
              </a:rPr>
              <a:t>hòa</a:t>
            </a:r>
            <a:r>
              <a:rPr lang="en-US" sz="2400" b="1" i="1" dirty="0">
                <a:solidFill>
                  <a:srgbClr val="4A4A4A"/>
                </a:solidFill>
                <a:effectLst/>
                <a:latin typeface="Times New Roman" panose="02020603050405020304" pitchFamily="18" charset="0"/>
                <a:cs typeface="Times New Roman" panose="02020603050405020304" pitchFamily="18" charset="0"/>
              </a:rPr>
              <a:t> Nam Phi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76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ulieuvankien.dangcongsan.vn/Uploads/2018/7/5/12/mandela-portrait-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876" y="0"/>
            <a:ext cx="4984124" cy="57826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19881" y="6116323"/>
            <a:ext cx="4160113" cy="461665"/>
          </a:xfrm>
          <a:prstGeom prst="rect">
            <a:avLst/>
          </a:prstGeom>
        </p:spPr>
        <p:txBody>
          <a:bodyPr wrap="none">
            <a:spAutoFit/>
          </a:bodyPr>
          <a:lstStyle/>
          <a:p>
            <a:r>
              <a:rPr lang="en-US" sz="2400" b="1" i="0" dirty="0">
                <a:solidFill>
                  <a:srgbClr val="0070C0"/>
                </a:solidFill>
                <a:effectLst/>
                <a:latin typeface="Times New Roman" panose="02020603050405020304" pitchFamily="18" charset="0"/>
                <a:cs typeface="Times New Roman" panose="02020603050405020304" pitchFamily="18" charset="0"/>
              </a:rPr>
              <a:t> Nelson Mandela (1918 - 2013)</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0" y="0"/>
            <a:ext cx="7207876" cy="1631216"/>
          </a:xfrm>
          <a:prstGeom prst="rect">
            <a:avLst/>
          </a:prstGeom>
        </p:spPr>
        <p:txBody>
          <a:bodyPr wrap="square">
            <a:spAutoFit/>
          </a:bodyPr>
          <a:lstStyle/>
          <a:p>
            <a:pPr algn="just"/>
            <a:r>
              <a:rPr lang="en-US" sz="2000" b="1" dirty="0">
                <a:solidFill>
                  <a:srgbClr val="363636"/>
                </a:solidFill>
                <a:latin typeface="+mj-lt"/>
              </a:rPr>
              <a:t>	</a:t>
            </a:r>
            <a:r>
              <a:rPr lang="vi-VN" sz="2000" b="1" dirty="0">
                <a:solidFill>
                  <a:srgbClr val="363636"/>
                </a:solidFill>
                <a:latin typeface="+mj-lt"/>
              </a:rPr>
              <a:t>Nelson Mandela là lãnh tụ Đại hội dân tộc Phi, Nam Phi ANC. Ông trải qua 27 năm tù vì chống </a:t>
            </a:r>
            <a:r>
              <a:rPr lang="vi-VN" sz="2000" b="1" i="1" dirty="0">
                <a:solidFill>
                  <a:srgbClr val="363636"/>
                </a:solidFill>
                <a:latin typeface="+mj-lt"/>
              </a:rPr>
              <a:t>Chủ nghĩa Apacthai </a:t>
            </a:r>
            <a:r>
              <a:rPr lang="vi-VN" sz="2000" b="1" dirty="0">
                <a:solidFill>
                  <a:srgbClr val="363636"/>
                </a:solidFill>
                <a:latin typeface="+mj-lt"/>
              </a:rPr>
              <a:t>và trở thành Tổng thống Nam Phi từ tháng Tư 1994. Ông là biểu tượng của cuộc chiến chống chủ nghĩa phân biệt chủng tộc ở Nam Phi và có ảnh hưởng trên toàn thế giới.</a:t>
            </a:r>
            <a:endParaRPr lang="en-US" sz="2000" b="1" dirty="0">
              <a:latin typeface="+mj-lt"/>
            </a:endParaRPr>
          </a:p>
        </p:txBody>
      </p:sp>
      <p:sp>
        <p:nvSpPr>
          <p:cNvPr id="4" name="Rectangle 3"/>
          <p:cNvSpPr/>
          <p:nvPr/>
        </p:nvSpPr>
        <p:spPr>
          <a:xfrm>
            <a:off x="0" y="1631216"/>
            <a:ext cx="7207876" cy="5324535"/>
          </a:xfrm>
          <a:prstGeom prst="rect">
            <a:avLst/>
          </a:prstGeom>
        </p:spPr>
        <p:txBody>
          <a:bodyPr wrap="square">
            <a:spAutoFit/>
          </a:bodyPr>
          <a:lstStyle/>
          <a:p>
            <a:pPr fontAlgn="base"/>
            <a:r>
              <a:rPr lang="en-US" sz="2000" b="1" dirty="0">
                <a:solidFill>
                  <a:srgbClr val="363636"/>
                </a:solidFill>
                <a:latin typeface="Times New Roman" panose="02020603050405020304" pitchFamily="18" charset="0"/>
                <a:cs typeface="Times New Roman" panose="02020603050405020304" pitchFamily="18" charset="0"/>
              </a:rPr>
              <a:t>	</a:t>
            </a:r>
            <a:r>
              <a:rPr lang="vi-VN" sz="2000" b="1" dirty="0">
                <a:solidFill>
                  <a:srgbClr val="363636"/>
                </a:solidFill>
                <a:latin typeface="Times New Roman" panose="02020603050405020304" pitchFamily="18" charset="0"/>
                <a:cs typeface="Times New Roman" panose="02020603050405020304" pitchFamily="18" charset="0"/>
              </a:rPr>
              <a:t>Mandela đã nhận hơn 250 giải thưởng trong hơn bốn thập niên. Đặc biệt, do những cống hiến to lớn của ông đối với nhân dân Nam Phi, tháng 12 năm 1993, ông cùng với Tổng thống Đơlec được tặng giải thưởng Nobel (Nôbel) Hòa bình. Tại Nam Phi, Mandela còn được biết tới với tên gọi Madiba, một tước hiệu danh dự mà bộ lạc của ông thường trao cho những già</a:t>
            </a:r>
            <a:r>
              <a:rPr lang="en-US" sz="2000" b="1" dirty="0">
                <a:solidFill>
                  <a:srgbClr val="363636"/>
                </a:solidFill>
                <a:latin typeface="Times New Roman" panose="02020603050405020304" pitchFamily="18" charset="0"/>
                <a:cs typeface="Times New Roman" panose="02020603050405020304" pitchFamily="18" charset="0"/>
              </a:rPr>
              <a:t> </a:t>
            </a:r>
            <a:r>
              <a:rPr lang="vi-VN" sz="2000" b="1" dirty="0">
                <a:solidFill>
                  <a:srgbClr val="363636"/>
                </a:solidFill>
                <a:latin typeface="Times New Roman" panose="02020603050405020304" pitchFamily="18" charset="0"/>
                <a:cs typeface="Times New Roman" panose="02020603050405020304" pitchFamily="18" charset="0"/>
              </a:rPr>
              <a:t>làng.</a:t>
            </a:r>
          </a:p>
          <a:p>
            <a:pPr algn="just" fontAlgn="base"/>
            <a:r>
              <a:rPr lang="en-US" sz="2000" b="1" dirty="0">
                <a:solidFill>
                  <a:srgbClr val="363636"/>
                </a:solidFill>
                <a:latin typeface="Times New Roman" panose="02020603050405020304" pitchFamily="18" charset="0"/>
                <a:cs typeface="Times New Roman" panose="02020603050405020304" pitchFamily="18" charset="0"/>
              </a:rPr>
              <a:t>	</a:t>
            </a:r>
            <a:r>
              <a:rPr lang="vi-VN" sz="2000" b="1" dirty="0">
                <a:solidFill>
                  <a:srgbClr val="363636"/>
                </a:solidFill>
                <a:latin typeface="Times New Roman" panose="02020603050405020304" pitchFamily="18" charset="0"/>
                <a:cs typeface="Times New Roman" panose="02020603050405020304" pitchFamily="18" charset="0"/>
              </a:rPr>
              <a:t>Ngày 27/4/1994, một cuộc bầu cử Tổng thống dân chủ được tổ chức lần đầu tiên trong lịch sử Nam Phi và lần đầu tiên một người da đen, ông Nelson Mandela đã thắng cử và trở thành Tổng thống đất nước này. Ngày 19/12/1994, Đại hội lần</a:t>
            </a:r>
            <a:r>
              <a:rPr lang="vi-VN" sz="2000" b="1" i="1" dirty="0">
                <a:solidFill>
                  <a:srgbClr val="363636"/>
                </a:solidFill>
                <a:latin typeface="Times New Roman" panose="02020603050405020304" pitchFamily="18" charset="0"/>
                <a:cs typeface="Times New Roman" panose="02020603050405020304" pitchFamily="18" charset="0"/>
              </a:rPr>
              <a:t> </a:t>
            </a:r>
            <a:r>
              <a:rPr lang="vi-VN" sz="2000" b="1" dirty="0">
                <a:solidFill>
                  <a:srgbClr val="363636"/>
                </a:solidFill>
                <a:latin typeface="Times New Roman" panose="02020603050405020304" pitchFamily="18" charset="0"/>
                <a:cs typeface="Times New Roman" panose="02020603050405020304" pitchFamily="18" charset="0"/>
              </a:rPr>
              <a:t>thứ 49 Đại hội dân tộc Phi đã bầu lại Nelson Mandela làm Chủ tịch. </a:t>
            </a:r>
          </a:p>
          <a:p>
            <a:pPr algn="just" fontAlgn="base"/>
            <a:r>
              <a:rPr lang="en-US" sz="2000" b="1" dirty="0">
                <a:solidFill>
                  <a:srgbClr val="363636"/>
                </a:solidFill>
                <a:latin typeface="Times New Roman" panose="02020603050405020304" pitchFamily="18" charset="0"/>
                <a:cs typeface="Times New Roman" panose="02020603050405020304" pitchFamily="18" charset="0"/>
              </a:rPr>
              <a:t>	</a:t>
            </a:r>
            <a:r>
              <a:rPr lang="vi-VN" sz="2000" b="1" dirty="0">
                <a:solidFill>
                  <a:srgbClr val="363636"/>
                </a:solidFill>
                <a:latin typeface="Times New Roman" panose="02020603050405020304" pitchFamily="18" charset="0"/>
                <a:cs typeface="Times New Roman" panose="02020603050405020304" pitchFamily="18" charset="0"/>
              </a:rPr>
              <a:t>Trong nhiệm kỳ Tổng thống của mình từ năm 1994 đến 1999, Mandela thường ưu tiên cho vấn đề hòa giải dân tộc. Năm 1999, do tuổi cao, ông đã quyết định không cầm quyền nhiệm kỳ thứ hai và nghỉ hưu vào năm 1999, người kế nhiệm ông làm Tổng thống Nam Phi là Thabo Mbeki.</a:t>
            </a:r>
          </a:p>
        </p:txBody>
      </p:sp>
    </p:spTree>
    <p:extLst>
      <p:ext uri="{BB962C8B-B14F-4D97-AF65-F5344CB8AC3E}">
        <p14:creationId xmlns:p14="http://schemas.microsoft.com/office/powerpoint/2010/main" val="417595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7.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7</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4: </a:t>
            </a:r>
            <a:r>
              <a:rPr lang="de-DE" sz="3200" b="1" dirty="0">
                <a:latin typeface="Times New Roman" panose="02020603050405020304" pitchFamily="18" charset="0"/>
                <a:cs typeface="Times New Roman" panose="02020603050405020304" pitchFamily="18" charset="0"/>
              </a:rPr>
              <a:t>CÁC NƯỚC CHÂU PHI</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1324822" cy="3785652"/>
          </a:xfrm>
          <a:prstGeom prst="rect">
            <a:avLst/>
          </a:prstGeom>
        </p:spPr>
        <p:txBody>
          <a:bodyPr wrap="square">
            <a:spAutoFit/>
          </a:bodyPr>
          <a:lstStyle/>
          <a:p>
            <a:pPr algn="just"/>
            <a:r>
              <a:rPr lang="en-US" sz="2400" b="1" u="sng" dirty="0">
                <a:solidFill>
                  <a:srgbClr val="FF0000"/>
                </a:solidFill>
                <a:latin typeface="Times New Roman" panose="02020603050405020304" pitchFamily="18" charset="0"/>
                <a:cs typeface="Times New Roman" panose="02020603050405020304" pitchFamily="18" charset="0"/>
              </a:rPr>
              <a:t>II. CỘNG HOÀ NAM PHI:</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Nam Phi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pác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1993,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Phi”(ANC)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a:t>
            </a:r>
            <a:r>
              <a:rPr lang="en-US" sz="2400" b="1" dirty="0" err="1">
                <a:latin typeface="Times New Roman" panose="02020603050405020304" pitchFamily="18" charset="0"/>
                <a:cs typeface="Times New Roman" panose="02020603050405020304" pitchFamily="18" charset="0"/>
              </a:rPr>
              <a:t>pác</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thai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4/1994, </a:t>
            </a:r>
            <a:r>
              <a:rPr lang="en-US" sz="2400" dirty="0" err="1">
                <a:latin typeface="Times New Roman" panose="02020603050405020304" pitchFamily="18" charset="0"/>
                <a:cs typeface="Times New Roman" panose="02020603050405020304" pitchFamily="18" charset="0"/>
              </a:rPr>
              <a:t>Nen-xơn</a:t>
            </a:r>
            <a:r>
              <a:rPr lang="en-US" sz="2400" dirty="0">
                <a:latin typeface="Times New Roman" panose="02020603050405020304" pitchFamily="18" charset="0"/>
                <a:cs typeface="Times New Roman" panose="02020603050405020304" pitchFamily="18" charset="0"/>
              </a:rPr>
              <a:t> Man-</a:t>
            </a:r>
            <a:r>
              <a:rPr lang="en-US" sz="2400" dirty="0" err="1">
                <a:latin typeface="Times New Roman" panose="02020603050405020304" pitchFamily="18" charset="0"/>
                <a:cs typeface="Times New Roman" panose="02020603050405020304" pitchFamily="18" charset="0"/>
              </a:rPr>
              <a:t>đê</a:t>
            </a: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Nam Phi.</a:t>
            </a:r>
          </a:p>
          <a:p>
            <a:pPr algn="just"/>
            <a:r>
              <a:rPr lang="en-US" sz="2400" dirty="0">
                <a:latin typeface="Times New Roman" panose="02020603050405020304" pitchFamily="18" charset="0"/>
                <a:cs typeface="Times New Roman" panose="02020603050405020304" pitchFamily="18" charset="0"/>
              </a:rPr>
              <a:t>- Nam Phi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Apácthai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tế</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41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tabLst>
                <a:tab pos="180340" algn="l"/>
              </a:tabLst>
            </a:pPr>
            <a:r>
              <a:rPr lang="it-IT" sz="2400" b="1" u="sng" dirty="0">
                <a:solidFill>
                  <a:srgbClr val="FF0000"/>
                </a:solidFill>
                <a:effectLst/>
                <a:latin typeface="Times New Roman" panose="02020603050405020304" pitchFamily="18" charset="0"/>
                <a:ea typeface="Times New Roman" panose="02020603050405020304" pitchFamily="18" charset="0"/>
              </a:rPr>
              <a:t>BÀI TẬP CỦNG CỐ(KHOANH VÀO ĐÁP ÁN ĐÚNG)</a:t>
            </a:r>
            <a:endParaRPr lang="en-US" sz="2400" dirty="0">
              <a:solidFill>
                <a:srgbClr val="FF0000"/>
              </a:solidFill>
              <a:latin typeface="Times New Roman" panose="02020603050405020304" pitchFamily="18" charset="0"/>
              <a:ea typeface="Times New Roman" panose="02020603050405020304" pitchFamily="18" charset="0"/>
            </a:endParaRPr>
          </a:p>
          <a:p>
            <a:r>
              <a:rPr lang="en-US" sz="2400" b="1" dirty="0">
                <a:solidFill>
                  <a:srgbClr val="0070C0"/>
                </a:solidFill>
                <a:latin typeface="Times New Roman" panose="02020603050405020304" pitchFamily="18" charset="0"/>
                <a:ea typeface="Times New Roman" panose="02020603050405020304" pitchFamily="18" charset="0"/>
              </a:rPr>
              <a:t>1.Từ </a:t>
            </a:r>
            <a:r>
              <a:rPr lang="en-US" sz="2400" b="1" dirty="0" err="1">
                <a:solidFill>
                  <a:srgbClr val="0070C0"/>
                </a:solidFill>
                <a:latin typeface="Times New Roman" panose="02020603050405020304" pitchFamily="18" charset="0"/>
                <a:ea typeface="Times New Roman" panose="02020603050405020304" pitchFamily="18" charset="0"/>
              </a:rPr>
              <a:t>sau</a:t>
            </a:r>
            <a:r>
              <a:rPr lang="en-US" sz="2400" b="1" dirty="0">
                <a:solidFill>
                  <a:srgbClr val="0070C0"/>
                </a:solidFill>
                <a:latin typeface="Times New Roman" panose="02020603050405020304" pitchFamily="18" charset="0"/>
                <a:ea typeface="Times New Roman" panose="02020603050405020304" pitchFamily="18" charset="0"/>
              </a:rPr>
              <a:t> CTTG 2 PTGPDT ở </a:t>
            </a:r>
            <a:r>
              <a:rPr lang="en-US" sz="2400" b="1" dirty="0" err="1">
                <a:solidFill>
                  <a:srgbClr val="0070C0"/>
                </a:solidFill>
                <a:latin typeface="Times New Roman" panose="02020603050405020304" pitchFamily="18" charset="0"/>
                <a:ea typeface="Times New Roman" panose="02020603050405020304" pitchFamily="18" charset="0"/>
              </a:rPr>
              <a:t>châu</a:t>
            </a:r>
            <a:r>
              <a:rPr lang="en-US" sz="2400" b="1" dirty="0">
                <a:solidFill>
                  <a:srgbClr val="0070C0"/>
                </a:solidFill>
                <a:latin typeface="Times New Roman" panose="02020603050405020304" pitchFamily="18" charset="0"/>
                <a:ea typeface="Times New Roman" panose="02020603050405020304" pitchFamily="18" charset="0"/>
              </a:rPr>
              <a:t> Phi </a:t>
            </a:r>
            <a:r>
              <a:rPr lang="en-US" sz="2400" b="1" dirty="0" err="1">
                <a:solidFill>
                  <a:srgbClr val="0070C0"/>
                </a:solidFill>
                <a:latin typeface="Times New Roman" panose="02020603050405020304" pitchFamily="18" charset="0"/>
                <a:ea typeface="Times New Roman" panose="02020603050405020304" pitchFamily="18" charset="0"/>
              </a:rPr>
              <a:t>nổ</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ra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sớm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nhất</a:t>
            </a:r>
            <a:r>
              <a:rPr lang="en-US" sz="2400" b="1" dirty="0">
                <a:solidFill>
                  <a:srgbClr val="0070C0"/>
                </a:solidFill>
                <a:latin typeface="Times New Roman" panose="02020603050405020304" pitchFamily="18" charset="0"/>
                <a:ea typeface="Times New Roman" panose="02020603050405020304" pitchFamily="18" charset="0"/>
              </a:rPr>
              <a:t> ở :</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A.Đông</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B.Tây</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C.Nam</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D.Bắc</a:t>
            </a:r>
            <a:r>
              <a:rPr lang="en-US" sz="2400" dirty="0">
                <a:latin typeface="Times New Roman" panose="02020603050405020304" pitchFamily="18" charset="0"/>
                <a:ea typeface="Times New Roman" panose="02020603050405020304" pitchFamily="18" charset="0"/>
              </a:rPr>
              <a:t> Phi.</a:t>
            </a:r>
          </a:p>
          <a:p>
            <a:r>
              <a:rPr lang="en-US" sz="2400" b="1" dirty="0">
                <a:solidFill>
                  <a:srgbClr val="0070C0"/>
                </a:solidFill>
                <a:latin typeface="Times New Roman" panose="02020603050405020304" pitchFamily="18" charset="0"/>
                <a:ea typeface="Times New Roman" panose="02020603050405020304" pitchFamily="18" charset="0"/>
              </a:rPr>
              <a:t>2.Trong </a:t>
            </a:r>
            <a:r>
              <a:rPr lang="en-US" sz="2400" b="1" dirty="0" err="1">
                <a:solidFill>
                  <a:srgbClr val="0070C0"/>
                </a:solidFill>
                <a:latin typeface="Times New Roman" panose="02020603050405020304" pitchFamily="18" charset="0"/>
                <a:ea typeface="Times New Roman" panose="02020603050405020304" pitchFamily="18" charset="0"/>
              </a:rPr>
              <a:t>những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năm</a:t>
            </a:r>
            <a:r>
              <a:rPr lang="en-US" sz="2400" b="1" dirty="0">
                <a:solidFill>
                  <a:srgbClr val="0070C0"/>
                </a:solidFill>
                <a:latin typeface="Times New Roman" panose="02020603050405020304" pitchFamily="18" charset="0"/>
                <a:ea typeface="Times New Roman" panose="02020603050405020304" pitchFamily="18" charset="0"/>
              </a:rPr>
              <a:t> 1954-1960 </a:t>
            </a:r>
            <a:r>
              <a:rPr lang="en-US" sz="2400" b="1" dirty="0" err="1">
                <a:solidFill>
                  <a:srgbClr val="0070C0"/>
                </a:solidFill>
                <a:latin typeface="Times New Roman" panose="02020603050405020304" pitchFamily="18" charset="0"/>
                <a:ea typeface="Times New Roman" panose="02020603050405020304" pitchFamily="18" charset="0"/>
              </a:rPr>
              <a:t>có</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những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sự</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kiện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nổi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bậc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nào</a:t>
            </a:r>
            <a:r>
              <a:rPr lang="en-US" sz="2400" b="1" dirty="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A.Hầu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Bắc</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lập</a:t>
            </a:r>
            <a:endParaRPr lang="en-US" sz="2400" dirty="0">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B.Hầu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Tây</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C.Câu</a:t>
            </a:r>
            <a:r>
              <a:rPr lang="en-US" sz="2400" dirty="0">
                <a:latin typeface="Times New Roman" panose="02020603050405020304" pitchFamily="18" charset="0"/>
                <a:ea typeface="Times New Roman" panose="02020603050405020304" pitchFamily="18" charset="0"/>
              </a:rPr>
              <a:t> A,B </a:t>
            </a:r>
            <a:r>
              <a:rPr lang="en-US" sz="2400" dirty="0" err="1">
                <a:latin typeface="Times New Roman" panose="02020603050405020304" pitchFamily="18" charset="0"/>
                <a:ea typeface="Times New Roman" panose="02020603050405020304" pitchFamily="18" charset="0"/>
              </a:rPr>
              <a:t>sai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D.Câu</a:t>
            </a:r>
            <a:r>
              <a:rPr lang="en-US" sz="2400" dirty="0">
                <a:latin typeface="Times New Roman" panose="02020603050405020304" pitchFamily="18" charset="0"/>
                <a:ea typeface="Times New Roman" panose="02020603050405020304" pitchFamily="18" charset="0"/>
              </a:rPr>
              <a:t> A,B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a:t>
            </a:r>
          </a:p>
          <a:p>
            <a:r>
              <a:rPr lang="en-US" sz="2400" b="1" dirty="0">
                <a:solidFill>
                  <a:srgbClr val="0070C0"/>
                </a:solidFill>
                <a:latin typeface="Times New Roman" panose="02020603050405020304" pitchFamily="18" charset="0"/>
                <a:ea typeface="Times New Roman" panose="02020603050405020304" pitchFamily="18" charset="0"/>
              </a:rPr>
              <a:t>3.Vì </a:t>
            </a:r>
            <a:r>
              <a:rPr lang="en-US" sz="2400" b="1" dirty="0" err="1">
                <a:solidFill>
                  <a:srgbClr val="0070C0"/>
                </a:solidFill>
                <a:latin typeface="Times New Roman" panose="02020603050405020304" pitchFamily="18" charset="0"/>
                <a:ea typeface="Times New Roman" panose="02020603050405020304" pitchFamily="18" charset="0"/>
              </a:rPr>
              <a:t>sao</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gọi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là</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Năm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châu</a:t>
            </a:r>
            <a:r>
              <a:rPr lang="en-US" sz="2400" b="1" dirty="0">
                <a:solidFill>
                  <a:srgbClr val="0070C0"/>
                </a:solidFill>
                <a:latin typeface="Times New Roman" panose="02020603050405020304" pitchFamily="18" charset="0"/>
                <a:ea typeface="Times New Roman" panose="02020603050405020304" pitchFamily="18" charset="0"/>
              </a:rPr>
              <a:t> Phi”?</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A.Tất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lập</a:t>
            </a:r>
            <a:endParaRPr lang="en-US" sz="2400" dirty="0">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B.Năm</a:t>
            </a:r>
            <a:r>
              <a:rPr lang="en-US" sz="2400" dirty="0">
                <a:latin typeface="Times New Roman" panose="02020603050405020304" pitchFamily="18" charset="0"/>
                <a:ea typeface="Times New Roman" panose="02020603050405020304" pitchFamily="18" charset="0"/>
              </a:rPr>
              <a:t> 1960, 17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rPr>
              <a:t>giành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lập</a:t>
            </a:r>
            <a:r>
              <a:rPr lang="en-US" sz="2400" dirty="0">
                <a:latin typeface="Times New Roman" panose="02020603050405020304" pitchFamily="18" charset="0"/>
                <a:ea typeface="Times New Roman" panose="02020603050405020304" pitchFamily="18" charset="0"/>
              </a:rPr>
              <a:t>.</a:t>
            </a:r>
          </a:p>
          <a:p>
            <a:r>
              <a:rPr lang="en-US" sz="2400" dirty="0" err="1">
                <a:latin typeface="Times New Roman" panose="02020603050405020304" pitchFamily="18" charset="0"/>
                <a:ea typeface="Times New Roman" panose="02020603050405020304" pitchFamily="18" charset="0"/>
              </a:rPr>
              <a:t>C.Chủ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sụp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rPr>
              <a:t> Phi</a:t>
            </a:r>
          </a:p>
          <a:p>
            <a:r>
              <a:rPr lang="en-US" sz="2400" dirty="0" err="1">
                <a:latin typeface="Times New Roman" panose="02020603050405020304" pitchFamily="18" charset="0"/>
                <a:ea typeface="Times New Roman" panose="02020603050405020304" pitchFamily="18" charset="0"/>
              </a:rPr>
              <a:t>D.Hệ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tan </a:t>
            </a:r>
            <a:r>
              <a:rPr lang="en-US" sz="2400" dirty="0" err="1">
                <a:latin typeface="Times New Roman" panose="02020603050405020304" pitchFamily="18" charset="0"/>
                <a:ea typeface="Times New Roman" panose="02020603050405020304" pitchFamily="18" charset="0"/>
              </a:rPr>
              <a:t>rã</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rPr>
              <a:t> Phi</a:t>
            </a:r>
          </a:p>
          <a:p>
            <a:r>
              <a:rPr lang="en-US" sz="2400" b="1" dirty="0">
                <a:solidFill>
                  <a:srgbClr val="0070C0"/>
                </a:solidFill>
                <a:latin typeface="Times New Roman" panose="02020603050405020304" pitchFamily="18" charset="0"/>
                <a:ea typeface="Times New Roman" panose="02020603050405020304" pitchFamily="18" charset="0"/>
              </a:rPr>
              <a:t>4.Tội </a:t>
            </a:r>
            <a:r>
              <a:rPr lang="en-US" sz="2400" b="1" dirty="0" err="1">
                <a:solidFill>
                  <a:srgbClr val="0070C0"/>
                </a:solidFill>
                <a:latin typeface="Times New Roman" panose="02020603050405020304" pitchFamily="18" charset="0"/>
                <a:ea typeface="Times New Roman" panose="02020603050405020304" pitchFamily="18" charset="0"/>
              </a:rPr>
              <a:t>ác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lớn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nhất</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của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Chủ</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nghĩa</a:t>
            </a:r>
            <a:r>
              <a:rPr lang="en-US" sz="2400" b="1" dirty="0">
                <a:solidFill>
                  <a:srgbClr val="0070C0"/>
                </a:solidFill>
                <a:latin typeface="Times New Roman" panose="02020603050405020304" pitchFamily="18" charset="0"/>
                <a:ea typeface="Times New Roman" panose="02020603050405020304" pitchFamily="18" charset="0"/>
              </a:rPr>
              <a:t> A-</a:t>
            </a:r>
            <a:r>
              <a:rPr lang="en-US" sz="2400" b="1" dirty="0" err="1">
                <a:solidFill>
                  <a:srgbClr val="0070C0"/>
                </a:solidFill>
                <a:latin typeface="Times New Roman" panose="02020603050405020304" pitchFamily="18" charset="0"/>
                <a:ea typeface="Times New Roman" panose="02020603050405020304" pitchFamily="18" charset="0"/>
              </a:rPr>
              <a:t>pác</a:t>
            </a:r>
            <a:r>
              <a:rPr lang="en-US" sz="2400" b="1" dirty="0">
                <a:solidFill>
                  <a:srgbClr val="0070C0"/>
                </a:solidFill>
                <a:latin typeface="Times New Roman" panose="02020603050405020304" pitchFamily="18" charset="0"/>
                <a:ea typeface="Times New Roman" panose="02020603050405020304" pitchFamily="18" charset="0"/>
              </a:rPr>
              <a:t>-</a:t>
            </a:r>
            <a:r>
              <a:rPr lang="en-US" sz="2400" b="1" dirty="0" err="1">
                <a:solidFill>
                  <a:srgbClr val="0070C0"/>
                </a:solidFill>
                <a:latin typeface="Times New Roman" panose="02020603050405020304" pitchFamily="18" charset="0"/>
                <a:ea typeface="Times New Roman" panose="02020603050405020304" pitchFamily="18" charset="0"/>
              </a:rPr>
              <a:t>thai</a:t>
            </a:r>
            <a:r>
              <a:rPr lang="en-US" sz="2400" b="1" dirty="0">
                <a:solidFill>
                  <a:srgbClr val="0070C0"/>
                </a:solidFill>
                <a:latin typeface="Times New Roman" panose="02020603050405020304" pitchFamily="18" charset="0"/>
                <a:ea typeface="Times New Roman" panose="02020603050405020304" pitchFamily="18" charset="0"/>
              </a:rPr>
              <a:t> ở </a:t>
            </a:r>
            <a:r>
              <a:rPr lang="en-US" sz="2400" b="1" dirty="0" err="1">
                <a:solidFill>
                  <a:srgbClr val="0070C0"/>
                </a:solidFill>
                <a:latin typeface="Times New Roman" panose="02020603050405020304" pitchFamily="18" charset="0"/>
                <a:ea typeface="Times New Roman" panose="02020603050405020304" pitchFamily="18" charset="0"/>
              </a:rPr>
              <a:t>châu</a:t>
            </a:r>
            <a:r>
              <a:rPr lang="en-US" sz="2400" b="1" dirty="0">
                <a:solidFill>
                  <a:srgbClr val="0070C0"/>
                </a:solidFill>
                <a:latin typeface="Times New Roman" panose="02020603050405020304" pitchFamily="18" charset="0"/>
                <a:ea typeface="Times New Roman" panose="02020603050405020304" pitchFamily="18" charset="0"/>
              </a:rPr>
              <a:t> Phi </a:t>
            </a:r>
            <a:r>
              <a:rPr lang="en-US" sz="2400" b="1" dirty="0" err="1">
                <a:solidFill>
                  <a:srgbClr val="0070C0"/>
                </a:solidFill>
                <a:latin typeface="Times New Roman" panose="02020603050405020304" pitchFamily="18" charset="0"/>
                <a:ea typeface="Times New Roman" panose="02020603050405020304" pitchFamily="18" charset="0"/>
              </a:rPr>
              <a:t>là</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gì</a:t>
            </a:r>
            <a:r>
              <a:rPr lang="en-US" sz="2400" b="1" dirty="0">
                <a:solidFill>
                  <a:srgbClr val="0070C0"/>
                </a:solidFill>
                <a:latin typeface="Times New Roman" panose="02020603050405020304" pitchFamily="18" charset="0"/>
                <a:ea typeface="Times New Roman" panose="02020603050405020304" pitchFamily="18" charset="0"/>
              </a:rPr>
              <a:t>?</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A.Bóc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rPr>
              <a:t>	</a:t>
            </a:r>
          </a:p>
          <a:p>
            <a:r>
              <a:rPr lang="en-US" sz="2400" dirty="0" err="1">
                <a:latin typeface="Times New Roman" panose="02020603050405020304" pitchFamily="18" charset="0"/>
                <a:ea typeface="Times New Roman" panose="02020603050405020304" pitchFamily="18" charset="0"/>
              </a:rPr>
              <a:t>B.Chia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Nam Phi</a:t>
            </a:r>
          </a:p>
          <a:p>
            <a:r>
              <a:rPr lang="en-US" sz="2400" dirty="0" err="1">
                <a:latin typeface="Times New Roman" panose="02020603050405020304" pitchFamily="18" charset="0"/>
                <a:ea typeface="Times New Roman" panose="02020603050405020304" pitchFamily="18" charset="0"/>
              </a:rPr>
              <a:t>C.Tước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rPr>
              <a:t>đen</a:t>
            </a:r>
            <a:endParaRPr lang="en-US" sz="2400" dirty="0">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Times New Roman" panose="02020603050405020304" pitchFamily="18" charset="0"/>
              </a:rPr>
              <a:t>D.Phân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rPr>
              <a:t>.</a:t>
            </a:r>
          </a:p>
          <a:p>
            <a:r>
              <a:rPr lang="en-US" sz="2400" b="1" dirty="0">
                <a:solidFill>
                  <a:srgbClr val="0070C0"/>
                </a:solidFill>
                <a:latin typeface="Times New Roman" panose="02020603050405020304" pitchFamily="18" charset="0"/>
                <a:ea typeface="Times New Roman" panose="02020603050405020304" pitchFamily="18" charset="0"/>
              </a:rPr>
              <a:t>5.Tổng </a:t>
            </a:r>
            <a:r>
              <a:rPr lang="en-US" sz="2400" b="1" dirty="0" err="1">
                <a:solidFill>
                  <a:srgbClr val="0070C0"/>
                </a:solidFill>
                <a:latin typeface="Times New Roman" panose="02020603050405020304" pitchFamily="18" charset="0"/>
                <a:ea typeface="Times New Roman" panose="02020603050405020304" pitchFamily="18" charset="0"/>
              </a:rPr>
              <a:t>thống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đầu</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tiên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của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Cộng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hòa</a:t>
            </a:r>
            <a:r>
              <a:rPr lang="en-US" sz="2400" b="1" dirty="0">
                <a:solidFill>
                  <a:srgbClr val="0070C0"/>
                </a:solidFill>
                <a:latin typeface="Times New Roman" panose="02020603050405020304" pitchFamily="18" charset="0"/>
                <a:ea typeface="Times New Roman" panose="02020603050405020304" pitchFamily="18" charset="0"/>
              </a:rPr>
              <a:t> Nam Phi </a:t>
            </a:r>
            <a:r>
              <a:rPr lang="en-US" sz="2400" b="1" dirty="0" err="1">
                <a:solidFill>
                  <a:srgbClr val="0070C0"/>
                </a:solidFill>
                <a:latin typeface="Times New Roman" panose="02020603050405020304" pitchFamily="18" charset="0"/>
                <a:ea typeface="Times New Roman" panose="02020603050405020304" pitchFamily="18" charset="0"/>
              </a:rPr>
              <a:t>là</a:t>
            </a:r>
            <a:r>
              <a:rPr lang="en-US" sz="2400" b="1"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A.A-</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B.Nen-xơn</a:t>
            </a:r>
            <a:r>
              <a:rPr lang="en-US" sz="2400" dirty="0">
                <a:latin typeface="Times New Roman" panose="02020603050405020304" pitchFamily="18" charset="0"/>
                <a:ea typeface="Times New Roman" panose="02020603050405020304" pitchFamily="18" charset="0"/>
              </a:rPr>
              <a:t> Man-</a:t>
            </a:r>
            <a:r>
              <a:rPr lang="en-US" sz="2400" dirty="0" err="1">
                <a:latin typeface="Times New Roman" panose="02020603050405020304" pitchFamily="18" charset="0"/>
                <a:ea typeface="Times New Roman" panose="02020603050405020304" pitchFamily="18" charset="0"/>
              </a:rPr>
              <a:t>đê</a:t>
            </a:r>
            <a:r>
              <a:rPr lang="en-US" sz="2400" dirty="0">
                <a:latin typeface="Times New Roman" panose="02020603050405020304" pitchFamily="18" charset="0"/>
                <a:ea typeface="Times New Roman" panose="02020603050405020304" pitchFamily="18" charset="0"/>
              </a:rPr>
              <a:t>-la.	</a:t>
            </a:r>
            <a:r>
              <a:rPr lang="en-US" sz="2400" dirty="0" err="1">
                <a:latin typeface="Times New Roman" panose="02020603050405020304" pitchFamily="18" charset="0"/>
                <a:ea typeface="Times New Roman" panose="02020603050405020304" pitchFamily="18" charset="0"/>
              </a:rPr>
              <a:t>C.Phi-đen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Cát</a:t>
            </a:r>
            <a:r>
              <a:rPr lang="en-US" sz="2400" dirty="0">
                <a:latin typeface="Times New Roman" panose="02020603050405020304" pitchFamily="18" charset="0"/>
                <a:ea typeface="Times New Roman" panose="02020603050405020304" pitchFamily="18" charset="0"/>
              </a:rPr>
              <a:t>-x ơ-</a:t>
            </a:r>
            <a:r>
              <a:rPr lang="en-US" sz="2400" dirty="0" err="1">
                <a:latin typeface="Times New Roman" panose="02020603050405020304" pitchFamily="18" charset="0"/>
                <a:ea typeface="Times New Roman" panose="02020603050405020304" pitchFamily="18" charset="0"/>
              </a:rPr>
              <a:t>rô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D.Goóc-ba-chốp</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475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7.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7</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4: </a:t>
            </a:r>
            <a:r>
              <a:rPr lang="de-DE" sz="3200" b="1" dirty="0">
                <a:latin typeface="Times New Roman" panose="02020603050405020304" pitchFamily="18" charset="0"/>
                <a:cs typeface="Times New Roman" panose="02020603050405020304" pitchFamily="18" charset="0"/>
              </a:rPr>
              <a:t>CÁC NƯỚC CHÂU PHI</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1324822" cy="3416320"/>
          </a:xfrm>
          <a:prstGeom prst="rect">
            <a:avLst/>
          </a:prstGeom>
        </p:spPr>
        <p:txBody>
          <a:bodyPr wrap="square">
            <a:spAutoFit/>
          </a:bodyPr>
          <a:lstStyle/>
          <a:p>
            <a:r>
              <a:rPr lang="vi-VN" sz="2400" b="1" u="sng" dirty="0">
                <a:solidFill>
                  <a:srgbClr val="FF0000"/>
                </a:solidFill>
                <a:latin typeface="+mj-lt"/>
              </a:rPr>
              <a:t>I</a:t>
            </a:r>
            <a:r>
              <a:rPr lang="en-US" sz="2400" b="1" u="sng" dirty="0">
                <a:solidFill>
                  <a:srgbClr val="FF0000"/>
                </a:solidFill>
                <a:latin typeface="+mj-lt"/>
              </a:rPr>
              <a:t>.</a:t>
            </a:r>
            <a:r>
              <a:rPr lang="vi-VN" sz="2400" b="1" u="sng" dirty="0">
                <a:solidFill>
                  <a:srgbClr val="FF0000"/>
                </a:solidFill>
                <a:latin typeface="+mj-lt"/>
              </a:rPr>
              <a:t> TÌNH HÌNH CHUNG</a:t>
            </a:r>
            <a:r>
              <a:rPr lang="vi-VN" sz="2400" b="1" dirty="0">
                <a:solidFill>
                  <a:srgbClr val="FF0000"/>
                </a:solidFill>
                <a:latin typeface="+mj-lt"/>
              </a:rPr>
              <a:t>:</a:t>
            </a:r>
            <a:endParaRPr lang="en-US" sz="2400" dirty="0">
              <a:solidFill>
                <a:srgbClr val="FF0000"/>
              </a:solidFill>
              <a:latin typeface="+mj-lt"/>
            </a:endParaRPr>
          </a:p>
          <a:p>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Sau </a:t>
            </a:r>
            <a:r>
              <a:rPr lang="en-US" sz="2400" dirty="0">
                <a:latin typeface="Times New Roman" panose="02020603050405020304" pitchFamily="18" charset="0"/>
                <a:cs typeface="Times New Roman" panose="02020603050405020304" pitchFamily="18" charset="0"/>
              </a:rPr>
              <a:t>CTTG2,</a:t>
            </a:r>
            <a:r>
              <a:rPr lang="vi-VN" sz="2400" dirty="0">
                <a:latin typeface="Times New Roman" panose="02020603050405020304" pitchFamily="18" charset="0"/>
                <a:cs typeface="Times New Roman" panose="02020603050405020304" pitchFamily="18" charset="0"/>
              </a:rPr>
              <a:t> phong trào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diễn ra như thế nào.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-?Vì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Năm châu Phi</a:t>
            </a:r>
            <a:r>
              <a:rPr lang="en-US" sz="2400"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vi-VN" sz="2400" dirty="0">
                <a:latin typeface="Times New Roman" panose="02020603050405020304" pitchFamily="18" charset="0"/>
                <a:cs typeface="Times New Roman" panose="02020603050405020304" pitchFamily="18" charset="0"/>
              </a:rPr>
              <a:t> Liên minh châu Phi (AU)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b="1" u="sng" dirty="0">
                <a:solidFill>
                  <a:srgbClr val="FF0000"/>
                </a:solidFill>
                <a:latin typeface="Times New Roman" panose="02020603050405020304" pitchFamily="18" charset="0"/>
                <a:cs typeface="Times New Roman" panose="02020603050405020304" pitchFamily="18" charset="0"/>
              </a:rPr>
              <a:t>II. CỘNG HOÀ NAM PHI: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pác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Nen-xơn</a:t>
            </a:r>
            <a:r>
              <a:rPr lang="en-US" sz="2400" dirty="0">
                <a:latin typeface="Times New Roman" panose="02020603050405020304" pitchFamily="18" charset="0"/>
                <a:cs typeface="Times New Roman" panose="02020603050405020304" pitchFamily="18" charset="0"/>
              </a:rPr>
              <a:t> Man-</a:t>
            </a:r>
            <a:r>
              <a:rPr lang="en-US" sz="2400" dirty="0" err="1">
                <a:latin typeface="Times New Roman" panose="02020603050405020304" pitchFamily="18" charset="0"/>
                <a:cs typeface="Times New Roman" panose="02020603050405020304" pitchFamily="18" charset="0"/>
              </a:rPr>
              <a:t>đê</a:t>
            </a:r>
            <a:r>
              <a:rPr lang="en-US" sz="2400" dirty="0">
                <a:latin typeface="Times New Roman" panose="02020603050405020304" pitchFamily="18" charset="0"/>
                <a:cs typeface="Times New Roman" panose="02020603050405020304" pitchFamily="18" charset="0"/>
              </a:rPr>
              <a:t>-la.</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Nam phi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pác</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5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24248" y="447810"/>
            <a:ext cx="11124003"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3200" b="1" dirty="0">
                <a:ln/>
                <a:solidFill>
                  <a:srgbClr val="0070C0"/>
                </a:solidFill>
                <a:latin typeface="Times New Roman" panose="02020603050405020304" pitchFamily="18" charset="0"/>
                <a:cs typeface="Times New Roman" panose="02020603050405020304" pitchFamily="18" charset="0"/>
              </a:rPr>
              <a:t>	</a:t>
            </a:r>
            <a:r>
              <a:rPr lang="en-US" sz="3200" b="1" u="sng" dirty="0" err="1">
                <a:ln/>
                <a:solidFill>
                  <a:srgbClr val="0070C0"/>
                </a:solidFill>
                <a:latin typeface="Times New Roman" panose="02020603050405020304" pitchFamily="18" charset="0"/>
                <a:cs typeface="Times New Roman" panose="02020603050405020304" pitchFamily="18" charset="0"/>
              </a:rPr>
              <a:t>Tuần</a:t>
            </a:r>
            <a:r>
              <a:rPr lang="en-US" sz="3200" b="1" u="sng" dirty="0">
                <a:ln/>
                <a:solidFill>
                  <a:srgbClr val="0070C0"/>
                </a:solidFill>
                <a:latin typeface="Times New Roman" panose="02020603050405020304" pitchFamily="18" charset="0"/>
                <a:cs typeface="Times New Roman" panose="02020603050405020304" pitchFamily="18" charset="0"/>
              </a:rPr>
              <a:t> 7. </a:t>
            </a:r>
            <a:r>
              <a:rPr lang="en-US" sz="3200" b="1" u="sng" dirty="0" err="1">
                <a:ln/>
                <a:solidFill>
                  <a:srgbClr val="0070C0"/>
                </a:solidFill>
                <a:latin typeface="Times New Roman" panose="02020603050405020304" pitchFamily="18" charset="0"/>
                <a:cs typeface="Times New Roman" panose="02020603050405020304" pitchFamily="18" charset="0"/>
              </a:rPr>
              <a:t>Tiết</a:t>
            </a:r>
            <a:r>
              <a:rPr lang="en-US" sz="3200" b="1" u="sng" dirty="0">
                <a:ln/>
                <a:solidFill>
                  <a:srgbClr val="0070C0"/>
                </a:solidFill>
                <a:latin typeface="Times New Roman" panose="02020603050405020304" pitchFamily="18" charset="0"/>
                <a:cs typeface="Times New Roman" panose="02020603050405020304" pitchFamily="18" charset="0"/>
              </a:rPr>
              <a:t> 7</a:t>
            </a:r>
          </a:p>
          <a:p>
            <a:pPr algn="ctr"/>
            <a:r>
              <a:rPr lang="en-US" sz="3200" b="1" u="sng" dirty="0">
                <a:solidFill>
                  <a:srgbClr val="FF0000"/>
                </a:solidFill>
                <a:latin typeface="Times New Roman" panose="02020603050405020304" pitchFamily="18" charset="0"/>
                <a:cs typeface="Times New Roman" panose="02020603050405020304" pitchFamily="18" charset="0"/>
              </a:rPr>
              <a:t>Chủ </a:t>
            </a:r>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2</a:t>
            </a:r>
            <a:r>
              <a:rPr lang="en-US" sz="3200" b="1" dirty="0">
                <a:solidFill>
                  <a:srgbClr val="FF0000"/>
                </a:solidFill>
                <a:latin typeface="Times New Roman" panose="02020603050405020304" pitchFamily="18" charset="0"/>
                <a:cs typeface="Times New Roman" panose="02020603050405020304" pitchFamily="18" charset="0"/>
              </a:rPr>
              <a:t>: CÁC NƯỚC Á, PHI, MĨ LATINH</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1945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nay </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u="sng" dirty="0">
                <a:latin typeface="Times New Roman" panose="02020603050405020304" pitchFamily="18" charset="0"/>
                <a:cs typeface="Times New Roman" panose="02020603050405020304" pitchFamily="18" charset="0"/>
              </a:rPr>
              <a:t>Nội dung 4: </a:t>
            </a:r>
            <a:r>
              <a:rPr lang="de-DE" sz="3200" b="1" dirty="0">
                <a:latin typeface="Times New Roman" panose="02020603050405020304" pitchFamily="18" charset="0"/>
                <a:cs typeface="Times New Roman" panose="02020603050405020304" pitchFamily="18" charset="0"/>
              </a:rPr>
              <a:t>CÁC NƯỚC CHÂU PHI</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33589" y="2687267"/>
            <a:ext cx="11324822" cy="1569660"/>
          </a:xfrm>
          <a:prstGeom prst="rect">
            <a:avLst/>
          </a:prstGeom>
        </p:spPr>
        <p:txBody>
          <a:bodyPr wrap="square">
            <a:spAutoFit/>
          </a:bodyPr>
          <a:lstStyle/>
          <a:p>
            <a:r>
              <a:rPr lang="vi-VN" sz="2400" b="1" u="sng" dirty="0">
                <a:solidFill>
                  <a:srgbClr val="FF0000"/>
                </a:solidFill>
                <a:latin typeface="+mj-lt"/>
              </a:rPr>
              <a:t>I</a:t>
            </a:r>
            <a:r>
              <a:rPr lang="en-US" sz="2400" b="1" u="sng" dirty="0">
                <a:solidFill>
                  <a:srgbClr val="FF0000"/>
                </a:solidFill>
                <a:latin typeface="+mj-lt"/>
              </a:rPr>
              <a:t>.</a:t>
            </a:r>
            <a:r>
              <a:rPr lang="vi-VN" sz="2400" b="1" u="sng" dirty="0">
                <a:solidFill>
                  <a:srgbClr val="FF0000"/>
                </a:solidFill>
                <a:latin typeface="+mj-lt"/>
              </a:rPr>
              <a:t> TÌNH HÌNH CHUNG</a:t>
            </a:r>
            <a:r>
              <a:rPr lang="vi-VN" sz="2400" b="1" dirty="0">
                <a:solidFill>
                  <a:srgbClr val="FF0000"/>
                </a:solidFill>
                <a:latin typeface="+mj-lt"/>
              </a:rPr>
              <a:t>:</a:t>
            </a:r>
            <a:endParaRPr lang="en-US" sz="2400" dirty="0">
              <a:solidFill>
                <a:srgbClr val="FF0000"/>
              </a:solidFill>
              <a:latin typeface="+mj-lt"/>
            </a:endParaRPr>
          </a:p>
          <a:p>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Sau </a:t>
            </a:r>
            <a:r>
              <a:rPr lang="en-US" sz="2400" dirty="0">
                <a:latin typeface="Times New Roman" panose="02020603050405020304" pitchFamily="18" charset="0"/>
                <a:cs typeface="Times New Roman" panose="02020603050405020304" pitchFamily="18" charset="0"/>
              </a:rPr>
              <a:t>CTTG2,</a:t>
            </a:r>
            <a:r>
              <a:rPr lang="vi-VN" sz="2400" dirty="0">
                <a:latin typeface="Times New Roman" panose="02020603050405020304" pitchFamily="18" charset="0"/>
                <a:cs typeface="Times New Roman" panose="02020603050405020304" pitchFamily="18" charset="0"/>
              </a:rPr>
              <a:t> phong trào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diễn ra như thế nào.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-?Vì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Năm châu Phi</a:t>
            </a:r>
            <a:r>
              <a:rPr lang="en-US" sz="2400" dirty="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vi-VN" sz="2400" dirty="0">
                <a:latin typeface="Times New Roman" panose="02020603050405020304" pitchFamily="18" charset="0"/>
                <a:cs typeface="Times New Roman" panose="02020603050405020304" pitchFamily="18" charset="0"/>
              </a:rPr>
              <a:t> Liên minh châu Phi (AU)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642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ác nước châu Phi và quốc k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531" y="0"/>
            <a:ext cx="734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552820"/>
            <a:ext cx="6272011" cy="1200329"/>
          </a:xfrm>
          <a:prstGeom prst="rect">
            <a:avLst/>
          </a:prstGeom>
        </p:spPr>
        <p:txBody>
          <a:bodyPr wrap="square">
            <a:spAutoFit/>
          </a:bodyPr>
          <a:lstStyle/>
          <a:p>
            <a:pPr>
              <a:buFont typeface="Arial" panose="020B0604020202020204" pitchFamily="34" charset="0"/>
              <a:buChar char="•"/>
            </a:pPr>
            <a:r>
              <a:rPr lang="vi-VN" sz="2400" b="1" i="0" dirty="0">
                <a:solidFill>
                  <a:srgbClr val="000000"/>
                </a:solidFill>
                <a:effectLst/>
                <a:latin typeface="+mj-lt"/>
              </a:rPr>
              <a:t>Là châu lục lớn thứ ba thế giới sau châu Á và châu Mĩ</a:t>
            </a:r>
          </a:p>
          <a:p>
            <a:pPr>
              <a:buFont typeface="Arial" panose="020B0604020202020204" pitchFamily="34" charset="0"/>
              <a:buChar char="•"/>
            </a:pPr>
            <a:r>
              <a:rPr lang="vi-VN" sz="2400" b="1" i="0" dirty="0">
                <a:solidFill>
                  <a:srgbClr val="000000"/>
                </a:solidFill>
                <a:effectLst/>
                <a:latin typeface="+mj-lt"/>
              </a:rPr>
              <a:t>Gồm có 54 nước với diện tích 30,3 triệu Km2.</a:t>
            </a:r>
          </a:p>
        </p:txBody>
      </p:sp>
    </p:spTree>
    <p:extLst>
      <p:ext uri="{BB962C8B-B14F-4D97-AF65-F5344CB8AC3E}">
        <p14:creationId xmlns:p14="http://schemas.microsoft.com/office/powerpoint/2010/main" val="203796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ải vở bài tập Lịch Sử 9 | Giải VBT Lịch Sử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22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ập tin:Phi tieng vi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371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u_phi_1945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161" y="0"/>
            <a:ext cx="6254839" cy="4314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hi_chu_chau__phi_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161" y="4314423"/>
            <a:ext cx="6254839" cy="254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8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edia.vov.vn/uploaded/1nuq1sd3egocrb7fgmumzw/2018_03_06/kim_cuong_fx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91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ở hữu mỏ vàng khổng lồ, tại sao quốc gia này vẫn &quot;để dành&quot;, chưa chịu khai th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132" y="0"/>
            <a:ext cx="59328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2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6.08) Tranh minh họa từ năm 1859 miêu tả một ngôi làng ở Ghana bị đốt phá và dân làng bị bắt làm nô lệ. (Nguồn: gemeinfr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3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ong_trai_gia_phong_dan_toc_o_____11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09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1922</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Ngoc Thy</cp:lastModifiedBy>
  <cp:revision>15</cp:revision>
  <dcterms:created xsi:type="dcterms:W3CDTF">2021-10-16T00:25:18Z</dcterms:created>
  <dcterms:modified xsi:type="dcterms:W3CDTF">2023-03-27T12:46:11Z</dcterms:modified>
</cp:coreProperties>
</file>