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E3709EF-03FD-418F-9CDB-A8CEAE893184}"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3780755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3709EF-03FD-418F-9CDB-A8CEAE893184}"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88266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3709EF-03FD-418F-9CDB-A8CEAE893184}"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693239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3709EF-03FD-418F-9CDB-A8CEAE893184}"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234854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3709EF-03FD-418F-9CDB-A8CEAE893184}"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2139992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E3709EF-03FD-418F-9CDB-A8CEAE893184}"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4148532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E3709EF-03FD-418F-9CDB-A8CEAE893184}" type="datetimeFigureOut">
              <a:rPr lang="en-US" smtClean="0"/>
              <a:t>3/27/2023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2721689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3709EF-03FD-418F-9CDB-A8CEAE893184}" type="datetimeFigureOut">
              <a:rPr lang="en-US" smtClean="0"/>
              <a:t>3/27/2023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342626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3709EF-03FD-418F-9CDB-A8CEAE893184}" type="datetimeFigureOut">
              <a:rPr lang="en-US" smtClean="0"/>
              <a:t>3/27/2023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845603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3709EF-03FD-418F-9CDB-A8CEAE893184}"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19202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3709EF-03FD-418F-9CDB-A8CEAE893184}"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7257-B55E-4586-A1B7-0DD55D075E81}" type="slidenum">
              <a:rPr lang="en-US" smtClean="0"/>
              <a:t>‹#›</a:t>
            </a:fld>
            <a:endParaRPr lang="en-US"/>
          </a:p>
        </p:txBody>
      </p:sp>
    </p:spTree>
    <p:extLst>
      <p:ext uri="{BB962C8B-B14F-4D97-AF65-F5344CB8AC3E}">
        <p14:creationId xmlns:p14="http://schemas.microsoft.com/office/powerpoint/2010/main" val="3928912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3709EF-03FD-418F-9CDB-A8CEAE893184}" type="datetimeFigureOut">
              <a:rPr lang="en-US" smtClean="0"/>
              <a:t>3/27/2023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577257-B55E-4586-A1B7-0DD55D075E81}" type="slidenum">
              <a:rPr lang="en-US" smtClean="0"/>
              <a:t>‹#›</a:t>
            </a:fld>
            <a:endParaRPr lang="en-US"/>
          </a:p>
        </p:txBody>
      </p:sp>
    </p:spTree>
    <p:extLst>
      <p:ext uri="{BB962C8B-B14F-4D97-AF65-F5344CB8AC3E}">
        <p14:creationId xmlns:p14="http://schemas.microsoft.com/office/powerpoint/2010/main" val="2434704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LIÊN XÔ VÀ CÁC NƯỚC ĐÔNG ÂU</a:t>
            </a:r>
            <a:endParaRPr lang="en-US" sz="3200" dirty="0">
              <a:solidFill>
                <a:srgbClr val="FF0000"/>
              </a:solidFill>
              <a:latin typeface="Times New Roman" panose="02020603050405020304" pitchFamily="18" charset="0"/>
              <a:cs typeface="Times New Roman" panose="02020603050405020304" pitchFamily="18" charset="0"/>
            </a:endParaRPr>
          </a:p>
          <a:p>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giữa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những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năm</a:t>
            </a:r>
            <a:r>
              <a:rPr lang="en-US" sz="3200" b="1" dirty="0">
                <a:solidFill>
                  <a:srgbClr val="FF0000"/>
                </a:solidFill>
                <a:latin typeface="Times New Roman" panose="02020603050405020304" pitchFamily="18" charset="0"/>
                <a:cs typeface="Times New Roman" panose="02020603050405020304" pitchFamily="18" charset="0"/>
              </a:rPr>
              <a:t> 70 </a:t>
            </a:r>
            <a:r>
              <a:rPr lang="en-US" sz="3200" b="1" dirty="0" err="1">
                <a:solidFill>
                  <a:srgbClr val="FF0000"/>
                </a:solidFill>
                <a:latin typeface="Times New Roman" panose="02020603050405020304" pitchFamily="18" charset="0"/>
                <a:cs typeface="Times New Roman" panose="02020603050405020304" pitchFamily="18" charset="0"/>
              </a:rPr>
              <a:t>đến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đầu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những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năm</a:t>
            </a:r>
            <a:r>
              <a:rPr lang="en-US" sz="3200" b="1" dirty="0">
                <a:solidFill>
                  <a:srgbClr val="FF0000"/>
                </a:solidFill>
                <a:latin typeface="Times New Roman" panose="02020603050405020304" pitchFamily="18" charset="0"/>
                <a:cs typeface="Times New Roman" panose="02020603050405020304" pitchFamily="18" charset="0"/>
              </a:rPr>
              <a:t> 90 </a:t>
            </a: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kỉ</a:t>
            </a:r>
            <a:r>
              <a:rPr lang="en-US" sz="3200" b="1" dirty="0">
                <a:solidFill>
                  <a:srgbClr val="FF0000"/>
                </a:solidFill>
                <a:latin typeface="Times New Roman" panose="02020603050405020304" pitchFamily="18" charset="0"/>
                <a:cs typeface="Times New Roman" panose="02020603050405020304" pitchFamily="18" charset="0"/>
              </a:rPr>
              <a:t> XX</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9887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3539430"/>
          </a:xfrm>
          <a:prstGeom prst="rect">
            <a:avLst/>
          </a:prstGeom>
        </p:spPr>
        <p:txBody>
          <a:bodyPr wrap="square">
            <a:spAutoFit/>
          </a:bodyPr>
          <a:lstStyle/>
          <a:p>
            <a:pPr indent="360045"/>
            <a:r>
              <a:rPr lang="nl-NL"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 SỰ KHỦNG HOẢNG VÀ TAN RÃ CỦA LIÊN BANG XÔ VIẾT</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Liên Xô tan rã</a:t>
            </a:r>
          </a:p>
          <a:p>
            <a:r>
              <a:rPr lang="nl-NL" sz="2200" dirty="0">
                <a:latin typeface="Times New Roman" panose="02020603050405020304" pitchFamily="18" charset="0"/>
                <a:cs typeface="Times New Roman" panose="02020603050405020304" pitchFamily="18" charset="0"/>
              </a:rPr>
              <a:t>Tháng 3/1985,  Goóc-ba-chốp tiến hành cải tổ nhằm đưa đất nước thoát khỏi khủng hoảng</a:t>
            </a:r>
            <a:endParaRPr lang="en-US" sz="2200" dirty="0">
              <a:latin typeface="Times New Roman" panose="02020603050405020304" pitchFamily="18" charset="0"/>
              <a:cs typeface="Times New Roman" panose="02020603050405020304" pitchFamily="18" charset="0"/>
            </a:endParaRPr>
          </a:p>
          <a:p>
            <a:r>
              <a:rPr lang="nl-NL" sz="2200" b="1" dirty="0">
                <a:solidFill>
                  <a:srgbClr val="0070C0"/>
                </a:solidFill>
                <a:latin typeface="Times New Roman" panose="02020603050405020304" pitchFamily="18" charset="0"/>
                <a:cs typeface="Times New Roman" panose="02020603050405020304" pitchFamily="18" charset="0"/>
              </a:rPr>
              <a:t>a.Nguyên nhân</a:t>
            </a:r>
            <a:r>
              <a:rPr lang="nl-NL" sz="2200" dirty="0">
                <a:solidFill>
                  <a:srgbClr val="0070C0"/>
                </a:solidFill>
                <a:latin typeface="Times New Roman" panose="02020603050405020304" pitchFamily="18" charset="0"/>
                <a:cs typeface="Times New Roman" panose="02020603050405020304" pitchFamily="18" charset="0"/>
              </a:rPr>
              <a:t>:</a:t>
            </a:r>
            <a:endParaRPr lang="en-US" sz="2200" dirty="0">
              <a:solidFill>
                <a:srgbClr val="0070C0"/>
              </a:solidFill>
              <a:latin typeface="Times New Roman" panose="02020603050405020304" pitchFamily="18" charset="0"/>
              <a:cs typeface="Times New Roman" panose="02020603050405020304" pitchFamily="18" charset="0"/>
            </a:endParaRPr>
          </a:p>
          <a:p>
            <a:r>
              <a:rPr lang="nl-NL" sz="2200" dirty="0">
                <a:latin typeface="Times New Roman" panose="02020603050405020304" pitchFamily="18" charset="0"/>
                <a:cs typeface="Times New Roman" panose="02020603050405020304" pitchFamily="18" charset="0"/>
              </a:rPr>
              <a:t>- Do thiếu chuẩn bị, thiếu đường lối chiến lược đúng đắn</a:t>
            </a:r>
            <a:endParaRPr lang="en-US" sz="2200" dirty="0">
              <a:latin typeface="Times New Roman" panose="02020603050405020304" pitchFamily="18" charset="0"/>
              <a:cs typeface="Times New Roman" panose="02020603050405020304" pitchFamily="18" charset="0"/>
            </a:endParaRPr>
          </a:p>
          <a:p>
            <a:r>
              <a:rPr lang="nl-NL" sz="2200" dirty="0">
                <a:latin typeface="Times New Roman" panose="02020603050405020304" pitchFamily="18" charset="0"/>
                <a:cs typeface="Times New Roman" panose="02020603050405020304" pitchFamily="18" charset="0"/>
              </a:rPr>
              <a:t>- Đất nước khủng hoảng toàn diện</a:t>
            </a:r>
            <a:endParaRPr lang="en-US" sz="2200" dirty="0">
              <a:latin typeface="Times New Roman" panose="02020603050405020304" pitchFamily="18" charset="0"/>
              <a:cs typeface="Times New Roman" panose="02020603050405020304" pitchFamily="18" charset="0"/>
            </a:endParaRPr>
          </a:p>
          <a:p>
            <a:r>
              <a:rPr lang="nl-NL" sz="2200" b="1" dirty="0">
                <a:solidFill>
                  <a:srgbClr val="0070C0"/>
                </a:solidFill>
                <a:latin typeface="Times New Roman" panose="02020603050405020304" pitchFamily="18" charset="0"/>
                <a:cs typeface="Times New Roman" panose="02020603050405020304" pitchFamily="18" charset="0"/>
              </a:rPr>
              <a:t>b.Hệ quả</a:t>
            </a:r>
            <a:endParaRPr lang="en-US" sz="2200" dirty="0">
              <a:solidFill>
                <a:srgbClr val="0070C0"/>
              </a:solidFill>
              <a:latin typeface="Times New Roman" panose="02020603050405020304" pitchFamily="18" charset="0"/>
              <a:cs typeface="Times New Roman" panose="02020603050405020304" pitchFamily="18" charset="0"/>
            </a:endParaRPr>
          </a:p>
          <a:p>
            <a:r>
              <a:rPr lang="nl-NL" sz="2200" dirty="0">
                <a:latin typeface="Times New Roman" panose="02020603050405020304" pitchFamily="18" charset="0"/>
                <a:cs typeface="Times New Roman" panose="02020603050405020304" pitchFamily="18" charset="0"/>
              </a:rPr>
              <a:t>- 19/8/1991 đảo chính Goóc-ba-chốp thất bại, Đảng Cộng  sản và Nhà nước liên bang tê liệt.</a:t>
            </a:r>
            <a:endParaRPr lang="en-US" sz="2200" dirty="0">
              <a:latin typeface="Times New Roman" panose="02020603050405020304" pitchFamily="18" charset="0"/>
              <a:cs typeface="Times New Roman" panose="02020603050405020304" pitchFamily="18" charset="0"/>
            </a:endParaRPr>
          </a:p>
          <a:p>
            <a:r>
              <a:rPr lang="nl-NL" sz="2200" dirty="0">
                <a:latin typeface="Times New Roman" panose="02020603050405020304" pitchFamily="18" charset="0"/>
                <a:cs typeface="Times New Roman" panose="02020603050405020304" pitchFamily="18" charset="0"/>
              </a:rPr>
              <a:t>- 21/12/1991: thành lập cộng đồng các quốc gia độc lập (SNG).</a:t>
            </a:r>
            <a:endParaRPr lang="en-US" sz="2200" dirty="0">
              <a:latin typeface="Times New Roman" panose="02020603050405020304" pitchFamily="18" charset="0"/>
              <a:cs typeface="Times New Roman" panose="02020603050405020304" pitchFamily="18" charset="0"/>
            </a:endParaRPr>
          </a:p>
          <a:p>
            <a:r>
              <a:rPr lang="nl-NL" sz="2200" dirty="0">
                <a:latin typeface="Times New Roman" panose="02020603050405020304" pitchFamily="18" charset="0"/>
                <a:cs typeface="Times New Roman" panose="02020603050405020304" pitchFamily="18" charset="0"/>
              </a:rPr>
              <a:t>- 25/12/1991,  XHCN ở Liên Xô chấm dứt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136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1200329"/>
          </a:xfrm>
          <a:prstGeom prst="rect">
            <a:avLst/>
          </a:prstGeom>
        </p:spPr>
        <p:txBody>
          <a:bodyPr wrap="square">
            <a:spAutoFit/>
          </a:bodyPr>
          <a:lstStyle/>
          <a:p>
            <a:pPr indent="360045" algn="just"/>
            <a:r>
              <a:rPr lang="nl-NL" sz="2400" b="1" dirty="0">
                <a:solidFill>
                  <a:srgbClr val="FF0000"/>
                </a:solidFill>
                <a:latin typeface="Times New Roman" panose="02020603050405020304" pitchFamily="18" charset="0"/>
                <a:ea typeface="Times New Roman" panose="02020603050405020304" pitchFamily="18" charset="0"/>
              </a:rPr>
              <a:t>II. CUỘC KHỦNG HOẢNG VÀ TAN RÃ CỦA CHẾ ĐỘ XHCN Ở CÁC NƯỚC ĐÔNG ÂU</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Hệ thống XHCN ở Đông Âu kết thúc như thế nào.</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11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495" y="0"/>
            <a:ext cx="11891493" cy="6001643"/>
          </a:xfrm>
          <a:prstGeom prst="rect">
            <a:avLst/>
          </a:prstGeom>
        </p:spPr>
        <p:txBody>
          <a:bodyPr wrap="square">
            <a:spAutoFit/>
          </a:bodyPr>
          <a:lstStyle/>
          <a:p>
            <a:pPr algn="just"/>
            <a:r>
              <a:rPr lang="vi-VN" sz="2400" b="1" i="1" dirty="0">
                <a:solidFill>
                  <a:srgbClr val="0070C0"/>
                </a:solidFill>
                <a:effectLst/>
                <a:latin typeface="Times New Roman" panose="02020603050405020304" pitchFamily="18" charset="0"/>
                <a:cs typeface="Times New Roman" panose="02020603050405020304" pitchFamily="18" charset="0"/>
              </a:rPr>
              <a:t>* Sự khủng hoảng:</a:t>
            </a:r>
            <a:endParaRPr lang="vi-VN" sz="2400" b="0" i="0" dirty="0">
              <a:solidFill>
                <a:srgbClr val="0070C0"/>
              </a:solidFill>
              <a:effectLst/>
              <a:latin typeface="Times New Roman" panose="02020603050405020304" pitchFamily="18" charset="0"/>
              <a:cs typeface="Times New Roman" panose="02020603050405020304" pitchFamily="18" charset="0"/>
            </a:endParaRPr>
          </a:p>
          <a:p>
            <a:pPr algn="just"/>
            <a:r>
              <a:rPr lang="vi-VN" sz="2400" b="0" i="0" dirty="0">
                <a:solidFill>
                  <a:srgbClr val="000000"/>
                </a:solidFill>
                <a:effectLst/>
                <a:latin typeface="Times New Roman" panose="02020603050405020304" pitchFamily="18" charset="0"/>
                <a:cs typeface="Times New Roman" panose="02020603050405020304" pitchFamily="18" charset="0"/>
              </a:rPr>
              <a:t>- Từ đầu những năm 80 cùa thế kỷ XX, các nước Đông Âu lâm vào khủng hoảng toàn diện về kinh tế và chính trị; bắt đầu từ Ba Lan rồi lan sang các nước Đông Âu và lên đến đỉnh cao vào năm 1988.</a:t>
            </a:r>
          </a:p>
          <a:p>
            <a:pPr algn="just"/>
            <a:r>
              <a:rPr lang="vi-VN" sz="2400" b="0" i="0" dirty="0">
                <a:solidFill>
                  <a:srgbClr val="000000"/>
                </a:solidFill>
                <a:effectLst/>
                <a:latin typeface="Times New Roman" panose="02020603050405020304" pitchFamily="18" charset="0"/>
                <a:cs typeface="Times New Roman" panose="02020603050405020304" pitchFamily="18" charset="0"/>
              </a:rPr>
              <a:t>- Những nhà lãnh đạo đất nước quan liêu, bảo thủ, tham nhũng.</a:t>
            </a:r>
          </a:p>
          <a:p>
            <a:pPr algn="just"/>
            <a:r>
              <a:rPr lang="vi-VN" sz="2400" b="0" i="0" dirty="0">
                <a:solidFill>
                  <a:srgbClr val="000000"/>
                </a:solidFill>
                <a:effectLst/>
                <a:latin typeface="Times New Roman" panose="02020603050405020304" pitchFamily="18" charset="0"/>
                <a:cs typeface="Times New Roman" panose="02020603050405020304" pitchFamily="18" charset="0"/>
              </a:rPr>
              <a:t>- Bị các nước đế quốc bên ngoài kích động, quần chúng biểu tình, đòi thi hành cải cách kinh tế chính trị, thực hiện chế độ đa nguyên về chính trị, tổng tuyển cử tự do. Đảng và nhà nước các nước Đông Âu phải chấp nhận những yêu cầu trên.</a:t>
            </a:r>
          </a:p>
          <a:p>
            <a:pPr algn="just"/>
            <a:r>
              <a:rPr lang="vi-VN" sz="2400" b="1" i="1" dirty="0">
                <a:solidFill>
                  <a:srgbClr val="0070C0"/>
                </a:solidFill>
                <a:effectLst/>
                <a:latin typeface="Times New Roman" panose="02020603050405020304" pitchFamily="18" charset="0"/>
                <a:cs typeface="Times New Roman" panose="02020603050405020304" pitchFamily="18" charset="0"/>
              </a:rPr>
              <a:t>* Kết quả:</a:t>
            </a:r>
            <a:r>
              <a:rPr lang="vi-VN" sz="2400" b="0" i="0" dirty="0">
                <a:solidFill>
                  <a:srgbClr val="0070C0"/>
                </a:solidFill>
                <a:effectLst/>
                <a:latin typeface="Times New Roman" panose="02020603050405020304" pitchFamily="18" charset="0"/>
                <a:cs typeface="Times New Roman" panose="02020603050405020304" pitchFamily="18" charset="0"/>
              </a:rPr>
              <a:t> </a:t>
            </a:r>
            <a:r>
              <a:rPr lang="vi-VN" sz="2400" b="0" i="0" dirty="0">
                <a:solidFill>
                  <a:srgbClr val="000000"/>
                </a:solidFill>
                <a:effectLst/>
                <a:latin typeface="Times New Roman" panose="02020603050405020304" pitchFamily="18" charset="0"/>
                <a:cs typeface="Times New Roman" panose="02020603050405020304" pitchFamily="18" charset="0"/>
              </a:rPr>
              <a:t>Các thế lực chống Chủ nghĩa xã hội thắng cử lên nắm chính quyền. Cuối năm 1989 chế độ Xã hội chủ nghĩa bị sụp đổ hầu hết ở Đông Âu.</a:t>
            </a:r>
          </a:p>
          <a:p>
            <a:pPr algn="just"/>
            <a:r>
              <a:rPr lang="vi-VN" sz="2400" b="1" i="0" dirty="0">
                <a:solidFill>
                  <a:srgbClr val="0070C0"/>
                </a:solidFill>
                <a:effectLst/>
                <a:latin typeface="Times New Roman" panose="02020603050405020304" pitchFamily="18" charset="0"/>
                <a:cs typeface="Times New Roman" panose="02020603050405020304" pitchFamily="18" charset="0"/>
              </a:rPr>
              <a:t>* Nhận xét:</a:t>
            </a:r>
            <a:endParaRPr lang="vi-VN" sz="2400" b="0" i="0" dirty="0">
              <a:solidFill>
                <a:srgbClr val="0070C0"/>
              </a:solidFill>
              <a:effectLst/>
              <a:latin typeface="Times New Roman" panose="02020603050405020304" pitchFamily="18" charset="0"/>
              <a:cs typeface="Times New Roman" panose="02020603050405020304" pitchFamily="18" charset="0"/>
            </a:endParaRPr>
          </a:p>
          <a:p>
            <a:pPr algn="just"/>
            <a:r>
              <a:rPr lang="vi-VN" sz="2400" b="0" i="0" dirty="0">
                <a:solidFill>
                  <a:srgbClr val="000000"/>
                </a:solidFill>
                <a:effectLst/>
                <a:latin typeface="Times New Roman" panose="02020603050405020304" pitchFamily="18" charset="0"/>
                <a:cs typeface="Times New Roman" panose="02020603050405020304" pitchFamily="18" charset="0"/>
              </a:rPr>
              <a:t>- Sự sụp đổ đổ chế độ xã hội chủ nghĩa ở Liên Xô và Đông Âu đã kết thúc sự tồn tại của hệ thống xã hội chủ nghĩa thế giới.</a:t>
            </a:r>
          </a:p>
          <a:p>
            <a:pPr algn="just"/>
            <a:r>
              <a:rPr lang="vi-VN" sz="2400" b="0" i="0" dirty="0">
                <a:solidFill>
                  <a:srgbClr val="000000"/>
                </a:solidFill>
                <a:effectLst/>
                <a:latin typeface="Times New Roman" panose="02020603050405020304" pitchFamily="18" charset="0"/>
                <a:cs typeface="Times New Roman" panose="02020603050405020304" pitchFamily="18" charset="0"/>
              </a:rPr>
              <a:t>- Đây là một tổn thất nặng nề đối với phong trào cách mạng thế giới cũng như đối với các lực lượng tiến bộ và các dân tộc trong cuộc đấu tranh vì độc lập, chủ quyền dân tộc, hòa bình ổn định và tiến bộ xã hội. </a:t>
            </a:r>
          </a:p>
        </p:txBody>
      </p:sp>
    </p:spTree>
    <p:extLst>
      <p:ext uri="{BB962C8B-B14F-4D97-AF65-F5344CB8AC3E}">
        <p14:creationId xmlns:p14="http://schemas.microsoft.com/office/powerpoint/2010/main" val="4114806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1569660"/>
          </a:xfrm>
          <a:prstGeom prst="rect">
            <a:avLst/>
          </a:prstGeom>
        </p:spPr>
        <p:txBody>
          <a:bodyPr wrap="square">
            <a:spAutoFit/>
          </a:bodyPr>
          <a:lstStyle/>
          <a:p>
            <a:pPr indent="360045" algn="just"/>
            <a:r>
              <a:rPr lang="nl-NL"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II. CUỘC KHỦNG HOẢNG VÀ TAN RÃ CỦA CHẾ ĐỘ XHCN Ở CÁC NƯỚC ĐÔNG ÂU</a:t>
            </a:r>
          </a:p>
          <a:p>
            <a:pPr indent="360045" algn="just"/>
            <a:r>
              <a:rPr lang="nl-NL" sz="2400" dirty="0">
                <a:latin typeface="Times New Roman" panose="02020603050405020304" pitchFamily="18" charset="0"/>
                <a:cs typeface="Times New Roman" panose="02020603050405020304" pitchFamily="18" charset="0"/>
              </a:rPr>
              <a:t>-Hệ thống XHCN chấm dứt: 28/6/1991 (SEV) ngừng họat động; </a:t>
            </a:r>
          </a:p>
          <a:p>
            <a:pPr indent="360045" algn="just"/>
            <a:r>
              <a:rPr lang="nl-NL" sz="2400" dirty="0">
                <a:latin typeface="Times New Roman" panose="02020603050405020304" pitchFamily="18" charset="0"/>
                <a:cs typeface="Times New Roman" panose="02020603050405020304" pitchFamily="18" charset="0"/>
              </a:rPr>
              <a:t>-1/7/1991  Vácsava giải thể.</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3741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bản đồ thế giới với liên Xô"/>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4339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3416320"/>
          </a:xfrm>
          <a:prstGeom prst="rect">
            <a:avLst/>
          </a:prstGeom>
        </p:spPr>
        <p:txBody>
          <a:bodyPr wrap="square">
            <a:spAutoFit/>
          </a:bodyPr>
          <a:lstStyle/>
          <a:p>
            <a:pPr indent="360045"/>
            <a:r>
              <a:rPr lang="nl-NL" sz="2400" b="1" dirty="0">
                <a:solidFill>
                  <a:srgbClr val="FF0000"/>
                </a:solidFill>
                <a:latin typeface="Times New Roman" panose="02020603050405020304" pitchFamily="18" charset="0"/>
                <a:ea typeface="Times New Roman" panose="02020603050405020304" pitchFamily="18" charset="0"/>
              </a:rPr>
              <a:t>I. SỰ KHỦNG HOẢNG VÀ TAN RÃ CỦA LIÊN BANG XÔ VIẾT</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rPr>
              <a:t>1. Sự khủng hoảng</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Liên Xô khủng hoảng như thế nào.</a:t>
            </a:r>
            <a:endParaRPr lang="en-US" sz="2400" dirty="0">
              <a:latin typeface="Times New Roman" panose="02020603050405020304" pitchFamily="18" charset="0"/>
              <a:ea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rPr>
              <a:t>2. Liên Xô tan rã</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Liên Xô tan rã như thế nào.</a:t>
            </a:r>
            <a:endParaRPr lang="en-US" sz="2400" dirty="0">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Kết quả.</a:t>
            </a:r>
            <a:endParaRPr lang="en-US" sz="2400" dirty="0">
              <a:latin typeface="Times New Roman" panose="02020603050405020304" pitchFamily="18" charset="0"/>
              <a:ea typeface="Times New Roman" panose="02020603050405020304" pitchFamily="18" charset="0"/>
            </a:endParaRPr>
          </a:p>
          <a:p>
            <a:pPr indent="360045" algn="just"/>
            <a:r>
              <a:rPr lang="nl-NL" sz="2400" b="1" dirty="0">
                <a:solidFill>
                  <a:srgbClr val="FF0000"/>
                </a:solidFill>
                <a:latin typeface="Times New Roman" panose="02020603050405020304" pitchFamily="18" charset="0"/>
                <a:ea typeface="Times New Roman" panose="02020603050405020304" pitchFamily="18" charset="0"/>
              </a:rPr>
              <a:t>II. CUỘC KHỦNG HOẢNG VÀ TAN RÃ CỦA CHẾ ĐỘ XHCN Ở CÁC NƯỚC ĐÔNG ÂU</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Hệ thống XHCN ở Đông Âu kết thúc như thế nào.</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71744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830997"/>
          </a:xfrm>
          <a:prstGeom prst="rect">
            <a:avLst/>
          </a:prstGeom>
        </p:spPr>
        <p:txBody>
          <a:bodyPr wrap="square">
            <a:spAutoFit/>
          </a:bodyPr>
          <a:lstStyle/>
          <a:p>
            <a:pPr indent="360045"/>
            <a:r>
              <a:rPr lang="nl-NL" sz="2400" b="1" dirty="0">
                <a:solidFill>
                  <a:srgbClr val="FF0000"/>
                </a:solidFill>
                <a:latin typeface="Times New Roman" panose="02020603050405020304" pitchFamily="18" charset="0"/>
                <a:ea typeface="Times New Roman" panose="02020603050405020304" pitchFamily="18" charset="0"/>
              </a:rPr>
              <a:t>I. SỰ KHỦNG HOẢNG VÀ TAN RÃ CỦA LIÊN BANG XÔ VIẾT</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rPr>
              <a:t>1. Sự khủng hoảng</a:t>
            </a:r>
            <a:endParaRPr lang="en-US" sz="2400"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8922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10" y="474345"/>
            <a:ext cx="11925836" cy="3785652"/>
          </a:xfrm>
          <a:prstGeom prst="rect">
            <a:avLst/>
          </a:prstGeom>
        </p:spPr>
        <p:txBody>
          <a:bodyPr wrap="square">
            <a:spAutoFit/>
          </a:bodyPr>
          <a:lstStyle/>
          <a:p>
            <a:pPr algn="just"/>
            <a:r>
              <a:rPr lang="vi-VN" sz="2400" b="0" i="0" dirty="0">
                <a:solidFill>
                  <a:srgbClr val="000000"/>
                </a:solidFill>
                <a:effectLst/>
                <a:latin typeface="+mj-lt"/>
              </a:rPr>
              <a:t>- Năm 1973, cuộc khủng hoảng dầu mỏ đã mở đầu cho cuộc khủng hoảng về nhiều mặt của thế giới, đòi hỏi các nước phải có những cải cách về kinh tế và chính trị - xã hội.</a:t>
            </a:r>
          </a:p>
          <a:p>
            <a:pPr algn="just"/>
            <a:r>
              <a:rPr lang="vi-VN" sz="2400" b="0" i="0" dirty="0">
                <a:solidFill>
                  <a:srgbClr val="000000"/>
                </a:solidFill>
                <a:effectLst/>
                <a:latin typeface="+mj-lt"/>
              </a:rPr>
              <a:t>- Tuy nhiên, ban lãnh đạo Liên Xô không tiến hành các cải cách cần thiết về kinh tế - xã hội; không khắc phục những khuyết điểm làm trở ngại sự phát triển của đất nước.</a:t>
            </a:r>
          </a:p>
          <a:p>
            <a:pPr algn="just"/>
            <a:r>
              <a:rPr lang="vi-VN" sz="2400" b="0" i="0" dirty="0">
                <a:solidFill>
                  <a:srgbClr val="000000"/>
                </a:solidFill>
                <a:effectLst/>
                <a:latin typeface="+mj-lt"/>
              </a:rPr>
              <a:t>- Đầu những năm 80, Liên Xô lâm vào khủng hoảng toàn diện:</a:t>
            </a:r>
          </a:p>
          <a:p>
            <a:pPr algn="just"/>
            <a:r>
              <a:rPr lang="vi-VN" sz="2400" b="1" i="1" dirty="0">
                <a:solidFill>
                  <a:srgbClr val="FF0000"/>
                </a:solidFill>
                <a:effectLst/>
                <a:latin typeface="+mj-lt"/>
              </a:rPr>
              <a:t>- Về kinh tế:</a:t>
            </a:r>
            <a:r>
              <a:rPr lang="vi-VN" sz="2400" b="1" i="1" dirty="0">
                <a:solidFill>
                  <a:srgbClr val="000000"/>
                </a:solidFill>
                <a:effectLst/>
                <a:latin typeface="+mj-lt"/>
              </a:rPr>
              <a:t> </a:t>
            </a:r>
            <a:r>
              <a:rPr lang="vi-VN" sz="2400" b="0" i="0" dirty="0">
                <a:solidFill>
                  <a:srgbClr val="000000"/>
                </a:solidFill>
                <a:effectLst/>
                <a:latin typeface="+mj-lt"/>
              </a:rPr>
              <a:t>Công nghiệp trì trệ, nông nghiệp sa sút. Hàng hoá, lương thực, thực phẩm khan hiếm.</a:t>
            </a:r>
          </a:p>
          <a:p>
            <a:pPr algn="just"/>
            <a:r>
              <a:rPr lang="vi-VN" sz="2400" b="1" i="1" dirty="0">
                <a:solidFill>
                  <a:srgbClr val="FF0000"/>
                </a:solidFill>
                <a:effectLst/>
                <a:latin typeface="+mj-lt"/>
              </a:rPr>
              <a:t>- Về chính trị - xã hội:</a:t>
            </a:r>
            <a:r>
              <a:rPr lang="vi-VN" sz="2400" b="0" i="0" dirty="0">
                <a:solidFill>
                  <a:srgbClr val="000000"/>
                </a:solidFill>
                <a:effectLst/>
                <a:latin typeface="+mj-lt"/>
              </a:rPr>
              <a:t> Những vi phạm về pháp chế, thiếu dân chủ, các tệ nạn quan liêu, tham nhũng ngày càng trầm trọng.</a:t>
            </a:r>
          </a:p>
          <a:p>
            <a:pPr algn="just"/>
            <a:r>
              <a:rPr lang="vi-VN" sz="2400" b="0" i="1" dirty="0">
                <a:solidFill>
                  <a:srgbClr val="000000"/>
                </a:solidFill>
                <a:effectLst/>
                <a:latin typeface="+mj-lt"/>
              </a:rPr>
              <a:t>=&gt; Liên Xô lâm vào khủng hoảng toàn diện</a:t>
            </a:r>
            <a:endParaRPr lang="vi-VN" sz="2400" b="0" i="0" dirty="0">
              <a:solidFill>
                <a:srgbClr val="000000"/>
              </a:solidFill>
              <a:effectLst/>
              <a:latin typeface="+mj-lt"/>
            </a:endParaRPr>
          </a:p>
        </p:txBody>
      </p:sp>
    </p:spTree>
    <p:extLst>
      <p:ext uri="{BB962C8B-B14F-4D97-AF65-F5344CB8AC3E}">
        <p14:creationId xmlns:p14="http://schemas.microsoft.com/office/powerpoint/2010/main" val="1987897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830997"/>
          </a:xfrm>
          <a:prstGeom prst="rect">
            <a:avLst/>
          </a:prstGeom>
        </p:spPr>
        <p:txBody>
          <a:bodyPr wrap="square">
            <a:spAutoFit/>
          </a:bodyPr>
          <a:lstStyle/>
          <a:p>
            <a:pPr indent="360045"/>
            <a:r>
              <a:rPr lang="nl-NL" sz="2400" b="1" dirty="0">
                <a:solidFill>
                  <a:srgbClr val="FF0000"/>
                </a:solidFill>
                <a:latin typeface="Times New Roman" panose="02020603050405020304" pitchFamily="18" charset="0"/>
                <a:ea typeface="Times New Roman" panose="02020603050405020304" pitchFamily="18" charset="0"/>
              </a:rPr>
              <a:t>I. SỰ KHỦNG HOẢNG VÀ TAN RÃ CỦA LIÊN BANG XÔ VIẾT</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rPr>
              <a:t>1. Sự khủng hoảng</a:t>
            </a:r>
            <a:endParaRPr lang="en-US" sz="2400" dirty="0">
              <a:solidFill>
                <a:srgbClr val="FF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987381" y="3296277"/>
            <a:ext cx="6096000" cy="830997"/>
          </a:xfrm>
          <a:prstGeom prst="rect">
            <a:avLst/>
          </a:prstGeom>
        </p:spPr>
        <p:txBody>
          <a:bodyPr>
            <a:spAutoFit/>
          </a:bodyPr>
          <a:lstStyle/>
          <a:p>
            <a:pPr indent="360045"/>
            <a:r>
              <a:rPr lang="nl-NL" sz="2400" dirty="0">
                <a:latin typeface="Times New Roman" panose="02020603050405020304" pitchFamily="18" charset="0"/>
                <a:ea typeface="Times New Roman" panose="02020603050405020304" pitchFamily="18" charset="0"/>
              </a:rPr>
              <a:t>- Năm 1973, khủng hoảng dầu  mỏ</a:t>
            </a:r>
            <a:endParaRPr lang="en-US" sz="2400" dirty="0">
              <a:latin typeface="Times New Roman" panose="02020603050405020304" pitchFamily="18" charset="0"/>
              <a:ea typeface="Times New Roman" panose="02020603050405020304" pitchFamily="18" charset="0"/>
            </a:endParaRPr>
          </a:p>
          <a:p>
            <a:pPr indent="360045"/>
            <a:r>
              <a:rPr lang="nl-NL" sz="2400" dirty="0">
                <a:latin typeface="Times New Roman" panose="02020603050405020304" pitchFamily="18" charset="0"/>
                <a:ea typeface="Times New Roman" panose="02020603050405020304" pitchFamily="18" charset="0"/>
              </a:rPr>
              <a:t>- Kinh tế xã hội trì trệ, không ổn định</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3767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824248" y="447810"/>
            <a:ext cx="11124003"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just"/>
            <a:r>
              <a:rPr lang="en-US" sz="3200" b="1" dirty="0">
                <a:ln/>
                <a:solidFill>
                  <a:srgbClr val="0070C0"/>
                </a:solidFill>
                <a:latin typeface="Times New Roman" panose="02020603050405020304" pitchFamily="18" charset="0"/>
                <a:cs typeface="Times New Roman" panose="02020603050405020304" pitchFamily="18" charset="0"/>
              </a:rPr>
              <a:t>	</a:t>
            </a:r>
            <a:r>
              <a:rPr lang="en-US" sz="3200" b="1" u="sng" dirty="0" err="1">
                <a:ln/>
                <a:solidFill>
                  <a:srgbClr val="0070C0"/>
                </a:solidFill>
                <a:latin typeface="Times New Roman" panose="02020603050405020304" pitchFamily="18" charset="0"/>
                <a:cs typeface="Times New Roman" panose="02020603050405020304" pitchFamily="18" charset="0"/>
              </a:rPr>
              <a:t>Tuần</a:t>
            </a:r>
            <a:r>
              <a:rPr lang="en-US" sz="3200" b="1" u="sng" dirty="0">
                <a:ln/>
                <a:solidFill>
                  <a:srgbClr val="0070C0"/>
                </a:solidFill>
                <a:latin typeface="Times New Roman" panose="02020603050405020304" pitchFamily="18" charset="0"/>
                <a:cs typeface="Times New Roman" panose="02020603050405020304" pitchFamily="18" charset="0"/>
              </a:rPr>
              <a:t> 3. </a:t>
            </a:r>
            <a:r>
              <a:rPr lang="en-US" sz="3200" b="1" u="sng" dirty="0" err="1">
                <a:ln/>
                <a:solidFill>
                  <a:srgbClr val="0070C0"/>
                </a:solidFill>
                <a:latin typeface="Times New Roman" panose="02020603050405020304" pitchFamily="18" charset="0"/>
                <a:cs typeface="Times New Roman" panose="02020603050405020304" pitchFamily="18" charset="0"/>
              </a:rPr>
              <a:t>Tiết</a:t>
            </a:r>
            <a:r>
              <a:rPr lang="en-US" sz="3200" b="1" u="sng" dirty="0">
                <a:ln/>
                <a:solidFill>
                  <a:srgbClr val="0070C0"/>
                </a:solidFill>
                <a:latin typeface="Times New Roman" panose="02020603050405020304" pitchFamily="18" charset="0"/>
                <a:cs typeface="Times New Roman" panose="02020603050405020304" pitchFamily="18" charset="0"/>
              </a:rPr>
              <a:t> 3</a:t>
            </a:r>
          </a:p>
          <a:p>
            <a:r>
              <a:rPr lang="en-US" sz="3200" b="1" u="sng" dirty="0" err="1">
                <a:solidFill>
                  <a:srgbClr val="FF0000"/>
                </a:solidFill>
                <a:latin typeface="Times New Roman" panose="02020603050405020304" pitchFamily="18" charset="0"/>
                <a:cs typeface="Times New Roman" panose="02020603050405020304" pitchFamily="18" charset="0"/>
              </a:rPr>
              <a:t>Nội</a:t>
            </a:r>
            <a:r>
              <a:rPr lang="en-US" sz="3200" b="1" u="sng" dirty="0">
                <a:solidFill>
                  <a:srgbClr val="FF0000"/>
                </a:solidFill>
                <a:latin typeface="Times New Roman" panose="02020603050405020304" pitchFamily="18" charset="0"/>
                <a:cs typeface="Times New Roman" panose="02020603050405020304" pitchFamily="18" charset="0"/>
              </a:rPr>
              <a:t> dung 2</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LIÊN XÔ VÀ CÁC NƯỚC ĐÔNG ÂU</a:t>
            </a:r>
            <a:endParaRPr lang="en-US"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70 </a:t>
            </a:r>
            <a:r>
              <a:rPr lang="en-US" sz="3200" b="1" dirty="0" err="1">
                <a:latin typeface="Times New Roman" panose="02020603050405020304" pitchFamily="18" charset="0"/>
                <a:cs typeface="Times New Roman" panose="02020603050405020304" pitchFamily="18" charset="0"/>
              </a:rPr>
              <a:t>đến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90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691165" y="2465280"/>
            <a:ext cx="10861183" cy="830997"/>
          </a:xfrm>
          <a:prstGeom prst="rect">
            <a:avLst/>
          </a:prstGeom>
        </p:spPr>
        <p:txBody>
          <a:bodyPr wrap="square">
            <a:spAutoFit/>
          </a:bodyPr>
          <a:lstStyle/>
          <a:p>
            <a:pPr indent="360045"/>
            <a:r>
              <a:rPr lang="nl-NL" sz="2400" b="1" dirty="0">
                <a:solidFill>
                  <a:srgbClr val="FF0000"/>
                </a:solidFill>
                <a:latin typeface="Times New Roman" panose="02020603050405020304" pitchFamily="18" charset="0"/>
                <a:ea typeface="Times New Roman" panose="02020603050405020304" pitchFamily="18" charset="0"/>
              </a:rPr>
              <a:t>I. SỰ KHỦNG HOẢNG VÀ TAN RÃ CỦA LIÊN BANG XÔ VIẾT</a:t>
            </a:r>
            <a:endParaRPr lang="en-US" sz="2400" dirty="0">
              <a:solidFill>
                <a:srgbClr val="FF0000"/>
              </a:solidFill>
              <a:latin typeface="Times New Roman" panose="02020603050405020304" pitchFamily="18" charset="0"/>
              <a:ea typeface="Times New Roman" panose="02020603050405020304" pitchFamily="18" charset="0"/>
            </a:endParaRPr>
          </a:p>
          <a:p>
            <a:pPr indent="360045"/>
            <a:r>
              <a:rPr lang="nl-NL" sz="2400" b="1" dirty="0">
                <a:solidFill>
                  <a:srgbClr val="FF0000"/>
                </a:solidFill>
                <a:latin typeface="Times New Roman" panose="02020603050405020304" pitchFamily="18" charset="0"/>
                <a:ea typeface="Times New Roman" panose="02020603050405020304" pitchFamily="18" charset="0"/>
              </a:rPr>
              <a:t>2. Liên Xô tan rã</a:t>
            </a:r>
            <a:endParaRPr lang="en-US" sz="2400"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66366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uuchienbinh.vn/content/images/2020/04/3_thiet-ch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6877318" cy="56538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0252" y="5836155"/>
            <a:ext cx="6894492" cy="830997"/>
          </a:xfrm>
          <a:prstGeom prst="rect">
            <a:avLst/>
          </a:prstGeom>
        </p:spPr>
        <p:txBody>
          <a:bodyPr wrap="square">
            <a:spAutoFit/>
          </a:bodyPr>
          <a:lstStyle/>
          <a:p>
            <a:r>
              <a:rPr lang="en-US" sz="2400" b="0" i="1" dirty="0">
                <a:solidFill>
                  <a:srgbClr val="FF0000"/>
                </a:solidFill>
                <a:effectLst/>
                <a:latin typeface="Times New Roman" panose="02020603050405020304" pitchFamily="18" charset="0"/>
                <a:cs typeface="Times New Roman" panose="02020603050405020304" pitchFamily="18" charset="0"/>
              </a:rPr>
              <a:t>M. </a:t>
            </a:r>
            <a:r>
              <a:rPr lang="en-US" sz="2400" b="0" i="1" dirty="0" err="1">
                <a:solidFill>
                  <a:srgbClr val="FF0000"/>
                </a:solidFill>
                <a:effectLst/>
                <a:latin typeface="Times New Roman" panose="02020603050405020304" pitchFamily="18" charset="0"/>
                <a:cs typeface="Times New Roman" panose="02020603050405020304" pitchFamily="18" charset="0"/>
              </a:rPr>
              <a:t>Goóc-ba-chốp</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Tổng</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thống</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đầu</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tiên</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và</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cuối</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cùng</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của</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Liên</a:t>
            </a:r>
            <a:r>
              <a:rPr lang="en-US" sz="2400" b="0" i="1" dirty="0">
                <a:solidFill>
                  <a:srgbClr val="FF0000"/>
                </a:solidFill>
                <a:effectLst/>
                <a:latin typeface="Times New Roman" panose="02020603050405020304" pitchFamily="18" charset="0"/>
                <a:cs typeface="Times New Roman" panose="02020603050405020304" pitchFamily="18" charset="0"/>
              </a:rPr>
              <a:t> </a:t>
            </a:r>
            <a:r>
              <a:rPr lang="en-US" sz="2400" b="0" i="1" dirty="0" err="1">
                <a:solidFill>
                  <a:srgbClr val="FF0000"/>
                </a:solidFill>
                <a:effectLst/>
                <a:latin typeface="Times New Roman" panose="02020603050405020304" pitchFamily="18" charset="0"/>
                <a:cs typeface="Times New Roman" panose="02020603050405020304" pitchFamily="18" charset="0"/>
              </a:rPr>
              <a:t>Xô</a:t>
            </a:r>
            <a:r>
              <a:rPr lang="en-US" sz="2400" b="0" i="1" dirty="0">
                <a:solidFill>
                  <a:srgbClr val="FF0000"/>
                </a:solidFill>
                <a:effectLst/>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6877318" y="124272"/>
            <a:ext cx="5220236" cy="1938992"/>
          </a:xfrm>
          <a:prstGeom prst="rect">
            <a:avLst/>
          </a:prstGeom>
        </p:spPr>
        <p:txBody>
          <a:bodyPr wrap="square">
            <a:spAutoFit/>
          </a:bodyPr>
          <a:lstStyle/>
          <a:p>
            <a:pPr algn="just"/>
            <a:r>
              <a:rPr lang="vi-VN" sz="2400" b="0" i="0" dirty="0">
                <a:solidFill>
                  <a:srgbClr val="444444"/>
                </a:solidFill>
                <a:effectLst/>
                <a:latin typeface="+mj-lt"/>
              </a:rPr>
              <a:t>Mikhail Sergeyevich Gorbachyov (phiên âm tiếng Việt Gooc Ba Chốp) sinh ngày 2 tháng 3 năm 1931, là tổng bí thư Đảng Cộng sản Liên Xô nhiệm kì từ 11 tháng 3 năm 1985 tới 25 tháng 12 năm 1991.</a:t>
            </a:r>
            <a:endParaRPr lang="en-US" sz="2400" dirty="0">
              <a:latin typeface="+mj-lt"/>
            </a:endParaRPr>
          </a:p>
        </p:txBody>
      </p:sp>
    </p:spTree>
    <p:extLst>
      <p:ext uri="{BB962C8B-B14F-4D97-AF65-F5344CB8AC3E}">
        <p14:creationId xmlns:p14="http://schemas.microsoft.com/office/powerpoint/2010/main" val="397582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425" y="335846"/>
            <a:ext cx="11835685" cy="4154984"/>
          </a:xfrm>
          <a:prstGeom prst="rect">
            <a:avLst/>
          </a:prstGeom>
        </p:spPr>
        <p:txBody>
          <a:bodyPr wrap="square">
            <a:spAutoFit/>
          </a:bodyPr>
          <a:lstStyle/>
          <a:p>
            <a:pPr algn="just"/>
            <a:r>
              <a:rPr lang="vi-VN" sz="2400" b="1" i="0" dirty="0">
                <a:solidFill>
                  <a:srgbClr val="FF0000"/>
                </a:solidFill>
                <a:effectLst/>
                <a:latin typeface="+mj-lt"/>
              </a:rPr>
              <a:t>Công cuộc cải tổ của Goóc-ba-chốp</a:t>
            </a:r>
            <a:endParaRPr lang="vi-VN" sz="2400" b="0" i="0" dirty="0">
              <a:solidFill>
                <a:srgbClr val="FF0000"/>
              </a:solidFill>
              <a:effectLst/>
              <a:latin typeface="+mj-lt"/>
            </a:endParaRPr>
          </a:p>
          <a:p>
            <a:pPr algn="just"/>
            <a:r>
              <a:rPr lang="vi-VN" sz="2400" b="1" i="1" dirty="0">
                <a:solidFill>
                  <a:srgbClr val="FF0000"/>
                </a:solidFill>
                <a:effectLst/>
                <a:latin typeface="+mj-lt"/>
              </a:rPr>
              <a:t>* Nội dung:</a:t>
            </a:r>
            <a:endParaRPr lang="vi-VN" sz="2400" b="0" i="0" dirty="0">
              <a:solidFill>
                <a:srgbClr val="FF0000"/>
              </a:solidFill>
              <a:effectLst/>
              <a:latin typeface="+mj-lt"/>
            </a:endParaRPr>
          </a:p>
          <a:p>
            <a:pPr algn="just"/>
            <a:r>
              <a:rPr lang="vi-VN" sz="2400" b="0" i="1" dirty="0">
                <a:solidFill>
                  <a:srgbClr val="0070C0"/>
                </a:solidFill>
                <a:effectLst/>
                <a:latin typeface="+mj-lt"/>
              </a:rPr>
              <a:t>- Về chính trị:</a:t>
            </a:r>
            <a:r>
              <a:rPr lang="vi-VN" sz="2400" b="0" i="0" dirty="0">
                <a:solidFill>
                  <a:srgbClr val="000000"/>
                </a:solidFill>
                <a:effectLst/>
                <a:latin typeface="+mj-lt"/>
              </a:rPr>
              <a:t> Thực hiện chế độ tổng thống, đa nguyên về chính trị, xoá bỏ chế độ một đảng.</a:t>
            </a:r>
          </a:p>
          <a:p>
            <a:pPr algn="just"/>
            <a:r>
              <a:rPr lang="vi-VN" sz="2400" b="0" i="1" dirty="0">
                <a:solidFill>
                  <a:srgbClr val="0070C0"/>
                </a:solidFill>
                <a:effectLst/>
                <a:latin typeface="+mj-lt"/>
              </a:rPr>
              <a:t>- Về kinh tế</a:t>
            </a:r>
            <a:r>
              <a:rPr lang="vi-VN" sz="2400" b="0" i="0" dirty="0">
                <a:solidFill>
                  <a:srgbClr val="0070C0"/>
                </a:solidFill>
                <a:effectLst/>
                <a:latin typeface="+mj-lt"/>
              </a:rPr>
              <a:t>: </a:t>
            </a:r>
            <a:r>
              <a:rPr lang="vi-VN" sz="2400" b="0" i="0" dirty="0">
                <a:solidFill>
                  <a:srgbClr val="000000"/>
                </a:solidFill>
                <a:effectLst/>
                <a:latin typeface="+mj-lt"/>
              </a:rPr>
              <a:t>Thực hiện nền kinh tế thị trường nhưng trong thực tế chưa thực hiện được.</a:t>
            </a:r>
          </a:p>
          <a:p>
            <a:pPr algn="just"/>
            <a:r>
              <a:rPr lang="vi-VN" sz="2400" b="1" i="1" dirty="0">
                <a:solidFill>
                  <a:srgbClr val="FF0000"/>
                </a:solidFill>
                <a:effectLst/>
                <a:latin typeface="+mj-lt"/>
              </a:rPr>
              <a:t>* Kết quả:</a:t>
            </a:r>
            <a:endParaRPr lang="vi-VN" sz="2400" b="0" i="0" dirty="0">
              <a:solidFill>
                <a:srgbClr val="FF0000"/>
              </a:solidFill>
              <a:effectLst/>
              <a:latin typeface="+mj-lt"/>
            </a:endParaRPr>
          </a:p>
          <a:p>
            <a:pPr algn="just"/>
            <a:r>
              <a:rPr lang="vi-VN" sz="2400" b="0" i="0" dirty="0">
                <a:solidFill>
                  <a:srgbClr val="000000"/>
                </a:solidFill>
                <a:effectLst/>
                <a:latin typeface="+mj-lt"/>
              </a:rPr>
              <a:t>- Làm cho nền kinh tế thêm suy sụp, kéo theo sự rối loạn về chính trị và xã hội.</a:t>
            </a:r>
          </a:p>
          <a:p>
            <a:pPr algn="just"/>
            <a:r>
              <a:rPr lang="vi-VN" sz="2400" b="0" i="0" dirty="0">
                <a:solidFill>
                  <a:srgbClr val="000000"/>
                </a:solidFill>
                <a:effectLst/>
                <a:latin typeface="+mj-lt"/>
              </a:rPr>
              <a:t>- Cuộc đảo chính ngày 19-8-1991 thất bại, đưa lại hậu quả nghiêm trọng cho đất nước Xô viết, Đảng Cộng sản Liên Xô bị đình chỉ hoạt động.</a:t>
            </a:r>
          </a:p>
          <a:p>
            <a:pPr algn="just"/>
            <a:r>
              <a:rPr lang="vi-VN" sz="2400" b="0" i="0" dirty="0">
                <a:solidFill>
                  <a:srgbClr val="000000"/>
                </a:solidFill>
                <a:effectLst/>
                <a:latin typeface="+mj-lt"/>
              </a:rPr>
              <a:t>- 11 nước cộng hoà tách khỏi Liên bang, Liên bang Xô viết tan rã.</a:t>
            </a:r>
          </a:p>
          <a:p>
            <a:pPr algn="just"/>
            <a:r>
              <a:rPr lang="vi-VN" sz="2400" b="0" i="0" dirty="0">
                <a:solidFill>
                  <a:srgbClr val="000000"/>
                </a:solidFill>
                <a:effectLst/>
                <a:latin typeface="+mj-lt"/>
              </a:rPr>
              <a:t>- Ngày 25-12-1991, Tổng thống Goóc-ba-chổp từ chức, chấm dứt chế độ xã hội chủ nghĩa ở Liên Xô sau 74 năm tồn tại. </a:t>
            </a:r>
          </a:p>
        </p:txBody>
      </p:sp>
    </p:spTree>
    <p:extLst>
      <p:ext uri="{BB962C8B-B14F-4D97-AF65-F5344CB8AC3E}">
        <p14:creationId xmlns:p14="http://schemas.microsoft.com/office/powerpoint/2010/main" val="453031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mg.loigiaihay.com/picture/2020/0528/luoc-do-cac-nuoc-s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14322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492377" y="6322385"/>
            <a:ext cx="3244799" cy="461665"/>
          </a:xfrm>
          <a:prstGeom prst="rect">
            <a:avLst/>
          </a:prstGeom>
        </p:spPr>
        <p:txBody>
          <a:bodyPr wrap="none">
            <a:spAutoFit/>
          </a:bodyPr>
          <a:lstStyle/>
          <a:p>
            <a:r>
              <a:rPr lang="vi-VN" sz="2400" b="0" i="1" dirty="0">
                <a:solidFill>
                  <a:srgbClr val="FF0000"/>
                </a:solidFill>
                <a:effectLst/>
                <a:latin typeface="+mj-lt"/>
              </a:rPr>
              <a:t>Lược đồ</a:t>
            </a:r>
            <a:r>
              <a:rPr lang="en-US" sz="2400" b="0" i="1" dirty="0">
                <a:solidFill>
                  <a:srgbClr val="FF0000"/>
                </a:solidFill>
                <a:effectLst/>
                <a:latin typeface="+mj-lt"/>
              </a:rPr>
              <a:t> :</a:t>
            </a:r>
            <a:r>
              <a:rPr lang="vi-VN" sz="2400" b="0" i="1" dirty="0">
                <a:solidFill>
                  <a:srgbClr val="FF0000"/>
                </a:solidFill>
                <a:effectLst/>
                <a:latin typeface="+mj-lt"/>
              </a:rPr>
              <a:t> </a:t>
            </a:r>
            <a:r>
              <a:rPr lang="en-US" sz="2400" i="1" dirty="0">
                <a:solidFill>
                  <a:srgbClr val="FF0000"/>
                </a:solidFill>
                <a:latin typeface="+mj-lt"/>
              </a:rPr>
              <a:t>C</a:t>
            </a:r>
            <a:r>
              <a:rPr lang="vi-VN" sz="2400" b="0" i="1" dirty="0">
                <a:solidFill>
                  <a:srgbClr val="FF0000"/>
                </a:solidFill>
                <a:effectLst/>
                <a:latin typeface="+mj-lt"/>
              </a:rPr>
              <a:t>ác nước SNG</a:t>
            </a:r>
            <a:endParaRPr lang="en-US" sz="2400" dirty="0">
              <a:solidFill>
                <a:srgbClr val="FF0000"/>
              </a:solidFill>
              <a:latin typeface="+mj-lt"/>
            </a:endParaRPr>
          </a:p>
        </p:txBody>
      </p:sp>
    </p:spTree>
    <p:extLst>
      <p:ext uri="{BB962C8B-B14F-4D97-AF65-F5344CB8AC3E}">
        <p14:creationId xmlns:p14="http://schemas.microsoft.com/office/powerpoint/2010/main" val="433690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1215</Words>
  <Application>Microsoft Office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Ngoc Thy</cp:lastModifiedBy>
  <cp:revision>2</cp:revision>
  <dcterms:created xsi:type="dcterms:W3CDTF">2021-09-18T08:14:09Z</dcterms:created>
  <dcterms:modified xsi:type="dcterms:W3CDTF">2023-03-27T13:42:34Z</dcterms:modified>
</cp:coreProperties>
</file>