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0" r:id="rId2"/>
    <p:sldId id="258" r:id="rId3"/>
    <p:sldId id="259" r:id="rId4"/>
    <p:sldId id="260" r:id="rId5"/>
    <p:sldId id="261" r:id="rId6"/>
    <p:sldId id="269" r:id="rId7"/>
    <p:sldId id="271" r:id="rId8"/>
    <p:sldId id="306" r:id="rId9"/>
    <p:sldId id="273" r:id="rId10"/>
    <p:sldId id="280" r:id="rId11"/>
    <p:sldId id="275" r:id="rId12"/>
    <p:sldId id="310" r:id="rId13"/>
    <p:sldId id="311" r:id="rId14"/>
    <p:sldId id="264" r:id="rId15"/>
    <p:sldId id="282" r:id="rId16"/>
    <p:sldId id="267" r:id="rId17"/>
    <p:sldId id="265" r:id="rId18"/>
    <p:sldId id="263" r:id="rId19"/>
    <p:sldId id="291" r:id="rId20"/>
    <p:sldId id="292" r:id="rId21"/>
    <p:sldId id="293" r:id="rId22"/>
    <p:sldId id="314" r:id="rId23"/>
    <p:sldId id="288" r:id="rId24"/>
    <p:sldId id="295" r:id="rId25"/>
    <p:sldId id="316" r:id="rId26"/>
    <p:sldId id="297" r:id="rId27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4671" autoAdjust="0"/>
  </p:normalViewPr>
  <p:slideViewPr>
    <p:cSldViewPr>
      <p:cViewPr varScale="1">
        <p:scale>
          <a:sx n="68" d="100"/>
          <a:sy n="68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667DC4-F9F3-483F-A229-14F444643A2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DA8ADF-A93D-44DA-B35E-6230AD2120C2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b="1" dirty="0"/>
            <a:t>I. CHƯƠNG TRÌNH KHAI THÁC THUỘC ĐỊA LẦN THỨ HAI CỦA THỰC DÂN PHÁP</a:t>
          </a:r>
        </a:p>
      </dgm:t>
    </dgm:pt>
    <dgm:pt modelId="{66F7CB6A-F361-4564-A091-F3A64611D1AC}" type="parTrans" cxnId="{78FB5574-D06F-485B-9E2F-A39CD4725A88}">
      <dgm:prSet/>
      <dgm:spPr/>
      <dgm:t>
        <a:bodyPr/>
        <a:lstStyle/>
        <a:p>
          <a:endParaRPr lang="en-US"/>
        </a:p>
      </dgm:t>
    </dgm:pt>
    <dgm:pt modelId="{BFB8BC94-D222-4033-A50F-A88347A6D7DC}" type="sibTrans" cxnId="{78FB5574-D06F-485B-9E2F-A39CD4725A88}">
      <dgm:prSet/>
      <dgm:spPr/>
      <dgm:t>
        <a:bodyPr/>
        <a:lstStyle/>
        <a:p>
          <a:endParaRPr lang="en-US"/>
        </a:p>
      </dgm:t>
    </dgm:pt>
    <dgm:pt modelId="{076C0A53-1CD0-4DBF-BDBB-2B73204A4818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/>
            <a:t>II. CÁC CHÍNH SÁCH CHÍNH TRỊ, VĂN HÓA, GIÁO DỤC </a:t>
          </a:r>
          <a:r>
            <a:rPr lang="en-US" sz="2800" b="1" i="1" dirty="0">
              <a:solidFill>
                <a:srgbClr val="FF0000"/>
              </a:solidFill>
            </a:rPr>
            <a:t>(HS TỰ HỌC)</a:t>
          </a:r>
        </a:p>
      </dgm:t>
    </dgm:pt>
    <dgm:pt modelId="{2DA15683-D718-41E2-BAC1-056BA9A3382C}" type="parTrans" cxnId="{189DAB8A-F41B-40B6-824F-4598847589A6}">
      <dgm:prSet/>
      <dgm:spPr/>
      <dgm:t>
        <a:bodyPr/>
        <a:lstStyle/>
        <a:p>
          <a:endParaRPr lang="en-US"/>
        </a:p>
      </dgm:t>
    </dgm:pt>
    <dgm:pt modelId="{8E88C791-FF21-433E-89DF-EC294555D617}" type="sibTrans" cxnId="{189DAB8A-F41B-40B6-824F-4598847589A6}">
      <dgm:prSet/>
      <dgm:spPr/>
      <dgm:t>
        <a:bodyPr/>
        <a:lstStyle/>
        <a:p>
          <a:endParaRPr lang="en-US"/>
        </a:p>
      </dgm:t>
    </dgm:pt>
    <dgm:pt modelId="{E42C4607-EEE1-40B6-9EFF-578490CC9BCA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III. XÃ HỘI VIỆT NAM PHÂN HÓA</a:t>
          </a:r>
        </a:p>
      </dgm:t>
    </dgm:pt>
    <dgm:pt modelId="{9555D83C-FAAE-4111-9D1B-658886FF1F4D}" type="parTrans" cxnId="{D20FE476-E319-4CEF-968A-247C4359C2AD}">
      <dgm:prSet/>
      <dgm:spPr/>
      <dgm:t>
        <a:bodyPr/>
        <a:lstStyle/>
        <a:p>
          <a:endParaRPr lang="en-US"/>
        </a:p>
      </dgm:t>
    </dgm:pt>
    <dgm:pt modelId="{8247824F-8291-4EB0-828C-DB95C1792C34}" type="sibTrans" cxnId="{D20FE476-E319-4CEF-968A-247C4359C2AD}">
      <dgm:prSet/>
      <dgm:spPr/>
      <dgm:t>
        <a:bodyPr/>
        <a:lstStyle/>
        <a:p>
          <a:endParaRPr lang="en-US"/>
        </a:p>
      </dgm:t>
    </dgm:pt>
    <dgm:pt modelId="{B61B43DD-1F92-4A19-ABE8-57F4237D9158}" type="pres">
      <dgm:prSet presAssocID="{0A667DC4-F9F3-483F-A229-14F444643A26}" presName="linear" presStyleCnt="0">
        <dgm:presLayoutVars>
          <dgm:dir/>
          <dgm:resizeHandles val="exact"/>
        </dgm:presLayoutVars>
      </dgm:prSet>
      <dgm:spPr/>
    </dgm:pt>
    <dgm:pt modelId="{ACC4744A-3E57-46EC-B031-61F7BC16B938}" type="pres">
      <dgm:prSet presAssocID="{04DA8ADF-A93D-44DA-B35E-6230AD2120C2}" presName="comp" presStyleCnt="0"/>
      <dgm:spPr/>
    </dgm:pt>
    <dgm:pt modelId="{E1F049D8-E280-4E94-8FAE-AF00C9A63B9D}" type="pres">
      <dgm:prSet presAssocID="{04DA8ADF-A93D-44DA-B35E-6230AD2120C2}" presName="box" presStyleLbl="node1" presStyleIdx="0" presStyleCnt="3"/>
      <dgm:spPr/>
    </dgm:pt>
    <dgm:pt modelId="{46BAF48D-0409-4C83-A929-1B0E3E478469}" type="pres">
      <dgm:prSet presAssocID="{04DA8ADF-A93D-44DA-B35E-6230AD2120C2}" presName="img" presStyleLbl="fgImgPlace1" presStyleIdx="0" presStyleCnt="3" custScaleX="107927" custScaleY="125000" custLinFactNeighborX="-46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663C6AF-82D7-4F64-BEFD-B44292673EE9}" type="pres">
      <dgm:prSet presAssocID="{04DA8ADF-A93D-44DA-B35E-6230AD2120C2}" presName="text" presStyleLbl="node1" presStyleIdx="0" presStyleCnt="3">
        <dgm:presLayoutVars>
          <dgm:bulletEnabled val="1"/>
        </dgm:presLayoutVars>
      </dgm:prSet>
      <dgm:spPr/>
    </dgm:pt>
    <dgm:pt modelId="{D61297AB-5211-4862-B739-11A8FE61973F}" type="pres">
      <dgm:prSet presAssocID="{BFB8BC94-D222-4033-A50F-A88347A6D7DC}" presName="spacer" presStyleCnt="0"/>
      <dgm:spPr/>
    </dgm:pt>
    <dgm:pt modelId="{6BD67E8C-01DC-4377-AEA6-8B4E4C2A6994}" type="pres">
      <dgm:prSet presAssocID="{076C0A53-1CD0-4DBF-BDBB-2B73204A4818}" presName="comp" presStyleCnt="0"/>
      <dgm:spPr/>
    </dgm:pt>
    <dgm:pt modelId="{20442C65-99A2-4507-B09A-4DF472A5AB89}" type="pres">
      <dgm:prSet presAssocID="{076C0A53-1CD0-4DBF-BDBB-2B73204A4818}" presName="box" presStyleLbl="node1" presStyleIdx="1" presStyleCnt="3"/>
      <dgm:spPr/>
    </dgm:pt>
    <dgm:pt modelId="{55AFA5AB-872F-4C62-9191-581C58A53A4C}" type="pres">
      <dgm:prSet presAssocID="{076C0A53-1CD0-4DBF-BDBB-2B73204A4818}" presName="img" presStyleLbl="fgImgPlace1" presStyleIdx="1" presStyleCnt="3" custScaleY="131020" custLinFactNeighborX="-8459" custLinFactNeighborY="-6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074EF3-E0DF-46B3-8130-C047FE2C78DF}" type="pres">
      <dgm:prSet presAssocID="{076C0A53-1CD0-4DBF-BDBB-2B73204A4818}" presName="text" presStyleLbl="node1" presStyleIdx="1" presStyleCnt="3">
        <dgm:presLayoutVars>
          <dgm:bulletEnabled val="1"/>
        </dgm:presLayoutVars>
      </dgm:prSet>
      <dgm:spPr/>
    </dgm:pt>
    <dgm:pt modelId="{2DC0BF5C-0001-4389-A35C-D5B9DE7FF534}" type="pres">
      <dgm:prSet presAssocID="{8E88C791-FF21-433E-89DF-EC294555D617}" presName="spacer" presStyleCnt="0"/>
      <dgm:spPr/>
    </dgm:pt>
    <dgm:pt modelId="{3684F938-C093-4065-895D-F9153EA4646F}" type="pres">
      <dgm:prSet presAssocID="{E42C4607-EEE1-40B6-9EFF-578490CC9BCA}" presName="comp" presStyleCnt="0"/>
      <dgm:spPr/>
    </dgm:pt>
    <dgm:pt modelId="{0292BC87-BB40-4AF7-9B72-18DED0B9EF03}" type="pres">
      <dgm:prSet presAssocID="{E42C4607-EEE1-40B6-9EFF-578490CC9BCA}" presName="box" presStyleLbl="node1" presStyleIdx="2" presStyleCnt="3"/>
      <dgm:spPr/>
    </dgm:pt>
    <dgm:pt modelId="{263C2282-258B-41F3-85AE-3A972D744B28}" type="pres">
      <dgm:prSet presAssocID="{E42C4607-EEE1-40B6-9EFF-578490CC9BCA}" presName="img" presStyleLbl="fgImgPlace1" presStyleIdx="2" presStyleCnt="3" custScaleX="96931" custScaleY="125020" custLinFactNeighborX="-9993" custLinFactNeighborY="-52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1C7854A-69BA-441F-A304-203972A80CA3}" type="pres">
      <dgm:prSet presAssocID="{E42C4607-EEE1-40B6-9EFF-578490CC9BCA}" presName="text" presStyleLbl="node1" presStyleIdx="2" presStyleCnt="3">
        <dgm:presLayoutVars>
          <dgm:bulletEnabled val="1"/>
        </dgm:presLayoutVars>
      </dgm:prSet>
      <dgm:spPr/>
    </dgm:pt>
  </dgm:ptLst>
  <dgm:cxnLst>
    <dgm:cxn modelId="{451CD50D-C894-4401-ABD0-56295A6BE9AE}" type="presOf" srcId="{076C0A53-1CD0-4DBF-BDBB-2B73204A4818}" destId="{66074EF3-E0DF-46B3-8130-C047FE2C78DF}" srcOrd="1" destOrd="0" presId="urn:microsoft.com/office/officeart/2005/8/layout/vList4"/>
    <dgm:cxn modelId="{CB778B41-2B4C-43E8-A44C-241837DFA466}" type="presOf" srcId="{0A667DC4-F9F3-483F-A229-14F444643A26}" destId="{B61B43DD-1F92-4A19-ABE8-57F4237D9158}" srcOrd="0" destOrd="0" presId="urn:microsoft.com/office/officeart/2005/8/layout/vList4"/>
    <dgm:cxn modelId="{70AFED70-6208-4754-ADC1-D70CBEE25044}" type="presOf" srcId="{04DA8ADF-A93D-44DA-B35E-6230AD2120C2}" destId="{E1F049D8-E280-4E94-8FAE-AF00C9A63B9D}" srcOrd="0" destOrd="0" presId="urn:microsoft.com/office/officeart/2005/8/layout/vList4"/>
    <dgm:cxn modelId="{78FB5574-D06F-485B-9E2F-A39CD4725A88}" srcId="{0A667DC4-F9F3-483F-A229-14F444643A26}" destId="{04DA8ADF-A93D-44DA-B35E-6230AD2120C2}" srcOrd="0" destOrd="0" parTransId="{66F7CB6A-F361-4564-A091-F3A64611D1AC}" sibTransId="{BFB8BC94-D222-4033-A50F-A88347A6D7DC}"/>
    <dgm:cxn modelId="{D20FE476-E319-4CEF-968A-247C4359C2AD}" srcId="{0A667DC4-F9F3-483F-A229-14F444643A26}" destId="{E42C4607-EEE1-40B6-9EFF-578490CC9BCA}" srcOrd="2" destOrd="0" parTransId="{9555D83C-FAAE-4111-9D1B-658886FF1F4D}" sibTransId="{8247824F-8291-4EB0-828C-DB95C1792C34}"/>
    <dgm:cxn modelId="{9A80E97E-CC11-4843-ABB0-915ED99C34DB}" type="presOf" srcId="{E42C4607-EEE1-40B6-9EFF-578490CC9BCA}" destId="{0292BC87-BB40-4AF7-9B72-18DED0B9EF03}" srcOrd="0" destOrd="0" presId="urn:microsoft.com/office/officeart/2005/8/layout/vList4"/>
    <dgm:cxn modelId="{189DAB8A-F41B-40B6-824F-4598847589A6}" srcId="{0A667DC4-F9F3-483F-A229-14F444643A26}" destId="{076C0A53-1CD0-4DBF-BDBB-2B73204A4818}" srcOrd="1" destOrd="0" parTransId="{2DA15683-D718-41E2-BAC1-056BA9A3382C}" sibTransId="{8E88C791-FF21-433E-89DF-EC294555D617}"/>
    <dgm:cxn modelId="{71DEFEA0-438E-43EE-8BE7-B778B5AEEC47}" type="presOf" srcId="{076C0A53-1CD0-4DBF-BDBB-2B73204A4818}" destId="{20442C65-99A2-4507-B09A-4DF472A5AB89}" srcOrd="0" destOrd="0" presId="urn:microsoft.com/office/officeart/2005/8/layout/vList4"/>
    <dgm:cxn modelId="{FFD4C4A3-E788-4492-9AA4-11558122883B}" type="presOf" srcId="{E42C4607-EEE1-40B6-9EFF-578490CC9BCA}" destId="{A1C7854A-69BA-441F-A304-203972A80CA3}" srcOrd="1" destOrd="0" presId="urn:microsoft.com/office/officeart/2005/8/layout/vList4"/>
    <dgm:cxn modelId="{0D5053E6-3DA6-4A6D-98B3-A3D5E3E37677}" type="presOf" srcId="{04DA8ADF-A93D-44DA-B35E-6230AD2120C2}" destId="{1663C6AF-82D7-4F64-BEFD-B44292673EE9}" srcOrd="1" destOrd="0" presId="urn:microsoft.com/office/officeart/2005/8/layout/vList4"/>
    <dgm:cxn modelId="{79FF0541-53A0-448D-84B0-0A4BE558AC8B}" type="presParOf" srcId="{B61B43DD-1F92-4A19-ABE8-57F4237D9158}" destId="{ACC4744A-3E57-46EC-B031-61F7BC16B938}" srcOrd="0" destOrd="0" presId="urn:microsoft.com/office/officeart/2005/8/layout/vList4"/>
    <dgm:cxn modelId="{B4F7192D-1474-4A66-A7E1-42CBC0BACDBC}" type="presParOf" srcId="{ACC4744A-3E57-46EC-B031-61F7BC16B938}" destId="{E1F049D8-E280-4E94-8FAE-AF00C9A63B9D}" srcOrd="0" destOrd="0" presId="urn:microsoft.com/office/officeart/2005/8/layout/vList4"/>
    <dgm:cxn modelId="{6C11F5D2-371D-434A-8E73-76B96B0ECCFE}" type="presParOf" srcId="{ACC4744A-3E57-46EC-B031-61F7BC16B938}" destId="{46BAF48D-0409-4C83-A929-1B0E3E478469}" srcOrd="1" destOrd="0" presId="urn:microsoft.com/office/officeart/2005/8/layout/vList4"/>
    <dgm:cxn modelId="{A3DB361F-0E21-4163-893B-7A78A3D13572}" type="presParOf" srcId="{ACC4744A-3E57-46EC-B031-61F7BC16B938}" destId="{1663C6AF-82D7-4F64-BEFD-B44292673EE9}" srcOrd="2" destOrd="0" presId="urn:microsoft.com/office/officeart/2005/8/layout/vList4"/>
    <dgm:cxn modelId="{0C666636-2E72-41AE-A6D6-7A6287B1B1D5}" type="presParOf" srcId="{B61B43DD-1F92-4A19-ABE8-57F4237D9158}" destId="{D61297AB-5211-4862-B739-11A8FE61973F}" srcOrd="1" destOrd="0" presId="urn:microsoft.com/office/officeart/2005/8/layout/vList4"/>
    <dgm:cxn modelId="{0A79D5B1-6564-4554-AFC3-A5E5D4075CFD}" type="presParOf" srcId="{B61B43DD-1F92-4A19-ABE8-57F4237D9158}" destId="{6BD67E8C-01DC-4377-AEA6-8B4E4C2A6994}" srcOrd="2" destOrd="0" presId="urn:microsoft.com/office/officeart/2005/8/layout/vList4"/>
    <dgm:cxn modelId="{4762A89D-524E-4553-9690-A2E70251127A}" type="presParOf" srcId="{6BD67E8C-01DC-4377-AEA6-8B4E4C2A6994}" destId="{20442C65-99A2-4507-B09A-4DF472A5AB89}" srcOrd="0" destOrd="0" presId="urn:microsoft.com/office/officeart/2005/8/layout/vList4"/>
    <dgm:cxn modelId="{FB6DEF8E-AF7F-4EB7-8E0A-8ADA0026188B}" type="presParOf" srcId="{6BD67E8C-01DC-4377-AEA6-8B4E4C2A6994}" destId="{55AFA5AB-872F-4C62-9191-581C58A53A4C}" srcOrd="1" destOrd="0" presId="urn:microsoft.com/office/officeart/2005/8/layout/vList4"/>
    <dgm:cxn modelId="{FCF2EA50-5830-460A-B966-A8BC64F05F80}" type="presParOf" srcId="{6BD67E8C-01DC-4377-AEA6-8B4E4C2A6994}" destId="{66074EF3-E0DF-46B3-8130-C047FE2C78DF}" srcOrd="2" destOrd="0" presId="urn:microsoft.com/office/officeart/2005/8/layout/vList4"/>
    <dgm:cxn modelId="{FCE7263E-D4BA-4931-8061-9973AFF86364}" type="presParOf" srcId="{B61B43DD-1F92-4A19-ABE8-57F4237D9158}" destId="{2DC0BF5C-0001-4389-A35C-D5B9DE7FF534}" srcOrd="3" destOrd="0" presId="urn:microsoft.com/office/officeart/2005/8/layout/vList4"/>
    <dgm:cxn modelId="{1A291CC9-97F2-4937-AB32-9B1FFCE30C01}" type="presParOf" srcId="{B61B43DD-1F92-4A19-ABE8-57F4237D9158}" destId="{3684F938-C093-4065-895D-F9153EA4646F}" srcOrd="4" destOrd="0" presId="urn:microsoft.com/office/officeart/2005/8/layout/vList4"/>
    <dgm:cxn modelId="{5CF5766C-BCF8-447C-B7F9-728AB28692D2}" type="presParOf" srcId="{3684F938-C093-4065-895D-F9153EA4646F}" destId="{0292BC87-BB40-4AF7-9B72-18DED0B9EF03}" srcOrd="0" destOrd="0" presId="urn:microsoft.com/office/officeart/2005/8/layout/vList4"/>
    <dgm:cxn modelId="{6000DC0E-D879-476F-9A48-DF1909586E15}" type="presParOf" srcId="{3684F938-C093-4065-895D-F9153EA4646F}" destId="{263C2282-258B-41F3-85AE-3A972D744B28}" srcOrd="1" destOrd="0" presId="urn:microsoft.com/office/officeart/2005/8/layout/vList4"/>
    <dgm:cxn modelId="{841CB416-82F1-4674-83A3-E624DEBD1313}" type="presParOf" srcId="{3684F938-C093-4065-895D-F9153EA4646F}" destId="{A1C7854A-69BA-441F-A304-203972A80C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049D8-E280-4E94-8FAE-AF00C9A63B9D}">
      <dsp:nvSpPr>
        <dsp:cNvPr id="0" name=""/>
        <dsp:cNvSpPr/>
      </dsp:nvSpPr>
      <dsp:spPr>
        <a:xfrm>
          <a:off x="0" y="0"/>
          <a:ext cx="8229600" cy="13922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I. CHƯƠNG TRÌNH KHAI THÁC THUỘC ĐỊA LẦN THỨ HAI CỦA THỰC DÂN PHÁP</a:t>
          </a:r>
        </a:p>
      </dsp:txBody>
      <dsp:txXfrm>
        <a:off x="1785146" y="0"/>
        <a:ext cx="6444453" cy="1392264"/>
      </dsp:txXfrm>
    </dsp:sp>
    <dsp:sp modelId="{46BAF48D-0409-4C83-A929-1B0E3E478469}">
      <dsp:nvSpPr>
        <dsp:cNvPr id="0" name=""/>
        <dsp:cNvSpPr/>
      </dsp:nvSpPr>
      <dsp:spPr>
        <a:xfrm>
          <a:off x="0" y="0"/>
          <a:ext cx="1776392" cy="13922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42C65-99A2-4507-B09A-4DF472A5AB89}">
      <dsp:nvSpPr>
        <dsp:cNvPr id="0" name=""/>
        <dsp:cNvSpPr/>
      </dsp:nvSpPr>
      <dsp:spPr>
        <a:xfrm>
          <a:off x="0" y="1565016"/>
          <a:ext cx="8229600" cy="13922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II. CÁC CHÍNH SÁCH CHÍNH TRỊ, VĂN HÓA, GIÁO DỤC </a:t>
          </a:r>
          <a:r>
            <a:rPr lang="en-US" sz="2800" b="1" i="1" kern="1200" dirty="0">
              <a:solidFill>
                <a:srgbClr val="FF0000"/>
              </a:solidFill>
            </a:rPr>
            <a:t>(HS TỰ HỌC)</a:t>
          </a:r>
        </a:p>
      </dsp:txBody>
      <dsp:txXfrm>
        <a:off x="1785146" y="1565016"/>
        <a:ext cx="6444453" cy="1392264"/>
      </dsp:txXfrm>
    </dsp:sp>
    <dsp:sp modelId="{55AFA5AB-872F-4C62-9191-581C58A53A4C}">
      <dsp:nvSpPr>
        <dsp:cNvPr id="0" name=""/>
        <dsp:cNvSpPr/>
      </dsp:nvSpPr>
      <dsp:spPr>
        <a:xfrm>
          <a:off x="0" y="1524005"/>
          <a:ext cx="1645920" cy="14593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2BC87-BB40-4AF7-9B72-18DED0B9EF03}">
      <dsp:nvSpPr>
        <dsp:cNvPr id="0" name=""/>
        <dsp:cNvSpPr/>
      </dsp:nvSpPr>
      <dsp:spPr>
        <a:xfrm>
          <a:off x="0" y="3130143"/>
          <a:ext cx="8229600" cy="139226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III. XÃ HỘI VIỆT NAM PHÂN HÓA</a:t>
          </a:r>
        </a:p>
      </dsp:txBody>
      <dsp:txXfrm>
        <a:off x="1785146" y="3130143"/>
        <a:ext cx="6444453" cy="1392264"/>
      </dsp:txXfrm>
    </dsp:sp>
    <dsp:sp modelId="{263C2282-258B-41F3-85AE-3A972D744B28}">
      <dsp:nvSpPr>
        <dsp:cNvPr id="0" name=""/>
        <dsp:cNvSpPr/>
      </dsp:nvSpPr>
      <dsp:spPr>
        <a:xfrm>
          <a:off x="6" y="3124195"/>
          <a:ext cx="1595406" cy="13924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DCA3B-A61E-482B-B923-3FE2A2D1AD8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30D5C-887E-4417-AE0B-6D79ED21F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0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8D5A9-B6DF-44CD-9CCD-1F20A1A2621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1A270-0F5E-4FA3-8B82-327D9D68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3852AD-A86C-47EA-AA15-3F84FB9A2644}" type="slidenum">
              <a:rPr lang="en-US" b="0"/>
              <a:pPr eaLnBrk="1" hangingPunct="1"/>
              <a:t>1</a:t>
            </a:fld>
            <a:endParaRPr lang="en-US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38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1A270-0F5E-4FA3-8B82-327D9D680E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1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2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1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22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45BEE-A103-4D69-BCE0-42F0BEE13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9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2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5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09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04BC9-8292-4CDA-A4BE-0A1BE823A67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D24C0-BF08-48C8-A25D-A7CDD18C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0" y="2362200"/>
            <a:ext cx="8115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1: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khai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lần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nhất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Pháp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đối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ta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ra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just" eaLnBrk="0" hangingPunct="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thời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?</a:t>
            </a:r>
          </a:p>
          <a:p>
            <a:pPr marL="342900" indent="-342900" eaLnBrk="0" hangingPunct="0"/>
            <a:endParaRPr lang="en-US" sz="3200" dirty="0">
              <a:solidFill>
                <a:srgbClr val="0000FF"/>
              </a:solidFill>
            </a:endParaRPr>
          </a:p>
          <a:p>
            <a:pPr marL="342900" indent="-342900" eaLnBrk="0" hangingPunct="0">
              <a:buFontTx/>
              <a:buAutoNum type="alphaUcPeriod"/>
            </a:pPr>
            <a:r>
              <a:rPr lang="en-US" sz="3200" dirty="0">
                <a:solidFill>
                  <a:srgbClr val="0000FF"/>
                </a:solidFill>
              </a:rPr>
              <a:t>1884 - 1905                    B.1897 - 1914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0893" y="609600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endParaRPr lang="en-US" sz="5400" b="1" cap="all" spc="0" dirty="0">
              <a:ln w="0"/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4991100" y="4303396"/>
            <a:ext cx="381000" cy="64704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9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0" y="612610"/>
            <a:ext cx="411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 CHƯƠNG TRÌNH KHAI THÁC LẦN THỨ HAI CỦA THỰC DÂN PHÁP.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0" y="1580192"/>
            <a:ext cx="363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1.Nguyên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0" y="2037392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2.Chính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152400" y="2743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152400" y="3124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152400" y="3505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147484" y="3947084"/>
            <a:ext cx="3810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275790" y="4566429"/>
            <a:ext cx="40199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0" dirty="0">
                <a:latin typeface="Times New Roman" pitchFamily="18" charset="0"/>
                <a:cs typeface="Times New Roman" pitchFamily="18" charset="0"/>
              </a:rPr>
              <a:t>Đầu tư và phát triển thêm 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………………</a:t>
            </a:r>
            <a:r>
              <a:rPr lang="vi-VN" sz="2400" b="0" dirty="0">
                <a:latin typeface="Times New Roman" pitchFamily="18" charset="0"/>
                <a:cs typeface="Times New Roman" pitchFamily="18" charset="0"/>
              </a:rPr>
              <a:t>xuyên Đông Dương</a:t>
            </a:r>
            <a:endParaRPr lang="en-US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27709"/>
            <a:ext cx="9144000" cy="8104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0" y="432954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81025" y="4876800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sắt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612610"/>
            <a:ext cx="0" cy="5599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12610"/>
            <a:ext cx="2819400" cy="2114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0" y="2743200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Pháp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trọng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tư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đâu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472"/>
            <a:ext cx="4572000" cy="603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29200" y="621166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Dương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91589"/>
            <a:ext cx="4572000" cy="626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61065" y="6172200"/>
            <a:ext cx="448293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Tuyến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Gòn-Lộc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Pháp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chuyển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vàng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trắng”từ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cảng</a:t>
            </a:r>
            <a:r>
              <a:rPr lang="en-US" dirty="0">
                <a:solidFill>
                  <a:srgbClr val="FF0000"/>
                </a:solidFill>
              </a:rPr>
              <a:t> SG</a:t>
            </a:r>
          </a:p>
        </p:txBody>
      </p:sp>
    </p:spTree>
    <p:extLst>
      <p:ext uri="{BB962C8B-B14F-4D97-AF65-F5344CB8AC3E}">
        <p14:creationId xmlns:p14="http://schemas.microsoft.com/office/powerpoint/2010/main" val="5400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1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7"/>
          <p:cNvSpPr txBox="1">
            <a:spLocks noChangeArrowheads="1"/>
          </p:cNvSpPr>
          <p:nvPr/>
        </p:nvSpPr>
        <p:spPr bwMode="auto">
          <a:xfrm>
            <a:off x="79089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12292" name="Text Box 38"/>
          <p:cNvSpPr txBox="1">
            <a:spLocks noChangeArrowheads="1"/>
          </p:cNvSpPr>
          <p:nvPr/>
        </p:nvSpPr>
        <p:spPr bwMode="auto">
          <a:xfrm>
            <a:off x="-53975" y="5630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2294" name="Text Box 21"/>
          <p:cNvSpPr txBox="1">
            <a:spLocks noChangeArrowheads="1"/>
          </p:cNvSpPr>
          <p:nvPr/>
        </p:nvSpPr>
        <p:spPr bwMode="auto">
          <a:xfrm>
            <a:off x="130175" y="464344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I.CHƯƠNG TRÌNH KHAI THÁC LẦN THỨ HAI CỦA THỰC DÂN </a:t>
            </a:r>
            <a:r>
              <a:rPr lang="en-US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PHÁP.</a:t>
            </a:r>
          </a:p>
        </p:txBody>
      </p:sp>
      <p:sp>
        <p:nvSpPr>
          <p:cNvPr id="12296" name="Text Box 23"/>
          <p:cNvSpPr txBox="1">
            <a:spLocks noChangeArrowheads="1"/>
          </p:cNvSpPr>
          <p:nvPr/>
        </p:nvSpPr>
        <p:spPr bwMode="auto">
          <a:xfrm>
            <a:off x="130175" y="1405630"/>
            <a:ext cx="4648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2.Chính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299" name="Text Box 26"/>
          <p:cNvSpPr txBox="1">
            <a:spLocks noChangeArrowheads="1"/>
          </p:cNvSpPr>
          <p:nvPr/>
        </p:nvSpPr>
        <p:spPr bwMode="auto">
          <a:xfrm>
            <a:off x="190500" y="1632517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300" name="Text Box 27"/>
          <p:cNvSpPr txBox="1">
            <a:spLocks noChangeArrowheads="1"/>
          </p:cNvSpPr>
          <p:nvPr/>
        </p:nvSpPr>
        <p:spPr bwMode="auto">
          <a:xfrm>
            <a:off x="156936" y="1949780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301" name="Text Box 28"/>
          <p:cNvSpPr txBox="1">
            <a:spLocks noChangeArrowheads="1"/>
          </p:cNvSpPr>
          <p:nvPr/>
        </p:nvSpPr>
        <p:spPr bwMode="auto">
          <a:xfrm>
            <a:off x="174171" y="2506376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302" name="Text Box 30"/>
          <p:cNvSpPr txBox="1">
            <a:spLocks noChangeArrowheads="1"/>
          </p:cNvSpPr>
          <p:nvPr/>
        </p:nvSpPr>
        <p:spPr bwMode="auto">
          <a:xfrm>
            <a:off x="179614" y="2209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0447" name="Text Box 31"/>
          <p:cNvSpPr txBox="1">
            <a:spLocks noChangeArrowheads="1"/>
          </p:cNvSpPr>
          <p:nvPr/>
        </p:nvSpPr>
        <p:spPr bwMode="auto">
          <a:xfrm>
            <a:off x="228600" y="2904301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0448" name="Text Box 32"/>
          <p:cNvSpPr txBox="1">
            <a:spLocks noChangeArrowheads="1"/>
          </p:cNvSpPr>
          <p:nvPr/>
        </p:nvSpPr>
        <p:spPr bwMode="auto">
          <a:xfrm>
            <a:off x="118836" y="3359150"/>
            <a:ext cx="48119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- N</a:t>
            </a:r>
            <a:r>
              <a:rPr lang="vi-VN" sz="2800" b="0" dirty="0">
                <a:latin typeface="Times New Roman" pitchFamily="18" charset="0"/>
                <a:cs typeface="Times New Roman" pitchFamily="18" charset="0"/>
              </a:rPr>
              <a:t>gân hàng Đông Dương nắm độc quyền chỉ huy các 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………………………….</a:t>
            </a:r>
            <a:r>
              <a:rPr lang="vi-VN" sz="2800" b="0" dirty="0">
                <a:latin typeface="Times New Roman" pitchFamily="18" charset="0"/>
                <a:cs typeface="Times New Roman" pitchFamily="18" charset="0"/>
              </a:rPr>
              <a:t>Đông Dương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Line 33"/>
          <p:cNvSpPr>
            <a:spLocks noChangeShapeType="1"/>
          </p:cNvSpPr>
          <p:nvPr/>
        </p:nvSpPr>
        <p:spPr bwMode="auto">
          <a:xfrm>
            <a:off x="5029200" y="464344"/>
            <a:ext cx="0" cy="63936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0" name="Text Box 38"/>
          <p:cNvSpPr txBox="1">
            <a:spLocks noChangeArrowheads="1"/>
          </p:cNvSpPr>
          <p:nvPr/>
        </p:nvSpPr>
        <p:spPr bwMode="auto">
          <a:xfrm>
            <a:off x="130175" y="1058069"/>
            <a:ext cx="2971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1.Nguyên </a:t>
            </a:r>
            <a:r>
              <a:rPr lang="en-US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27709"/>
            <a:ext cx="9144000" cy="8104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5400" y="432954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1600" y="3135133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Ngân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hàng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Dương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vai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trò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như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thế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đối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với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nền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  <a:r>
              <a:rPr lang="en-US" sz="2800" dirty="0" err="1">
                <a:solidFill>
                  <a:srgbClr val="0070C0"/>
                </a:solidFill>
              </a:rPr>
              <a:t>Đông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Dương</a:t>
            </a:r>
            <a:r>
              <a:rPr lang="en-US" sz="2800" dirty="0">
                <a:solidFill>
                  <a:srgbClr val="0070C0"/>
                </a:solidFill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25515"/>
            <a:ext cx="3581400" cy="26096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4177615"/>
            <a:ext cx="314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ngành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7" y="464344"/>
            <a:ext cx="401796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050289"/>
            <a:ext cx="41402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99449" y="5981099"/>
            <a:ext cx="391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Dương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29" y="558172"/>
            <a:ext cx="4048125" cy="579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19700" y="635043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Sài</a:t>
            </a:r>
            <a:r>
              <a:rPr lang="en-US" dirty="0"/>
              <a:t> </a:t>
            </a:r>
            <a:r>
              <a:rPr lang="en-US" dirty="0" err="1"/>
              <a:t>Gòn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97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8" grpId="0"/>
      <p:bldP spid="2" grpId="0"/>
      <p:bldP spid="11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92696"/>
            <a:ext cx="91440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AutoShape 2" descr="Kết quả hình ảnh cho cờ ph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Kết quả hình ảnh cho cờ ph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Kết quả hình ảnh cho cờ ph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AutoShape 8" descr="Kết quả hình ảnh cho cờ ph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AutoShape 10" descr="Kết quả hình ảnh cho cờ phá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24600" y="1196752"/>
            <a:ext cx="274739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HOẠT ĐỘNG NHÓM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0312" y="2905199"/>
            <a:ext cx="1080120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/>
          <a:srcRect l="11339" t="3780" r="13071"/>
          <a:stretch>
            <a:fillRect/>
          </a:stretch>
        </p:blipFill>
        <p:spPr bwMode="auto">
          <a:xfrm>
            <a:off x="7452320" y="1628800"/>
            <a:ext cx="914400" cy="1163955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7528520" y="1954555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457200" y="7937"/>
            <a:ext cx="8153400" cy="684759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7" name="Straight Connector 146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48" name="Picture 1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199"/>
            <a:ext cx="3810000" cy="1939117"/>
          </a:xfrm>
          <a:prstGeom prst="rect">
            <a:avLst/>
          </a:prstGeom>
        </p:spPr>
      </p:pic>
      <p:sp>
        <p:nvSpPr>
          <p:cNvPr id="149" name="Content Placeholder 2"/>
          <p:cNvSpPr>
            <a:spLocks noGrp="1"/>
          </p:cNvSpPr>
          <p:nvPr>
            <p:ph idx="1"/>
          </p:nvPr>
        </p:nvSpPr>
        <p:spPr>
          <a:xfrm>
            <a:off x="460375" y="3810000"/>
            <a:ext cx="481874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err="1">
                <a:solidFill>
                  <a:srgbClr val="00B050"/>
                </a:solidFill>
              </a:rPr>
              <a:t>Điểm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mới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trong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chương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khai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thác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thuộc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địa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lần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hai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thực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dân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Pháp</a:t>
            </a:r>
            <a:r>
              <a:rPr lang="en-US" b="1" dirty="0">
                <a:solidFill>
                  <a:srgbClr val="00B050"/>
                </a:solidFill>
              </a:rPr>
              <a:t> so </a:t>
            </a:r>
            <a:r>
              <a:rPr lang="en-US" b="1" dirty="0" err="1">
                <a:solidFill>
                  <a:srgbClr val="00B050"/>
                </a:solidFill>
              </a:rPr>
              <a:t>với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lần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nhất</a:t>
            </a:r>
            <a:r>
              <a:rPr lang="en-US" b="1" dirty="0">
                <a:solidFill>
                  <a:srgbClr val="00B050"/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1257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24177"/>
            <a:ext cx="5181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</a:rPr>
              <a:t>Tăng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cường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đầu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tư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vốn</a:t>
            </a:r>
            <a:r>
              <a:rPr lang="en-US" sz="5400" dirty="0">
                <a:solidFill>
                  <a:srgbClr val="0070C0"/>
                </a:solidFill>
              </a:rPr>
              <a:t>, </a:t>
            </a:r>
            <a:r>
              <a:rPr lang="en-US" sz="5400" dirty="0" err="1">
                <a:solidFill>
                  <a:srgbClr val="0070C0"/>
                </a:solidFill>
              </a:rPr>
              <a:t>kĩ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thuật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vào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mở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rộng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sản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xuất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để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kiếm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lời</a:t>
            </a:r>
            <a:endParaRPr lang="en-US" sz="5400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00600" y="861835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24177"/>
            <a:ext cx="4114800" cy="385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77245" y="4572000"/>
            <a:ext cx="3913909" cy="38100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Biểu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̀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nguồn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vốn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đầu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tư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cuả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tư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Đông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</a:rPr>
              <a:t>Dương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7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9600" y="762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Hậu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chương</a:t>
            </a:r>
            <a:r>
              <a:rPr lang="en-US" sz="2400" b="1" dirty="0"/>
              <a:t> </a:t>
            </a:r>
            <a:r>
              <a:rPr lang="en-US" sz="2400" b="1" dirty="0" err="1"/>
              <a:t>trình</a:t>
            </a:r>
            <a:r>
              <a:rPr lang="en-US" sz="2400" b="1" dirty="0"/>
              <a:t> </a:t>
            </a:r>
            <a:r>
              <a:rPr lang="en-US" sz="2400" b="1" dirty="0" err="1"/>
              <a:t>khai</a:t>
            </a:r>
            <a:r>
              <a:rPr lang="en-US" sz="2400" b="1" dirty="0"/>
              <a:t> </a:t>
            </a:r>
            <a:r>
              <a:rPr lang="en-US" sz="2400" b="1" dirty="0" err="1"/>
              <a:t>thác</a:t>
            </a:r>
            <a:r>
              <a:rPr lang="en-US" sz="2400" b="1" dirty="0"/>
              <a:t> </a:t>
            </a:r>
            <a:r>
              <a:rPr lang="en-US" sz="2400" b="1" dirty="0" err="1"/>
              <a:t>thuộc</a:t>
            </a:r>
            <a:r>
              <a:rPr lang="en-US" sz="2400" b="1" dirty="0"/>
              <a:t> </a:t>
            </a:r>
            <a:r>
              <a:rPr lang="en-US" sz="2400" b="1" dirty="0" err="1"/>
              <a:t>địa</a:t>
            </a:r>
            <a:r>
              <a:rPr lang="en-US" sz="2400" b="1" dirty="0"/>
              <a:t> </a:t>
            </a:r>
            <a:r>
              <a:rPr lang="en-US" sz="2400" b="1" dirty="0" err="1"/>
              <a:t>lần</a:t>
            </a:r>
            <a:r>
              <a:rPr lang="en-US" sz="2400" b="1" dirty="0"/>
              <a:t> </a:t>
            </a:r>
            <a:r>
              <a:rPr lang="en-US" sz="2400" b="1" dirty="0" err="1"/>
              <a:t>thứ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r>
              <a:rPr lang="en-US" sz="2400" b="1" dirty="0"/>
              <a:t> </a:t>
            </a:r>
            <a:r>
              <a:rPr lang="en-US" sz="2400" b="1" dirty="0" err="1"/>
              <a:t>đối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ta?</a:t>
            </a:r>
          </a:p>
        </p:txBody>
      </p:sp>
      <p:pic>
        <p:nvPicPr>
          <p:cNvPr id="4" name="Bài 22 Nhân dân ta thời pháp thuộ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162800" cy="4525963"/>
          </a:xfrm>
        </p:spPr>
      </p:pic>
    </p:spTree>
    <p:extLst>
      <p:ext uri="{BB962C8B-B14F-4D97-AF65-F5344CB8AC3E}">
        <p14:creationId xmlns:p14="http://schemas.microsoft.com/office/powerpoint/2010/main" val="35664003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ĐOÁN NHANH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B050"/>
                </a:solidFill>
              </a:rPr>
              <a:t>Tác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phẩm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văn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học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nào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nói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về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cảnh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người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nông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dân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Việt</a:t>
            </a:r>
            <a:r>
              <a:rPr lang="en-US" b="1" dirty="0">
                <a:solidFill>
                  <a:srgbClr val="00B050"/>
                </a:solidFill>
              </a:rPr>
              <a:t> Nam </a:t>
            </a:r>
            <a:r>
              <a:rPr lang="en-US" b="1" dirty="0" err="1">
                <a:solidFill>
                  <a:srgbClr val="00B050"/>
                </a:solidFill>
              </a:rPr>
              <a:t>trong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cuộc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khai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thác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thuộc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địa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lần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hai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thực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dân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Pháp</a:t>
            </a:r>
            <a:r>
              <a:rPr lang="en-US" b="1" dirty="0">
                <a:solidFill>
                  <a:srgbClr val="00B050"/>
                </a:solidFill>
              </a:rPr>
              <a:t> ?</a:t>
            </a:r>
          </a:p>
          <a:p>
            <a:pPr marL="514350" indent="-514350">
              <a:buAutoNum type="alphaUcPeriod"/>
            </a:pPr>
            <a:r>
              <a:rPr lang="en-US" dirty="0" err="1"/>
              <a:t>Vợ</a:t>
            </a:r>
            <a:r>
              <a:rPr lang="en-US" dirty="0"/>
              <a:t> </a:t>
            </a:r>
            <a:r>
              <a:rPr lang="en-US" dirty="0" err="1"/>
              <a:t>chồng</a:t>
            </a:r>
            <a:r>
              <a:rPr lang="en-US" dirty="0"/>
              <a:t> A-</a:t>
            </a:r>
            <a:r>
              <a:rPr lang="en-US" dirty="0" err="1"/>
              <a:t>Phủ</a:t>
            </a:r>
            <a:r>
              <a:rPr lang="en-US" dirty="0"/>
              <a:t>            B.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đèn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00600" y="3200400"/>
            <a:ext cx="609600" cy="685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0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382000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II. CÁC CHÍNH SÁCH CHÍNH TRỊ, VĂN HÓA, GIÁO DỤC </a:t>
            </a:r>
            <a:r>
              <a:rPr lang="en-US" sz="2400" b="1" dirty="0">
                <a:solidFill>
                  <a:srgbClr val="FF0000"/>
                </a:solidFill>
              </a:rPr>
              <a:t>(HS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40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III. XÃ HỘI VIỆT NAM PHÂN HÓA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26909"/>
              </p:ext>
            </p:extLst>
          </p:nvPr>
        </p:nvGraphicFramePr>
        <p:xfrm>
          <a:off x="381000" y="1676400"/>
          <a:ext cx="8382000" cy="39623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6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5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TẦNG</a:t>
                      </a:r>
                      <a:r>
                        <a:rPr lang="en-US" baseline="0" dirty="0"/>
                        <a:t> LỚP, GIAI CẤP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ĐẶC</a:t>
                      </a:r>
                      <a:r>
                        <a:rPr lang="en-US" baseline="0" dirty="0"/>
                        <a:t> ĐIỂM,</a:t>
                      </a:r>
                    </a:p>
                    <a:p>
                      <a:pPr algn="ctr"/>
                      <a:r>
                        <a:rPr lang="en-US" baseline="0" dirty="0"/>
                        <a:t>THÁI ĐỘ CHÍNH TRỊ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769">
                <a:tc>
                  <a:txBody>
                    <a:bodyPr/>
                    <a:lstStyle/>
                    <a:p>
                      <a:r>
                        <a:rPr lang="en-US" b="1" dirty="0"/>
                        <a:t>GIAI CẤP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dirty="0"/>
                        <a:t>ĐỊA</a:t>
                      </a:r>
                      <a:r>
                        <a:rPr lang="en-US" b="1" baseline="0" dirty="0"/>
                        <a:t> CHỦ </a:t>
                      </a:r>
                    </a:p>
                    <a:p>
                      <a:r>
                        <a:rPr lang="en-US" b="1" baseline="0" dirty="0"/>
                        <a:t>PHONG KIẾN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NHÓM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 1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769">
                <a:tc>
                  <a:txBody>
                    <a:bodyPr/>
                    <a:lstStyle/>
                    <a:p>
                      <a:r>
                        <a:rPr lang="en-US" b="1" dirty="0"/>
                        <a:t>GIAI</a:t>
                      </a:r>
                      <a:r>
                        <a:rPr lang="en-US" b="1" baseline="0" dirty="0"/>
                        <a:t> CẤP TƯ SẢN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NHÓM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 2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769">
                <a:tc>
                  <a:txBody>
                    <a:bodyPr/>
                    <a:lstStyle/>
                    <a:p>
                      <a:r>
                        <a:rPr lang="en-US" b="1" dirty="0"/>
                        <a:t>TẦNG</a:t>
                      </a:r>
                      <a:r>
                        <a:rPr lang="en-US" b="1" baseline="0" dirty="0"/>
                        <a:t> LỚP TIỂU TƯ SẢN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NHÓ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M 3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769">
                <a:tc>
                  <a:txBody>
                    <a:bodyPr/>
                    <a:lstStyle/>
                    <a:p>
                      <a:r>
                        <a:rPr lang="en-US" b="1" dirty="0"/>
                        <a:t>GIAI CẤP</a:t>
                      </a:r>
                      <a:r>
                        <a:rPr lang="en-US" b="1" baseline="0" dirty="0"/>
                        <a:t> NÔNG DÂN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NHÓ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M 4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769">
                <a:tc>
                  <a:txBody>
                    <a:bodyPr/>
                    <a:lstStyle/>
                    <a:p>
                      <a:r>
                        <a:rPr lang="en-US" b="1" dirty="0"/>
                        <a:t>GIAI CẤP</a:t>
                      </a:r>
                      <a:r>
                        <a:rPr lang="en-US" b="1" baseline="0" dirty="0"/>
                        <a:t> CÔNG NHÂN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NHÓM</a:t>
                      </a:r>
                      <a:r>
                        <a:rPr lang="en-US" b="1" baseline="0" dirty="0">
                          <a:solidFill>
                            <a:srgbClr val="7030A0"/>
                          </a:solidFill>
                        </a:rPr>
                        <a:t> 5</a:t>
                      </a:r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6096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: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,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,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64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976858"/>
            <a:ext cx="419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70C0"/>
                </a:solidFill>
              </a:rPr>
              <a:t>III. XÃ HỘI VIỆT NAM PHÂN HÓA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838200"/>
            <a:ext cx="76200" cy="601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6764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u="sng" dirty="0" err="1">
                <a:solidFill>
                  <a:srgbClr val="C00000"/>
                </a:solidFill>
              </a:rPr>
              <a:t>Giai</a:t>
            </a:r>
            <a:r>
              <a:rPr lang="en-US" sz="2500" u="sng" dirty="0">
                <a:solidFill>
                  <a:srgbClr val="C00000"/>
                </a:solidFill>
              </a:rPr>
              <a:t> </a:t>
            </a:r>
            <a:r>
              <a:rPr lang="en-US" sz="2500" u="sng" dirty="0" err="1">
                <a:solidFill>
                  <a:srgbClr val="C00000"/>
                </a:solidFill>
              </a:rPr>
              <a:t>cấp</a:t>
            </a:r>
            <a:r>
              <a:rPr lang="en-US" sz="2500" u="sng" dirty="0">
                <a:solidFill>
                  <a:srgbClr val="C00000"/>
                </a:solidFill>
              </a:rPr>
              <a:t> </a:t>
            </a:r>
            <a:r>
              <a:rPr lang="en-US" sz="2500" u="sng" dirty="0" err="1">
                <a:solidFill>
                  <a:srgbClr val="C00000"/>
                </a:solidFill>
              </a:rPr>
              <a:t>địa</a:t>
            </a:r>
            <a:r>
              <a:rPr lang="en-US" sz="2500" u="sng" dirty="0">
                <a:solidFill>
                  <a:srgbClr val="C00000"/>
                </a:solidFill>
              </a:rPr>
              <a:t> </a:t>
            </a:r>
            <a:r>
              <a:rPr lang="en-US" sz="2500" u="sng" dirty="0" err="1">
                <a:solidFill>
                  <a:srgbClr val="C00000"/>
                </a:solidFill>
              </a:rPr>
              <a:t>chủ</a:t>
            </a:r>
            <a:r>
              <a:rPr lang="en-US" sz="2500" u="sng" dirty="0">
                <a:solidFill>
                  <a:srgbClr val="C00000"/>
                </a:solidFill>
              </a:rPr>
              <a:t> </a:t>
            </a:r>
            <a:r>
              <a:rPr lang="en-US" sz="2500" u="sng" dirty="0" err="1">
                <a:solidFill>
                  <a:srgbClr val="C00000"/>
                </a:solidFill>
              </a:rPr>
              <a:t>phong</a:t>
            </a:r>
            <a:r>
              <a:rPr lang="en-US" sz="2500" u="sng" dirty="0">
                <a:solidFill>
                  <a:srgbClr val="C00000"/>
                </a:solidFill>
              </a:rPr>
              <a:t> </a:t>
            </a:r>
            <a:r>
              <a:rPr lang="en-US" sz="2500" u="sng" dirty="0" err="1">
                <a:solidFill>
                  <a:srgbClr val="C00000"/>
                </a:solidFill>
              </a:rPr>
              <a:t>kiến</a:t>
            </a:r>
            <a:r>
              <a:rPr lang="en-US" sz="24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chặt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………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phận</a:t>
            </a:r>
            <a:r>
              <a:rPr lang="en-US" sz="2400" dirty="0"/>
              <a:t>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thần</a:t>
            </a:r>
            <a:r>
              <a:rPr lang="en-US" sz="2400" dirty="0"/>
              <a:t> ………………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76858"/>
            <a:ext cx="4876800" cy="489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02539" y="591133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Pháp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1981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Pháp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313623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yêu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191000"/>
            <a:ext cx="4038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2. </a:t>
            </a:r>
            <a:r>
              <a:rPr lang="en-US" sz="2600" dirty="0" err="1">
                <a:solidFill>
                  <a:srgbClr val="C00000"/>
                </a:solidFill>
              </a:rPr>
              <a:t>Giai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cấp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tư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sản</a:t>
            </a:r>
            <a:endParaRPr lang="en-US" sz="2600" dirty="0">
              <a:solidFill>
                <a:srgbClr val="C00000"/>
              </a:solidFill>
            </a:endParaRPr>
          </a:p>
          <a:p>
            <a:r>
              <a:rPr lang="en-US" sz="2000" dirty="0"/>
              <a:t>- </a:t>
            </a:r>
            <a:r>
              <a:rPr lang="en-US" sz="2200" dirty="0"/>
              <a:t>R</a:t>
            </a:r>
            <a:r>
              <a:rPr lang="vi-VN" sz="2200" dirty="0"/>
              <a:t>a đời sau chiến tranh, phân hoá thành 2 bộ phận</a:t>
            </a:r>
            <a:r>
              <a:rPr lang="en-US" sz="2200" dirty="0"/>
              <a:t> : </a:t>
            </a:r>
            <a:r>
              <a:rPr lang="vi-VN" sz="2200" dirty="0"/>
              <a:t>T</a:t>
            </a:r>
            <a:r>
              <a:rPr lang="en-US" sz="2200" dirty="0"/>
              <a:t>S…………</a:t>
            </a:r>
            <a:r>
              <a:rPr lang="vi-VN" sz="2200" dirty="0"/>
              <a:t>và TS</a:t>
            </a:r>
            <a:r>
              <a:rPr lang="en-US" sz="2200" dirty="0"/>
              <a:t>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269" y="6330208"/>
            <a:ext cx="41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Bạch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89" y="976858"/>
            <a:ext cx="4793214" cy="53038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90800" y="4876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dân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tộc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700" y="518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mại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003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976858"/>
            <a:ext cx="419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70C0"/>
                </a:solidFill>
              </a:rPr>
              <a:t>III. XÃ HỘI VIỆT NAM PHÂN HÓA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838200"/>
            <a:ext cx="76200" cy="601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676400"/>
            <a:ext cx="419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3. </a:t>
            </a:r>
            <a:r>
              <a:rPr lang="en-US" sz="2800" dirty="0" err="1">
                <a:solidFill>
                  <a:srgbClr val="C00000"/>
                </a:solidFill>
              </a:rPr>
              <a:t>Tiểu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tư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sz="2600" dirty="0"/>
              <a:t>- </a:t>
            </a:r>
            <a:r>
              <a:rPr lang="vi-VN" sz="2600" dirty="0"/>
              <a:t>Tăng nhanh về số lượng, nhưng bị chèn ép, bạc đãi, đ</a:t>
            </a:r>
            <a:r>
              <a:rPr lang="en-US" sz="2600" dirty="0" err="1"/>
              <a:t>ời</a:t>
            </a:r>
            <a:r>
              <a:rPr lang="en-US" sz="2600" dirty="0"/>
              <a:t> </a:t>
            </a:r>
            <a:r>
              <a:rPr lang="vi-VN" sz="2600" dirty="0"/>
              <a:t>sống</a:t>
            </a:r>
            <a:r>
              <a:rPr lang="en-US" sz="2600" dirty="0"/>
              <a:t>………………..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61868"/>
            <a:ext cx="4876800" cy="48293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5400" y="6096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tiểu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sản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2974" y="290058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bênh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804" y="1828800"/>
            <a:ext cx="8229600" cy="38401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</a:rPr>
              <a:t>Câu</a:t>
            </a:r>
            <a:r>
              <a:rPr lang="en-US" dirty="0">
                <a:solidFill>
                  <a:srgbClr val="C00000"/>
                </a:solidFill>
              </a:rPr>
              <a:t> 2: </a:t>
            </a:r>
            <a:r>
              <a:rPr lang="en-US" dirty="0" err="1">
                <a:solidFill>
                  <a:srgbClr val="C00000"/>
                </a:solidFill>
              </a:rPr>
              <a:t>Sau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chiến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thế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giới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thứ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nhất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mặc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dù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nước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thắng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trận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nhưng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Pháp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gặp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phải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những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khăn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gì</a:t>
            </a:r>
            <a:r>
              <a:rPr lang="en-US" dirty="0">
                <a:solidFill>
                  <a:srgbClr val="C00000"/>
                </a:solidFill>
              </a:rPr>
              <a:t> ?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  A. </a:t>
            </a:r>
            <a:r>
              <a:rPr lang="en-US" dirty="0" err="1">
                <a:solidFill>
                  <a:srgbClr val="0070C0"/>
                </a:solidFill>
              </a:rPr>
              <a:t>Đất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nước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bị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tàn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phá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kinh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tế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kiệt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quệ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dirty="0" err="1">
                <a:solidFill>
                  <a:srgbClr val="0070C0"/>
                </a:solidFill>
              </a:rPr>
              <a:t>B.Ngân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sách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trống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rỗng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kinh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tế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kiệt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quệ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endParaRPr lang="en-US" sz="5400" b="1" cap="all" spc="0" dirty="0">
              <a:ln w="0"/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838200" y="3429000"/>
            <a:ext cx="533400" cy="6096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976858"/>
            <a:ext cx="419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70C0"/>
                </a:solidFill>
              </a:rPr>
              <a:t>III. XÃ HỘI VIỆT NAM PHÂN HÓA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838200"/>
            <a:ext cx="76200" cy="601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676400"/>
            <a:ext cx="4191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4. </a:t>
            </a:r>
            <a:r>
              <a:rPr lang="en-US" sz="2800" dirty="0" err="1">
                <a:solidFill>
                  <a:srgbClr val="C00000"/>
                </a:solidFill>
              </a:rPr>
              <a:t>Giai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cấp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nông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dân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600" dirty="0"/>
              <a:t>- </a:t>
            </a:r>
            <a:r>
              <a:rPr lang="en-US" sz="2600" dirty="0" err="1"/>
              <a:t>Chiếm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90%,  </a:t>
            </a:r>
            <a:r>
              <a:rPr lang="en-US" sz="2600" dirty="0" err="1"/>
              <a:t>bị</a:t>
            </a:r>
            <a:r>
              <a:rPr lang="en-US" sz="2600" dirty="0"/>
              <a:t> </a:t>
            </a:r>
            <a:r>
              <a:rPr lang="en-US" sz="2600" dirty="0" err="1"/>
              <a:t>thực</a:t>
            </a:r>
            <a:r>
              <a:rPr lang="en-US" sz="2600" dirty="0"/>
              <a:t> </a:t>
            </a:r>
            <a:r>
              <a:rPr lang="en-US" sz="2600" dirty="0" err="1"/>
              <a:t>dân</a:t>
            </a:r>
            <a:r>
              <a:rPr lang="en-US" sz="2600" dirty="0"/>
              <a:t>, </a:t>
            </a:r>
            <a:r>
              <a:rPr lang="en-US" sz="2600" dirty="0" err="1"/>
              <a:t>phong</a:t>
            </a:r>
            <a:r>
              <a:rPr lang="en-US" sz="2600" dirty="0"/>
              <a:t> </a:t>
            </a:r>
            <a:r>
              <a:rPr lang="en-US" sz="2600" dirty="0" err="1"/>
              <a:t>kiến</a:t>
            </a:r>
            <a:r>
              <a:rPr lang="en-US" sz="2600" dirty="0"/>
              <a:t> ……       ……………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nề</a:t>
            </a:r>
            <a:r>
              <a:rPr lang="en-US" sz="26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7140" y="5943600"/>
            <a:ext cx="4177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24384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2817246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bóc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lột</a:t>
            </a:r>
            <a:endParaRPr lang="en-US" sz="2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72" y="1048056"/>
            <a:ext cx="4590328" cy="4285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40" y="1048057"/>
            <a:ext cx="4558260" cy="42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976858"/>
            <a:ext cx="419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70C0"/>
                </a:solidFill>
              </a:rPr>
              <a:t>III. XÃ HỘI VIỆT NAM PHÂN HÓA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191000" y="838200"/>
            <a:ext cx="76200" cy="601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676400"/>
            <a:ext cx="4191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5. </a:t>
            </a:r>
            <a:r>
              <a:rPr lang="en-US" sz="2800" dirty="0" err="1">
                <a:solidFill>
                  <a:srgbClr val="C00000"/>
                </a:solidFill>
              </a:rPr>
              <a:t>Giai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cấp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công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nhân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vi-VN" sz="2800" dirty="0"/>
              <a:t>- Tăng cả 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vi-VN" sz="2800" dirty="0"/>
              <a:t>chất lượng.</a:t>
            </a:r>
          </a:p>
          <a:p>
            <a:r>
              <a:rPr lang="vi-VN" sz="2800" dirty="0"/>
              <a:t>- Bị áp bức bóc lột</a:t>
            </a:r>
            <a:r>
              <a:rPr lang="en-US" sz="2800" dirty="0"/>
              <a:t>,</a:t>
            </a:r>
            <a:r>
              <a:rPr lang="vi-VN" sz="2800" dirty="0"/>
              <a:t> có quan hệ gắn bó với</a:t>
            </a:r>
            <a:r>
              <a:rPr lang="en-US" sz="2800" dirty="0"/>
              <a:t> …………</a:t>
            </a:r>
            <a:r>
              <a:rPr lang="vi-VN" sz="2800" dirty="0"/>
              <a:t>, vươn lên thành giai </a:t>
            </a:r>
            <a:r>
              <a:rPr lang="en-US" sz="2800" dirty="0" err="1"/>
              <a:t>cấp</a:t>
            </a:r>
            <a:r>
              <a:rPr lang="en-US" sz="2800" dirty="0"/>
              <a:t> ……………….</a:t>
            </a:r>
            <a:r>
              <a:rPr lang="vi-VN" sz="2800" dirty="0"/>
              <a:t>cách mạng.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64" y="961430"/>
            <a:ext cx="4669436" cy="4829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0600" y="6141308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Công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991410"/>
            <a:ext cx="4724400" cy="4799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7400" y="337631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nông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dân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191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lãnh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đạo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2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3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4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5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36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37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38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39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1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2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3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4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5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6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7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8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9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50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51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52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53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54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55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57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58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59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60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61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62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63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64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65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66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67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68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69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70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71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72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73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74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75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76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77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78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79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80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81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82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83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84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85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86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87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88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89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90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91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92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93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94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95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96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97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98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99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00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01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02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03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04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05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06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07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08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09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10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11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12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13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14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15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16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17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18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19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20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21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22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41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42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43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44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45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46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47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48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49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50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51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52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53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54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55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56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57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58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59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60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61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62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63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64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65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66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67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68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69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70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1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2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3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74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75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76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77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78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79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0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81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82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3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84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85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86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87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88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89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90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91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92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93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94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95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96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97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98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99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00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01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02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03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04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05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06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07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08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09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10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11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12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3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14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15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6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1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1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1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2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2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2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2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24600" y="5091429"/>
            <a:ext cx="2341871" cy="12070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24600" y="5104473"/>
            <a:ext cx="2341871" cy="12070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27" name="Cloud Callout 226"/>
          <p:cNvSpPr/>
          <p:nvPr/>
        </p:nvSpPr>
        <p:spPr>
          <a:xfrm>
            <a:off x="2841812" y="762000"/>
            <a:ext cx="5483225" cy="1354827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/>
              <a:t>Hoàn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nội</a:t>
            </a:r>
            <a:r>
              <a:rPr lang="en-US" sz="2600" b="1" dirty="0"/>
              <a:t> dung</a:t>
            </a:r>
          </a:p>
          <a:p>
            <a:pPr algn="ctr"/>
            <a:r>
              <a:rPr lang="en-US" sz="2600" b="1" dirty="0"/>
              <a:t> </a:t>
            </a:r>
            <a:r>
              <a:rPr lang="en-US" sz="2600" b="1" dirty="0" err="1"/>
              <a:t>trả</a:t>
            </a:r>
            <a:r>
              <a:rPr lang="en-US" sz="2600" b="1" dirty="0"/>
              <a:t> </a:t>
            </a:r>
            <a:r>
              <a:rPr lang="en-US" sz="2600" b="1" dirty="0" err="1"/>
              <a:t>lời</a:t>
            </a:r>
            <a:r>
              <a:rPr lang="en-US" sz="2600" b="1" dirty="0"/>
              <a:t> </a:t>
            </a:r>
            <a:r>
              <a:rPr lang="en-US" sz="2600" b="1" dirty="0" err="1"/>
              <a:t>dưới</a:t>
            </a:r>
            <a:r>
              <a:rPr lang="en-US" sz="2600" b="1" dirty="0"/>
              <a:t> </a:t>
            </a:r>
            <a:r>
              <a:rPr lang="en-US" sz="2600" b="1" dirty="0" err="1"/>
              <a:t>đây</a:t>
            </a:r>
            <a:endParaRPr lang="en-US" sz="2600" b="1" dirty="0"/>
          </a:p>
        </p:txBody>
      </p:sp>
      <p:sp>
        <p:nvSpPr>
          <p:cNvPr id="228" name="TextBox 227"/>
          <p:cNvSpPr txBox="1"/>
          <p:nvPr/>
        </p:nvSpPr>
        <p:spPr>
          <a:xfrm>
            <a:off x="2836032" y="76200"/>
            <a:ext cx="425056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TRÒ CHƠI ĐỒNG ĐỘI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44824" y="2438400"/>
            <a:ext cx="6355976" cy="4007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 </a:t>
            </a:r>
            <a:r>
              <a:rPr lang="en-US" sz="2000" b="1" dirty="0" err="1"/>
              <a:t>Giai</a:t>
            </a:r>
            <a:r>
              <a:rPr lang="en-US" sz="2000" b="1" dirty="0"/>
              <a:t> </a:t>
            </a:r>
            <a:r>
              <a:rPr lang="en-US" sz="2000" b="1" dirty="0" err="1"/>
              <a:t>cấp</a:t>
            </a:r>
            <a:r>
              <a:rPr lang="en-US" sz="2000" b="1" dirty="0"/>
              <a:t> </a:t>
            </a:r>
            <a:r>
              <a:rPr lang="en-US" sz="2000" b="1" dirty="0" err="1"/>
              <a:t>công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VN </a:t>
            </a:r>
            <a:r>
              <a:rPr lang="en-US" sz="2000" b="1" dirty="0" err="1"/>
              <a:t>nhanh</a:t>
            </a:r>
            <a:r>
              <a:rPr lang="en-US" sz="2000" b="1" dirty="0"/>
              <a:t> </a:t>
            </a:r>
            <a:r>
              <a:rPr lang="en-US" sz="2000" b="1" dirty="0" err="1"/>
              <a:t>chóng</a:t>
            </a:r>
            <a:r>
              <a:rPr lang="en-US" sz="2000" b="1" dirty="0"/>
              <a:t> </a:t>
            </a:r>
            <a:r>
              <a:rPr lang="en-US" sz="2000" b="1" dirty="0" err="1"/>
              <a:t>lên</a:t>
            </a:r>
            <a:r>
              <a:rPr lang="en-US" sz="2000" b="1" dirty="0"/>
              <a:t> </a:t>
            </a:r>
            <a:r>
              <a:rPr lang="en-US" sz="2000" b="1" dirty="0" err="1"/>
              <a:t>nắm</a:t>
            </a:r>
            <a:r>
              <a:rPr lang="en-US" sz="2000" b="1" dirty="0"/>
              <a:t> </a:t>
            </a:r>
            <a:r>
              <a:rPr lang="en-US" sz="2000" b="1" dirty="0" err="1"/>
              <a:t>quyền</a:t>
            </a:r>
            <a:r>
              <a:rPr lang="en-US" sz="2000" b="1" dirty="0"/>
              <a:t> </a:t>
            </a:r>
            <a:r>
              <a:rPr lang="en-US" sz="2000" b="1" dirty="0" err="1"/>
              <a:t>lãnh</a:t>
            </a:r>
            <a:r>
              <a:rPr lang="en-US" sz="2000" b="1" dirty="0"/>
              <a:t> </a:t>
            </a:r>
            <a:r>
              <a:rPr lang="en-US" sz="2000" b="1" dirty="0" err="1"/>
              <a:t>đạo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 </a:t>
            </a:r>
            <a:r>
              <a:rPr lang="en-US" sz="2000" b="1" dirty="0" err="1"/>
              <a:t>vì</a:t>
            </a:r>
            <a:r>
              <a:rPr lang="en-US" sz="2000" dirty="0"/>
              <a:t>:</a:t>
            </a:r>
          </a:p>
          <a:p>
            <a:r>
              <a:rPr lang="en-US" sz="2000" dirty="0"/>
              <a:t>1. Lao </a:t>
            </a:r>
            <a:r>
              <a:rPr lang="en-US" sz="2000" dirty="0" err="1"/>
              <a:t>động</a:t>
            </a:r>
            <a:r>
              <a:rPr lang="en-US" sz="2000" dirty="0"/>
              <a:t> ……………….,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kỉ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.</a:t>
            </a:r>
          </a:p>
          <a:p>
            <a:r>
              <a:rPr lang="en-US" sz="2000" dirty="0"/>
              <a:t>2.Bị  ………… …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bức</a:t>
            </a:r>
            <a:endParaRPr lang="en-US" sz="2000" dirty="0"/>
          </a:p>
          <a:p>
            <a:r>
              <a:rPr lang="en-US" sz="2000" dirty="0"/>
              <a:t>3.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gắn</a:t>
            </a:r>
            <a:r>
              <a:rPr lang="en-US" sz="2000" dirty="0"/>
              <a:t> </a:t>
            </a:r>
            <a:r>
              <a:rPr lang="en-US" sz="2000" dirty="0" err="1"/>
              <a:t>bó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……………………….</a:t>
            </a:r>
          </a:p>
          <a:p>
            <a:r>
              <a:rPr lang="en-US" sz="2000" dirty="0"/>
              <a:t>4. 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…………………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hùng</a:t>
            </a:r>
            <a:r>
              <a:rPr lang="en-US" sz="2000" dirty="0"/>
              <a:t>, </a:t>
            </a:r>
            <a:r>
              <a:rPr lang="en-US" sz="2000" dirty="0" err="1"/>
              <a:t>bất</a:t>
            </a:r>
            <a:r>
              <a:rPr lang="en-US" sz="2000" dirty="0"/>
              <a:t> </a:t>
            </a:r>
            <a:r>
              <a:rPr lang="en-US" sz="2000" dirty="0" err="1"/>
              <a:t>khuất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tộc</a:t>
            </a:r>
            <a:r>
              <a:rPr lang="en-US" sz="2000" dirty="0"/>
              <a:t>.</a:t>
            </a:r>
          </a:p>
          <a:p>
            <a:r>
              <a:rPr lang="en-US" sz="2000" dirty="0"/>
              <a:t>5.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thu</a:t>
            </a:r>
            <a:r>
              <a:rPr lang="en-US" sz="2000" dirty="0"/>
              <a:t> ………………………,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hưởng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mạng</a:t>
            </a:r>
            <a:r>
              <a:rPr lang="en-US" sz="2000" dirty="0"/>
              <a:t> ……………………..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trào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mạng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chiến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80706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95352" y="1524001"/>
            <a:ext cx="8496248" cy="495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GC </a:t>
            </a:r>
            <a:r>
              <a:rPr lang="en-US" sz="2000" b="1" dirty="0" err="1">
                <a:solidFill>
                  <a:srgbClr val="C00000"/>
                </a:solidFill>
              </a:rPr>
              <a:t>công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nhân</a:t>
            </a:r>
            <a:r>
              <a:rPr lang="en-US" sz="2000" b="1" dirty="0">
                <a:solidFill>
                  <a:srgbClr val="C00000"/>
                </a:solidFill>
              </a:rPr>
              <a:t> VN </a:t>
            </a:r>
            <a:r>
              <a:rPr lang="en-US" sz="2000" b="1" dirty="0" err="1">
                <a:solidFill>
                  <a:srgbClr val="C00000"/>
                </a:solidFill>
              </a:rPr>
              <a:t>nhanh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chóng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nắm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quyền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lãnh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cách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mạng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vì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sz="2600" dirty="0"/>
              <a:t>1. Lao </a:t>
            </a:r>
            <a:r>
              <a:rPr lang="en-US" sz="2600" dirty="0" err="1"/>
              <a:t>động</a:t>
            </a:r>
            <a:r>
              <a:rPr lang="en-US" sz="2600" dirty="0"/>
              <a:t> ……………….,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kỉ</a:t>
            </a:r>
            <a:r>
              <a:rPr lang="en-US" sz="2600" dirty="0"/>
              <a:t> </a:t>
            </a:r>
            <a:r>
              <a:rPr lang="en-US" sz="2600" dirty="0" err="1"/>
              <a:t>luật</a:t>
            </a:r>
            <a:r>
              <a:rPr lang="en-US" sz="2600" dirty="0"/>
              <a:t>.</a:t>
            </a:r>
          </a:p>
          <a:p>
            <a:pPr algn="just"/>
            <a:r>
              <a:rPr lang="en-US" sz="2600" dirty="0"/>
              <a:t>2. </a:t>
            </a:r>
            <a:r>
              <a:rPr lang="en-US" sz="2600" dirty="0" err="1"/>
              <a:t>Bị</a:t>
            </a:r>
            <a:r>
              <a:rPr lang="en-US" sz="2600" dirty="0"/>
              <a:t> ………… </a:t>
            </a:r>
            <a:r>
              <a:rPr lang="en-US" sz="2600" dirty="0" err="1"/>
              <a:t>áp</a:t>
            </a:r>
            <a:r>
              <a:rPr lang="en-US" sz="2600" dirty="0"/>
              <a:t> </a:t>
            </a:r>
            <a:r>
              <a:rPr lang="en-US" sz="2600" dirty="0" err="1"/>
              <a:t>bức</a:t>
            </a:r>
            <a:endParaRPr lang="en-US" sz="2600" dirty="0"/>
          </a:p>
          <a:p>
            <a:pPr algn="just"/>
            <a:r>
              <a:rPr lang="en-US" sz="2600" dirty="0"/>
              <a:t>3.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hệ</a:t>
            </a:r>
            <a:r>
              <a:rPr lang="en-US" sz="2600" dirty="0"/>
              <a:t> </a:t>
            </a:r>
            <a:r>
              <a:rPr lang="en-US" sz="2600" dirty="0" err="1"/>
              <a:t>tự</a:t>
            </a:r>
            <a:r>
              <a:rPr lang="en-US" sz="2600" dirty="0"/>
              <a:t> </a:t>
            </a:r>
            <a:r>
              <a:rPr lang="en-US" sz="2600" dirty="0" err="1"/>
              <a:t>nhiên</a:t>
            </a:r>
            <a:r>
              <a:rPr lang="en-US" sz="2600" dirty="0"/>
              <a:t> </a:t>
            </a:r>
            <a:r>
              <a:rPr lang="en-US" sz="2600" dirty="0" err="1"/>
              <a:t>gắn</a:t>
            </a:r>
            <a:r>
              <a:rPr lang="en-US" sz="2600" dirty="0"/>
              <a:t> </a:t>
            </a:r>
            <a:r>
              <a:rPr lang="en-US" sz="2600" dirty="0" err="1"/>
              <a:t>bó</a:t>
            </a:r>
            <a:r>
              <a:rPr lang="en-US" sz="2600" dirty="0"/>
              <a:t> </a:t>
            </a:r>
            <a:r>
              <a:rPr lang="en-US" sz="2600" dirty="0" err="1"/>
              <a:t>với</a:t>
            </a:r>
            <a:r>
              <a:rPr lang="en-US" sz="2600" dirty="0"/>
              <a:t> ……………………….</a:t>
            </a:r>
          </a:p>
          <a:p>
            <a:pPr algn="just"/>
            <a:r>
              <a:rPr lang="en-US" sz="2600" dirty="0"/>
              <a:t>4. </a:t>
            </a:r>
            <a:r>
              <a:rPr lang="en-US" sz="2600" dirty="0" err="1"/>
              <a:t>Kế</a:t>
            </a:r>
            <a:r>
              <a:rPr lang="en-US" sz="2600" dirty="0"/>
              <a:t> </a:t>
            </a:r>
            <a:r>
              <a:rPr lang="en-US" sz="2600" dirty="0" err="1"/>
              <a:t>thừa</a:t>
            </a:r>
            <a:r>
              <a:rPr lang="en-US" sz="2600" dirty="0"/>
              <a:t> </a:t>
            </a:r>
            <a:r>
              <a:rPr lang="en-US" sz="2600" dirty="0" err="1"/>
              <a:t>truyền</a:t>
            </a:r>
            <a:r>
              <a:rPr lang="en-US" sz="2600" dirty="0"/>
              <a:t> </a:t>
            </a:r>
            <a:r>
              <a:rPr lang="en-US" sz="2600" dirty="0" err="1"/>
              <a:t>thống</a:t>
            </a:r>
            <a:r>
              <a:rPr lang="en-US" sz="2600" dirty="0"/>
              <a:t>…………………</a:t>
            </a:r>
            <a:r>
              <a:rPr lang="en-US" sz="2600" dirty="0" err="1"/>
              <a:t>anh</a:t>
            </a:r>
            <a:r>
              <a:rPr lang="en-US" sz="2600" dirty="0"/>
              <a:t> </a:t>
            </a:r>
            <a:r>
              <a:rPr lang="en-US" sz="2600" dirty="0" err="1"/>
              <a:t>hùng</a:t>
            </a:r>
            <a:r>
              <a:rPr lang="en-US" sz="2600" dirty="0"/>
              <a:t>, </a:t>
            </a:r>
            <a:r>
              <a:rPr lang="en-US" sz="2600" dirty="0" err="1"/>
              <a:t>bất</a:t>
            </a:r>
            <a:r>
              <a:rPr lang="en-US" sz="2600" dirty="0"/>
              <a:t> </a:t>
            </a:r>
            <a:r>
              <a:rPr lang="en-US" sz="2600" dirty="0" err="1"/>
              <a:t>khuất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dân</a:t>
            </a:r>
            <a:r>
              <a:rPr lang="en-US" sz="2600" dirty="0"/>
              <a:t> </a:t>
            </a:r>
            <a:r>
              <a:rPr lang="en-US" sz="2600" dirty="0" err="1"/>
              <a:t>tộc</a:t>
            </a:r>
            <a:r>
              <a:rPr lang="en-US" sz="2600" dirty="0"/>
              <a:t>.</a:t>
            </a:r>
          </a:p>
          <a:p>
            <a:pPr algn="just"/>
            <a:r>
              <a:rPr lang="en-US" sz="2600" dirty="0"/>
              <a:t>5. </a:t>
            </a:r>
            <a:r>
              <a:rPr lang="en-US" sz="2600" dirty="0" err="1"/>
              <a:t>Tiếp</a:t>
            </a:r>
            <a:r>
              <a:rPr lang="en-US" sz="2600" dirty="0"/>
              <a:t> </a:t>
            </a:r>
            <a:r>
              <a:rPr lang="en-US" sz="2600" dirty="0" err="1"/>
              <a:t>thu</a:t>
            </a:r>
            <a:r>
              <a:rPr lang="en-US" sz="2600" dirty="0"/>
              <a:t> ………………………, </a:t>
            </a:r>
            <a:r>
              <a:rPr lang="en-US" sz="2600" dirty="0" err="1"/>
              <a:t>ảnh</a:t>
            </a:r>
            <a:r>
              <a:rPr lang="en-US" sz="2600" dirty="0"/>
              <a:t> </a:t>
            </a:r>
            <a:r>
              <a:rPr lang="en-US" sz="2600" dirty="0" err="1"/>
              <a:t>hưởng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cách</a:t>
            </a:r>
            <a:r>
              <a:rPr lang="en-US" sz="2600" dirty="0"/>
              <a:t> </a:t>
            </a:r>
            <a:r>
              <a:rPr lang="en-US" sz="2600" dirty="0" err="1"/>
              <a:t>mạng</a:t>
            </a:r>
            <a:r>
              <a:rPr lang="en-US" sz="2600" dirty="0"/>
              <a:t> ……………………..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phong</a:t>
            </a:r>
            <a:r>
              <a:rPr lang="en-US" sz="2600" dirty="0"/>
              <a:t> </a:t>
            </a:r>
            <a:r>
              <a:rPr lang="en-US" sz="2600" dirty="0" err="1"/>
              <a:t>trào</a:t>
            </a:r>
            <a:r>
              <a:rPr lang="en-US" sz="2600" dirty="0"/>
              <a:t> </a:t>
            </a:r>
            <a:r>
              <a:rPr lang="en-US" sz="2600" dirty="0" err="1"/>
              <a:t>cách</a:t>
            </a:r>
            <a:r>
              <a:rPr lang="en-US" sz="2600" dirty="0"/>
              <a:t> </a:t>
            </a:r>
            <a:r>
              <a:rPr lang="en-US" sz="2600" dirty="0" err="1"/>
              <a:t>mạng</a:t>
            </a:r>
            <a:r>
              <a:rPr lang="en-US" sz="2600" dirty="0"/>
              <a:t> </a:t>
            </a:r>
            <a:r>
              <a:rPr lang="en-US" sz="2600" dirty="0" err="1"/>
              <a:t>thế</a:t>
            </a:r>
            <a:r>
              <a:rPr lang="en-US" sz="2600" dirty="0"/>
              <a:t> </a:t>
            </a:r>
            <a:r>
              <a:rPr lang="en-US" sz="2600" dirty="0" err="1"/>
              <a:t>giới</a:t>
            </a:r>
            <a:r>
              <a:rPr lang="en-US" sz="2600" dirty="0"/>
              <a:t> </a:t>
            </a:r>
            <a:r>
              <a:rPr lang="en-US" sz="2600" dirty="0" err="1"/>
              <a:t>sau</a:t>
            </a:r>
            <a:r>
              <a:rPr lang="en-US" sz="2600" dirty="0"/>
              <a:t> </a:t>
            </a:r>
            <a:r>
              <a:rPr lang="en-US" sz="2600" dirty="0" err="1"/>
              <a:t>chiến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20529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tập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trung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3050" y="2514600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ba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tầng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2770832"/>
            <a:ext cx="148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B050"/>
                </a:solidFill>
              </a:rPr>
              <a:t>nông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dân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3476" y="3230748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yêu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nước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9182" y="4032245"/>
            <a:ext cx="2958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B050"/>
                </a:solidFill>
              </a:rPr>
              <a:t>chủ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nghĩa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Mác</a:t>
            </a:r>
            <a:r>
              <a:rPr lang="en-US" sz="2200" b="1" dirty="0">
                <a:solidFill>
                  <a:srgbClr val="00B050"/>
                </a:solidFill>
              </a:rPr>
              <a:t> -</a:t>
            </a:r>
            <a:r>
              <a:rPr lang="en-US" sz="2200" b="1" dirty="0" err="1">
                <a:solidFill>
                  <a:srgbClr val="00B050"/>
                </a:solidFill>
              </a:rPr>
              <a:t>Lênin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4463132"/>
            <a:ext cx="2443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B050"/>
                </a:solidFill>
              </a:rPr>
              <a:t>tháng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Mười</a:t>
            </a:r>
            <a:r>
              <a:rPr lang="en-US" sz="2200" b="1" dirty="0">
                <a:solidFill>
                  <a:srgbClr val="00B050"/>
                </a:solidFill>
              </a:rPr>
              <a:t> </a:t>
            </a:r>
            <a:r>
              <a:rPr lang="en-US" sz="2200" b="1" dirty="0" err="1">
                <a:solidFill>
                  <a:srgbClr val="00B050"/>
                </a:solidFill>
              </a:rPr>
              <a:t>Nga</a:t>
            </a:r>
            <a:endParaRPr lang="en-US" sz="2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36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31838" y="1430194"/>
            <a:ext cx="8412162" cy="308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3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1:Giai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cấp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tầng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lớp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khả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tham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phong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trào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chiến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tranh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thứ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? </a:t>
            </a:r>
          </a:p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en-US" sz="2400" dirty="0">
                <a:latin typeface="Times New Roman" pitchFamily="18" charset="0"/>
              </a:rPr>
              <a:t>A.</a:t>
            </a:r>
            <a:r>
              <a:rPr lang="vi-VN" sz="2400" dirty="0">
                <a:latin typeface="Times New Roman" pitchFamily="18" charset="0"/>
              </a:rPr>
              <a:t>Tư sản mại bản và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chủ</a:t>
            </a:r>
            <a:endParaRPr lang="en-US" sz="2400" dirty="0">
              <a:latin typeface="Times New Roman" pitchFamily="18" charset="0"/>
            </a:endParaRPr>
          </a:p>
          <a:p>
            <a:pPr eaLnBrk="1" hangingPunct="1">
              <a:lnSpc>
                <a:spcPct val="130000"/>
              </a:lnSpc>
              <a:spcBef>
                <a:spcPts val="300"/>
              </a:spcBef>
            </a:pPr>
            <a:r>
              <a:rPr lang="en-US" sz="2400" dirty="0" err="1">
                <a:latin typeface="Times New Roman" pitchFamily="18" charset="0"/>
              </a:rPr>
              <a:t>B.Tiểu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</a:rPr>
              <a:t> v</a:t>
            </a:r>
            <a:r>
              <a:rPr lang="vi-VN" sz="2400" dirty="0">
                <a:latin typeface="Times New Roman" pitchFamily="18" charset="0"/>
              </a:rPr>
              <a:t>à tư sản mại bản</a:t>
            </a:r>
            <a:r>
              <a:rPr lang="en-US" sz="2400" dirty="0">
                <a:latin typeface="Times New Roman" pitchFamily="18" charset="0"/>
              </a:rPr>
              <a:t>. </a:t>
            </a:r>
          </a:p>
          <a:p>
            <a:pPr eaLnBrk="1" hangingPunct="1">
              <a:lnSpc>
                <a:spcPct val="130000"/>
              </a:lnSpc>
              <a:spcBef>
                <a:spcPts val="3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1838" y="2502599"/>
            <a:ext cx="381000" cy="463595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7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ĐOÁN NHANH</a:t>
            </a:r>
          </a:p>
        </p:txBody>
      </p:sp>
    </p:spTree>
    <p:extLst>
      <p:ext uri="{BB962C8B-B14F-4D97-AF65-F5344CB8AC3E}">
        <p14:creationId xmlns:p14="http://schemas.microsoft.com/office/powerpoint/2010/main" val="105978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028700"/>
            <a:ext cx="5334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578167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biếm</a:t>
            </a:r>
            <a:r>
              <a:rPr lang="en-US" sz="2800" dirty="0"/>
              <a:t> </a:t>
            </a:r>
            <a:r>
              <a:rPr lang="en-US" sz="2800" dirty="0" err="1"/>
              <a:t>họa</a:t>
            </a:r>
            <a:r>
              <a:rPr lang="en-US" sz="2800" dirty="0"/>
              <a:t> “Ba </a:t>
            </a:r>
            <a:r>
              <a:rPr lang="en-US" sz="2800" dirty="0" err="1"/>
              <a:t>tầng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50" y="990600"/>
            <a:ext cx="337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</a:rPr>
              <a:t>Câu</a:t>
            </a:r>
            <a:r>
              <a:rPr lang="en-US" sz="2400" b="1" dirty="0">
                <a:solidFill>
                  <a:srgbClr val="7030A0"/>
                </a:solidFill>
              </a:rPr>
              <a:t> 2:Bức </a:t>
            </a:r>
            <a:r>
              <a:rPr lang="en-US" sz="2400" b="1" dirty="0" err="1">
                <a:solidFill>
                  <a:srgbClr val="7030A0"/>
                </a:solidFill>
              </a:rPr>
              <a:t>tranh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nói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về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cảnh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người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dân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Việt</a:t>
            </a:r>
            <a:r>
              <a:rPr lang="en-US" sz="2400" b="1" dirty="0">
                <a:solidFill>
                  <a:srgbClr val="7030A0"/>
                </a:solidFill>
              </a:rPr>
              <a:t> Nam </a:t>
            </a:r>
            <a:r>
              <a:rPr lang="en-US" sz="2400" b="1" dirty="0" err="1">
                <a:solidFill>
                  <a:srgbClr val="7030A0"/>
                </a:solidFill>
              </a:rPr>
              <a:t>phải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chịu</a:t>
            </a:r>
            <a:r>
              <a:rPr lang="en-US" sz="2400" b="1" dirty="0">
                <a:solidFill>
                  <a:srgbClr val="7030A0"/>
                </a:solidFill>
              </a:rPr>
              <a:t> “</a:t>
            </a:r>
            <a:r>
              <a:rPr lang="en-US" sz="2400" b="1" dirty="0" err="1">
                <a:solidFill>
                  <a:srgbClr val="7030A0"/>
                </a:solidFill>
              </a:rPr>
              <a:t>ba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tầng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áp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bức”nào</a:t>
            </a:r>
            <a:r>
              <a:rPr lang="en-US" sz="2400" b="1" dirty="0">
                <a:solidFill>
                  <a:srgbClr val="7030A0"/>
                </a:solidFill>
              </a:rPr>
              <a:t> ?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748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ĐOÁN NHANH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971800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A.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dânPháp</a:t>
            </a:r>
            <a:r>
              <a:rPr lang="en-US" sz="2400" b="1" dirty="0"/>
              <a:t>,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, </a:t>
            </a:r>
            <a:r>
              <a:rPr lang="en-US" sz="2400" b="1" dirty="0" err="1"/>
              <a:t>tiểu</a:t>
            </a:r>
            <a:r>
              <a:rPr lang="en-US" sz="2400" b="1" dirty="0"/>
              <a:t> </a:t>
            </a:r>
            <a:r>
              <a:rPr lang="en-US" sz="2400" b="1" dirty="0" err="1"/>
              <a:t>tư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4114800"/>
            <a:ext cx="314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B.Thực</a:t>
            </a:r>
            <a:r>
              <a:rPr lang="en-US" sz="2400" b="1" dirty="0"/>
              <a:t> </a:t>
            </a:r>
            <a:r>
              <a:rPr lang="en-US" sz="2400" b="1" dirty="0" err="1"/>
              <a:t>dân</a:t>
            </a:r>
            <a:r>
              <a:rPr lang="en-US" sz="2400" b="1" dirty="0"/>
              <a:t> </a:t>
            </a:r>
            <a:r>
              <a:rPr lang="en-US" sz="2400" b="1" dirty="0" err="1"/>
              <a:t>Pháp</a:t>
            </a:r>
            <a:r>
              <a:rPr lang="en-US" sz="2400" b="1" dirty="0"/>
              <a:t>, </a:t>
            </a:r>
            <a:r>
              <a:rPr lang="en-US" sz="2400" b="1" dirty="0" err="1"/>
              <a:t>vua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triều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Nguyễn</a:t>
            </a:r>
            <a:r>
              <a:rPr lang="en-US" sz="2400" b="1" dirty="0"/>
              <a:t>, </a:t>
            </a:r>
            <a:r>
              <a:rPr lang="en-US" sz="2400" b="1" dirty="0" err="1"/>
              <a:t>cường</a:t>
            </a:r>
            <a:r>
              <a:rPr lang="en-US" sz="2400" b="1" dirty="0"/>
              <a:t> </a:t>
            </a:r>
            <a:r>
              <a:rPr lang="en-US" sz="2400" b="1" dirty="0" err="1"/>
              <a:t>hào</a:t>
            </a:r>
            <a:r>
              <a:rPr lang="en-US" sz="2400" b="1" dirty="0"/>
              <a:t> </a:t>
            </a:r>
            <a:r>
              <a:rPr lang="en-US" sz="2400" b="1" dirty="0" err="1"/>
              <a:t>địa</a:t>
            </a:r>
            <a:r>
              <a:rPr lang="en-US" sz="2400" b="1" dirty="0"/>
              <a:t> </a:t>
            </a:r>
            <a:r>
              <a:rPr lang="en-US" sz="2400" b="1" dirty="0" err="1"/>
              <a:t>chủ</a:t>
            </a:r>
            <a:r>
              <a:rPr lang="en-US" sz="2400" b="1" dirty="0"/>
              <a:t> ở </a:t>
            </a:r>
            <a:r>
              <a:rPr lang="en-US" sz="2400" b="1" dirty="0" err="1"/>
              <a:t>nông</a:t>
            </a:r>
            <a:r>
              <a:rPr lang="en-US" sz="2400" b="1" dirty="0"/>
              <a:t> </a:t>
            </a:r>
            <a:r>
              <a:rPr lang="en-US" sz="2400" b="1" dirty="0" err="1"/>
              <a:t>thôn</a:t>
            </a:r>
            <a:r>
              <a:rPr lang="en-US" sz="2400" b="1" dirty="0"/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285750" y="4114800"/>
            <a:ext cx="400050" cy="53340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 rot="5400000">
            <a:off x="6325394" y="4029869"/>
            <a:ext cx="2884488" cy="2838450"/>
            <a:chOff x="3936" y="-15"/>
            <a:chExt cx="1817" cy="1788"/>
          </a:xfrm>
        </p:grpSpPr>
        <p:pic>
          <p:nvPicPr>
            <p:cNvPr id="29715" name="Picture 9" descr="hoa-hong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6" name="Picture 10" descr="hoa-d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7" name="Picture 11" descr="hoa-d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29712" name="Picture 13" descr="hoa-hong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14" descr="hoa-d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5" descr="hoa-d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229350" y="-4763"/>
            <a:ext cx="2884488" cy="2838451"/>
            <a:chOff x="3936" y="-15"/>
            <a:chExt cx="1817" cy="1788"/>
          </a:xfrm>
        </p:grpSpPr>
        <p:pic>
          <p:nvPicPr>
            <p:cNvPr id="29709" name="Picture 17" descr="hoa-hong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18" descr="hoa-d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19" descr="hoa-d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0"/>
          <p:cNvGrpSpPr>
            <a:grpSpLocks/>
          </p:cNvGrpSpPr>
          <p:nvPr/>
        </p:nvGrpSpPr>
        <p:grpSpPr bwMode="auto">
          <a:xfrm rot="-5400000">
            <a:off x="-23019" y="48419"/>
            <a:ext cx="2884488" cy="2838450"/>
            <a:chOff x="3936" y="-15"/>
            <a:chExt cx="1817" cy="1788"/>
          </a:xfrm>
        </p:grpSpPr>
        <p:pic>
          <p:nvPicPr>
            <p:cNvPr id="29706" name="Picture 21" descr="hoa-hong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22" descr="hoa-d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23" descr="hoa-d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2050" name="Text Box 18"/>
          <p:cNvSpPr txBox="1">
            <a:spLocks noChangeArrowheads="1"/>
          </p:cNvSpPr>
          <p:nvPr/>
        </p:nvSpPr>
        <p:spPr bwMode="auto">
          <a:xfrm>
            <a:off x="381000" y="2743200"/>
            <a:ext cx="2438400" cy="3117850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Hướng dẫn </a:t>
            </a:r>
          </a:p>
          <a:p>
            <a:pPr>
              <a:lnSpc>
                <a:spcPct val="90000"/>
              </a:lnSpc>
            </a:pP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về </a:t>
            </a:r>
          </a:p>
          <a:p>
            <a:pPr>
              <a:lnSpc>
                <a:spcPct val="90000"/>
              </a:lnSpc>
            </a:pPr>
            <a:r>
              <a:rPr lang="en-US" sz="5400" b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endParaRPr lang="en-US" sz="5400" b="1">
              <a:solidFill>
                <a:srgbClr val="FF0000"/>
              </a:solidFill>
              <a:latin typeface=".VnMysticalH" pitchFamily="34" charset="0"/>
            </a:endParaRPr>
          </a:p>
        </p:txBody>
      </p:sp>
      <p:pic>
        <p:nvPicPr>
          <p:cNvPr id="172051" name="Picture 19" descr="BACK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2004">
            <a:off x="2971800" y="457200"/>
            <a:ext cx="55626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52" name="Text Box 20"/>
          <p:cNvSpPr txBox="1">
            <a:spLocks noChangeArrowheads="1"/>
          </p:cNvSpPr>
          <p:nvPr/>
        </p:nvSpPr>
        <p:spPr bwMode="auto">
          <a:xfrm rot="216632">
            <a:off x="4206875" y="1158090"/>
            <a:ext cx="3825875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en-US" sz="2400" dirty="0">
                <a:cs typeface="Arial" charset="0"/>
              </a:rPr>
              <a:t>- </a:t>
            </a:r>
            <a:r>
              <a:rPr lang="en-US" sz="2400" dirty="0" err="1">
                <a:cs typeface="Arial" charset="0"/>
              </a:rPr>
              <a:t>Học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bài,đọc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mục</a:t>
            </a:r>
            <a:r>
              <a:rPr lang="en-US" sz="2400" dirty="0">
                <a:cs typeface="Arial" charset="0"/>
              </a:rPr>
              <a:t> II</a:t>
            </a:r>
          </a:p>
          <a:p>
            <a:pPr algn="just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 - </a:t>
            </a:r>
            <a:r>
              <a:rPr lang="en-US" sz="2400" dirty="0" err="1">
                <a:cs typeface="Arial" charset="0"/>
              </a:rPr>
              <a:t>Chuẩn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bị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bài</a:t>
            </a:r>
            <a:r>
              <a:rPr lang="en-US" sz="2400" dirty="0">
                <a:cs typeface="Times New Roman" pitchFamily="18" charset="0"/>
              </a:rPr>
              <a:t> 15:Phong </a:t>
            </a:r>
            <a:r>
              <a:rPr lang="en-US" sz="2400" dirty="0" err="1">
                <a:cs typeface="Times New Roman" pitchFamily="18" charset="0"/>
              </a:rPr>
              <a:t>trào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mạng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Việt</a:t>
            </a:r>
            <a:r>
              <a:rPr lang="en-US" sz="2400" dirty="0">
                <a:cs typeface="Times New Roman" pitchFamily="18" charset="0"/>
              </a:rPr>
              <a:t> Nam </a:t>
            </a:r>
            <a:r>
              <a:rPr lang="en-US" sz="2400" dirty="0" err="1">
                <a:cs typeface="Times New Roman" pitchFamily="18" charset="0"/>
              </a:rPr>
              <a:t>sau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chiến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tranh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thế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giới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thứ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nhất</a:t>
            </a:r>
            <a:endParaRPr lang="en-US" sz="24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Tìm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hiểu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phong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trào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dân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tộc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dân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chủ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công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khai</a:t>
            </a:r>
            <a:r>
              <a:rPr lang="en-US" sz="2400" dirty="0">
                <a:cs typeface="Times New Roman" pitchFamily="18" charset="0"/>
              </a:rPr>
              <a:t> (1919-1925)</a:t>
            </a:r>
          </a:p>
          <a:p>
            <a:pPr algn="just"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+ </a:t>
            </a:r>
            <a:r>
              <a:rPr lang="en-US" sz="2400" dirty="0" err="1">
                <a:cs typeface="Times New Roman" pitchFamily="18" charset="0"/>
              </a:rPr>
              <a:t>Phong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trào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dân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tộc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dân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chủ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công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khai</a:t>
            </a:r>
            <a:r>
              <a:rPr lang="en-US" sz="2400" dirty="0">
                <a:cs typeface="Times New Roman" pitchFamily="18" charset="0"/>
              </a:rPr>
              <a:t> (1919-1925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705" name="Text Box 21"/>
          <p:cNvSpPr txBox="1">
            <a:spLocks noChangeArrowheads="1"/>
          </p:cNvSpPr>
          <p:nvPr/>
        </p:nvSpPr>
        <p:spPr bwMode="auto">
          <a:xfrm>
            <a:off x="381000" y="533400"/>
            <a:ext cx="198120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0" b="1">
                <a:sym typeface="Webdings" pitchFamily="18" charset="2"/>
              </a:rPr>
              <a:t></a:t>
            </a:r>
          </a:p>
        </p:txBody>
      </p:sp>
    </p:spTree>
    <p:extLst>
      <p:ext uri="{BB962C8B-B14F-4D97-AF65-F5344CB8AC3E}">
        <p14:creationId xmlns:p14="http://schemas.microsoft.com/office/powerpoint/2010/main" val="3399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 animBg="1"/>
      <p:bldP spid="1720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381000"/>
            <a:ext cx="8686800" cy="9144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Lịch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sử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việt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nam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từ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năm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1919 </a:t>
            </a: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đến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nay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676399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CHỦ ĐỀ 1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việt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trong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những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năm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1919 - 1930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00400"/>
            <a:ext cx="8991599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14. NỘI DUNG 1 </a:t>
            </a:r>
          </a:p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Việt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Nam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Chiến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Tranh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Thế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Giới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Nhất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9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495800" cy="6858000"/>
          </a:xfrm>
          <a:prstGeom prst="rect">
            <a:avLst/>
          </a:prstGeom>
          <a:solidFill>
            <a:srgbClr val="006699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5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49 -1.69364E-5 L -0.62916 -1.69364E-5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2.89017E-7 L 0.63004 -2.89017E-7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18" y="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NỘI DUNG BÀI HỌC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0456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39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I. CHƯƠNG TRÌNH KHAI THÁC LẦN THỨ HAI CỦA THỰC DÂN PHÁP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  1. </a:t>
            </a:r>
            <a:r>
              <a:rPr lang="en-US" b="1" dirty="0" err="1">
                <a:solidFill>
                  <a:srgbClr val="7030A0"/>
                </a:solidFill>
              </a:rPr>
              <a:t>Nguyên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nhân</a:t>
            </a:r>
            <a:endParaRPr lang="en-US" b="1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tàn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…………….</a:t>
            </a:r>
          </a:p>
          <a:p>
            <a:pPr>
              <a:buFontTx/>
              <a:buChar char="-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bù</a:t>
            </a:r>
            <a:r>
              <a:rPr lang="en-US" dirty="0"/>
              <a:t> </a:t>
            </a:r>
            <a:r>
              <a:rPr lang="en-US" dirty="0" err="1"/>
              <a:t>đắp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thiệt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do ……………..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2. </a:t>
            </a:r>
            <a:r>
              <a:rPr lang="en-US" b="1" dirty="0" err="1">
                <a:solidFill>
                  <a:srgbClr val="7030A0"/>
                </a:solidFill>
              </a:rPr>
              <a:t>Chính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sách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khai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thác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của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Pháp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53000" y="25247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2150" y="304800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chiến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8104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29" y="1646237"/>
            <a:ext cx="85344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00B050"/>
                </a:solidFill>
              </a:rPr>
              <a:t>Chương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khai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thác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thuộc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địa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lần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thứ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hai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của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thực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dân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Pháp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tập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trung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những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ngành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kinh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tế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 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73242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Folded Corner 3"/>
          <p:cNvSpPr/>
          <p:nvPr/>
        </p:nvSpPr>
        <p:spPr>
          <a:xfrm>
            <a:off x="228600" y="1524000"/>
            <a:ext cx="8552329" cy="1066800"/>
          </a:xfrm>
          <a:prstGeom prst="foldedCorner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00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52400" y="7461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I.CHƯƠNG TRÌNH KHAI THÁC LẦN THỨ HAI CỦA THỰC DÂN PHÁP.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86266" y="2971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3429000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……………………….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196144" y="169286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1.Nguyên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196144" y="2065161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2.Chính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5056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33925" y="2057400"/>
            <a:ext cx="762000" cy="22904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5114924" y="840864"/>
            <a:ext cx="3932093" cy="2971800"/>
          </a:xfrm>
          <a:prstGeom prst="cloudCallout">
            <a:avLst>
              <a:gd name="adj1" fmla="val -43637"/>
              <a:gd name="adj2" fmla="val 78854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0544" y="38055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đồn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39199" y="675793"/>
            <a:ext cx="0" cy="6075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2250"/>
            <a:ext cx="4507473" cy="624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60" y="632250"/>
            <a:ext cx="4621213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62" y="668165"/>
            <a:ext cx="4621212" cy="612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6171406" y="5257800"/>
            <a:ext cx="153194" cy="121919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>
            <a:off x="6628606" y="4800600"/>
            <a:ext cx="140260" cy="121919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5495925" y="1706881"/>
            <a:ext cx="142875" cy="121919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5715000" y="5791200"/>
            <a:ext cx="152400" cy="1524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35" grpId="0" animBg="1"/>
      <p:bldP spid="35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52400" y="7461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I.CHƯƠNG TRÌNH KHAI THÁC LẦN THỨ HAI CỦA THỰC DÂN PHÁP.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86266" y="2971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0" y="3429000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……………………….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196144" y="169286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1.Nguyên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196144" y="2065161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2.Chính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505691"/>
          </a:xfrm>
        </p:spPr>
        <p:txBody>
          <a:bodyPr>
            <a:normAutofit/>
          </a:bodyPr>
          <a:lstStyle/>
          <a:p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33925" y="2057400"/>
            <a:ext cx="762000" cy="22904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0" descr="SU9-B14-H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10" y="746125"/>
            <a:ext cx="4419600" cy="572671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utoShape 22"/>
          <p:cNvSpPr>
            <a:spLocks noChangeArrowheads="1"/>
          </p:cNvSpPr>
          <p:nvPr/>
        </p:nvSpPr>
        <p:spPr bwMode="auto">
          <a:xfrm>
            <a:off x="5942012" y="5014912"/>
            <a:ext cx="153988" cy="166688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22"/>
          <p:cNvSpPr>
            <a:spLocks noChangeArrowheads="1"/>
          </p:cNvSpPr>
          <p:nvPr/>
        </p:nvSpPr>
        <p:spPr bwMode="auto">
          <a:xfrm>
            <a:off x="5334000" y="1662112"/>
            <a:ext cx="153988" cy="166688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10544" y="38055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đồn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6551612" y="4557712"/>
            <a:ext cx="153988" cy="166688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5562600" y="5548312"/>
            <a:ext cx="153988" cy="166688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12-Point Star 2"/>
          <p:cNvSpPr/>
          <p:nvPr/>
        </p:nvSpPr>
        <p:spPr>
          <a:xfrm>
            <a:off x="4333210" y="1393258"/>
            <a:ext cx="4800600" cy="3614283"/>
          </a:xfrm>
          <a:prstGeom prst="star1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nghiệp,Pháp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chú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trọng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tư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yếu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? </a:t>
            </a: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6715125" y="3798887"/>
            <a:ext cx="142875" cy="163513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800725" y="990600"/>
            <a:ext cx="142875" cy="163513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6029325" y="1360487"/>
            <a:ext cx="142875" cy="163513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15"/>
          <p:cNvSpPr>
            <a:spLocks noChangeArrowheads="1"/>
          </p:cNvSpPr>
          <p:nvPr/>
        </p:nvSpPr>
        <p:spPr bwMode="auto">
          <a:xfrm>
            <a:off x="5562600" y="2362200"/>
            <a:ext cx="152400" cy="1524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5"/>
          <p:cNvSpPr>
            <a:spLocks noChangeArrowheads="1"/>
          </p:cNvSpPr>
          <p:nvPr/>
        </p:nvSpPr>
        <p:spPr bwMode="auto">
          <a:xfrm>
            <a:off x="5715000" y="1905000"/>
            <a:ext cx="152400" cy="1524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15"/>
          <p:cNvSpPr>
            <a:spLocks noChangeArrowheads="1"/>
          </p:cNvSpPr>
          <p:nvPr/>
        </p:nvSpPr>
        <p:spPr bwMode="auto">
          <a:xfrm>
            <a:off x="5562600" y="1600200"/>
            <a:ext cx="152400" cy="1524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15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15"/>
          <p:cNvSpPr>
            <a:spLocks noChangeArrowheads="1"/>
          </p:cNvSpPr>
          <p:nvPr/>
        </p:nvSpPr>
        <p:spPr bwMode="auto">
          <a:xfrm>
            <a:off x="6019800" y="5334000"/>
            <a:ext cx="152400" cy="1524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43833"/>
            <a:ext cx="5181599" cy="633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142710" y="6431647"/>
            <a:ext cx="4825118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khai</a:t>
            </a:r>
            <a:r>
              <a:rPr lang="en-US" sz="1600" dirty="0"/>
              <a:t> </a:t>
            </a:r>
            <a:r>
              <a:rPr lang="en-US" sz="1600" dirty="0" err="1"/>
              <a:t>thác</a:t>
            </a:r>
            <a:r>
              <a:rPr lang="en-US" sz="1600" dirty="0"/>
              <a:t> than ở </a:t>
            </a:r>
            <a:r>
              <a:rPr lang="en-US" sz="1600" dirty="0" err="1"/>
              <a:t>Quảng</a:t>
            </a:r>
            <a:r>
              <a:rPr lang="en-US" sz="1600" dirty="0"/>
              <a:t> </a:t>
            </a:r>
            <a:r>
              <a:rPr lang="en-US" sz="1600" dirty="0" err="1"/>
              <a:t>Ninh</a:t>
            </a:r>
            <a:r>
              <a:rPr lang="en-US" sz="1600" dirty="0"/>
              <a:t> </a:t>
            </a:r>
            <a:r>
              <a:rPr lang="en-US" sz="1600" dirty="0" err="1"/>
              <a:t>đầu</a:t>
            </a:r>
            <a:r>
              <a:rPr lang="en-US" sz="1600" dirty="0"/>
              <a:t> TK XX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42" y="709683"/>
            <a:ext cx="4859114" cy="6060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Rectangle 44"/>
          <p:cNvSpPr/>
          <p:nvPr/>
        </p:nvSpPr>
        <p:spPr>
          <a:xfrm>
            <a:off x="4539544" y="623159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xưởng</a:t>
            </a:r>
            <a:r>
              <a:rPr lang="en-US" dirty="0"/>
              <a:t> </a:t>
            </a:r>
            <a:r>
              <a:rPr lang="en-US" dirty="0" err="1"/>
              <a:t>dệt</a:t>
            </a:r>
            <a:endParaRPr lang="en-US" dirty="0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152400" y="414655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83696" y="4603976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…………,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19400" y="462909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mỏ</a:t>
            </a:r>
            <a:r>
              <a:rPr lang="en-US" sz="2000" b="1" dirty="0">
                <a:solidFill>
                  <a:srgbClr val="FF0000"/>
                </a:solidFill>
              </a:rPr>
              <a:t> than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42710" y="746125"/>
            <a:ext cx="0" cy="5900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22" grpId="0" animBg="1"/>
      <p:bldP spid="23" grpId="0" animBg="1"/>
      <p:bldP spid="3" grpId="0" animBg="1"/>
      <p:bldP spid="3" grpId="1" animBg="1"/>
      <p:bldP spid="26" grpId="0" animBg="1"/>
      <p:bldP spid="27" grpId="0" animBg="1"/>
      <p:bldP spid="28" grpId="0" animBg="1"/>
      <p:bldP spid="37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4" grpId="1" animBg="1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6"/>
          <p:cNvSpPr>
            <a:spLocks noChangeShapeType="1"/>
          </p:cNvSpPr>
          <p:nvPr/>
        </p:nvSpPr>
        <p:spPr bwMode="auto">
          <a:xfrm>
            <a:off x="4941711" y="852815"/>
            <a:ext cx="0" cy="54717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74978" y="267314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52400" y="3075869"/>
            <a:ext cx="495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…………….,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thuế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………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141111" y="533400"/>
            <a:ext cx="4800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CHƯƠNG TRÌNH KHAI THÁC LẦN THỨ HAI CỦA THỰC DÂN PHÁP.</a:t>
            </a:r>
          </a:p>
        </p:txBody>
      </p:sp>
      <p:sp>
        <p:nvSpPr>
          <p:cNvPr id="10250" name="Text Box 25"/>
          <p:cNvSpPr txBox="1">
            <a:spLocks noChangeArrowheads="1"/>
          </p:cNvSpPr>
          <p:nvPr/>
        </p:nvSpPr>
        <p:spPr bwMode="auto">
          <a:xfrm>
            <a:off x="174978" y="1154176"/>
            <a:ext cx="2971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1.Nguyên </a:t>
            </a:r>
            <a:r>
              <a:rPr lang="en-US" sz="20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74978" y="1523508"/>
            <a:ext cx="495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2.Chính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54" name="Text Box 29"/>
          <p:cNvSpPr txBox="1">
            <a:spLocks noChangeArrowheads="1"/>
          </p:cNvSpPr>
          <p:nvPr/>
        </p:nvSpPr>
        <p:spPr bwMode="auto">
          <a:xfrm>
            <a:off x="213078" y="1985173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159456" y="2303816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-9898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14: VIỆT NAM SAU CHIẾN TRANH THẾ GIỚI THỨ NHẤT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3541" y="443366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10200" y="3352798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B050"/>
                </a:solidFill>
              </a:rPr>
              <a:t>Pháp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đã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sử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dụng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thủ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đoạn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nào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để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chiếm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thị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trường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72" y="571500"/>
            <a:ext cx="3861328" cy="285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66556" y="3041503"/>
            <a:ext cx="184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độc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quyền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3178" y="3429742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2452"/>
            <a:ext cx="4121009" cy="592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527040" y="644894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gạo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175" y="602452"/>
            <a:ext cx="4198900" cy="621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5453098" y="6477000"/>
            <a:ext cx="3482622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buôn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Pháp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69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5" grpId="0"/>
      <p:bldP spid="16" grpId="0"/>
      <p:bldP spid="53" grpId="1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2384</Words>
  <Application>Microsoft Office PowerPoint</Application>
  <PresentationFormat>On-screen Show (4:3)</PresentationFormat>
  <Paragraphs>507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.VnMysticalH</vt:lpstr>
      <vt:lpstr>Arial</vt:lpstr>
      <vt:lpstr>Calibri</vt:lpstr>
      <vt:lpstr>Times New Roman</vt:lpstr>
      <vt:lpstr>Wingdings</vt:lpstr>
      <vt:lpstr>Office Theme</vt:lpstr>
      <vt:lpstr>PowerPoint Presentation</vt:lpstr>
      <vt:lpstr>Khởi động</vt:lpstr>
      <vt:lpstr>Lịch sử việt nam từ năm 1919 đến nay</vt:lpstr>
      <vt:lpstr>NỘI DUNG BÀI HỌC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PowerPoint Presentation</vt:lpstr>
      <vt:lpstr>PowerPoint Presentation</vt:lpstr>
      <vt:lpstr>PowerPoint Presentation</vt:lpstr>
      <vt:lpstr>BÀI 14: VIỆT NAM SAU CHIẾN TRANH THẾ GIỚI THỨ NHẤT</vt:lpstr>
      <vt:lpstr>PowerPoint Presentation</vt:lpstr>
      <vt:lpstr>BÀI 14: VIỆT NAM SAU CHIẾN TRANH THẾ GIỚI THỨ NHẤT</vt:lpstr>
      <vt:lpstr>ĐOÁN NHANH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BÀI 14: VIỆT NAM SAU CHIẾN TRANH THẾ GIỚI THỨ NHẤT</vt:lpstr>
      <vt:lpstr>PowerPoint Presentation</vt:lpstr>
      <vt:lpstr>BÀI 14: VIỆT NAM SAU CHIẾN TRANH THẾ GIỚI THỨ NHẤT</vt:lpstr>
      <vt:lpstr>ĐOÁN NHANH</vt:lpstr>
      <vt:lpstr>ĐOÁN NHANH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 THU</dc:creator>
  <cp:lastModifiedBy>Ngoc Thy</cp:lastModifiedBy>
  <cp:revision>237</cp:revision>
  <cp:lastPrinted>2021-01-09T10:27:01Z</cp:lastPrinted>
  <dcterms:created xsi:type="dcterms:W3CDTF">2020-12-25T14:50:17Z</dcterms:created>
  <dcterms:modified xsi:type="dcterms:W3CDTF">2023-03-27T13:03:57Z</dcterms:modified>
</cp:coreProperties>
</file>