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29" r:id="rId2"/>
    <p:sldId id="257" r:id="rId3"/>
    <p:sldId id="430" r:id="rId4"/>
    <p:sldId id="358" r:id="rId5"/>
    <p:sldId id="422" r:id="rId6"/>
    <p:sldId id="431" r:id="rId7"/>
    <p:sldId id="378" r:id="rId8"/>
    <p:sldId id="432" r:id="rId9"/>
    <p:sldId id="425" r:id="rId10"/>
    <p:sldId id="426" r:id="rId11"/>
    <p:sldId id="433" r:id="rId12"/>
    <p:sldId id="435" r:id="rId13"/>
    <p:sldId id="344" r:id="rId14"/>
    <p:sldId id="32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D30DD"/>
    <a:srgbClr val="27E0E9"/>
    <a:srgbClr val="11C1FF"/>
    <a:srgbClr val="F11BAA"/>
    <a:srgbClr val="BCFC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680" autoAdjust="0"/>
  </p:normalViewPr>
  <p:slideViewPr>
    <p:cSldViewPr>
      <p:cViewPr varScale="1">
        <p:scale>
          <a:sx n="50" d="100"/>
          <a:sy n="50" d="100"/>
        </p:scale>
        <p:origin x="140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565303-A682-4BD2-B93D-B6DB7F2BC802}" type="datetimeFigureOut">
              <a:rPr lang="en-US" smtClean="0"/>
              <a:t>3/27/2023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28319-1D47-4DB5-A083-897E335DAC7C}" type="slidenum">
              <a:rPr lang="en-US" smtClean="0"/>
              <a:t>‹#›</a:t>
            </a:fld>
            <a:endParaRPr lang="en-US"/>
          </a:p>
        </p:txBody>
      </p:sp>
    </p:spTree>
    <p:extLst>
      <p:ext uri="{BB962C8B-B14F-4D97-AF65-F5344CB8AC3E}">
        <p14:creationId xmlns:p14="http://schemas.microsoft.com/office/powerpoint/2010/main" val="4193212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07371-8868-4589-AC6F-FE52F7107922}" type="slidenum">
              <a:rPr lang="en-US" smtClean="0"/>
              <a:t>2</a:t>
            </a:fld>
            <a:endParaRPr lang="en-US"/>
          </a:p>
        </p:txBody>
      </p:sp>
    </p:spTree>
    <p:extLst>
      <p:ext uri="{BB962C8B-B14F-4D97-AF65-F5344CB8AC3E}">
        <p14:creationId xmlns:p14="http://schemas.microsoft.com/office/powerpoint/2010/main" val="28633651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933789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242668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04590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93608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03B6E6-C6E9-40D9-BFB7-0124447475D5}" type="datetimeFigureOut">
              <a:rPr lang="en-US" smtClean="0"/>
              <a:t>3/27/2023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44409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103B6E6-C6E9-40D9-BFB7-0124447475D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7284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103B6E6-C6E9-40D9-BFB7-0124447475D5}" type="datetimeFigureOut">
              <a:rPr lang="en-US" smtClean="0"/>
              <a:t>3/27/2023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738453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103B6E6-C6E9-40D9-BFB7-0124447475D5}" type="datetimeFigureOut">
              <a:rPr lang="en-US" smtClean="0"/>
              <a:t>3/27/2023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692569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03B6E6-C6E9-40D9-BFB7-0124447475D5}" type="datetimeFigureOut">
              <a:rPr lang="en-US" smtClean="0"/>
              <a:t>3/27/2023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3831674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19932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03B6E6-C6E9-40D9-BFB7-0124447475D5}" type="datetimeFigureOut">
              <a:rPr lang="en-US" smtClean="0"/>
              <a:t>3/27/2023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C3C07-856A-4BE8-83AF-F12F03AE5FF0}" type="slidenum">
              <a:rPr lang="en-US" smtClean="0"/>
              <a:t>‹#›</a:t>
            </a:fld>
            <a:endParaRPr lang="en-US"/>
          </a:p>
        </p:txBody>
      </p:sp>
    </p:spTree>
    <p:extLst>
      <p:ext uri="{BB962C8B-B14F-4D97-AF65-F5344CB8AC3E}">
        <p14:creationId xmlns:p14="http://schemas.microsoft.com/office/powerpoint/2010/main" val="81172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03B6E6-C6E9-40D9-BFB7-0124447475D5}" type="datetimeFigureOut">
              <a:rPr lang="en-US" smtClean="0"/>
              <a:t>3/27/2023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C3C07-856A-4BE8-83AF-F12F03AE5FF0}" type="slidenum">
              <a:rPr lang="en-US" smtClean="0"/>
              <a:t>‹#›</a:t>
            </a:fld>
            <a:endParaRPr lang="en-US"/>
          </a:p>
        </p:txBody>
      </p:sp>
    </p:spTree>
    <p:extLst>
      <p:ext uri="{BB962C8B-B14F-4D97-AF65-F5344CB8AC3E}">
        <p14:creationId xmlns:p14="http://schemas.microsoft.com/office/powerpoint/2010/main" val="772041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7.png"/><Relationship Id="rId7" Type="http://schemas.openxmlformats.org/officeDocument/2006/relationships/image" Target="../media/image3.jpe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gif"/><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rs826.pbsrc.com/albums/zz186/willisnowell/Gifs/question_marks_bubbling_md_clr.gif~c200"/>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7822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hdwallnpics.com/wp-content/gallery/thinking-cartoon-images/cartoon-boy-thinking-white-bubble-vector-illustration-31797939.jpg"/>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29998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399506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ular Callout 6"/>
          <p:cNvSpPr/>
          <p:nvPr/>
        </p:nvSpPr>
        <p:spPr>
          <a:xfrm>
            <a:off x="4343400" y="868420"/>
            <a:ext cx="4474760" cy="1858833"/>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solidFill>
                <a:prstClr val="black"/>
              </a:solidFill>
            </a:endParaRPr>
          </a:p>
        </p:txBody>
      </p:sp>
      <p:pic>
        <p:nvPicPr>
          <p:cNvPr id="8"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30531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Cloud Callout 8"/>
          <p:cNvSpPr/>
          <p:nvPr/>
        </p:nvSpPr>
        <p:spPr>
          <a:xfrm>
            <a:off x="315034" y="792221"/>
            <a:ext cx="3875966" cy="2133600"/>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Rectangle 9"/>
          <p:cNvSpPr/>
          <p:nvPr/>
        </p:nvSpPr>
        <p:spPr>
          <a:xfrm>
            <a:off x="685800" y="1295400"/>
            <a:ext cx="3124200" cy="1015663"/>
          </a:xfrm>
          <a:prstGeom prst="rect">
            <a:avLst/>
          </a:prstGeom>
        </p:spPr>
        <p:txBody>
          <a:bodyPr wrap="square">
            <a:spAutoFit/>
          </a:bodyPr>
          <a:lstStyle/>
          <a:p>
            <a:pPr algn="ctr"/>
            <a:r>
              <a:rPr lang="en-US" sz="2000" i="1" dirty="0" err="1">
                <a:solidFill>
                  <a:srgbClr val="FF0000"/>
                </a:solidFill>
                <a:latin typeface="Cambria" panose="02040503050406030204" pitchFamily="18" charset="0"/>
                <a:ea typeface="Cambria" panose="02040503050406030204" pitchFamily="18" charset="0"/>
              </a:rPr>
              <a:t>Quan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sát</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bản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đồ</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em</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hãy</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kể</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các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loại</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khoáng</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sản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trên</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lục</a:t>
            </a:r>
            <a:r>
              <a:rPr lang="en-US" sz="2000" i="1" dirty="0">
                <a:solidFill>
                  <a:srgbClr val="FF0000"/>
                </a:solidFill>
                <a:latin typeface="Cambria" panose="02040503050406030204" pitchFamily="18" charset="0"/>
                <a:ea typeface="Cambria" panose="02040503050406030204" pitchFamily="18" charset="0"/>
              </a:rPr>
              <a:t> </a:t>
            </a:r>
            <a:r>
              <a:rPr lang="en-US" sz="2000" i="1" dirty="0" err="1">
                <a:solidFill>
                  <a:srgbClr val="FF0000"/>
                </a:solidFill>
                <a:latin typeface="Cambria" panose="02040503050406030204" pitchFamily="18" charset="0"/>
                <a:ea typeface="Cambria" panose="02040503050406030204" pitchFamily="18" charset="0"/>
              </a:rPr>
              <a:t>địa</a:t>
            </a:r>
            <a:r>
              <a:rPr lang="en-US" sz="2000" i="1" dirty="0">
                <a:solidFill>
                  <a:srgbClr val="FF0000"/>
                </a:solidFill>
                <a:latin typeface="Cambria" panose="02040503050406030204" pitchFamily="18" charset="0"/>
                <a:ea typeface="Cambria" panose="02040503050406030204" pitchFamily="18" charset="0"/>
              </a:rPr>
              <a:t> Ô-</a:t>
            </a:r>
            <a:r>
              <a:rPr lang="en-US" sz="2000" i="1" dirty="0" err="1">
                <a:solidFill>
                  <a:srgbClr val="FF0000"/>
                </a:solidFill>
                <a:latin typeface="Cambria" panose="02040503050406030204" pitchFamily="18" charset="0"/>
                <a:ea typeface="Cambria" panose="02040503050406030204" pitchFamily="18" charset="0"/>
              </a:rPr>
              <a:t>xtrây</a:t>
            </a:r>
            <a:r>
              <a:rPr lang="en-US" sz="2000" i="1" dirty="0">
                <a:solidFill>
                  <a:srgbClr val="FF0000"/>
                </a:solidFill>
                <a:latin typeface="Cambria" panose="02040503050406030204" pitchFamily="18" charset="0"/>
                <a:ea typeface="Cambria" panose="02040503050406030204" pitchFamily="18" charset="0"/>
              </a:rPr>
              <a:t>-li-a.</a:t>
            </a:r>
            <a:endParaRPr lang="en-US" sz="2000" dirty="0">
              <a:solidFill>
                <a:srgbClr val="FF0000"/>
              </a:solidFill>
              <a:latin typeface="Cambria" panose="02040503050406030204" pitchFamily="18" charset="0"/>
              <a:ea typeface="Cambria" panose="02040503050406030204" pitchFamily="18" charset="0"/>
            </a:endParaRPr>
          </a:p>
        </p:txBody>
      </p:sp>
      <p:sp>
        <p:nvSpPr>
          <p:cNvPr id="11" name="Rectangle 10"/>
          <p:cNvSpPr/>
          <p:nvPr/>
        </p:nvSpPr>
        <p:spPr>
          <a:xfrm>
            <a:off x="4423178" y="1440359"/>
            <a:ext cx="4416022" cy="769441"/>
          </a:xfrm>
          <a:prstGeom prst="rect">
            <a:avLst/>
          </a:prstGeom>
        </p:spPr>
        <p:txBody>
          <a:bodyPr wrap="square">
            <a:spAutoFit/>
          </a:bodyPr>
          <a:lstStyle/>
          <a:p>
            <a:pPr algn="just"/>
            <a:r>
              <a:rPr lang="en-US" sz="2200" dirty="0" err="1">
                <a:solidFill>
                  <a:prstClr val="black"/>
                </a:solidFill>
                <a:latin typeface="Cambria" panose="02040503050406030204" pitchFamily="18" charset="0"/>
                <a:ea typeface="Cambria" panose="02040503050406030204" pitchFamily="18" charset="0"/>
              </a:rPr>
              <a:t>Dầu</a:t>
            </a:r>
            <a:r>
              <a:rPr lang="en-US" sz="2200" dirty="0">
                <a:solidFill>
                  <a:prstClr val="black"/>
                </a:solidFill>
                <a:latin typeface="Cambria" panose="02040503050406030204" pitchFamily="18" charset="0"/>
                <a:ea typeface="Cambria" panose="02040503050406030204" pitchFamily="18" charset="0"/>
              </a:rPr>
              <a:t> </a:t>
            </a:r>
            <a:r>
              <a:rPr lang="en-US" sz="2200" dirty="0" err="1">
                <a:solidFill>
                  <a:prstClr val="black"/>
                </a:solidFill>
                <a:latin typeface="Cambria" panose="02040503050406030204" pitchFamily="18" charset="0"/>
                <a:ea typeface="Cambria" panose="02040503050406030204" pitchFamily="18" charset="0"/>
              </a:rPr>
              <a:t>mỏ</a:t>
            </a:r>
            <a:r>
              <a:rPr lang="en-US" sz="2200" dirty="0">
                <a:solidFill>
                  <a:prstClr val="black"/>
                </a:solidFill>
                <a:latin typeface="Cambria" panose="02040503050406030204" pitchFamily="18" charset="0"/>
                <a:ea typeface="Cambria" panose="02040503050406030204" pitchFamily="18" charset="0"/>
              </a:rPr>
              <a:t>, </a:t>
            </a:r>
            <a:r>
              <a:rPr lang="en-US" sz="2200" dirty="0" err="1">
                <a:solidFill>
                  <a:prstClr val="black"/>
                </a:solidFill>
                <a:latin typeface="Cambria" panose="02040503050406030204" pitchFamily="18" charset="0"/>
                <a:ea typeface="Cambria" panose="02040503050406030204" pitchFamily="18" charset="0"/>
              </a:rPr>
              <a:t>khí</a:t>
            </a:r>
            <a:r>
              <a:rPr lang="en-US" sz="2200" dirty="0">
                <a:solidFill>
                  <a:prstClr val="black"/>
                </a:solidFill>
                <a:latin typeface="Cambria" panose="02040503050406030204" pitchFamily="18" charset="0"/>
                <a:ea typeface="Cambria" panose="02040503050406030204" pitchFamily="18" charset="0"/>
              </a:rPr>
              <a:t> tự </a:t>
            </a:r>
            <a:r>
              <a:rPr lang="en-US" sz="2200" dirty="0" err="1">
                <a:solidFill>
                  <a:prstClr val="black"/>
                </a:solidFill>
                <a:latin typeface="Cambria" panose="02040503050406030204" pitchFamily="18" charset="0"/>
                <a:ea typeface="Cambria" panose="02040503050406030204" pitchFamily="18" charset="0"/>
              </a:rPr>
              <a:t>nhiên</a:t>
            </a:r>
            <a:r>
              <a:rPr lang="en-US" sz="2200" dirty="0">
                <a:solidFill>
                  <a:prstClr val="black"/>
                </a:solidFill>
                <a:latin typeface="Cambria" panose="02040503050406030204" pitchFamily="18" charset="0"/>
                <a:ea typeface="Cambria" panose="02040503050406030204" pitchFamily="18" charset="0"/>
              </a:rPr>
              <a:t>, than </a:t>
            </a:r>
            <a:r>
              <a:rPr lang="en-US" sz="2200" dirty="0" err="1">
                <a:solidFill>
                  <a:prstClr val="black"/>
                </a:solidFill>
                <a:latin typeface="Cambria" panose="02040503050406030204" pitchFamily="18" charset="0"/>
                <a:ea typeface="Cambria" panose="02040503050406030204" pitchFamily="18" charset="0"/>
              </a:rPr>
              <a:t>đá</a:t>
            </a:r>
            <a:r>
              <a:rPr lang="en-US" sz="2200" dirty="0">
                <a:solidFill>
                  <a:prstClr val="black"/>
                </a:solidFill>
                <a:latin typeface="Cambria" panose="02040503050406030204" pitchFamily="18" charset="0"/>
                <a:ea typeface="Cambria" panose="02040503050406030204" pitchFamily="18" charset="0"/>
              </a:rPr>
              <a:t>, </a:t>
            </a:r>
            <a:r>
              <a:rPr lang="en-US" sz="2200" dirty="0" err="1">
                <a:solidFill>
                  <a:prstClr val="black"/>
                </a:solidFill>
                <a:latin typeface="Cambria" panose="02040503050406030204" pitchFamily="18" charset="0"/>
                <a:ea typeface="Cambria" panose="02040503050406030204" pitchFamily="18" charset="0"/>
              </a:rPr>
              <a:t>sắt</a:t>
            </a:r>
            <a:r>
              <a:rPr lang="en-US" sz="2200" dirty="0">
                <a:solidFill>
                  <a:prstClr val="black"/>
                </a:solidFill>
                <a:latin typeface="Cambria" panose="02040503050406030204" pitchFamily="18" charset="0"/>
                <a:ea typeface="Cambria" panose="02040503050406030204" pitchFamily="18" charset="0"/>
              </a:rPr>
              <a:t>, </a:t>
            </a:r>
            <a:r>
              <a:rPr lang="en-US" sz="2200" dirty="0" err="1">
                <a:solidFill>
                  <a:prstClr val="black"/>
                </a:solidFill>
                <a:latin typeface="Cambria" panose="02040503050406030204" pitchFamily="18" charset="0"/>
                <a:ea typeface="Cambria" panose="02040503050406030204" pitchFamily="18" charset="0"/>
              </a:rPr>
              <a:t>đồng</a:t>
            </a:r>
            <a:r>
              <a:rPr lang="en-US" sz="2200" dirty="0">
                <a:solidFill>
                  <a:prstClr val="black"/>
                </a:solidFill>
                <a:latin typeface="Cambria" panose="02040503050406030204" pitchFamily="18" charset="0"/>
                <a:ea typeface="Cambria" panose="02040503050406030204" pitchFamily="18" charset="0"/>
              </a:rPr>
              <a:t>, </a:t>
            </a:r>
            <a:r>
              <a:rPr lang="en-US" sz="2200" dirty="0" err="1">
                <a:solidFill>
                  <a:prstClr val="black"/>
                </a:solidFill>
                <a:latin typeface="Cambria" panose="02040503050406030204" pitchFamily="18" charset="0"/>
                <a:ea typeface="Cambria" panose="02040503050406030204" pitchFamily="18" charset="0"/>
              </a:rPr>
              <a:t>vàng</a:t>
            </a:r>
            <a:r>
              <a:rPr lang="en-US" sz="2200" dirty="0">
                <a:solidFill>
                  <a:prstClr val="black"/>
                </a:solidFill>
                <a:latin typeface="Cambria" panose="02040503050406030204" pitchFamily="18" charset="0"/>
                <a:ea typeface="Cambria" panose="02040503050406030204" pitchFamily="18" charset="0"/>
              </a:rPr>
              <a:t>,…</a:t>
            </a:r>
          </a:p>
        </p:txBody>
      </p:sp>
      <p:pic>
        <p:nvPicPr>
          <p:cNvPr id="12"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358904" y="3276600"/>
            <a:ext cx="4270496" cy="2964135"/>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39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randombar(horizontal)">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8"/>
                                        </p:tgtEl>
                                        <p:attrNameLst>
                                          <p:attrName>r</p:attrName>
                                        </p:attrNameLst>
                                      </p:cBhvr>
                                    </p:animRot>
                                    <p:animRot by="-240000">
                                      <p:cBhvr>
                                        <p:cTn id="29" dur="200" fill="hold">
                                          <p:stCondLst>
                                            <p:cond delay="200"/>
                                          </p:stCondLst>
                                        </p:cTn>
                                        <p:tgtEl>
                                          <p:spTgt spid="8"/>
                                        </p:tgtEl>
                                        <p:attrNameLst>
                                          <p:attrName>r</p:attrName>
                                        </p:attrNameLst>
                                      </p:cBhvr>
                                    </p:animRot>
                                    <p:animRot by="240000">
                                      <p:cBhvr>
                                        <p:cTn id="30" dur="200" fill="hold">
                                          <p:stCondLst>
                                            <p:cond delay="400"/>
                                          </p:stCondLst>
                                        </p:cTn>
                                        <p:tgtEl>
                                          <p:spTgt spid="8"/>
                                        </p:tgtEl>
                                        <p:attrNameLst>
                                          <p:attrName>r</p:attrName>
                                        </p:attrNameLst>
                                      </p:cBhvr>
                                    </p:animRot>
                                    <p:animRot by="-240000">
                                      <p:cBhvr>
                                        <p:cTn id="31" dur="200" fill="hold">
                                          <p:stCondLst>
                                            <p:cond delay="600"/>
                                          </p:stCondLst>
                                        </p:cTn>
                                        <p:tgtEl>
                                          <p:spTgt spid="8"/>
                                        </p:tgtEl>
                                        <p:attrNameLst>
                                          <p:attrName>r</p:attrName>
                                        </p:attrNameLst>
                                      </p:cBhvr>
                                    </p:animRot>
                                    <p:animRot by="120000">
                                      <p:cBhvr>
                                        <p:cTn id="32" dur="200" fill="hold">
                                          <p:stCondLst>
                                            <p:cond delay="800"/>
                                          </p:stCondLst>
                                        </p:cTn>
                                        <p:tgtEl>
                                          <p:spTgt spid="8"/>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45"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524000"/>
            <a:ext cx="3363510" cy="1569660"/>
          </a:xfrm>
          <a:prstGeom prst="rect">
            <a:avLst/>
          </a:prstGeom>
        </p:spPr>
        <p:txBody>
          <a:bodyPr wrap="square">
            <a:spAutoFit/>
          </a:bodyPr>
          <a:lstStyle/>
          <a:p>
            <a:pPr algn="ctr"/>
            <a:r>
              <a:rPr lang="en-US" sz="2400" i="1" dirty="0" err="1">
                <a:solidFill>
                  <a:srgbClr val="FF0000"/>
                </a:solidFill>
                <a:latin typeface="Cambria" panose="02040503050406030204" pitchFamily="18" charset="0"/>
                <a:ea typeface="Cambria" panose="02040503050406030204" pitchFamily="18" charset="0"/>
              </a:rPr>
              <a:t>Quan</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sát</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hình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ảnh</a:t>
            </a:r>
            <a:r>
              <a:rPr lang="en-US" sz="2400" i="1" dirty="0">
                <a:solidFill>
                  <a:srgbClr val="FF0000"/>
                </a:solidFill>
                <a:latin typeface="Cambria" panose="02040503050406030204" pitchFamily="18" charset="0"/>
                <a:ea typeface="Cambria" panose="02040503050406030204" pitchFamily="18" charset="0"/>
              </a:rPr>
              <a:t>, </a:t>
            </a:r>
            <a:r>
              <a:rPr lang="en-US" sz="2400" i="1" dirty="0" err="1">
                <a:solidFill>
                  <a:srgbClr val="FF0000"/>
                </a:solidFill>
                <a:latin typeface="Cambria" panose="02040503050406030204" pitchFamily="18" charset="0"/>
                <a:ea typeface="Cambria" panose="02040503050406030204" pitchFamily="18" charset="0"/>
              </a:rPr>
              <a:t>nêu</a:t>
            </a:r>
            <a:r>
              <a:rPr lang="en-US" sz="2400" i="1" dirty="0">
                <a:solidFill>
                  <a:srgbClr val="FF0000"/>
                </a:solidFill>
                <a:latin typeface="Cambria" panose="02040503050406030204" pitchFamily="18" charset="0"/>
                <a:ea typeface="Cambria" panose="02040503050406030204" pitchFamily="18" charset="0"/>
              </a:rPr>
              <a:t> </a:t>
            </a:r>
            <a:r>
              <a:rPr lang="vi-VN" sz="2400" i="1" dirty="0">
                <a:solidFill>
                  <a:srgbClr val="FF0000"/>
                </a:solidFill>
                <a:latin typeface="Cambria" panose="02040503050406030204" pitchFamily="18" charset="0"/>
                <a:ea typeface="Cambria" panose="02040503050406030204" pitchFamily="18" charset="0"/>
              </a:rPr>
              <a:t>thực trạng khai thác, sử dụng tài nguyên đất </a:t>
            </a:r>
            <a:endParaRPr lang="en-US" sz="2400" i="1" dirty="0">
              <a:solidFill>
                <a:srgbClr val="FF0000"/>
              </a:solidFill>
              <a:latin typeface="Cambria" panose="02040503050406030204" pitchFamily="18" charset="0"/>
              <a:ea typeface="Cambria" panose="02040503050406030204" pitchFamily="18" charset="0"/>
            </a:endParaRPr>
          </a:p>
          <a:p>
            <a:pPr algn="ctr"/>
            <a:r>
              <a:rPr lang="vi-VN" sz="2400" i="1" dirty="0">
                <a:solidFill>
                  <a:srgbClr val="FF0000"/>
                </a:solidFill>
                <a:latin typeface="Cambria" panose="02040503050406030204" pitchFamily="18" charset="0"/>
                <a:ea typeface="Cambria" panose="02040503050406030204" pitchFamily="18" charset="0"/>
              </a:rPr>
              <a:t>của Ô-xtrây-li-a.</a:t>
            </a:r>
          </a:p>
        </p:txBody>
      </p:sp>
      <p:sp>
        <p:nvSpPr>
          <p:cNvPr id="17" name="Rectangle 16"/>
          <p:cNvSpPr/>
          <p:nvPr/>
        </p:nvSpPr>
        <p:spPr>
          <a:xfrm>
            <a:off x="4267200" y="1601450"/>
            <a:ext cx="4572000" cy="1446550"/>
          </a:xfrm>
          <a:prstGeom prst="rect">
            <a:avLst/>
          </a:prstGeom>
        </p:spPr>
        <p:txBody>
          <a:bodyPr wrap="square">
            <a:spAutoFit/>
          </a:bodyPr>
          <a:lstStyle/>
          <a:p>
            <a:pPr algn="just"/>
            <a:r>
              <a:rPr lang="en-US" sz="2200" dirty="0">
                <a:latin typeface="Cambria" pitchFamily="18" charset="0"/>
                <a:ea typeface="Cambria" pitchFamily="18" charset="0"/>
              </a:rPr>
              <a:t>- </a:t>
            </a:r>
            <a:r>
              <a:rPr lang="vi-VN" sz="2200" dirty="0">
                <a:latin typeface="Cambria" pitchFamily="18" charset="0"/>
                <a:ea typeface="Cambria" pitchFamily="18" charset="0"/>
              </a:rPr>
              <a:t>Phần lớn diện tích đất thường bị khô hạn, kém màu mỡ.</a:t>
            </a:r>
          </a:p>
          <a:p>
            <a:pPr algn="just"/>
            <a:r>
              <a:rPr lang="en-US" sz="2200" dirty="0">
                <a:latin typeface="Cambria" pitchFamily="18" charset="0"/>
                <a:ea typeface="Cambria" pitchFamily="18" charset="0"/>
              </a:rPr>
              <a:t>-</a:t>
            </a:r>
            <a:r>
              <a:rPr lang="vi-VN" sz="2200" dirty="0">
                <a:latin typeface="Cambria" pitchFamily="18" charset="0"/>
                <a:ea typeface="Cambria" pitchFamily="18" charset="0"/>
              </a:rPr>
              <a:t> Đất dễ bị suy thoái do phải sử dụng nhiều phân bón vô cơ để thay thế.</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Phương thức con người khai thác, sử dụng</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và bảo vệ tài nguyên đất</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14600" y="3652767"/>
            <a:ext cx="3941639" cy="2748033"/>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403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50" dur="500"/>
                                        <p:tgtEl>
                                          <p:spTgt spid="1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6421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thumbs.dreamstime.com/z/%E6%9C%89%E7%99%BD%E8%89%B2%E6%B3%A1%E5%BD%B1%E7%9A%84thinking%E6%95%99%E6%8E%88-36777654.jpg"/>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4343400" y="1295400"/>
            <a:ext cx="4474760" cy="1981200"/>
          </a:xfrm>
          <a:prstGeom prst="wedgeRoundRectCallout">
            <a:avLst>
              <a:gd name="adj1" fmla="val 25045"/>
              <a:gd name="adj2" fmla="val 106466"/>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219200"/>
            <a:ext cx="3875966" cy="2285999"/>
          </a:xfrm>
          <a:prstGeom prst="cloudCallout">
            <a:avLst>
              <a:gd name="adj1" fmla="val -22264"/>
              <a:gd name="adj2" fmla="val 753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598890" y="1447800"/>
            <a:ext cx="3363510" cy="1785104"/>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Quan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sát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hình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ảnh</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nêu</a:t>
            </a:r>
            <a:r>
              <a:rPr lang="en-US" sz="2200" i="1" dirty="0">
                <a:solidFill>
                  <a:srgbClr val="FF0000"/>
                </a:solidFill>
                <a:latin typeface="Cambria" panose="02040503050406030204" pitchFamily="18" charset="0"/>
                <a:ea typeface="Cambria" panose="02040503050406030204" pitchFamily="18" charset="0"/>
              </a:rPr>
              <a:t> </a:t>
            </a:r>
            <a:r>
              <a:rPr lang="vi-VN" sz="2200" i="1" dirty="0">
                <a:solidFill>
                  <a:srgbClr val="FF0000"/>
                </a:solidFill>
                <a:latin typeface="Cambria" panose="02040503050406030204" pitchFamily="18" charset="0"/>
                <a:ea typeface="Cambria" panose="02040503050406030204" pitchFamily="18" charset="0"/>
              </a:rPr>
              <a:t>những biện pháp khai thác, sử dụng và bảo vệ nguồn tài nguyên đất của</a:t>
            </a:r>
            <a:endParaRPr lang="en-US" sz="2200" i="1" dirty="0">
              <a:solidFill>
                <a:srgbClr val="FF0000"/>
              </a:solidFill>
              <a:latin typeface="Cambria" panose="02040503050406030204" pitchFamily="18" charset="0"/>
              <a:ea typeface="Cambria" panose="02040503050406030204" pitchFamily="18" charset="0"/>
            </a:endParaRPr>
          </a:p>
          <a:p>
            <a:pPr algn="ctr"/>
            <a:r>
              <a:rPr lang="vi-VN" sz="2200" i="1" dirty="0">
                <a:solidFill>
                  <a:srgbClr val="FF0000"/>
                </a:solidFill>
                <a:latin typeface="Cambria" panose="02040503050406030204" pitchFamily="18" charset="0"/>
                <a:ea typeface="Cambria" panose="02040503050406030204" pitchFamily="18" charset="0"/>
              </a:rPr>
              <a:t> Ô-xtrây-li-a. </a:t>
            </a:r>
          </a:p>
        </p:txBody>
      </p:sp>
      <p:sp>
        <p:nvSpPr>
          <p:cNvPr id="17" name="Rectangle 16"/>
          <p:cNvSpPr/>
          <p:nvPr/>
        </p:nvSpPr>
        <p:spPr>
          <a:xfrm>
            <a:off x="4267200" y="1447800"/>
            <a:ext cx="4572000" cy="1631216"/>
          </a:xfrm>
          <a:prstGeom prst="rect">
            <a:avLst/>
          </a:prstGeom>
        </p:spPr>
        <p:txBody>
          <a:bodyPr wrap="square">
            <a:spAutoFit/>
          </a:bodyPr>
          <a:lstStyle/>
          <a:p>
            <a:pPr algn="just"/>
            <a:r>
              <a:rPr lang="vi-VN" sz="2000" dirty="0">
                <a:latin typeface="Cambria" pitchFamily="18" charset="0"/>
                <a:ea typeface="Cambria" pitchFamily="18" charset="0"/>
              </a:rPr>
              <a:t>Thúc đẩy các phương pháp canh tác mới, phủ xanh đất trống, phổ biến các giải pháp kĩ thuật,…góp phần bảo vệ tài nguyên đất, thúc đảy sự phát triển ngành nông nghiệp theo hướng mới.</a:t>
            </a:r>
          </a:p>
        </p:txBody>
      </p:sp>
      <p:sp>
        <p:nvSpPr>
          <p:cNvPr id="31" name="Title 1"/>
          <p:cNvSpPr txBox="1">
            <a:spLocks/>
          </p:cNvSpPr>
          <p:nvPr/>
        </p:nvSpPr>
        <p:spPr>
          <a:xfrm>
            <a:off x="2528052" y="2286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Phương thức con người khai thác, sử dụng</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và bảo vệ tài nguyên đất</a:t>
            </a:r>
            <a:endParaRPr lang="en-US" sz="2400" b="1" dirty="0">
              <a:solidFill>
                <a:srgbClr val="0D30DD"/>
              </a:solidFill>
              <a:latin typeface="Cambria" pitchFamily="18" charset="0"/>
            </a:endParaRPr>
          </a:p>
        </p:txBody>
      </p:sp>
      <p:sp>
        <p:nvSpPr>
          <p:cNvPr id="2" name="AutoShape 2" descr="Mật độ dân số là gì? Công thức và bài tập tính mật độ dân số lớp 7"/>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645392"/>
            <a:ext cx="4125937" cy="2755408"/>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468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fade">
                                      <p:cBhvr>
                                        <p:cTn id="23" dur="500"/>
                                        <p:tgtEl>
                                          <p:spTgt spid="1036"/>
                                        </p:tgtEl>
                                      </p:cBhvr>
                                    </p:animEffect>
                                  </p:childTnLst>
                                </p:cTn>
                              </p:par>
                              <p:par>
                                <p:cTn id="24" presetID="10" presetClass="entr" presetSubtype="0" fill="hold" nodeType="withEffect">
                                  <p:stCondLst>
                                    <p:cond delay="0"/>
                                  </p:stCondLst>
                                  <p:childTnLst>
                                    <p:set>
                                      <p:cBhvr>
                                        <p:cTn id="25" dur="1" fill="hold">
                                          <p:stCondLst>
                                            <p:cond delay="0"/>
                                          </p:stCondLst>
                                        </p:cTn>
                                        <p:tgtEl>
                                          <p:spTgt spid="1034"/>
                                        </p:tgtEl>
                                        <p:attrNameLst>
                                          <p:attrName>style.visibility</p:attrName>
                                        </p:attrNameLst>
                                      </p:cBhvr>
                                      <p:to>
                                        <p:strVal val="visible"/>
                                      </p:to>
                                    </p:set>
                                    <p:animEffect transition="in" filter="fade">
                                      <p:cBhvr>
                                        <p:cTn id="26" dur="500"/>
                                        <p:tgtEl>
                                          <p:spTgt spid="1034"/>
                                        </p:tgtEl>
                                      </p:cBhvr>
                                    </p:animEffect>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036"/>
                                        </p:tgtEl>
                                        <p:attrNameLst>
                                          <p:attrName>r</p:attrName>
                                        </p:attrNameLst>
                                      </p:cBhvr>
                                    </p:animRot>
                                    <p:animRot by="-240000">
                                      <p:cBhvr>
                                        <p:cTn id="29" dur="200" fill="hold">
                                          <p:stCondLst>
                                            <p:cond delay="200"/>
                                          </p:stCondLst>
                                        </p:cTn>
                                        <p:tgtEl>
                                          <p:spTgt spid="1036"/>
                                        </p:tgtEl>
                                        <p:attrNameLst>
                                          <p:attrName>r</p:attrName>
                                        </p:attrNameLst>
                                      </p:cBhvr>
                                    </p:animRot>
                                    <p:animRot by="240000">
                                      <p:cBhvr>
                                        <p:cTn id="30" dur="200" fill="hold">
                                          <p:stCondLst>
                                            <p:cond delay="400"/>
                                          </p:stCondLst>
                                        </p:cTn>
                                        <p:tgtEl>
                                          <p:spTgt spid="1036"/>
                                        </p:tgtEl>
                                        <p:attrNameLst>
                                          <p:attrName>r</p:attrName>
                                        </p:attrNameLst>
                                      </p:cBhvr>
                                    </p:animRot>
                                    <p:animRot by="-240000">
                                      <p:cBhvr>
                                        <p:cTn id="31" dur="200" fill="hold">
                                          <p:stCondLst>
                                            <p:cond delay="600"/>
                                          </p:stCondLst>
                                        </p:cTn>
                                        <p:tgtEl>
                                          <p:spTgt spid="1036"/>
                                        </p:tgtEl>
                                        <p:attrNameLst>
                                          <p:attrName>r</p:attrName>
                                        </p:attrNameLst>
                                      </p:cBhvr>
                                    </p:animRot>
                                    <p:animRot by="120000">
                                      <p:cBhvr>
                                        <p:cTn id="32" dur="200" fill="hold">
                                          <p:stCondLst>
                                            <p:cond delay="800"/>
                                          </p:stCondLst>
                                        </p:cTn>
                                        <p:tgtEl>
                                          <p:spTgt spid="103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randombar(horizontal)">
                                      <p:cBhvr>
                                        <p:cTn id="37" dur="500"/>
                                        <p:tgtEl>
                                          <p:spTgt spid="24"/>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7">
                                            <p:txEl>
                                              <p:pRg st="0" end="0"/>
                                            </p:txEl>
                                          </p:spTgt>
                                        </p:tgtEl>
                                        <p:attrNameLst>
                                          <p:attrName>style.visibility</p:attrName>
                                        </p:attrNameLst>
                                      </p:cBhvr>
                                      <p:to>
                                        <p:strVal val="visible"/>
                                      </p:to>
                                    </p:set>
                                    <p:animEffect transition="in" filter="randombar(horizontal)">
                                      <p:cBhvr>
                                        <p:cTn id="4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14" grpId="0" animBg="1"/>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676400"/>
            <a:ext cx="6553199" cy="3581400"/>
          </a:xfrm>
          <a:prstGeom prst="wedgeRoundRectCallout">
            <a:avLst>
              <a:gd name="adj1" fmla="val 48093"/>
              <a:gd name="adj2" fmla="val 6528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14400" y="1828800"/>
            <a:ext cx="6172201" cy="3139321"/>
          </a:xfrm>
          <a:prstGeom prst="rect">
            <a:avLst/>
          </a:prstGeom>
        </p:spPr>
        <p:txBody>
          <a:bodyPr wrap="square">
            <a:spAutoFit/>
          </a:bodyPr>
          <a:lstStyle/>
          <a:p>
            <a:pPr algn="just"/>
            <a:r>
              <a:rPr lang="vi-VN" sz="2200" b="1" dirty="0">
                <a:solidFill>
                  <a:srgbClr val="FF0000"/>
                </a:solidFill>
                <a:latin typeface="Cambria" panose="02040503050406030204" pitchFamily="18" charset="0"/>
                <a:ea typeface="Cambria" panose="02040503050406030204" pitchFamily="18" charset="0"/>
              </a:rPr>
              <a:t>- Thực trạng:</a:t>
            </a:r>
          </a:p>
          <a:p>
            <a:pPr algn="just"/>
            <a:r>
              <a:rPr lang="vi-VN" sz="2200" dirty="0">
                <a:latin typeface="Cambria" panose="02040503050406030204" pitchFamily="18" charset="0"/>
                <a:ea typeface="Cambria" panose="02040503050406030204" pitchFamily="18" charset="0"/>
              </a:rPr>
              <a:t>+ Phần lớn diện tích đất thường bị khô hạn, kém màu mỡ.</a:t>
            </a:r>
          </a:p>
          <a:p>
            <a:pPr algn="just"/>
            <a:r>
              <a:rPr lang="vi-VN" sz="2200" dirty="0">
                <a:latin typeface="Cambria" panose="02040503050406030204" pitchFamily="18" charset="0"/>
                <a:ea typeface="Cambria" panose="02040503050406030204" pitchFamily="18" charset="0"/>
              </a:rPr>
              <a:t>+ Đất dễ bị suy thoái do phải sử dụng nhiều phân bón vô cơ để thay thế.</a:t>
            </a:r>
          </a:p>
          <a:p>
            <a:pPr algn="just"/>
            <a:r>
              <a:rPr lang="vi-VN" sz="2200" b="1" dirty="0">
                <a:solidFill>
                  <a:srgbClr val="FF0000"/>
                </a:solidFill>
                <a:latin typeface="Cambria" panose="02040503050406030204" pitchFamily="18" charset="0"/>
                <a:ea typeface="Cambria" panose="02040503050406030204" pitchFamily="18" charset="0"/>
              </a:rPr>
              <a:t>- Biện pháp: </a:t>
            </a:r>
            <a:r>
              <a:rPr lang="vi-VN" sz="2200" dirty="0">
                <a:latin typeface="Cambria" panose="02040503050406030204" pitchFamily="18" charset="0"/>
                <a:ea typeface="Cambria" panose="02040503050406030204" pitchFamily="18" charset="0"/>
              </a:rPr>
              <a:t>Thúc đẩy các phương pháp canh tác mới, phủ xanh đất trống, phổ biến các giải pháp kĩ thuật,…góp phần bảo vệ tài nguyên đất, thúc đảy sự phát triển ngành nông nghiệp theo hướng mới.</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3</a:t>
            </a:r>
          </a:p>
        </p:txBody>
      </p:sp>
      <p:sp>
        <p:nvSpPr>
          <p:cNvPr id="23"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Phương thức khai thác và sử dụng tài nguyên</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sinh vật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Tree>
    <p:extLst>
      <p:ext uri="{BB962C8B-B14F-4D97-AF65-F5344CB8AC3E}">
        <p14:creationId xmlns:p14="http://schemas.microsoft.com/office/powerpoint/2010/main" val="25621008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85800" y="2057400"/>
            <a:ext cx="3371615" cy="1785104"/>
          </a:xfrm>
          <a:prstGeom prst="rect">
            <a:avLst/>
          </a:prstGeom>
        </p:spPr>
        <p:txBody>
          <a:bodyPr wrap="square">
            <a:spAutoFit/>
          </a:bodyPr>
          <a:lstStyle/>
          <a:p>
            <a:pPr algn="ctr"/>
            <a:r>
              <a:rPr lang="vi-VN" sz="2200" i="1" dirty="0">
                <a:solidFill>
                  <a:srgbClr val="FF0000"/>
                </a:solidFill>
                <a:latin typeface="Cambria" panose="02040503050406030204" pitchFamily="18" charset="0"/>
                <a:ea typeface="Cambria" panose="02040503050406030204" pitchFamily="18" charset="0"/>
              </a:rPr>
              <a:t>Em hãy vẽ sơ đồ thể hiện các phương thức con người khai thác, sử dụng và bảo vệ thiên nhiên ở</a:t>
            </a:r>
            <a:endParaRPr lang="en-US" sz="2200" i="1" dirty="0">
              <a:solidFill>
                <a:srgbClr val="FF0000"/>
              </a:solidFill>
              <a:latin typeface="Cambria" panose="02040503050406030204" pitchFamily="18" charset="0"/>
              <a:ea typeface="Cambria" panose="02040503050406030204" pitchFamily="18" charset="0"/>
            </a:endParaRPr>
          </a:p>
          <a:p>
            <a:pPr algn="ctr"/>
            <a:r>
              <a:rPr lang="vi-VN" sz="2200" i="1" dirty="0">
                <a:solidFill>
                  <a:srgbClr val="FF0000"/>
                </a:solidFill>
                <a:latin typeface="Cambria" panose="02040503050406030204" pitchFamily="18" charset="0"/>
                <a:ea typeface="Cambria" panose="02040503050406030204" pitchFamily="18" charset="0"/>
              </a:rPr>
              <a:t> Ô-xtrây-li-a.</a:t>
            </a: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a. </a:t>
            </a:r>
            <a:r>
              <a:rPr lang="en-US" sz="2400" b="1" dirty="0" err="1">
                <a:solidFill>
                  <a:srgbClr val="CC0000"/>
                </a:solidFill>
                <a:latin typeface="Times New Roman" pitchFamily="18" charset="0"/>
                <a:cs typeface="Times New Roman" pitchFamily="18" charset="0"/>
              </a:rPr>
              <a:t>Luyện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tập</a:t>
            </a:r>
            <a:endParaRPr lang="en-US" sz="2400" b="1" dirty="0">
              <a:solidFill>
                <a:srgbClr val="CC0000"/>
              </a:solidFill>
              <a:latin typeface="Times New Roman" pitchFamily="18" charset="0"/>
              <a:cs typeface="Times New Roman" pitchFamily="18" charset="0"/>
            </a:endParaRPr>
          </a:p>
        </p:txBody>
      </p:sp>
      <p:pic>
        <p:nvPicPr>
          <p:cNvPr id="24" name="Picture 23"/>
          <p:cNvPicPr/>
          <p:nvPr/>
        </p:nvPicPr>
        <p:blipFill>
          <a:blip r:embed="rId7">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19600" y="1680866"/>
            <a:ext cx="4435315" cy="4867890"/>
          </a:xfrm>
          <a:prstGeom prst="rect">
            <a:avLst/>
          </a:prstGeom>
          <a:noFill/>
          <a:ln>
            <a:solidFill>
              <a:srgbClr val="00FF00"/>
            </a:solidFill>
          </a:ln>
        </p:spPr>
      </p:pic>
    </p:spTree>
    <p:extLst>
      <p:ext uri="{BB962C8B-B14F-4D97-AF65-F5344CB8AC3E}">
        <p14:creationId xmlns:p14="http://schemas.microsoft.com/office/powerpoint/2010/main" val="42036287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randombar(horizont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33" name="Rounded Rectangle 32"/>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4</a:t>
            </a:r>
          </a:p>
        </p:txBody>
      </p:sp>
      <p:pic>
        <p:nvPicPr>
          <p:cNvPr id="1032" name="Picture 8" descr="http://rs826.pbsrc.com/albums/zz186/willisnowell/Gifs/question_marks_bubbling_md_clr.gif~c20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 y="3505200"/>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p:blipFill>
        <p:spPr bwMode="auto">
          <a:xfrm flipH="1">
            <a:off x="165061" y="4726966"/>
            <a:ext cx="1443673" cy="1948414"/>
          </a:xfrm>
          <a:prstGeom prst="rect">
            <a:avLst/>
          </a:prstGeom>
          <a:noFill/>
          <a:extLst>
            <a:ext uri="{909E8E84-426E-40DD-AFC4-6F175D3DCCD1}">
              <a14:hiddenFill xmlns:a14="http://schemas.microsoft.com/office/drawing/2010/main">
                <a:solidFill>
                  <a:srgbClr val="FFFFFF"/>
                </a:solidFill>
              </a14:hiddenFill>
            </a:ext>
          </a:extLst>
        </p:spPr>
      </p:pic>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sp>
        <p:nvSpPr>
          <p:cNvPr id="14" name="Cloud Callout 13"/>
          <p:cNvSpPr/>
          <p:nvPr/>
        </p:nvSpPr>
        <p:spPr>
          <a:xfrm>
            <a:off x="315034" y="1752600"/>
            <a:ext cx="4028366" cy="2378708"/>
          </a:xfrm>
          <a:prstGeom prst="cloudCallout">
            <a:avLst>
              <a:gd name="adj1" fmla="val -15951"/>
              <a:gd name="adj2" fmla="val 6507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6" name="Rectangle 15"/>
          <p:cNvSpPr/>
          <p:nvPr/>
        </p:nvSpPr>
        <p:spPr>
          <a:xfrm>
            <a:off x="609600" y="2211050"/>
            <a:ext cx="3515910" cy="1446550"/>
          </a:xfrm>
          <a:prstGeom prst="rect">
            <a:avLst/>
          </a:prstGeom>
        </p:spPr>
        <p:txBody>
          <a:bodyPr wrap="square">
            <a:spAutoFit/>
          </a:bodyPr>
          <a:lstStyle/>
          <a:p>
            <a:pPr algn="ctr"/>
            <a:r>
              <a:rPr lang="en-US" sz="2200" i="1" dirty="0" err="1">
                <a:solidFill>
                  <a:srgbClr val="FF0000"/>
                </a:solidFill>
                <a:latin typeface="Cambria" panose="02040503050406030204" pitchFamily="18" charset="0"/>
                <a:ea typeface="Cambria" panose="02040503050406030204" pitchFamily="18" charset="0"/>
              </a:rPr>
              <a:t>Em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hãy</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tìm</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các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thông</a:t>
            </a:r>
            <a:r>
              <a:rPr lang="en-US" sz="2200" i="1" dirty="0">
                <a:solidFill>
                  <a:srgbClr val="FF0000"/>
                </a:solidFill>
                <a:latin typeface="Cambria" panose="02040503050406030204" pitchFamily="18" charset="0"/>
                <a:ea typeface="Cambria" panose="02040503050406030204" pitchFamily="18" charset="0"/>
              </a:rPr>
              <a:t> tin </a:t>
            </a:r>
            <a:r>
              <a:rPr lang="en-US" sz="2200" i="1" dirty="0" err="1">
                <a:solidFill>
                  <a:srgbClr val="FF0000"/>
                </a:solidFill>
                <a:latin typeface="Cambria" panose="02040503050406030204" pitchFamily="18" charset="0"/>
                <a:ea typeface="Cambria" panose="02040503050406030204" pitchFamily="18" charset="0"/>
              </a:rPr>
              <a:t>về</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khai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thác</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sử</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dụng</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và</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bảo</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vệ</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một</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loại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tài</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nguyên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thiên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nhiên</a:t>
            </a:r>
            <a:r>
              <a:rPr lang="en-US" sz="2200" i="1" dirty="0">
                <a:solidFill>
                  <a:srgbClr val="FF0000"/>
                </a:solidFill>
                <a:latin typeface="Cambria" panose="02040503050406030204" pitchFamily="18" charset="0"/>
                <a:ea typeface="Cambria" panose="02040503050406030204" pitchFamily="18" charset="0"/>
              </a:rPr>
              <a:t> </a:t>
            </a:r>
            <a:r>
              <a:rPr lang="en-US" sz="2200" i="1" dirty="0" err="1">
                <a:solidFill>
                  <a:srgbClr val="FF0000"/>
                </a:solidFill>
                <a:latin typeface="Cambria" panose="02040503050406030204" pitchFamily="18" charset="0"/>
                <a:ea typeface="Cambria" panose="02040503050406030204" pitchFamily="18" charset="0"/>
              </a:rPr>
              <a:t>khác</a:t>
            </a:r>
            <a:r>
              <a:rPr lang="en-US" sz="2200" i="1" dirty="0">
                <a:solidFill>
                  <a:srgbClr val="FF0000"/>
                </a:solidFill>
                <a:latin typeface="Cambria" panose="02040503050406030204" pitchFamily="18" charset="0"/>
                <a:ea typeface="Cambria" panose="02040503050406030204" pitchFamily="18" charset="0"/>
              </a:rPr>
              <a:t> ở Ô-</a:t>
            </a:r>
            <a:r>
              <a:rPr lang="en-US" sz="2200" i="1" dirty="0" err="1">
                <a:solidFill>
                  <a:srgbClr val="FF0000"/>
                </a:solidFill>
                <a:latin typeface="Cambria" panose="02040503050406030204" pitchFamily="18" charset="0"/>
                <a:ea typeface="Cambria" panose="02040503050406030204" pitchFamily="18" charset="0"/>
              </a:rPr>
              <a:t>xtrây</a:t>
            </a:r>
            <a:r>
              <a:rPr lang="en-US" sz="2200" i="1" dirty="0">
                <a:solidFill>
                  <a:srgbClr val="FF0000"/>
                </a:solidFill>
                <a:latin typeface="Cambria" panose="02040503050406030204" pitchFamily="18" charset="0"/>
                <a:ea typeface="Cambria" panose="02040503050406030204" pitchFamily="18" charset="0"/>
              </a:rPr>
              <a:t>-li-a.</a:t>
            </a:r>
            <a:endParaRPr lang="vi-VN" sz="2200" i="1" dirty="0">
              <a:solidFill>
                <a:srgbClr val="FF0000"/>
              </a:solidFill>
              <a:latin typeface="Cambria" panose="02040503050406030204" pitchFamily="18" charset="0"/>
              <a:ea typeface="Cambria" panose="02040503050406030204" pitchFamily="18" charset="0"/>
            </a:endParaRPr>
          </a:p>
        </p:txBody>
      </p:sp>
      <p:sp>
        <p:nvSpPr>
          <p:cNvPr id="31" name="Title 1"/>
          <p:cNvSpPr txBox="1">
            <a:spLocks/>
          </p:cNvSpPr>
          <p:nvPr/>
        </p:nvSpPr>
        <p:spPr>
          <a:xfrm>
            <a:off x="2503373" y="228600"/>
            <a:ext cx="656442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err="1">
                <a:solidFill>
                  <a:srgbClr val="0D30DD"/>
                </a:solidFill>
                <a:latin typeface="Cambria" pitchFamily="18" charset="0"/>
              </a:rPr>
              <a:t>Luyện</a:t>
            </a:r>
            <a:r>
              <a:rPr lang="en-US" sz="2400" b="1" dirty="0">
                <a:solidFill>
                  <a:srgbClr val="0D30DD"/>
                </a:solidFill>
                <a:latin typeface="Cambria" pitchFamily="18" charset="0"/>
              </a:rPr>
              <a:t> </a:t>
            </a:r>
            <a:r>
              <a:rPr lang="en-US" sz="2400" b="1" dirty="0" err="1">
                <a:solidFill>
                  <a:srgbClr val="0D30DD"/>
                </a:solidFill>
                <a:latin typeface="Cambria" pitchFamily="18" charset="0"/>
              </a:rPr>
              <a:t>tập</a:t>
            </a:r>
            <a:r>
              <a:rPr lang="en-US" sz="2400" b="1" dirty="0">
                <a:solidFill>
                  <a:srgbClr val="0D30DD"/>
                </a:solidFill>
                <a:latin typeface="Cambria" pitchFamily="18" charset="0"/>
              </a:rPr>
              <a:t> </a:t>
            </a:r>
            <a:r>
              <a:rPr lang="en-US" sz="2400" b="1" dirty="0" err="1">
                <a:solidFill>
                  <a:srgbClr val="0D30DD"/>
                </a:solidFill>
                <a:latin typeface="Cambria" pitchFamily="18" charset="0"/>
              </a:rPr>
              <a:t>và</a:t>
            </a:r>
            <a:r>
              <a:rPr lang="en-US" sz="2400" b="1" dirty="0">
                <a:solidFill>
                  <a:srgbClr val="0D30DD"/>
                </a:solidFill>
                <a:latin typeface="Cambria" pitchFamily="18" charset="0"/>
              </a:rPr>
              <a:t> </a:t>
            </a:r>
            <a:r>
              <a:rPr lang="en-US" sz="2400" b="1" dirty="0" err="1">
                <a:solidFill>
                  <a:srgbClr val="0D30DD"/>
                </a:solidFill>
                <a:latin typeface="Cambria" pitchFamily="18" charset="0"/>
              </a:rPr>
              <a:t>vận</a:t>
            </a:r>
            <a:r>
              <a:rPr lang="en-US" sz="2400" b="1" dirty="0">
                <a:solidFill>
                  <a:srgbClr val="0D30DD"/>
                </a:solidFill>
                <a:latin typeface="Cambria" pitchFamily="18" charset="0"/>
              </a:rPr>
              <a:t> </a:t>
            </a:r>
            <a:r>
              <a:rPr lang="en-US" sz="2400" b="1" dirty="0" err="1">
                <a:solidFill>
                  <a:srgbClr val="0D30DD"/>
                </a:solidFill>
                <a:latin typeface="Cambria" pitchFamily="18" charset="0"/>
              </a:rPr>
              <a:t>dụng</a:t>
            </a:r>
            <a:endParaRPr lang="en-US" sz="2400" b="1" dirty="0">
              <a:solidFill>
                <a:srgbClr val="0D30DD"/>
              </a:solidFill>
              <a:latin typeface="Cambria" pitchFamily="18" charset="0"/>
            </a:endParaRPr>
          </a:p>
        </p:txBody>
      </p:sp>
      <p:sp>
        <p:nvSpPr>
          <p:cNvPr id="25" name="Rectangle 24"/>
          <p:cNvSpPr/>
          <p:nvPr/>
        </p:nvSpPr>
        <p:spPr>
          <a:xfrm>
            <a:off x="152401" y="120515"/>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26" name="Text Box 9"/>
          <p:cNvSpPr txBox="1">
            <a:spLocks noChangeArrowheads="1"/>
          </p:cNvSpPr>
          <p:nvPr/>
        </p:nvSpPr>
        <p:spPr bwMode="auto">
          <a:xfrm>
            <a:off x="289263" y="1219200"/>
            <a:ext cx="3901737" cy="461665"/>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US" sz="2400" b="1" dirty="0">
                <a:solidFill>
                  <a:srgbClr val="CC0000"/>
                </a:solidFill>
                <a:latin typeface="Times New Roman" pitchFamily="18" charset="0"/>
                <a:cs typeface="Times New Roman" pitchFamily="18" charset="0"/>
              </a:rPr>
              <a:t>b. </a:t>
            </a:r>
            <a:r>
              <a:rPr lang="en-US" sz="2400" b="1" dirty="0" err="1">
                <a:solidFill>
                  <a:srgbClr val="CC0000"/>
                </a:solidFill>
                <a:latin typeface="Times New Roman" pitchFamily="18" charset="0"/>
                <a:cs typeface="Times New Roman" pitchFamily="18" charset="0"/>
              </a:rPr>
              <a:t>Vận</a:t>
            </a:r>
            <a:r>
              <a:rPr lang="en-US" sz="2400" b="1" dirty="0">
                <a:solidFill>
                  <a:srgbClr val="CC0000"/>
                </a:solidFill>
                <a:latin typeface="Times New Roman" pitchFamily="18" charset="0"/>
                <a:cs typeface="Times New Roman" pitchFamily="18" charset="0"/>
              </a:rPr>
              <a:t> </a:t>
            </a:r>
            <a:r>
              <a:rPr lang="en-US" sz="2400" b="1" dirty="0" err="1">
                <a:solidFill>
                  <a:srgbClr val="CC0000"/>
                </a:solidFill>
                <a:latin typeface="Times New Roman" pitchFamily="18" charset="0"/>
                <a:cs typeface="Times New Roman" pitchFamily="18" charset="0"/>
              </a:rPr>
              <a:t>dụng</a:t>
            </a:r>
            <a:endParaRPr lang="en-US" sz="2400" b="1" dirty="0">
              <a:solidFill>
                <a:srgbClr val="CC0000"/>
              </a:solidFill>
              <a:latin typeface="Times New Roman" pitchFamily="18" charset="0"/>
              <a:cs typeface="Times New Roman" pitchFamily="18" charset="0"/>
            </a:endParaRPr>
          </a:p>
        </p:txBody>
      </p:sp>
      <p:sp>
        <p:nvSpPr>
          <p:cNvPr id="2" name="Rectangle 1"/>
          <p:cNvSpPr/>
          <p:nvPr/>
        </p:nvSpPr>
        <p:spPr>
          <a:xfrm>
            <a:off x="4343400" y="1460242"/>
            <a:ext cx="4495799" cy="5016758"/>
          </a:xfrm>
          <a:prstGeom prst="rect">
            <a:avLst/>
          </a:prstGeom>
        </p:spPr>
        <p:txBody>
          <a:bodyPr wrap="square">
            <a:spAutoFit/>
          </a:bodyPr>
          <a:lstStyle/>
          <a:p>
            <a:pPr algn="just"/>
            <a:r>
              <a:rPr lang="vi-VN" sz="2000" dirty="0">
                <a:latin typeface="Cambria" pitchFamily="18" charset="0"/>
                <a:ea typeface="Cambria" pitchFamily="18" charset="0"/>
              </a:rPr>
              <a:t>– Ô-xtrây-li-a khai thác tài nguyên nước chủ yếu từ nguồn nước mặt và nguồn nước ngầm để sử dụng cho sản xuất nông nghiệp, công nghiệp và sinh hoạt.</a:t>
            </a:r>
          </a:p>
          <a:p>
            <a:pPr algn="just"/>
            <a:r>
              <a:rPr lang="vi-VN" sz="2000" dirty="0">
                <a:latin typeface="Cambria" pitchFamily="18" charset="0"/>
                <a:ea typeface="Cambria" pitchFamily="18" charset="0"/>
              </a:rPr>
              <a:t>– Trong điều kiện khí hậu khô hạn và khan hiếm tài nguyên nước, việc khai thác, sử dụng hợp lí và bảo vệ tài nguyên nước luôn là mối qaun tâm hàng đâu của quốc gia này.</a:t>
            </a:r>
          </a:p>
          <a:p>
            <a:pPr algn="just"/>
            <a:r>
              <a:rPr lang="vi-VN" sz="2000" dirty="0">
                <a:latin typeface="Cambria" pitchFamily="18" charset="0"/>
                <a:ea typeface="Cambria" pitchFamily="18" charset="0"/>
              </a:rPr>
              <a:t>– Để gia tăng nguồn cung cấp nước, Ô-xtrây-li-a đã xây dựng các đập và hồ trữ nước mưa, các nhà máy xử lí nước đã qua sử dụng và khử muối từ nước biển. Ô-xtrây-li-a cũng áp dụng các biện pháp sử dụng tiết kiệm tài nguyên nước trong sản xuất và sinh hoạt.</a:t>
            </a:r>
          </a:p>
        </p:txBody>
      </p:sp>
      <p:pic>
        <p:nvPicPr>
          <p:cNvPr id="614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3760" y="4726966"/>
            <a:ext cx="2339739" cy="155895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9588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randombar(horizontal)">
                                      <p:cBhvr>
                                        <p:cTn id="15" dur="500"/>
                                        <p:tgtEl>
                                          <p:spTgt spid="1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randombar(horizont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nodeType="withEffect">
                                  <p:stCondLst>
                                    <p:cond delay="0"/>
                                  </p:stCondLst>
                                  <p:childTnLst>
                                    <p:set>
                                      <p:cBhvr>
                                        <p:cTn id="25" dur="1" fill="hold">
                                          <p:stCondLst>
                                            <p:cond delay="0"/>
                                          </p:stCondLst>
                                        </p:cTn>
                                        <p:tgtEl>
                                          <p:spTgt spid="6146"/>
                                        </p:tgtEl>
                                        <p:attrNameLst>
                                          <p:attrName>style.visibility</p:attrName>
                                        </p:attrNameLst>
                                      </p:cBhvr>
                                      <p:to>
                                        <p:strVal val="visible"/>
                                      </p:to>
                                    </p:set>
                                    <p:animEffect transition="in" filter="fade">
                                      <p:cBhvr>
                                        <p:cTn id="26"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0"/>
            <a:ext cx="9144000" cy="6858000"/>
          </a:xfrm>
          <a:prstGeom prst="rect">
            <a:avLst/>
          </a:prstGeom>
          <a:blipFill>
            <a:blip r:embed="rId4"/>
            <a:stretch>
              <a:fillRect/>
            </a:stretch>
          </a:blipFill>
          <a:ln>
            <a:noFill/>
          </a:ln>
          <a:effectLst/>
        </p:spPr>
      </p:pic>
      <p:pic>
        <p:nvPicPr>
          <p:cNvPr id="3076" name="Picture 4"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43632"/>
          <a:stretch/>
        </p:blipFill>
        <p:spPr bwMode="auto">
          <a:xfrm rot="15616060">
            <a:off x="6740180" y="1138516"/>
            <a:ext cx="2234565" cy="396423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Documents and Settings\Welcome\Desktop\chs134866696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84" y="4343400"/>
            <a:ext cx="9176083" cy="2514600"/>
          </a:xfrm>
          <a:prstGeom prst="rect">
            <a:avLst/>
          </a:prstGeom>
          <a:ln>
            <a:noFill/>
          </a:ln>
          <a:effectLst>
            <a:outerShdw blurRad="292100" dist="139700" dir="2700000" algn="tl" rotWithShape="0">
              <a:srgbClr val="333333">
                <a:alpha val="65000"/>
              </a:srgbClr>
            </a:outerShdw>
          </a:effectLst>
        </p:spPr>
      </p:pic>
      <p:pic>
        <p:nvPicPr>
          <p:cNvPr id="3074" name="Picture 2" descr="C:\Users\Asus\Pictures\bai mau\hands_zps712c7fb9.jpg"/>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56214"/>
          <a:stretch/>
        </p:blipFill>
        <p:spPr bwMode="auto">
          <a:xfrm rot="13972696">
            <a:off x="6159599" y="-1391747"/>
            <a:ext cx="1587048" cy="362453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498144" y="1066800"/>
            <a:ext cx="6365544" cy="1143000"/>
          </a:xfrm>
        </p:spPr>
        <p:txBody>
          <a:bodyPr>
            <a:noAutofit/>
          </a:bodyPr>
          <a:lstStyle/>
          <a:p>
            <a:r>
              <a:rPr lang="vi-VN" sz="2700" b="1" dirty="0">
                <a:ln w="10541" cmpd="sng">
                  <a:solidFill>
                    <a:schemeClr val="accent1">
                      <a:shade val="88000"/>
                      <a:satMod val="110000"/>
                    </a:schemeClr>
                  </a:solidFill>
                  <a:prstDash val="solid"/>
                </a:ln>
                <a:solidFill>
                  <a:srgbClr val="FF0000"/>
                </a:solidFill>
                <a:latin typeface="Cambria" pitchFamily="18" charset="0"/>
              </a:rPr>
              <a:t>PHƯƠNG THỨC CON NGƯỜI </a:t>
            </a:r>
            <a:br>
              <a:rPr lang="en-US" sz="2700" b="1" dirty="0">
                <a:ln w="10541" cmpd="sng">
                  <a:solidFill>
                    <a:schemeClr val="accent1">
                      <a:shade val="88000"/>
                      <a:satMod val="110000"/>
                    </a:schemeClr>
                  </a:solidFill>
                  <a:prstDash val="solid"/>
                </a:ln>
                <a:solidFill>
                  <a:srgbClr val="FF0000"/>
                </a:solidFill>
                <a:latin typeface="Cambria" pitchFamily="18" charset="0"/>
              </a:rPr>
            </a:br>
            <a:r>
              <a:rPr lang="vi-VN" sz="2700" b="1" dirty="0">
                <a:ln w="10541" cmpd="sng">
                  <a:solidFill>
                    <a:schemeClr val="accent1">
                      <a:shade val="88000"/>
                      <a:satMod val="110000"/>
                    </a:schemeClr>
                  </a:solidFill>
                  <a:prstDash val="solid"/>
                </a:ln>
                <a:solidFill>
                  <a:srgbClr val="FF0000"/>
                </a:solidFill>
                <a:latin typeface="Cambria" pitchFamily="18" charset="0"/>
              </a:rPr>
              <a:t>KHAI THÁC, SỬ DỤNG VÀ BẢO VỆ THIÊN NHIÊN Ở Ô-XTRÂY-LI-A</a:t>
            </a:r>
            <a:endParaRPr lang="en-US" sz="2700" b="1" dirty="0">
              <a:ln w="10541" cmpd="sng">
                <a:solidFill>
                  <a:schemeClr val="accent1">
                    <a:shade val="88000"/>
                    <a:satMod val="110000"/>
                  </a:schemeClr>
                </a:solidFill>
                <a:prstDash val="solid"/>
              </a:ln>
              <a:solidFill>
                <a:srgbClr val="FF0000"/>
              </a:solidFill>
              <a:latin typeface="Cambria" pitchFamily="18" charset="0"/>
            </a:endParaRPr>
          </a:p>
        </p:txBody>
      </p:sp>
      <p:sp>
        <p:nvSpPr>
          <p:cNvPr id="11" name="Title 1"/>
          <p:cNvSpPr txBox="1">
            <a:spLocks/>
          </p:cNvSpPr>
          <p:nvPr/>
        </p:nvSpPr>
        <p:spPr>
          <a:xfrm>
            <a:off x="-990600" y="-152400"/>
            <a:ext cx="3962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000" b="1" dirty="0" err="1">
                <a:effectLst>
                  <a:outerShdw blurRad="38100" dist="38100" dir="2700000" algn="tl">
                    <a:srgbClr val="000000">
                      <a:alpha val="43137"/>
                    </a:srgbClr>
                  </a:outerShdw>
                </a:effectLst>
                <a:latin typeface="Cambria" pitchFamily="18" charset="0"/>
              </a:rPr>
              <a:t>Bài</a:t>
            </a:r>
            <a:r>
              <a:rPr lang="en-US" sz="3000" b="1" dirty="0">
                <a:effectLst>
                  <a:outerShdw blurRad="38100" dist="38100" dir="2700000" algn="tl">
                    <a:srgbClr val="000000">
                      <a:alpha val="43137"/>
                    </a:srgbClr>
                  </a:outerShdw>
                </a:effectLst>
                <a:latin typeface="Cambria" pitchFamily="18" charset="0"/>
              </a:rPr>
              <a:t> 21:</a:t>
            </a:r>
          </a:p>
        </p:txBody>
      </p:sp>
      <p:sp>
        <p:nvSpPr>
          <p:cNvPr id="13" name="Rectangle 12"/>
          <p:cNvSpPr/>
          <p:nvPr/>
        </p:nvSpPr>
        <p:spPr>
          <a:xfrm>
            <a:off x="3173" y="2428417"/>
            <a:ext cx="1828800"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16"/>
          <p:cNvSpPr/>
          <p:nvPr/>
        </p:nvSpPr>
        <p:spPr>
          <a:xfrm>
            <a:off x="3172" y="2535098"/>
            <a:ext cx="1155509"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Rectangle 17"/>
          <p:cNvSpPr/>
          <p:nvPr/>
        </p:nvSpPr>
        <p:spPr>
          <a:xfrm>
            <a:off x="-32084" y="3060876"/>
            <a:ext cx="5289884" cy="45719"/>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Rectangle 1"/>
          <p:cNvSpPr/>
          <p:nvPr/>
        </p:nvSpPr>
        <p:spPr>
          <a:xfrm>
            <a:off x="2185337" y="0"/>
            <a:ext cx="45719"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14"/>
          <p:cNvSpPr/>
          <p:nvPr/>
        </p:nvSpPr>
        <p:spPr>
          <a:xfrm>
            <a:off x="2057400" y="0"/>
            <a:ext cx="45719" cy="4305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3" name="Title 1"/>
          <p:cNvSpPr txBox="1">
            <a:spLocks/>
          </p:cNvSpPr>
          <p:nvPr/>
        </p:nvSpPr>
        <p:spPr>
          <a:xfrm>
            <a:off x="2590800" y="4724400"/>
            <a:ext cx="4038600" cy="850744"/>
          </a:xfrm>
          <a:prstGeom prst="rect">
            <a:avLst/>
          </a:prstGeom>
        </p:spPr>
        <p:txBody>
          <a:bodyPr vert="horz" lIns="91440" tIns="45720" rIns="91440" bIns="45720" rtlCol="0" anchor="ctr">
            <a:prstTxWarp prst="textPlain">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000" b="1" dirty="0">
                <a:ln w="19050">
                  <a:solidFill>
                    <a:schemeClr val="tx2">
                      <a:tint val="1000"/>
                    </a:schemeClr>
                  </a:solidFill>
                  <a:prstDash val="solid"/>
                </a:ln>
                <a:solidFill>
                  <a:schemeClr val="accent3"/>
                </a:solidFill>
                <a:effectLst>
                  <a:glow rad="101600">
                    <a:schemeClr val="accent5">
                      <a:satMod val="175000"/>
                      <a:alpha val="40000"/>
                    </a:schemeClr>
                  </a:glow>
                  <a:outerShdw blurRad="50000" dist="50800" dir="7500000" algn="tl">
                    <a:srgbClr val="000000">
                      <a:shade val="5000"/>
                      <a:alpha val="35000"/>
                    </a:srgbClr>
                  </a:outerShdw>
                </a:effectLst>
                <a:latin typeface="Cambria" pitchFamily="18" charset="0"/>
              </a:rPr>
              <a:t>ĐỊA LÍ 7</a:t>
            </a:r>
          </a:p>
        </p:txBody>
      </p:sp>
      <p:pic>
        <p:nvPicPr>
          <p:cNvPr id="1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9671" y="1096700"/>
            <a:ext cx="2566908" cy="2560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5376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1000" fill="hold"/>
                                        <p:tgtEl>
                                          <p:spTgt spid="3074"/>
                                        </p:tgtEl>
                                        <p:attrNameLst>
                                          <p:attrName>ppt_x</p:attrName>
                                        </p:attrNameLst>
                                      </p:cBhvr>
                                      <p:tavLst>
                                        <p:tav tm="0">
                                          <p:val>
                                            <p:strVal val="#ppt_x"/>
                                          </p:val>
                                        </p:tav>
                                        <p:tav tm="100000">
                                          <p:val>
                                            <p:strVal val="#ppt_x"/>
                                          </p:val>
                                        </p:tav>
                                      </p:tavLst>
                                    </p:anim>
                                    <p:anim calcmode="lin" valueType="num">
                                      <p:cBhvr additive="base">
                                        <p:cTn id="8" dur="1000" fill="hold"/>
                                        <p:tgtEl>
                                          <p:spTgt spid="3074"/>
                                        </p:tgtEl>
                                        <p:attrNameLst>
                                          <p:attrName>ppt_y</p:attrName>
                                        </p:attrNameLst>
                                      </p:cBhvr>
                                      <p:tavLst>
                                        <p:tav tm="0">
                                          <p:val>
                                            <p:strVal val="0-#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076"/>
                                        </p:tgtEl>
                                        <p:attrNameLst>
                                          <p:attrName>style.visibility</p:attrName>
                                        </p:attrNameLst>
                                      </p:cBhvr>
                                      <p:to>
                                        <p:strVal val="visible"/>
                                      </p:to>
                                    </p:set>
                                    <p:anim calcmode="lin" valueType="num">
                                      <p:cBhvr additive="base">
                                        <p:cTn id="11" dur="1000" fill="hold"/>
                                        <p:tgtEl>
                                          <p:spTgt spid="3076"/>
                                        </p:tgtEl>
                                        <p:attrNameLst>
                                          <p:attrName>ppt_x</p:attrName>
                                        </p:attrNameLst>
                                      </p:cBhvr>
                                      <p:tavLst>
                                        <p:tav tm="0">
                                          <p:val>
                                            <p:strVal val="1+#ppt_w/2"/>
                                          </p:val>
                                        </p:tav>
                                        <p:tav tm="100000">
                                          <p:val>
                                            <p:strVal val="#ppt_x"/>
                                          </p:val>
                                        </p:tav>
                                      </p:tavLst>
                                    </p:anim>
                                    <p:anim calcmode="lin" valueType="num">
                                      <p:cBhvr additive="base">
                                        <p:cTn id="12" dur="1000" fill="hold"/>
                                        <p:tgtEl>
                                          <p:spTgt spid="3076"/>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4.44444E-6 -4.20907E-6 L -0.00486 0.07678 " pathEditMode="relative" rAng="0" ptsTypes="AA">
                                      <p:cBhvr>
                                        <p:cTn id="16" dur="500" fill="hold"/>
                                        <p:tgtEl>
                                          <p:spTgt spid="17"/>
                                        </p:tgtEl>
                                        <p:attrNameLst>
                                          <p:attrName>ppt_x</p:attrName>
                                          <p:attrName>ppt_y</p:attrName>
                                        </p:attrNameLst>
                                      </p:cBhvr>
                                      <p:rCtr x="-243" y="3839"/>
                                    </p:animMotion>
                                  </p:childTnLst>
                                </p:cTn>
                              </p:par>
                            </p:childTnLst>
                          </p:cTn>
                        </p:par>
                        <p:par>
                          <p:cTn id="17" fill="hold">
                            <p:stCondLst>
                              <p:cond delay="500"/>
                            </p:stCondLst>
                            <p:childTnLst>
                              <p:par>
                                <p:cTn id="18" presetID="2"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1000" fill="hold"/>
                                        <p:tgtEl>
                                          <p:spTgt spid="18"/>
                                        </p:tgtEl>
                                        <p:attrNameLst>
                                          <p:attrName>ppt_x</p:attrName>
                                        </p:attrNameLst>
                                      </p:cBhvr>
                                      <p:tavLst>
                                        <p:tav tm="0">
                                          <p:val>
                                            <p:strVal val="0-#ppt_w/2"/>
                                          </p:val>
                                        </p:tav>
                                        <p:tav tm="100000">
                                          <p:val>
                                            <p:strVal val="#ppt_x"/>
                                          </p:val>
                                        </p:tav>
                                      </p:tavLst>
                                    </p:anim>
                                    <p:anim calcmode="lin" valueType="num">
                                      <p:cBhvr additive="base">
                                        <p:cTn id="21" dur="10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xit" presetSubtype="1" fill="hold" grpId="0" nodeType="afterEffect">
                                  <p:stCondLst>
                                    <p:cond delay="0"/>
                                  </p:stCondLst>
                                  <p:childTnLst>
                                    <p:anim calcmode="lin" valueType="num">
                                      <p:cBhvr additive="base">
                                        <p:cTn id="24" dur="500"/>
                                        <p:tgtEl>
                                          <p:spTgt spid="11"/>
                                        </p:tgtEl>
                                        <p:attrNameLst>
                                          <p:attrName>ppt_x</p:attrName>
                                        </p:attrNameLst>
                                      </p:cBhvr>
                                      <p:tavLst>
                                        <p:tav tm="0">
                                          <p:val>
                                            <p:strVal val="ppt_x"/>
                                          </p:val>
                                        </p:tav>
                                        <p:tav tm="100000">
                                          <p:val>
                                            <p:strVal val="ppt_x"/>
                                          </p:val>
                                        </p:tav>
                                      </p:tavLst>
                                    </p:anim>
                                    <p:anim calcmode="lin" valueType="num">
                                      <p:cBhvr additive="base">
                                        <p:cTn id="25" dur="500"/>
                                        <p:tgtEl>
                                          <p:spTgt spid="11"/>
                                        </p:tgtEl>
                                        <p:attrNameLst>
                                          <p:attrName>ppt_y</p:attrName>
                                        </p:attrNameLst>
                                      </p:cBhvr>
                                      <p:tavLst>
                                        <p:tav tm="0">
                                          <p:val>
                                            <p:strVal val="ppt_y"/>
                                          </p:val>
                                        </p:tav>
                                        <p:tav tm="100000">
                                          <p:val>
                                            <p:strVal val="0-ppt_h/2"/>
                                          </p:val>
                                        </p:tav>
                                      </p:tavLst>
                                    </p:anim>
                                    <p:set>
                                      <p:cBhvr>
                                        <p:cTn id="26" dur="1" fill="hold">
                                          <p:stCondLst>
                                            <p:cond delay="499"/>
                                          </p:stCondLst>
                                        </p:cTn>
                                        <p:tgtEl>
                                          <p:spTgt spid="11"/>
                                        </p:tgtEl>
                                        <p:attrNameLst>
                                          <p:attrName>style.visibility</p:attrName>
                                        </p:attrNameLst>
                                      </p:cBhvr>
                                      <p:to>
                                        <p:strVal val="hidden"/>
                                      </p:to>
                                    </p:set>
                                  </p:childTnLst>
                                </p:cTn>
                              </p:par>
                              <p:par>
                                <p:cTn id="27" presetID="2" presetClass="exit" presetSubtype="1" fill="hold" grpId="0" nodeType="withEffect">
                                  <p:stCondLst>
                                    <p:cond delay="0"/>
                                  </p:stCondLst>
                                  <p:childTnLst>
                                    <p:anim calcmode="lin" valueType="num">
                                      <p:cBhvr additive="base">
                                        <p:cTn id="28" dur="500"/>
                                        <p:tgtEl>
                                          <p:spTgt spid="9"/>
                                        </p:tgtEl>
                                        <p:attrNameLst>
                                          <p:attrName>ppt_x</p:attrName>
                                        </p:attrNameLst>
                                      </p:cBhvr>
                                      <p:tavLst>
                                        <p:tav tm="0">
                                          <p:val>
                                            <p:strVal val="ppt_x"/>
                                          </p:val>
                                        </p:tav>
                                        <p:tav tm="100000">
                                          <p:val>
                                            <p:strVal val="ppt_x"/>
                                          </p:val>
                                        </p:tav>
                                      </p:tavLst>
                                    </p:anim>
                                    <p:anim calcmode="lin" valueType="num">
                                      <p:cBhvr additive="base">
                                        <p:cTn id="29" dur="500"/>
                                        <p:tgtEl>
                                          <p:spTgt spid="9"/>
                                        </p:tgtEl>
                                        <p:attrNameLst>
                                          <p:attrName>ppt_y</p:attrName>
                                        </p:attrNameLst>
                                      </p:cBhvr>
                                      <p:tavLst>
                                        <p:tav tm="0">
                                          <p:val>
                                            <p:strVal val="ppt_y"/>
                                          </p:val>
                                        </p:tav>
                                        <p:tav tm="100000">
                                          <p:val>
                                            <p:strVal val="0-ppt_h/2"/>
                                          </p:val>
                                        </p:tav>
                                      </p:tavLst>
                                    </p:anim>
                                    <p:set>
                                      <p:cBhvr>
                                        <p:cTn id="30" dur="1" fill="hold">
                                          <p:stCondLst>
                                            <p:cond delay="499"/>
                                          </p:stCondLst>
                                        </p:cTn>
                                        <p:tgtEl>
                                          <p:spTgt spid="9"/>
                                        </p:tgtEl>
                                        <p:attrNameLst>
                                          <p:attrName>style.visibility</p:attrName>
                                        </p:attrNameLst>
                                      </p:cBhvr>
                                      <p:to>
                                        <p:strVal val="hidden"/>
                                      </p:to>
                                    </p:set>
                                  </p:childTnLst>
                                </p:cTn>
                              </p:par>
                              <p:par>
                                <p:cTn id="31" presetID="2" presetClass="exit" presetSubtype="1" fill="hold" grpId="0" nodeType="withEffect">
                                  <p:stCondLst>
                                    <p:cond delay="0"/>
                                  </p:stCondLst>
                                  <p:childTnLst>
                                    <p:anim calcmode="lin" valueType="num">
                                      <p:cBhvr additive="base">
                                        <p:cTn id="32" dur="500"/>
                                        <p:tgtEl>
                                          <p:spTgt spid="13"/>
                                        </p:tgtEl>
                                        <p:attrNameLst>
                                          <p:attrName>ppt_x</p:attrName>
                                        </p:attrNameLst>
                                      </p:cBhvr>
                                      <p:tavLst>
                                        <p:tav tm="0">
                                          <p:val>
                                            <p:strVal val="ppt_x"/>
                                          </p:val>
                                        </p:tav>
                                        <p:tav tm="100000">
                                          <p:val>
                                            <p:strVal val="ppt_x"/>
                                          </p:val>
                                        </p:tav>
                                      </p:tavLst>
                                    </p:anim>
                                    <p:anim calcmode="lin" valueType="num">
                                      <p:cBhvr additive="base">
                                        <p:cTn id="33" dur="500"/>
                                        <p:tgtEl>
                                          <p:spTgt spid="13"/>
                                        </p:tgtEl>
                                        <p:attrNameLst>
                                          <p:attrName>ppt_y</p:attrName>
                                        </p:attrNameLst>
                                      </p:cBhvr>
                                      <p:tavLst>
                                        <p:tav tm="0">
                                          <p:val>
                                            <p:strVal val="ppt_y"/>
                                          </p:val>
                                        </p:tav>
                                        <p:tav tm="100000">
                                          <p:val>
                                            <p:strVal val="0-ppt_h/2"/>
                                          </p:val>
                                        </p:tav>
                                      </p:tavLst>
                                    </p:anim>
                                    <p:set>
                                      <p:cBhvr>
                                        <p:cTn id="34" dur="1" fill="hold">
                                          <p:stCondLst>
                                            <p:cond delay="499"/>
                                          </p:stCondLst>
                                        </p:cTn>
                                        <p:tgtEl>
                                          <p:spTgt spid="13"/>
                                        </p:tgtEl>
                                        <p:attrNameLst>
                                          <p:attrName>style.visibility</p:attrName>
                                        </p:attrNameLst>
                                      </p:cBhvr>
                                      <p:to>
                                        <p:strVal val="hidden"/>
                                      </p:to>
                                    </p:set>
                                  </p:childTnLst>
                                </p:cTn>
                              </p:par>
                              <p:par>
                                <p:cTn id="35" presetID="2" presetClass="exit" presetSubtype="1" fill="hold" grpId="1" nodeType="withEffect">
                                  <p:stCondLst>
                                    <p:cond delay="0"/>
                                  </p:stCondLst>
                                  <p:childTnLst>
                                    <p:anim calcmode="lin" valueType="num">
                                      <p:cBhvr additive="base">
                                        <p:cTn id="36" dur="500"/>
                                        <p:tgtEl>
                                          <p:spTgt spid="17"/>
                                        </p:tgtEl>
                                        <p:attrNameLst>
                                          <p:attrName>ppt_x</p:attrName>
                                        </p:attrNameLst>
                                      </p:cBhvr>
                                      <p:tavLst>
                                        <p:tav tm="0">
                                          <p:val>
                                            <p:strVal val="ppt_x"/>
                                          </p:val>
                                        </p:tav>
                                        <p:tav tm="100000">
                                          <p:val>
                                            <p:strVal val="ppt_x"/>
                                          </p:val>
                                        </p:tav>
                                      </p:tavLst>
                                    </p:anim>
                                    <p:anim calcmode="lin" valueType="num">
                                      <p:cBhvr additive="base">
                                        <p:cTn id="37" dur="500"/>
                                        <p:tgtEl>
                                          <p:spTgt spid="17"/>
                                        </p:tgtEl>
                                        <p:attrNameLst>
                                          <p:attrName>ppt_y</p:attrName>
                                        </p:attrNameLst>
                                      </p:cBhvr>
                                      <p:tavLst>
                                        <p:tav tm="0">
                                          <p:val>
                                            <p:strVal val="ppt_y"/>
                                          </p:val>
                                        </p:tav>
                                        <p:tav tm="100000">
                                          <p:val>
                                            <p:strVal val="0-ppt_h/2"/>
                                          </p:val>
                                        </p:tav>
                                      </p:tavLst>
                                    </p:anim>
                                    <p:set>
                                      <p:cBhvr>
                                        <p:cTn id="38" dur="1" fill="hold">
                                          <p:stCondLst>
                                            <p:cond delay="499"/>
                                          </p:stCondLst>
                                        </p:cTn>
                                        <p:tgtEl>
                                          <p:spTgt spid="17"/>
                                        </p:tgtEl>
                                        <p:attrNameLst>
                                          <p:attrName>style.visibility</p:attrName>
                                        </p:attrNameLst>
                                      </p:cBhvr>
                                      <p:to>
                                        <p:strVal val="hidden"/>
                                      </p:to>
                                    </p:set>
                                  </p:childTnLst>
                                </p:cTn>
                              </p:par>
                              <p:par>
                                <p:cTn id="39" presetID="2" presetClass="exit" presetSubtype="1" fill="hold" grpId="1" nodeType="withEffect">
                                  <p:stCondLst>
                                    <p:cond delay="0"/>
                                  </p:stCondLst>
                                  <p:childTnLst>
                                    <p:anim calcmode="lin" valueType="num">
                                      <p:cBhvr additive="base">
                                        <p:cTn id="40" dur="500"/>
                                        <p:tgtEl>
                                          <p:spTgt spid="18"/>
                                        </p:tgtEl>
                                        <p:attrNameLst>
                                          <p:attrName>ppt_x</p:attrName>
                                        </p:attrNameLst>
                                      </p:cBhvr>
                                      <p:tavLst>
                                        <p:tav tm="0">
                                          <p:val>
                                            <p:strVal val="ppt_x"/>
                                          </p:val>
                                        </p:tav>
                                        <p:tav tm="100000">
                                          <p:val>
                                            <p:strVal val="ppt_x"/>
                                          </p:val>
                                        </p:tav>
                                      </p:tavLst>
                                    </p:anim>
                                    <p:anim calcmode="lin" valueType="num">
                                      <p:cBhvr additive="base">
                                        <p:cTn id="41" dur="500"/>
                                        <p:tgtEl>
                                          <p:spTgt spid="18"/>
                                        </p:tgtEl>
                                        <p:attrNameLst>
                                          <p:attrName>ppt_y</p:attrName>
                                        </p:attrNameLst>
                                      </p:cBhvr>
                                      <p:tavLst>
                                        <p:tav tm="0">
                                          <p:val>
                                            <p:strVal val="ppt_y"/>
                                          </p:val>
                                        </p:tav>
                                        <p:tav tm="100000">
                                          <p:val>
                                            <p:strVal val="0-ppt_h/2"/>
                                          </p:val>
                                        </p:tav>
                                      </p:tavLst>
                                    </p:anim>
                                    <p:set>
                                      <p:cBhvr>
                                        <p:cTn id="42" dur="1" fill="hold">
                                          <p:stCondLst>
                                            <p:cond delay="499"/>
                                          </p:stCondLst>
                                        </p:cTn>
                                        <p:tgtEl>
                                          <p:spTgt spid="18"/>
                                        </p:tgtEl>
                                        <p:attrNameLst>
                                          <p:attrName>style.visibility</p:attrName>
                                        </p:attrNameLst>
                                      </p:cBhvr>
                                      <p:to>
                                        <p:strVal val="hidden"/>
                                      </p:to>
                                    </p:set>
                                  </p:childTnLst>
                                </p:cTn>
                              </p:par>
                              <p:par>
                                <p:cTn id="43" presetID="2" presetClass="exit" presetSubtype="1" fill="hold" grpId="0" nodeType="withEffect">
                                  <p:stCondLst>
                                    <p:cond delay="0"/>
                                  </p:stCondLst>
                                  <p:childTnLst>
                                    <p:anim calcmode="lin" valueType="num">
                                      <p:cBhvr additive="base">
                                        <p:cTn id="44" dur="500"/>
                                        <p:tgtEl>
                                          <p:spTgt spid="15"/>
                                        </p:tgtEl>
                                        <p:attrNameLst>
                                          <p:attrName>ppt_x</p:attrName>
                                        </p:attrNameLst>
                                      </p:cBhvr>
                                      <p:tavLst>
                                        <p:tav tm="0">
                                          <p:val>
                                            <p:strVal val="ppt_x"/>
                                          </p:val>
                                        </p:tav>
                                        <p:tav tm="100000">
                                          <p:val>
                                            <p:strVal val="ppt_x"/>
                                          </p:val>
                                        </p:tav>
                                      </p:tavLst>
                                    </p:anim>
                                    <p:anim calcmode="lin" valueType="num">
                                      <p:cBhvr additive="base">
                                        <p:cTn id="45" dur="500"/>
                                        <p:tgtEl>
                                          <p:spTgt spid="15"/>
                                        </p:tgtEl>
                                        <p:attrNameLst>
                                          <p:attrName>ppt_y</p:attrName>
                                        </p:attrNameLst>
                                      </p:cBhvr>
                                      <p:tavLst>
                                        <p:tav tm="0">
                                          <p:val>
                                            <p:strVal val="ppt_y"/>
                                          </p:val>
                                        </p:tav>
                                        <p:tav tm="100000">
                                          <p:val>
                                            <p:strVal val="0-ppt_h/2"/>
                                          </p:val>
                                        </p:tav>
                                      </p:tavLst>
                                    </p:anim>
                                    <p:set>
                                      <p:cBhvr>
                                        <p:cTn id="46" dur="1" fill="hold">
                                          <p:stCondLst>
                                            <p:cond delay="499"/>
                                          </p:stCondLst>
                                        </p:cTn>
                                        <p:tgtEl>
                                          <p:spTgt spid="15"/>
                                        </p:tgtEl>
                                        <p:attrNameLst>
                                          <p:attrName>style.visibility</p:attrName>
                                        </p:attrNameLst>
                                      </p:cBhvr>
                                      <p:to>
                                        <p:strVal val="hidden"/>
                                      </p:to>
                                    </p:set>
                                  </p:childTnLst>
                                </p:cTn>
                              </p:par>
                              <p:par>
                                <p:cTn id="47" presetID="2" presetClass="exit" presetSubtype="1" fill="hold" grpId="0" nodeType="withEffect">
                                  <p:stCondLst>
                                    <p:cond delay="0"/>
                                  </p:stCondLst>
                                  <p:childTnLst>
                                    <p:anim calcmode="lin" valueType="num">
                                      <p:cBhvr additive="base">
                                        <p:cTn id="48" dur="500"/>
                                        <p:tgtEl>
                                          <p:spTgt spid="2"/>
                                        </p:tgtEl>
                                        <p:attrNameLst>
                                          <p:attrName>ppt_x</p:attrName>
                                        </p:attrNameLst>
                                      </p:cBhvr>
                                      <p:tavLst>
                                        <p:tav tm="0">
                                          <p:val>
                                            <p:strVal val="ppt_x"/>
                                          </p:val>
                                        </p:tav>
                                        <p:tav tm="100000">
                                          <p:val>
                                            <p:strVal val="ppt_x"/>
                                          </p:val>
                                        </p:tav>
                                      </p:tavLst>
                                    </p:anim>
                                    <p:anim calcmode="lin" valueType="num">
                                      <p:cBhvr additive="base">
                                        <p:cTn id="49" dur="500"/>
                                        <p:tgtEl>
                                          <p:spTgt spid="2"/>
                                        </p:tgtEl>
                                        <p:attrNameLst>
                                          <p:attrName>ppt_y</p:attrName>
                                        </p:attrNameLst>
                                      </p:cBhvr>
                                      <p:tavLst>
                                        <p:tav tm="0">
                                          <p:val>
                                            <p:strVal val="ppt_y"/>
                                          </p:val>
                                        </p:tav>
                                        <p:tav tm="100000">
                                          <p:val>
                                            <p:strVal val="0-ppt_h/2"/>
                                          </p:val>
                                        </p:tav>
                                      </p:tavLst>
                                    </p:anim>
                                    <p:set>
                                      <p:cBhvr>
                                        <p:cTn id="50" dur="1" fill="hold">
                                          <p:stCondLst>
                                            <p:cond delay="499"/>
                                          </p:stCondLst>
                                        </p:cTn>
                                        <p:tgtEl>
                                          <p:spTgt spid="2"/>
                                        </p:tgtEl>
                                        <p:attrNameLst>
                                          <p:attrName>style.visibility</p:attrName>
                                        </p:attrNameLst>
                                      </p:cBhvr>
                                      <p:to>
                                        <p:strVal val="hidden"/>
                                      </p:to>
                                    </p:set>
                                  </p:childTnLst>
                                </p:cTn>
                              </p:par>
                              <p:par>
                                <p:cTn id="51" presetID="2" presetClass="exit" presetSubtype="4" fill="hold" nodeType="withEffect">
                                  <p:stCondLst>
                                    <p:cond delay="0"/>
                                  </p:stCondLst>
                                  <p:childTnLst>
                                    <p:anim calcmode="lin" valueType="num">
                                      <p:cBhvr additive="base">
                                        <p:cTn id="52" dur="500"/>
                                        <p:tgtEl>
                                          <p:spTgt spid="24"/>
                                        </p:tgtEl>
                                        <p:attrNameLst>
                                          <p:attrName>ppt_x</p:attrName>
                                        </p:attrNameLst>
                                      </p:cBhvr>
                                      <p:tavLst>
                                        <p:tav tm="0">
                                          <p:val>
                                            <p:strVal val="ppt_x"/>
                                          </p:val>
                                        </p:tav>
                                        <p:tav tm="100000">
                                          <p:val>
                                            <p:strVal val="ppt_x"/>
                                          </p:val>
                                        </p:tav>
                                      </p:tavLst>
                                    </p:anim>
                                    <p:anim calcmode="lin" valueType="num">
                                      <p:cBhvr additive="base">
                                        <p:cTn id="53" dur="500"/>
                                        <p:tgtEl>
                                          <p:spTgt spid="24"/>
                                        </p:tgtEl>
                                        <p:attrNameLst>
                                          <p:attrName>ppt_y</p:attrName>
                                        </p:attrNameLst>
                                      </p:cBhvr>
                                      <p:tavLst>
                                        <p:tav tm="0">
                                          <p:val>
                                            <p:strVal val="ppt_y"/>
                                          </p:val>
                                        </p:tav>
                                        <p:tav tm="100000">
                                          <p:val>
                                            <p:strVal val="1+ppt_h/2"/>
                                          </p:val>
                                        </p:tav>
                                      </p:tavLst>
                                    </p:anim>
                                    <p:set>
                                      <p:cBhvr>
                                        <p:cTn id="54" dur="1" fill="hold">
                                          <p:stCondLst>
                                            <p:cond delay="499"/>
                                          </p:stCondLst>
                                        </p:cTn>
                                        <p:tgtEl>
                                          <p:spTgt spid="24"/>
                                        </p:tgtEl>
                                        <p:attrNameLst>
                                          <p:attrName>style.visibility</p:attrName>
                                        </p:attrNameLst>
                                      </p:cBhvr>
                                      <p:to>
                                        <p:strVal val="hidden"/>
                                      </p:to>
                                    </p:set>
                                  </p:childTnLst>
                                </p:cTn>
                              </p:par>
                              <p:par>
                                <p:cTn id="55" presetID="2" presetClass="exit" presetSubtype="4" fill="hold" grpId="0" nodeType="withEffect">
                                  <p:stCondLst>
                                    <p:cond delay="0"/>
                                  </p:stCondLst>
                                  <p:iterate type="lt">
                                    <p:tmPct val="0"/>
                                  </p:iterate>
                                  <p:childTnLst>
                                    <p:anim calcmode="lin" valueType="num">
                                      <p:cBhvr additive="base">
                                        <p:cTn id="56" dur="500"/>
                                        <p:tgtEl>
                                          <p:spTgt spid="23"/>
                                        </p:tgtEl>
                                        <p:attrNameLst>
                                          <p:attrName>ppt_x</p:attrName>
                                        </p:attrNameLst>
                                      </p:cBhvr>
                                      <p:tavLst>
                                        <p:tav tm="0">
                                          <p:val>
                                            <p:strVal val="ppt_x"/>
                                          </p:val>
                                        </p:tav>
                                        <p:tav tm="100000">
                                          <p:val>
                                            <p:strVal val="ppt_x"/>
                                          </p:val>
                                        </p:tav>
                                      </p:tavLst>
                                    </p:anim>
                                    <p:anim calcmode="lin" valueType="num">
                                      <p:cBhvr additive="base">
                                        <p:cTn id="57" dur="500"/>
                                        <p:tgtEl>
                                          <p:spTgt spid="23"/>
                                        </p:tgtEl>
                                        <p:attrNameLst>
                                          <p:attrName>ppt_y</p:attrName>
                                        </p:attrNameLst>
                                      </p:cBhvr>
                                      <p:tavLst>
                                        <p:tav tm="0">
                                          <p:val>
                                            <p:strVal val="ppt_y"/>
                                          </p:val>
                                        </p:tav>
                                        <p:tav tm="100000">
                                          <p:val>
                                            <p:strVal val="1+ppt_h/2"/>
                                          </p:val>
                                        </p:tav>
                                      </p:tavLst>
                                    </p:anim>
                                    <p:set>
                                      <p:cBhvr>
                                        <p:cTn id="58"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animBg="1"/>
      <p:bldP spid="17" grpId="0" animBg="1"/>
      <p:bldP spid="17" grpId="1" animBg="1"/>
      <p:bldP spid="18" grpId="0" animBg="1"/>
      <p:bldP spid="18" grpId="1" animBg="1"/>
      <p:bldP spid="2" grpId="0" animBg="1"/>
      <p:bldP spid="15" grpId="0" animBg="1"/>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10665" y="45720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228600" y="3470863"/>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255299" y="24384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676400" y="2057400"/>
            <a:ext cx="5943600" cy="2857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20358" y="152400"/>
            <a:ext cx="876300" cy="876300"/>
          </a:xfrm>
          <a:prstGeom prst="roundRect">
            <a:avLst>
              <a:gd name="adj" fmla="val 9608"/>
            </a:avLst>
          </a:prstGeom>
          <a:solidFill>
            <a:srgbClr val="0070C0"/>
          </a:solidFill>
          <a:ln>
            <a:solidFill>
              <a:schemeClr val="bg1"/>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5" name="Picture 7" descr="http://www.perceptions.couk.com/imgs/Earth_Rotates_200_x_200.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4828" y="226283"/>
            <a:ext cx="467360" cy="46736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a:off x="4457700" y="168089"/>
            <a:ext cx="1261242" cy="89871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700" b="1" dirty="0">
                <a:solidFill>
                  <a:srgbClr val="00B0F0"/>
                </a:solidFill>
                <a:effectLst>
                  <a:outerShdw blurRad="38100" dist="38100" dir="2700000" algn="tl">
                    <a:srgbClr val="000000">
                      <a:alpha val="43137"/>
                    </a:srgbClr>
                  </a:outerShdw>
                </a:effectLst>
                <a:latin typeface="Arial" pitchFamily="34" charset="0"/>
                <a:cs typeface="Arial" pitchFamily="34" charset="0"/>
              </a:rPr>
              <a:t>LỚP</a:t>
            </a:r>
          </a:p>
          <a:p>
            <a:r>
              <a:rPr lang="en-US" sz="3500" b="1" dirty="0">
                <a:solidFill>
                  <a:srgbClr val="00B0F0"/>
                </a:solidFill>
                <a:effectLst>
                  <a:outerShdw blurRad="38100" dist="38100" dir="2700000" algn="tl">
                    <a:srgbClr val="000000">
                      <a:alpha val="43137"/>
                    </a:srgbClr>
                  </a:outerShdw>
                </a:effectLst>
                <a:latin typeface="Arial" pitchFamily="34" charset="0"/>
                <a:cs typeface="Arial" pitchFamily="34" charset="0"/>
              </a:rPr>
              <a:t>7</a:t>
            </a:r>
          </a:p>
        </p:txBody>
      </p:sp>
      <p:sp>
        <p:nvSpPr>
          <p:cNvPr id="12" name="Title 1"/>
          <p:cNvSpPr txBox="1">
            <a:spLocks/>
          </p:cNvSpPr>
          <p:nvPr/>
        </p:nvSpPr>
        <p:spPr>
          <a:xfrm>
            <a:off x="3543300" y="571500"/>
            <a:ext cx="1676400" cy="5715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a:solidFill>
                  <a:schemeClr val="bg1"/>
                </a:solidFill>
                <a:effectLst>
                  <a:outerShdw blurRad="38100" dist="38100" dir="2700000" algn="tl">
                    <a:srgbClr val="000000">
                      <a:alpha val="43137"/>
                    </a:srgbClr>
                  </a:outerShdw>
                </a:effectLst>
                <a:latin typeface="Cambria" pitchFamily="18" charset="0"/>
              </a:rPr>
              <a:t>ĐỊA LÍ</a:t>
            </a:r>
            <a:endParaRPr lang="en-US" sz="1400" b="1" dirty="0">
              <a:solidFill>
                <a:schemeClr val="bg1"/>
              </a:solidFill>
              <a:effectLst>
                <a:outerShdw blurRad="38100" dist="38100" dir="2700000" algn="tl">
                  <a:srgbClr val="000000">
                    <a:alpha val="43137"/>
                  </a:srgbClr>
                </a:outerShdw>
              </a:effectLst>
              <a:latin typeface="Cambria" pitchFamily="18" charset="0"/>
            </a:endParaRPr>
          </a:p>
        </p:txBody>
      </p:sp>
      <p:sp>
        <p:nvSpPr>
          <p:cNvPr id="20" name="Title 1"/>
          <p:cNvSpPr txBox="1">
            <a:spLocks/>
          </p:cNvSpPr>
          <p:nvPr/>
        </p:nvSpPr>
        <p:spPr>
          <a:xfrm>
            <a:off x="685800" y="1333500"/>
            <a:ext cx="7924800"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vi-VN" sz="2400" b="1" dirty="0">
                <a:solidFill>
                  <a:srgbClr val="FF0000"/>
                </a:solidFill>
                <a:effectLst>
                  <a:outerShdw blurRad="38100" dist="38100" dir="2700000" algn="tl">
                    <a:srgbClr val="000000">
                      <a:alpha val="43137"/>
                    </a:srgbClr>
                  </a:outerShdw>
                </a:effectLst>
                <a:latin typeface="Cambria" pitchFamily="18" charset="0"/>
              </a:rPr>
              <a:t>BÀI 21. PHƯƠNG THỨC CON NGƯỜI KHAI THÁC, </a:t>
            </a:r>
          </a:p>
          <a:p>
            <a:r>
              <a:rPr lang="vi-VN" sz="2400" b="1" dirty="0">
                <a:solidFill>
                  <a:srgbClr val="FF0000"/>
                </a:solidFill>
                <a:effectLst>
                  <a:outerShdw blurRad="38100" dist="38100" dir="2700000" algn="tl">
                    <a:srgbClr val="000000">
                      <a:alpha val="43137"/>
                    </a:srgbClr>
                  </a:outerShdw>
                </a:effectLst>
                <a:latin typeface="Cambria" pitchFamily="18" charset="0"/>
              </a:rPr>
              <a:t>SỬ DỤNG VÀ BẢO VỆ THIÊN NHIÊN Ở Ô-XTRÂY-LI-A</a:t>
            </a:r>
          </a:p>
        </p:txBody>
      </p:sp>
      <p:sp>
        <p:nvSpPr>
          <p:cNvPr id="26" name="Title 1"/>
          <p:cNvSpPr txBox="1">
            <a:spLocks/>
          </p:cNvSpPr>
          <p:nvPr/>
        </p:nvSpPr>
        <p:spPr>
          <a:xfrm>
            <a:off x="1062340" y="2645613"/>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PHƯƠNG THỨC KHAI THÁC VÀ SỬ DỤNG TÀI NGUYÊN KHOÁNG SẢN</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7" name="Title 1"/>
          <p:cNvSpPr txBox="1">
            <a:spLocks/>
          </p:cNvSpPr>
          <p:nvPr/>
        </p:nvSpPr>
        <p:spPr>
          <a:xfrm>
            <a:off x="1035640" y="3661363"/>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PHƯƠNG THỨC KHAI THÁC VÀ SỬ DỤNG TÀI NGUYÊN SINH VẬT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1" name="Title 1"/>
          <p:cNvSpPr txBox="1">
            <a:spLocks/>
          </p:cNvSpPr>
          <p:nvPr/>
        </p:nvSpPr>
        <p:spPr>
          <a:xfrm>
            <a:off x="1017705" y="47625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effectLst>
                  <a:outerShdw blurRad="38100" dist="38100" dir="2700000" algn="tl">
                    <a:srgbClr val="000000">
                      <a:alpha val="43137"/>
                    </a:srgbClr>
                  </a:outerShdw>
                </a:effectLst>
                <a:latin typeface="Cambria" pitchFamily="18" charset="0"/>
              </a:rPr>
              <a:t>PHƯƠNG THỨC CON NGƯỜI KHAI THÁC, SỬ DỤNG VÀ BẢO VỆ TÀI NGUYÊN ĐẤT</a:t>
            </a:r>
            <a:endParaRPr lang="en-US" sz="2400" b="1" dirty="0">
              <a:solidFill>
                <a:srgbClr val="0D30DD"/>
              </a:solidFill>
              <a:effectLst>
                <a:outerShdw blurRad="38100" dist="38100" dir="2700000" algn="tl">
                  <a:srgbClr val="000000">
                    <a:alpha val="43137"/>
                  </a:srgbClr>
                </a:outerShdw>
              </a:effectLst>
              <a:latin typeface="Cambria" pitchFamily="18" charset="0"/>
            </a:endParaRPr>
          </a:p>
        </p:txBody>
      </p:sp>
      <p:sp>
        <p:nvSpPr>
          <p:cNvPr id="24" name="Rectangle 23"/>
          <p:cNvSpPr/>
          <p:nvPr/>
        </p:nvSpPr>
        <p:spPr>
          <a:xfrm>
            <a:off x="210665" y="5638800"/>
            <a:ext cx="426040" cy="709956"/>
          </a:xfrm>
          <a:prstGeom prst="rect">
            <a:avLst/>
          </a:prstGeom>
          <a:ln>
            <a:solidFill>
              <a:srgbClr val="002060"/>
            </a:solidFill>
          </a:ln>
          <a:scene3d>
            <a:camera prst="isometricRightU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itle 1"/>
          <p:cNvSpPr txBox="1">
            <a:spLocks/>
          </p:cNvSpPr>
          <p:nvPr/>
        </p:nvSpPr>
        <p:spPr>
          <a:xfrm>
            <a:off x="1017705" y="5829300"/>
            <a:ext cx="7404647"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effectLst>
                  <a:outerShdw blurRad="38100" dist="38100" dir="2700000" algn="tl">
                    <a:srgbClr val="000000">
                      <a:alpha val="43137"/>
                    </a:srgbClr>
                  </a:outerShdw>
                </a:effectLst>
                <a:latin typeface="Cambria" pitchFamily="18" charset="0"/>
              </a:rPr>
              <a:t>LUYỆN TẬP VÀ VẬN DỤNG</a:t>
            </a:r>
          </a:p>
        </p:txBody>
      </p:sp>
      <p:sp>
        <p:nvSpPr>
          <p:cNvPr id="37" name="Rounded Rectangle 36"/>
          <p:cNvSpPr/>
          <p:nvPr/>
        </p:nvSpPr>
        <p:spPr>
          <a:xfrm>
            <a:off x="507769" y="2200275"/>
            <a:ext cx="8102831" cy="4420507"/>
          </a:xfrm>
          <a:prstGeom prst="roundRect">
            <a:avLst>
              <a:gd name="adj" fmla="val 8948"/>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 Same Side Corner Rectangle 41"/>
          <p:cNvSpPr/>
          <p:nvPr/>
        </p:nvSpPr>
        <p:spPr>
          <a:xfrm rot="5400000">
            <a:off x="365991" y="25383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 Same Side Corner Rectangle 42"/>
          <p:cNvSpPr/>
          <p:nvPr/>
        </p:nvSpPr>
        <p:spPr>
          <a:xfrm rot="5400000">
            <a:off x="339292" y="3570851"/>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Title 1"/>
          <p:cNvSpPr txBox="1">
            <a:spLocks/>
          </p:cNvSpPr>
          <p:nvPr/>
        </p:nvSpPr>
        <p:spPr>
          <a:xfrm>
            <a:off x="94135" y="2642139"/>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1</a:t>
            </a:r>
          </a:p>
        </p:txBody>
      </p:sp>
      <p:sp>
        <p:nvSpPr>
          <p:cNvPr id="45" name="Title 1"/>
          <p:cNvSpPr txBox="1">
            <a:spLocks/>
          </p:cNvSpPr>
          <p:nvPr/>
        </p:nvSpPr>
        <p:spPr>
          <a:xfrm>
            <a:off x="94135" y="3661363"/>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2</a:t>
            </a:r>
          </a:p>
        </p:txBody>
      </p:sp>
      <p:sp>
        <p:nvSpPr>
          <p:cNvPr id="46" name="Round Same Side Corner Rectangle 45"/>
          <p:cNvSpPr/>
          <p:nvPr/>
        </p:nvSpPr>
        <p:spPr>
          <a:xfrm rot="5400000">
            <a:off x="321357" y="46719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itle 1"/>
          <p:cNvSpPr txBox="1">
            <a:spLocks/>
          </p:cNvSpPr>
          <p:nvPr/>
        </p:nvSpPr>
        <p:spPr>
          <a:xfrm>
            <a:off x="76200" y="47625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3</a:t>
            </a:r>
          </a:p>
        </p:txBody>
      </p:sp>
      <p:sp>
        <p:nvSpPr>
          <p:cNvPr id="48" name="Round Same Side Corner Rectangle 47"/>
          <p:cNvSpPr/>
          <p:nvPr/>
        </p:nvSpPr>
        <p:spPr>
          <a:xfrm rot="5400000">
            <a:off x="321357" y="5738788"/>
            <a:ext cx="630697" cy="762001"/>
          </a:xfrm>
          <a:prstGeom prst="round2SameRect">
            <a:avLst>
              <a:gd name="adj1" fmla="val 29047"/>
              <a:gd name="adj2" fmla="val 0"/>
            </a:avLst>
          </a:prstGeom>
          <a:ln w="19050">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itle 1"/>
          <p:cNvSpPr txBox="1">
            <a:spLocks/>
          </p:cNvSpPr>
          <p:nvPr/>
        </p:nvSpPr>
        <p:spPr>
          <a:xfrm>
            <a:off x="76200" y="5829300"/>
            <a:ext cx="1125065"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effectLst>
                  <a:outerShdw blurRad="38100" dist="38100" dir="2700000" algn="tl">
                    <a:srgbClr val="000000">
                      <a:alpha val="43137"/>
                    </a:srgbClr>
                  </a:outerShdw>
                </a:effectLst>
                <a:latin typeface="Cambria" pitchFamily="18" charset="0"/>
              </a:rPr>
              <a:t>4</a:t>
            </a:r>
          </a:p>
        </p:txBody>
      </p:sp>
    </p:spTree>
    <p:extLst>
      <p:ext uri="{BB962C8B-B14F-4D97-AF65-F5344CB8AC3E}">
        <p14:creationId xmlns:p14="http://schemas.microsoft.com/office/powerpoint/2010/main" val="1456550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up)">
                                      <p:cBhvr>
                                        <p:cTn id="12" dur="100"/>
                                        <p:tgtEl>
                                          <p:spTgt spid="30"/>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wipe(up)">
                                      <p:cBhvr>
                                        <p:cTn id="15" dur="500"/>
                                        <p:tgtEl>
                                          <p:spTgt spid="3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250"/>
                                        <p:tgtEl>
                                          <p:spTgt spid="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wipe(up)">
                                      <p:cBhvr>
                                        <p:cTn id="31" dur="100"/>
                                        <p:tgtEl>
                                          <p:spTgt spid="32"/>
                                        </p:tgtEl>
                                      </p:cBhvr>
                                    </p:animEffect>
                                  </p:childTnLst>
                                </p:cTn>
                              </p:par>
                            </p:childTnLst>
                          </p:cTn>
                        </p:par>
                        <p:par>
                          <p:cTn id="32" fill="hold">
                            <p:stCondLst>
                              <p:cond delay="100"/>
                            </p:stCondLst>
                            <p:childTnLst>
                              <p:par>
                                <p:cTn id="33" presetID="22" presetClass="entr" presetSubtype="8"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6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250"/>
                                        <p:tgtEl>
                                          <p:spTgt spid="43"/>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250"/>
                                        <p:tgtEl>
                                          <p:spTgt spid="4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up)">
                                      <p:cBhvr>
                                        <p:cTn id="47" dur="100"/>
                                        <p:tgtEl>
                                          <p:spTgt spid="19"/>
                                        </p:tgtEl>
                                      </p:cBhvr>
                                    </p:animEffect>
                                  </p:childTnLst>
                                </p:cTn>
                              </p:par>
                            </p:childTnLst>
                          </p:cTn>
                        </p:par>
                        <p:par>
                          <p:cTn id="48" fill="hold">
                            <p:stCondLst>
                              <p:cond delay="10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500"/>
                                        <p:tgtEl>
                                          <p:spTgt spid="21"/>
                                        </p:tgtEl>
                                      </p:cBhvr>
                                    </p:animEffect>
                                  </p:childTnLst>
                                </p:cTn>
                              </p:par>
                            </p:childTnLst>
                          </p:cTn>
                        </p:par>
                        <p:par>
                          <p:cTn id="52" fill="hold">
                            <p:stCondLst>
                              <p:cond delay="600"/>
                            </p:stCondLst>
                            <p:childTnLst>
                              <p:par>
                                <p:cTn id="53" presetID="22" presetClass="entr" presetSubtype="8" fill="hold" grpId="0" nodeType="afterEffect">
                                  <p:stCondLst>
                                    <p:cond delay="0"/>
                                  </p:stCondLst>
                                  <p:childTnLst>
                                    <p:set>
                                      <p:cBhvr>
                                        <p:cTn id="54" dur="1" fill="hold">
                                          <p:stCondLst>
                                            <p:cond delay="0"/>
                                          </p:stCondLst>
                                        </p:cTn>
                                        <p:tgtEl>
                                          <p:spTgt spid="46"/>
                                        </p:tgtEl>
                                        <p:attrNameLst>
                                          <p:attrName>style.visibility</p:attrName>
                                        </p:attrNameLst>
                                      </p:cBhvr>
                                      <p:to>
                                        <p:strVal val="visible"/>
                                      </p:to>
                                    </p:set>
                                    <p:animEffect transition="in" filter="wipe(left)">
                                      <p:cBhvr>
                                        <p:cTn id="55" dur="250"/>
                                        <p:tgtEl>
                                          <p:spTgt spid="46"/>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left)">
                                      <p:cBhvr>
                                        <p:cTn id="58" dur="250"/>
                                        <p:tgtEl>
                                          <p:spTgt spid="4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up)">
                                      <p:cBhvr>
                                        <p:cTn id="63" dur="100"/>
                                        <p:tgtEl>
                                          <p:spTgt spid="24"/>
                                        </p:tgtEl>
                                      </p:cBhvr>
                                    </p:animEffect>
                                  </p:childTnLst>
                                </p:cTn>
                              </p:par>
                            </p:childTnLst>
                          </p:cTn>
                        </p:par>
                        <p:par>
                          <p:cTn id="64" fill="hold">
                            <p:stCondLst>
                              <p:cond delay="100"/>
                            </p:stCondLst>
                            <p:childTnLst>
                              <p:par>
                                <p:cTn id="65" presetID="22" presetClass="entr" presetSubtype="8"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left)">
                                      <p:cBhvr>
                                        <p:cTn id="67" dur="500"/>
                                        <p:tgtEl>
                                          <p:spTgt spid="25"/>
                                        </p:tgtEl>
                                      </p:cBhvr>
                                    </p:animEffect>
                                  </p:childTnLst>
                                </p:cTn>
                              </p:par>
                            </p:childTnLst>
                          </p:cTn>
                        </p:par>
                        <p:par>
                          <p:cTn id="68" fill="hold">
                            <p:stCondLst>
                              <p:cond delay="600"/>
                            </p:stCondLst>
                            <p:childTnLst>
                              <p:par>
                                <p:cTn id="69" presetID="22" presetClass="entr" presetSubtype="8"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wipe(left)">
                                      <p:cBhvr>
                                        <p:cTn id="71" dur="250"/>
                                        <p:tgtEl>
                                          <p:spTgt spid="48"/>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9"/>
                                        </p:tgtEl>
                                        <p:attrNameLst>
                                          <p:attrName>style.visibility</p:attrName>
                                        </p:attrNameLst>
                                      </p:cBhvr>
                                      <p:to>
                                        <p:strVal val="visible"/>
                                      </p:to>
                                    </p:set>
                                    <p:animEffect transition="in" filter="wipe(left)">
                                      <p:cBhvr>
                                        <p:cTn id="74" dur="25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0" grpId="0" animBg="1"/>
      <p:bldP spid="20" grpId="0"/>
      <p:bldP spid="26" grpId="0"/>
      <p:bldP spid="27" grpId="0"/>
      <p:bldP spid="21" grpId="0"/>
      <p:bldP spid="24" grpId="0" animBg="1"/>
      <p:bldP spid="25" grpId="0"/>
      <p:bldP spid="37" grpId="0" animBg="1"/>
      <p:bldP spid="42" grpId="0" animBg="1"/>
      <p:bldP spid="43" grpId="0" animBg="1"/>
      <p:bldP spid="44" grpId="0"/>
      <p:bldP spid="45" grpId="0"/>
      <p:bldP spid="46" grpId="0" animBg="1"/>
      <p:bldP spid="47" grpId="0"/>
      <p:bldP spid="48" grpId="0" animBg="1"/>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Phương thức khai thác và sử dụng tài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nguyên khoáng sản</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 2, 3, 4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a:t>
            </a:r>
          </a:p>
        </p:txBody>
      </p:sp>
      <p:graphicFrame>
        <p:nvGraphicFramePr>
          <p:cNvPr id="3" name="Table 2"/>
          <p:cNvGraphicFramePr>
            <a:graphicFrameLocks noGrp="1"/>
          </p:cNvGraphicFramePr>
          <p:nvPr>
            <p:extLst>
              <p:ext uri="{D42A27DB-BD31-4B8C-83A1-F6EECF244321}">
                <p14:modId xmlns:p14="http://schemas.microsoft.com/office/powerpoint/2010/main" val="627107749"/>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40277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0149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hình</a:t>
                      </a:r>
                      <a:r>
                        <a:rPr lang="en-US" sz="1600" i="1" baseline="0" dirty="0">
                          <a:effectLst/>
                          <a:latin typeface="Cambria" pitchFamily="18" charset="0"/>
                          <a:ea typeface="Cambria" pitchFamily="18" charset="0"/>
                        </a:rPr>
                        <a:t> 21, k</a:t>
                      </a:r>
                      <a:r>
                        <a:rPr lang="vi-VN" sz="1600" i="1" baseline="0" dirty="0">
                          <a:effectLst/>
                          <a:latin typeface="Cambria" pitchFamily="18" charset="0"/>
                          <a:ea typeface="Cambria" pitchFamily="18" charset="0"/>
                        </a:rPr>
                        <a:t>ể tên các khoáng sản chính được khai thác ở Ô-xtrây-li-a.</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880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Đọc</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thông</a:t>
                      </a:r>
                      <a:r>
                        <a:rPr lang="en-US" sz="1600" i="1" baseline="0" dirty="0">
                          <a:effectLst/>
                          <a:latin typeface="Cambria" pitchFamily="18" charset="0"/>
                          <a:ea typeface="Cambria" pitchFamily="18" charset="0"/>
                        </a:rPr>
                        <a:t> tin </a:t>
                      </a:r>
                      <a:r>
                        <a:rPr lang="en-US" sz="1600" i="1" baseline="0" dirty="0" err="1">
                          <a:effectLst/>
                          <a:latin typeface="Cambria" pitchFamily="18" charset="0"/>
                          <a:ea typeface="Cambria" pitchFamily="18" charset="0"/>
                        </a:rPr>
                        <a:t>trong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bài</a:t>
                      </a:r>
                      <a:r>
                        <a:rPr lang="en-US" sz="1600" i="1" baseline="0" dirty="0">
                          <a:effectLst/>
                          <a:latin typeface="Cambria" pitchFamily="18" charset="0"/>
                          <a:ea typeface="Cambria" pitchFamily="18" charset="0"/>
                        </a:rPr>
                        <a:t>, c</a:t>
                      </a:r>
                      <a:r>
                        <a:rPr lang="vi-VN" sz="1600" i="1" baseline="0" dirty="0">
                          <a:effectLst/>
                          <a:latin typeface="Cambria" pitchFamily="18" charset="0"/>
                          <a:ea typeface="Cambria" pitchFamily="18" charset="0"/>
                        </a:rPr>
                        <a:t>ho biết Ô-xtrây-li-a đã sử dụng nguồn tài nguyên khoáng sản như thế nào?</a:t>
                      </a:r>
                      <a:r>
                        <a:rPr lang="en-US" sz="1600" i="1" baseline="0" dirty="0">
                          <a:effectLst/>
                          <a:latin typeface="Cambria" pitchFamily="18" charset="0"/>
                          <a:ea typeface="Cambria" pitchFamily="18" charset="0"/>
                        </a:rPr>
                        <a:t> </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1" name="Picture 40"/>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0800" y="2743200"/>
            <a:ext cx="2453478" cy="2209800"/>
          </a:xfrm>
          <a:prstGeom prst="rect">
            <a:avLst/>
          </a:prstGeom>
          <a:noFill/>
          <a:ln>
            <a:solidFill>
              <a:srgbClr val="00FF00"/>
            </a:solidFill>
          </a:ln>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5029200"/>
            <a:ext cx="2453478" cy="15240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9822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par>
                                <p:cTn id="32" presetID="10" presetClass="entr" presetSubtype="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Phương thức khai thác và sử dụng tài nguyên </a:t>
            </a:r>
            <a:endParaRPr lang="en-US" sz="2400" b="1" dirty="0">
              <a:solidFill>
                <a:srgbClr val="0D30DD"/>
              </a:solidFill>
              <a:latin typeface="Cambria" pitchFamily="18" charset="0"/>
            </a:endParaRPr>
          </a:p>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sinh vật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5, 6, 7, 8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522789526"/>
              </p:ext>
            </p:extLst>
          </p:nvPr>
        </p:nvGraphicFramePr>
        <p:xfrm>
          <a:off x="283015" y="2762310"/>
          <a:ext cx="58129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37991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0149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bảng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số</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liệu</a:t>
                      </a:r>
                      <a:r>
                        <a:rPr lang="en-US" sz="1600" i="1" baseline="0" dirty="0">
                          <a:effectLst/>
                          <a:latin typeface="Cambria" pitchFamily="18" charset="0"/>
                          <a:ea typeface="Cambria" pitchFamily="18" charset="0"/>
                        </a:rPr>
                        <a:t>, n</a:t>
                      </a:r>
                      <a:r>
                        <a:rPr lang="vi-VN" sz="1600" i="1" baseline="0" dirty="0">
                          <a:effectLst/>
                          <a:latin typeface="Cambria" pitchFamily="18" charset="0"/>
                          <a:ea typeface="Cambria" pitchFamily="18" charset="0"/>
                        </a:rPr>
                        <a:t>hận xét sự biến động diện tích rừng của Ô-xtrây-li-a trong giai đoạn 1990 – 2020.</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880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ảnh</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và</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thông</a:t>
                      </a:r>
                      <a:r>
                        <a:rPr lang="en-US" sz="1600" i="1" baseline="0" dirty="0">
                          <a:effectLst/>
                          <a:latin typeface="Cambria" pitchFamily="18" charset="0"/>
                          <a:ea typeface="Cambria" pitchFamily="18" charset="0"/>
                        </a:rPr>
                        <a:t> tin </a:t>
                      </a:r>
                      <a:r>
                        <a:rPr lang="en-US" sz="1600" i="1" baseline="0" dirty="0" err="1">
                          <a:effectLst/>
                          <a:latin typeface="Cambria" pitchFamily="18" charset="0"/>
                          <a:ea typeface="Cambria" pitchFamily="18" charset="0"/>
                        </a:rPr>
                        <a:t>trong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bài</a:t>
                      </a:r>
                      <a:r>
                        <a:rPr lang="en-US" sz="1600" i="1" baseline="0" dirty="0">
                          <a:effectLst/>
                          <a:latin typeface="Cambria" pitchFamily="18" charset="0"/>
                          <a:ea typeface="Cambria" pitchFamily="18" charset="0"/>
                        </a:rPr>
                        <a:t>, c</a:t>
                      </a:r>
                      <a:r>
                        <a:rPr lang="vi-VN" sz="1600" i="1" baseline="0" dirty="0">
                          <a:effectLst/>
                          <a:latin typeface="Cambria" pitchFamily="18" charset="0"/>
                          <a:ea typeface="Cambria" pitchFamily="18" charset="0"/>
                        </a:rPr>
                        <a:t>ho biết Ô-xtrây-li-a đã thực hiện những biện pháp nào để bảo vệ tài nguyên sinh vật</a:t>
                      </a:r>
                      <a:r>
                        <a:rPr lang="en-US" sz="1600" i="1" baseline="0" dirty="0">
                          <a:effectLst/>
                          <a:latin typeface="Cambria" pitchFamily="18" charset="0"/>
                          <a:ea typeface="Cambria" pitchFamily="18" charset="0"/>
                        </a:rPr>
                        <a:t>?</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4" name="Picture 2" descr="Địa Lí 7 Bài 21: Phương thức con người khai thác, sử dụng và bảo vệ thiên nhiên ở Ô-xtrây-li-a | Chân trời sáng tạo (ảnh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11573" y="2783230"/>
            <a:ext cx="2667621" cy="171257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1572" y="4612772"/>
            <a:ext cx="2667621" cy="1635628"/>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324600" y="6248400"/>
            <a:ext cx="2353239" cy="369332"/>
          </a:xfrm>
          <a:prstGeom prst="rect">
            <a:avLst/>
          </a:prstGeom>
          <a:noFill/>
        </p:spPr>
        <p:txBody>
          <a:bodyPr wrap="square" rtlCol="0">
            <a:spAutoFit/>
          </a:bodyPr>
          <a:lstStyle/>
          <a:p>
            <a:r>
              <a:rPr lang="en-US" dirty="0" err="1"/>
              <a:t>Vườn</a:t>
            </a:r>
            <a:r>
              <a:rPr lang="en-US" dirty="0"/>
              <a:t> </a:t>
            </a:r>
            <a:r>
              <a:rPr lang="en-US" dirty="0" err="1"/>
              <a:t>quốc</a:t>
            </a:r>
            <a:r>
              <a:rPr lang="en-US" dirty="0"/>
              <a:t> </a:t>
            </a:r>
            <a:r>
              <a:rPr lang="en-US" dirty="0" err="1"/>
              <a:t>gia</a:t>
            </a:r>
            <a:r>
              <a:rPr lang="en-US" dirty="0"/>
              <a:t> </a:t>
            </a:r>
            <a:r>
              <a:rPr lang="en-US" dirty="0" err="1"/>
              <a:t>Kakadu</a:t>
            </a:r>
            <a:r>
              <a:rPr lang="en-US" dirty="0"/>
              <a:t> </a:t>
            </a:r>
          </a:p>
        </p:txBody>
      </p:sp>
    </p:spTree>
    <p:extLst>
      <p:ext uri="{BB962C8B-B14F-4D97-AF65-F5344CB8AC3E}">
        <p14:creationId xmlns:p14="http://schemas.microsoft.com/office/powerpoint/2010/main" val="25870082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2051"/>
                                        </p:tgtEl>
                                        <p:attrNameLst>
                                          <p:attrName>style.visibility</p:attrName>
                                        </p:attrNameLst>
                                      </p:cBhvr>
                                      <p:to>
                                        <p:strVal val="visible"/>
                                      </p:to>
                                    </p:set>
                                    <p:animEffect transition="in" filter="fade">
                                      <p:cBhvr>
                                        <p:cTn id="34" dur="500"/>
                                        <p:tgtEl>
                                          <p:spTgt spid="20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3"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Phương thức khai thác và sử dụng tài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nguyên khoáng sản</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 2, 3, 4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1</a:t>
            </a:r>
          </a:p>
        </p:txBody>
      </p:sp>
      <p:graphicFrame>
        <p:nvGraphicFramePr>
          <p:cNvPr id="3" name="Table 2"/>
          <p:cNvGraphicFramePr>
            <a:graphicFrameLocks noGrp="1"/>
          </p:cNvGraphicFramePr>
          <p:nvPr>
            <p:extLst>
              <p:ext uri="{D42A27DB-BD31-4B8C-83A1-F6EECF244321}">
                <p14:modId xmlns:p14="http://schemas.microsoft.com/office/powerpoint/2010/main" val="1513547171"/>
              </p:ext>
            </p:extLst>
          </p:nvPr>
        </p:nvGraphicFramePr>
        <p:xfrm>
          <a:off x="283015" y="2762310"/>
          <a:ext cx="60415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40277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0149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hình</a:t>
                      </a:r>
                      <a:r>
                        <a:rPr lang="en-US" sz="1600" i="1" baseline="0" dirty="0">
                          <a:effectLst/>
                          <a:latin typeface="Cambria" pitchFamily="18" charset="0"/>
                          <a:ea typeface="Cambria" pitchFamily="18" charset="0"/>
                        </a:rPr>
                        <a:t> 21, k</a:t>
                      </a:r>
                      <a:r>
                        <a:rPr lang="vi-VN" sz="1600" i="1" baseline="0" dirty="0">
                          <a:effectLst/>
                          <a:latin typeface="Cambria" pitchFamily="18" charset="0"/>
                          <a:ea typeface="Cambria" pitchFamily="18" charset="0"/>
                        </a:rPr>
                        <a:t>ể tên các khoáng sản chính được khai thác ở Ô-xtrây-li-a.</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880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Đọc</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thông</a:t>
                      </a:r>
                      <a:r>
                        <a:rPr lang="en-US" sz="1600" i="1" baseline="0" dirty="0">
                          <a:effectLst/>
                          <a:latin typeface="Cambria" pitchFamily="18" charset="0"/>
                          <a:ea typeface="Cambria" pitchFamily="18" charset="0"/>
                        </a:rPr>
                        <a:t> tin </a:t>
                      </a:r>
                      <a:r>
                        <a:rPr lang="en-US" sz="1600" i="1" baseline="0" dirty="0" err="1">
                          <a:effectLst/>
                          <a:latin typeface="Cambria" pitchFamily="18" charset="0"/>
                          <a:ea typeface="Cambria" pitchFamily="18" charset="0"/>
                        </a:rPr>
                        <a:t>trong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bài</a:t>
                      </a:r>
                      <a:r>
                        <a:rPr lang="en-US" sz="1600" i="1" baseline="0" dirty="0">
                          <a:effectLst/>
                          <a:latin typeface="Cambria" pitchFamily="18" charset="0"/>
                          <a:ea typeface="Cambria" pitchFamily="18" charset="0"/>
                        </a:rPr>
                        <a:t>, c</a:t>
                      </a:r>
                      <a:r>
                        <a:rPr lang="vi-VN" sz="1600" i="1" baseline="0" dirty="0">
                          <a:effectLst/>
                          <a:latin typeface="Cambria" pitchFamily="18" charset="0"/>
                          <a:ea typeface="Cambria" pitchFamily="18" charset="0"/>
                        </a:rPr>
                        <a:t>ho biết Ô-xtrây-li-a đã sử dụng nguồn tài nguyên khoáng sản như thế nào?</a:t>
                      </a:r>
                      <a:r>
                        <a:rPr lang="en-US" sz="1600" i="1" baseline="0" dirty="0">
                          <a:effectLst/>
                          <a:latin typeface="Cambria" pitchFamily="18" charset="0"/>
                          <a:ea typeface="Cambria" pitchFamily="18" charset="0"/>
                        </a:rPr>
                        <a:t> </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41" name="Picture 40"/>
          <p:cNvPicPr/>
          <p:nvPr/>
        </p:nvPicPr>
        <p:blipFill>
          <a:blip r:embed="rId6" cstate="print">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0800" y="2743200"/>
            <a:ext cx="2453478" cy="2209800"/>
          </a:xfrm>
          <a:prstGeom prst="rect">
            <a:avLst/>
          </a:prstGeom>
          <a:noFill/>
          <a:ln>
            <a:solidFill>
              <a:srgbClr val="00FF00"/>
            </a:solidFill>
          </a:ln>
        </p:spPr>
      </p:pic>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5029200"/>
            <a:ext cx="2453478" cy="15240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tangle 14"/>
          <p:cNvSpPr/>
          <p:nvPr/>
        </p:nvSpPr>
        <p:spPr>
          <a:xfrm>
            <a:off x="2393574" y="3048000"/>
            <a:ext cx="3931026" cy="3170099"/>
          </a:xfrm>
          <a:prstGeom prst="rect">
            <a:avLst/>
          </a:prstGeom>
        </p:spPr>
        <p:txBody>
          <a:bodyPr wrap="square">
            <a:spAutoFit/>
          </a:bodyPr>
          <a:lstStyle/>
          <a:p>
            <a:pPr algn="just"/>
            <a:r>
              <a:rPr lang="vi-VN" sz="2000" dirty="0">
                <a:latin typeface="Cambria" pitchFamily="18" charset="0"/>
                <a:ea typeface="Cambria" pitchFamily="18" charset="0"/>
              </a:rPr>
              <a:t>Các khoáng sản chính được khai thác: than đá, u-ra-ni-um, ni-ken, chì, bô-xít, đồng, vàng, sắt, kim cương, dầu mỏ, khí tự nhiên,…</a:t>
            </a:r>
          </a:p>
          <a:p>
            <a:pPr algn="just"/>
            <a:endParaRPr lang="en-US" sz="2000" dirty="0">
              <a:latin typeface="Cambria" pitchFamily="18" charset="0"/>
              <a:ea typeface="Cambria" pitchFamily="18" charset="0"/>
            </a:endParaRPr>
          </a:p>
          <a:p>
            <a:pPr algn="just"/>
            <a:endParaRPr lang="en-US" sz="2000" dirty="0">
              <a:latin typeface="Cambria" pitchFamily="18" charset="0"/>
              <a:ea typeface="Cambria" pitchFamily="18" charset="0"/>
            </a:endParaRPr>
          </a:p>
          <a:p>
            <a:pPr algn="just"/>
            <a:r>
              <a:rPr lang="vi-VN" sz="2000" dirty="0">
                <a:latin typeface="Cambria" pitchFamily="18" charset="0"/>
                <a:ea typeface="Cambria" pitchFamily="18" charset="0"/>
              </a:rPr>
              <a:t>Sử dụng nguồn tài nguyên khoáng sản để xuất khẩu, phát triển các ngành công nghiệp chế tạo để nâng cao giá trị xuất khẩu.</a:t>
            </a:r>
          </a:p>
        </p:txBody>
      </p:sp>
    </p:spTree>
    <p:extLst>
      <p:ext uri="{BB962C8B-B14F-4D97-AF65-F5344CB8AC3E}">
        <p14:creationId xmlns:p14="http://schemas.microsoft.com/office/powerpoint/2010/main" val="2997351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3" end="3"/>
                                            </p:txEl>
                                          </p:spTgt>
                                        </p:tgtEl>
                                        <p:attrNameLst>
                                          <p:attrName>style.visibility</p:attrName>
                                        </p:attrNameLst>
                                      </p:cBhvr>
                                      <p:to>
                                        <p:strVal val="visible"/>
                                      </p:to>
                                    </p:set>
                                    <p:animEffect transition="in" filter="fade">
                                      <p:cBhvr>
                                        <p:cTn id="1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828800"/>
            <a:ext cx="6553199" cy="3581400"/>
          </a:xfrm>
          <a:prstGeom prst="wedgeRoundRectCallout">
            <a:avLst>
              <a:gd name="adj1" fmla="val 48093"/>
              <a:gd name="adj2" fmla="val 60118"/>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14400" y="2133600"/>
            <a:ext cx="6172201" cy="3046988"/>
          </a:xfrm>
          <a:prstGeom prst="rect">
            <a:avLst/>
          </a:prstGeom>
        </p:spPr>
        <p:txBody>
          <a:bodyPr wrap="square">
            <a:spAutoFit/>
          </a:bodyPr>
          <a:lstStyle/>
          <a:p>
            <a:pPr algn="just"/>
            <a:r>
              <a:rPr lang="vi-VN" sz="2400" b="1" dirty="0">
                <a:solidFill>
                  <a:srgbClr val="FF0000"/>
                </a:solidFill>
                <a:latin typeface="Cambria" panose="02040503050406030204" pitchFamily="18" charset="0"/>
                <a:ea typeface="Cambria" panose="02040503050406030204" pitchFamily="18" charset="0"/>
              </a:rPr>
              <a:t>- Thực trạng: </a:t>
            </a:r>
            <a:r>
              <a:rPr lang="vi-VN" sz="2400" dirty="0">
                <a:latin typeface="Cambria" panose="02040503050406030204" pitchFamily="18" charset="0"/>
                <a:ea typeface="Cambria" panose="02040503050406030204" pitchFamily="18" charset="0"/>
              </a:rPr>
              <a:t>Các khoáng sản chính được khai thác: than đá, u-ra-ni-um, ni-ken, chì, bô-xít, đồng, vàng, sắt, kim cương, dầu mỏ, khí tự nhiên,…</a:t>
            </a:r>
          </a:p>
          <a:p>
            <a:pPr algn="just"/>
            <a:r>
              <a:rPr lang="vi-VN" sz="2400" b="1" dirty="0">
                <a:solidFill>
                  <a:srgbClr val="FF0000"/>
                </a:solidFill>
                <a:latin typeface="Cambria" panose="02040503050406030204" pitchFamily="18" charset="0"/>
                <a:ea typeface="Cambria" panose="02040503050406030204" pitchFamily="18" charset="0"/>
              </a:rPr>
              <a:t>- Biện pháp: </a:t>
            </a:r>
            <a:r>
              <a:rPr lang="vi-VN" sz="2400" dirty="0">
                <a:latin typeface="Cambria" panose="02040503050406030204" pitchFamily="18" charset="0"/>
                <a:ea typeface="Cambria" panose="02040503050406030204" pitchFamily="18" charset="0"/>
              </a:rPr>
              <a:t>Sử dụng nguồn tài nguyên khoáng sản để xuất khẩu, phát triển các ngành công nghiệp chế tạo để nâng cao giá trị xuất khẩu.</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1</a:t>
            </a: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
        <p:nvSpPr>
          <p:cNvPr id="24" name="Title 1"/>
          <p:cNvSpPr txBox="1">
            <a:spLocks/>
          </p:cNvSpPr>
          <p:nvPr/>
        </p:nvSpPr>
        <p:spPr>
          <a:xfrm>
            <a:off x="25280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2400" b="1" dirty="0">
                <a:solidFill>
                  <a:srgbClr val="0D30DD"/>
                </a:solidFill>
                <a:latin typeface="Cambria" pitchFamily="18" charset="0"/>
              </a:rPr>
              <a:t>Phương thức khai thác và sử dụng tài </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nguyên khoáng sản</a:t>
            </a:r>
            <a:endParaRPr lang="en-US" sz="2400" b="1" dirty="0">
              <a:solidFill>
                <a:srgbClr val="0D30DD"/>
              </a:solidFill>
              <a:latin typeface="Cambria" pitchFamily="18" charset="0"/>
            </a:endParaRPr>
          </a:p>
        </p:txBody>
      </p:sp>
    </p:spTree>
    <p:extLst>
      <p:ext uri="{BB962C8B-B14F-4D97-AF65-F5344CB8AC3E}">
        <p14:creationId xmlns:p14="http://schemas.microsoft.com/office/powerpoint/2010/main" val="3991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299452"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Phương thức khai thác và sử dụng tài nguyên </a:t>
            </a:r>
            <a:endParaRPr lang="en-US" sz="2400" b="1" dirty="0">
              <a:solidFill>
                <a:srgbClr val="0D30DD"/>
              </a:solidFill>
              <a:latin typeface="Cambria" pitchFamily="18" charset="0"/>
            </a:endParaRPr>
          </a:p>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sinh vật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grpSp>
        <p:nvGrpSpPr>
          <p:cNvPr id="24" name="Group 11"/>
          <p:cNvGrpSpPr>
            <a:grpSpLocks/>
          </p:cNvGrpSpPr>
          <p:nvPr/>
        </p:nvGrpSpPr>
        <p:grpSpPr bwMode="auto">
          <a:xfrm>
            <a:off x="3110099" y="1219200"/>
            <a:ext cx="2998788" cy="1040977"/>
            <a:chOff x="1997" y="1314"/>
            <a:chExt cx="1889" cy="1009"/>
          </a:xfrm>
        </p:grpSpPr>
        <p:grpSp>
          <p:nvGrpSpPr>
            <p:cNvPr id="25" name="Group 12"/>
            <p:cNvGrpSpPr>
              <a:grpSpLocks/>
            </p:cNvGrpSpPr>
            <p:nvPr/>
          </p:nvGrpSpPr>
          <p:grpSpPr bwMode="auto">
            <a:xfrm>
              <a:off x="1997" y="1404"/>
              <a:ext cx="1889" cy="919"/>
              <a:chOff x="1973" y="1027"/>
              <a:chExt cx="1926" cy="937"/>
            </a:xfrm>
          </p:grpSpPr>
          <p:sp>
            <p:nvSpPr>
              <p:cNvPr id="36" name="Oval 13"/>
              <p:cNvSpPr>
                <a:spLocks noChangeArrowheads="1"/>
              </p:cNvSpPr>
              <p:nvPr/>
            </p:nvSpPr>
            <p:spPr bwMode="gray">
              <a:xfrm>
                <a:off x="1994" y="1057"/>
                <a:ext cx="1905" cy="907"/>
              </a:xfrm>
              <a:prstGeom prst="ellipse">
                <a:avLst/>
              </a:prstGeom>
              <a:gradFill rotWithShape="1">
                <a:gsLst>
                  <a:gs pos="0">
                    <a:srgbClr val="28BFEE"/>
                  </a:gs>
                  <a:gs pos="100000">
                    <a:srgbClr val="28BFEE">
                      <a:gamma/>
                      <a:shade val="48627"/>
                      <a:invGamma/>
                    </a:srgb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7" name="Oval 14"/>
              <p:cNvSpPr>
                <a:spLocks noChangeArrowheads="1"/>
              </p:cNvSpPr>
              <p:nvPr/>
            </p:nvSpPr>
            <p:spPr bwMode="gray">
              <a:xfrm>
                <a:off x="1973" y="1027"/>
                <a:ext cx="1905" cy="907"/>
              </a:xfrm>
              <a:prstGeom prst="ellipse">
                <a:avLst/>
              </a:prstGeom>
              <a:gradFill rotWithShape="1">
                <a:gsLst>
                  <a:gs pos="0">
                    <a:srgbClr val="28BFEE">
                      <a:gamma/>
                      <a:tint val="44314"/>
                      <a:invGamma/>
                    </a:srgbClr>
                  </a:gs>
                  <a:gs pos="100000">
                    <a:srgbClr val="28BFEE"/>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1" name="Oval 15"/>
            <p:cNvSpPr>
              <a:spLocks noChangeArrowheads="1"/>
            </p:cNvSpPr>
            <p:nvPr/>
          </p:nvSpPr>
          <p:spPr bwMode="gray">
            <a:xfrm>
              <a:off x="2086" y="1314"/>
              <a:ext cx="1691" cy="845"/>
            </a:xfrm>
            <a:prstGeom prst="ellipse">
              <a:avLst/>
            </a:prstGeom>
            <a:gradFill rotWithShape="1">
              <a:gsLst>
                <a:gs pos="0">
                  <a:srgbClr val="49CACD">
                    <a:gamma/>
                    <a:shade val="46275"/>
                    <a:invGamma/>
                  </a:srgbClr>
                </a:gs>
                <a:gs pos="100000">
                  <a:srgbClr val="49CACD"/>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3" name="Oval 16"/>
            <p:cNvSpPr>
              <a:spLocks noChangeArrowheads="1"/>
            </p:cNvSpPr>
            <p:nvPr/>
          </p:nvSpPr>
          <p:spPr bwMode="gray">
            <a:xfrm>
              <a:off x="2108" y="1319"/>
              <a:ext cx="1650" cy="824"/>
            </a:xfrm>
            <a:prstGeom prst="ellipse">
              <a:avLst/>
            </a:prstGeom>
            <a:gradFill rotWithShape="1">
              <a:gsLst>
                <a:gs pos="0">
                  <a:srgbClr val="49CACD">
                    <a:alpha val="0"/>
                  </a:srgbClr>
                </a:gs>
                <a:gs pos="100000">
                  <a:srgbClr val="49CACD">
                    <a:gamma/>
                    <a:tint val="34902"/>
                    <a:invGamma/>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4" name="Oval 17"/>
            <p:cNvSpPr>
              <a:spLocks noChangeArrowheads="1"/>
            </p:cNvSpPr>
            <p:nvPr/>
          </p:nvSpPr>
          <p:spPr bwMode="gray">
            <a:xfrm>
              <a:off x="2125" y="1327"/>
              <a:ext cx="1570" cy="770"/>
            </a:xfrm>
            <a:prstGeom prst="ellipse">
              <a:avLst/>
            </a:prstGeom>
            <a:gradFill rotWithShape="1">
              <a:gsLst>
                <a:gs pos="0">
                  <a:srgbClr val="49CACD">
                    <a:gamma/>
                    <a:shade val="79216"/>
                    <a:invGamma/>
                  </a:srgbClr>
                </a:gs>
                <a:gs pos="100000">
                  <a:srgbClr val="49CACD">
                    <a:alpha val="4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sp>
          <p:nvSpPr>
            <p:cNvPr id="35" name="Oval 18"/>
            <p:cNvSpPr>
              <a:spLocks noChangeArrowheads="1"/>
            </p:cNvSpPr>
            <p:nvPr/>
          </p:nvSpPr>
          <p:spPr bwMode="gray">
            <a:xfrm>
              <a:off x="2208" y="1344"/>
              <a:ext cx="1382" cy="624"/>
            </a:xfrm>
            <a:prstGeom prst="ellipse">
              <a:avLst/>
            </a:prstGeom>
            <a:gradFill rotWithShape="1">
              <a:gsLst>
                <a:gs pos="0">
                  <a:srgbClr val="49CACD">
                    <a:gamma/>
                    <a:tint val="0"/>
                    <a:invGamma/>
                  </a:srgbClr>
                </a:gs>
                <a:gs pos="100000">
                  <a:srgbClr val="49CACD">
                    <a:alpha val="38000"/>
                  </a:srgb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srgbClr val="666699"/>
                </a:solidFill>
                <a:effectLst/>
                <a:uLnTx/>
                <a:uFillTx/>
                <a:latin typeface="Arial" charset="0"/>
              </a:endParaRPr>
            </a:p>
          </p:txBody>
        </p:sp>
      </p:grpSp>
      <p:sp>
        <p:nvSpPr>
          <p:cNvPr id="38" name="Text Box 19"/>
          <p:cNvSpPr txBox="1">
            <a:spLocks noChangeArrowheads="1"/>
          </p:cNvSpPr>
          <p:nvPr/>
        </p:nvSpPr>
        <p:spPr bwMode="auto">
          <a:xfrm>
            <a:off x="3306665" y="1349514"/>
            <a:ext cx="26228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fontAlgn="base" hangingPunct="0">
              <a:spcBef>
                <a:spcPct val="0"/>
              </a:spcBef>
              <a:spcAft>
                <a:spcPct val="0"/>
              </a:spcAft>
            </a:pPr>
            <a:r>
              <a:rPr lang="en-US" sz="2000" b="1" dirty="0">
                <a:solidFill>
                  <a:srgbClr val="FF0000"/>
                </a:solidFill>
                <a:latin typeface="Times New Roman" panose="02020603050405020304" pitchFamily="18" charset="0"/>
                <a:cs typeface="Times New Roman" panose="02020603050405020304" pitchFamily="18" charset="0"/>
              </a:rPr>
              <a:t>THẢO LUẬN NHÓM</a:t>
            </a:r>
          </a:p>
          <a:p>
            <a:pPr algn="ctr" eaLnBrk="0" fontAlgn="base" hangingPunct="0">
              <a:spcBef>
                <a:spcPct val="0"/>
              </a:spcBef>
              <a:spcAft>
                <a:spcPct val="0"/>
              </a:spcAft>
            </a:pPr>
            <a:r>
              <a:rPr lang="en-US" sz="2000" b="1" dirty="0" err="1">
                <a:solidFill>
                  <a:srgbClr val="002060"/>
                </a:solidFill>
                <a:latin typeface="Times New Roman" panose="02020603050405020304" pitchFamily="18" charset="0"/>
                <a:cs typeface="Times New Roman" panose="02020603050405020304" pitchFamily="18" charset="0"/>
              </a:rPr>
              <a:t>Thời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gian</a:t>
            </a:r>
            <a:r>
              <a:rPr lang="en-US" sz="2000" b="1" dirty="0">
                <a:solidFill>
                  <a:srgbClr val="002060"/>
                </a:solidFill>
                <a:latin typeface="Times New Roman" panose="02020603050405020304" pitchFamily="18" charset="0"/>
                <a:cs typeface="Times New Roman" panose="02020603050405020304" pitchFamily="18" charset="0"/>
              </a:rPr>
              <a:t>: 5 </a:t>
            </a:r>
            <a:r>
              <a:rPr lang="en-US" sz="2000" b="1" dirty="0" err="1">
                <a:solidFill>
                  <a:srgbClr val="002060"/>
                </a:solidFill>
                <a:latin typeface="Times New Roman" panose="02020603050405020304" pitchFamily="18" charset="0"/>
                <a:cs typeface="Times New Roman" panose="02020603050405020304" pitchFamily="18" charset="0"/>
              </a:rPr>
              <a:t>phút</a:t>
            </a:r>
            <a:endParaRPr lang="en-US" sz="2000" dirty="0">
              <a:solidFill>
                <a:srgbClr val="002060"/>
              </a:solidFill>
              <a:latin typeface="Times New Roman" panose="02020603050405020304" pitchFamily="18" charset="0"/>
              <a:cs typeface="Times New Roman" panose="02020603050405020304" pitchFamily="18" charset="0"/>
            </a:endParaRPr>
          </a:p>
        </p:txBody>
      </p:sp>
      <p:pic>
        <p:nvPicPr>
          <p:cNvPr id="39"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357" y="1227977"/>
            <a:ext cx="1833481" cy="103133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Thảo Luận Nhóm Theo Chuyên đề – Sunbook Bl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8645" y="1219200"/>
            <a:ext cx="1833481" cy="1031333"/>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1"/>
          <p:cNvSpPr>
            <a:spLocks noChangeArrowheads="1"/>
          </p:cNvSpPr>
          <p:nvPr/>
        </p:nvSpPr>
        <p:spPr bwMode="auto">
          <a:xfrm>
            <a:off x="328958" y="2286000"/>
            <a:ext cx="45478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1.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Nhóm</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5, 6, 7, 8 –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phiếu</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học</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tập</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a:t>
            </a:r>
            <a:r>
              <a:rPr kumimoji="0" lang="en-US" sz="2000" b="1" i="0" u="none" strike="noStrike" cap="none" normalizeH="0" baseline="0" dirty="0" err="1">
                <a:ln>
                  <a:noFill/>
                </a:ln>
                <a:solidFill>
                  <a:schemeClr val="tx1"/>
                </a:solidFill>
                <a:effectLst/>
                <a:latin typeface="Cambria" pitchFamily="18" charset="0"/>
                <a:ea typeface="Cambria" pitchFamily="18" charset="0"/>
                <a:cs typeface="Arial" pitchFamily="34" charset="0"/>
              </a:rPr>
              <a:t>số</a:t>
            </a:r>
            <a:r>
              <a:rPr kumimoji="0" lang="en-US" sz="2000" b="1" i="0" u="none" strike="noStrike" cap="none" normalizeH="0" baseline="0" dirty="0">
                <a:ln>
                  <a:noFill/>
                </a:ln>
                <a:solidFill>
                  <a:schemeClr val="tx1"/>
                </a:solidFill>
                <a:effectLst/>
                <a:latin typeface="Cambria" pitchFamily="18" charset="0"/>
                <a:ea typeface="Cambria" pitchFamily="18" charset="0"/>
                <a:cs typeface="Arial" pitchFamily="34" charset="0"/>
              </a:rPr>
              <a:t> 2</a:t>
            </a:r>
          </a:p>
        </p:txBody>
      </p:sp>
      <p:graphicFrame>
        <p:nvGraphicFramePr>
          <p:cNvPr id="3" name="Table 2"/>
          <p:cNvGraphicFramePr>
            <a:graphicFrameLocks noGrp="1"/>
          </p:cNvGraphicFramePr>
          <p:nvPr>
            <p:extLst>
              <p:ext uri="{D42A27DB-BD31-4B8C-83A1-F6EECF244321}">
                <p14:modId xmlns:p14="http://schemas.microsoft.com/office/powerpoint/2010/main" val="1638400026"/>
              </p:ext>
            </p:extLst>
          </p:nvPr>
        </p:nvGraphicFramePr>
        <p:xfrm>
          <a:off x="283015" y="2762310"/>
          <a:ext cx="5812985" cy="3790890"/>
        </p:xfrm>
        <a:graphic>
          <a:graphicData uri="http://schemas.openxmlformats.org/drawingml/2006/table">
            <a:tbl>
              <a:tblPr firstRow="1" firstCol="1" bandRow="1">
                <a:tableStyleId>{5C22544A-7EE6-4342-B048-85BDC9FD1C3A}</a:tableStyleId>
              </a:tblPr>
              <a:tblGrid>
                <a:gridCol w="2013863">
                  <a:extLst>
                    <a:ext uri="{9D8B030D-6E8A-4147-A177-3AD203B41FA5}">
                      <a16:colId xmlns:a16="http://schemas.microsoft.com/office/drawing/2014/main" val="20000"/>
                    </a:ext>
                  </a:extLst>
                </a:gridCol>
                <a:gridCol w="3799122">
                  <a:extLst>
                    <a:ext uri="{9D8B030D-6E8A-4147-A177-3AD203B41FA5}">
                      <a16:colId xmlns:a16="http://schemas.microsoft.com/office/drawing/2014/main" val="20001"/>
                    </a:ext>
                  </a:extLst>
                </a:gridCol>
              </a:tblGrid>
              <a:tr h="260594">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câu</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hỏi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Bef>
                          <a:spcPts val="600"/>
                        </a:spcBef>
                        <a:spcAft>
                          <a:spcPts val="0"/>
                        </a:spcAft>
                      </a:pPr>
                      <a:r>
                        <a:rPr lang="en-US" sz="1600" dirty="0" err="1">
                          <a:solidFill>
                            <a:srgbClr val="FFFF00"/>
                          </a:solidFill>
                          <a:effectLst/>
                          <a:latin typeface="Cambria" pitchFamily="18" charset="0"/>
                          <a:ea typeface="Cambria" pitchFamily="18" charset="0"/>
                        </a:rPr>
                        <a:t>Phần</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trả</a:t>
                      </a:r>
                      <a:r>
                        <a:rPr lang="en-US" sz="1600" dirty="0">
                          <a:solidFill>
                            <a:srgbClr val="FFFF00"/>
                          </a:solidFill>
                          <a:effectLst/>
                          <a:latin typeface="Cambria" pitchFamily="18" charset="0"/>
                          <a:ea typeface="Cambria" pitchFamily="18" charset="0"/>
                        </a:rPr>
                        <a:t> </a:t>
                      </a:r>
                      <a:r>
                        <a:rPr lang="en-US" sz="1600" dirty="0" err="1">
                          <a:solidFill>
                            <a:srgbClr val="FFFF00"/>
                          </a:solidFill>
                          <a:effectLst/>
                          <a:latin typeface="Cambria" pitchFamily="18" charset="0"/>
                          <a:ea typeface="Cambria" pitchFamily="18" charset="0"/>
                        </a:rPr>
                        <a:t>lời</a:t>
                      </a:r>
                      <a:endParaRPr lang="en-US" sz="1600" dirty="0">
                        <a:solidFill>
                          <a:srgbClr val="FFFF00"/>
                        </a:solidFill>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701496">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bảng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số</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liệu</a:t>
                      </a:r>
                      <a:r>
                        <a:rPr lang="en-US" sz="1600" i="1" baseline="0" dirty="0">
                          <a:effectLst/>
                          <a:latin typeface="Cambria" pitchFamily="18" charset="0"/>
                          <a:ea typeface="Cambria" pitchFamily="18" charset="0"/>
                        </a:rPr>
                        <a:t>, n</a:t>
                      </a:r>
                      <a:r>
                        <a:rPr lang="vi-VN" sz="1600" i="1" baseline="0" dirty="0">
                          <a:effectLst/>
                          <a:latin typeface="Cambria" pitchFamily="18" charset="0"/>
                          <a:ea typeface="Cambria" pitchFamily="18" charset="0"/>
                        </a:rPr>
                        <a:t>hận xét sự biến động diện tích rừng của Ô-xtrây-li-a trong giai đoạn 1990 – 2020.</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28800">
                <a:tc>
                  <a:txBody>
                    <a:bodyPr/>
                    <a:lstStyle/>
                    <a:p>
                      <a:pPr algn="just">
                        <a:spcBef>
                          <a:spcPts val="600"/>
                        </a:spcBef>
                        <a:spcAft>
                          <a:spcPts val="0"/>
                        </a:spcAft>
                      </a:pPr>
                      <a:r>
                        <a:rPr lang="en-US" sz="1600" i="1" dirty="0">
                          <a:effectLst/>
                          <a:latin typeface="Cambria" pitchFamily="18" charset="0"/>
                          <a:ea typeface="Cambria" pitchFamily="18" charset="0"/>
                        </a:rPr>
                        <a:t>- </a:t>
                      </a:r>
                      <a:r>
                        <a:rPr lang="en-US" sz="1600" i="1" dirty="0" err="1">
                          <a:effectLst/>
                          <a:latin typeface="Cambria" pitchFamily="18" charset="0"/>
                          <a:ea typeface="Cambria" pitchFamily="18" charset="0"/>
                        </a:rPr>
                        <a:t>Quan</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sát</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ảnh</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và</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thông</a:t>
                      </a:r>
                      <a:r>
                        <a:rPr lang="en-US" sz="1600" i="1" baseline="0" dirty="0">
                          <a:effectLst/>
                          <a:latin typeface="Cambria" pitchFamily="18" charset="0"/>
                          <a:ea typeface="Cambria" pitchFamily="18" charset="0"/>
                        </a:rPr>
                        <a:t> tin </a:t>
                      </a:r>
                      <a:r>
                        <a:rPr lang="en-US" sz="1600" i="1" baseline="0" dirty="0" err="1">
                          <a:effectLst/>
                          <a:latin typeface="Cambria" pitchFamily="18" charset="0"/>
                          <a:ea typeface="Cambria" pitchFamily="18" charset="0"/>
                        </a:rPr>
                        <a:t>trong</a:t>
                      </a:r>
                      <a:r>
                        <a:rPr lang="en-US" sz="1600" i="1" baseline="0" dirty="0">
                          <a:effectLst/>
                          <a:latin typeface="Cambria" pitchFamily="18" charset="0"/>
                          <a:ea typeface="Cambria" pitchFamily="18" charset="0"/>
                        </a:rPr>
                        <a:t> </a:t>
                      </a:r>
                      <a:r>
                        <a:rPr lang="en-US" sz="1600" i="1" baseline="0" dirty="0" err="1">
                          <a:effectLst/>
                          <a:latin typeface="Cambria" pitchFamily="18" charset="0"/>
                          <a:ea typeface="Cambria" pitchFamily="18" charset="0"/>
                        </a:rPr>
                        <a:t>bài</a:t>
                      </a:r>
                      <a:r>
                        <a:rPr lang="en-US" sz="1600" i="1" baseline="0" dirty="0">
                          <a:effectLst/>
                          <a:latin typeface="Cambria" pitchFamily="18" charset="0"/>
                          <a:ea typeface="Cambria" pitchFamily="18" charset="0"/>
                        </a:rPr>
                        <a:t>, c</a:t>
                      </a:r>
                      <a:r>
                        <a:rPr lang="vi-VN" sz="1600" i="1" baseline="0" dirty="0">
                          <a:effectLst/>
                          <a:latin typeface="Cambria" pitchFamily="18" charset="0"/>
                          <a:ea typeface="Cambria" pitchFamily="18" charset="0"/>
                        </a:rPr>
                        <a:t>ho biết Ô-xtrây-li-a đã thực hiện những biện pháp nào để bảo vệ tài nguyên sinh vật</a:t>
                      </a:r>
                      <a:r>
                        <a:rPr lang="en-US" sz="1600" i="1" baseline="0" dirty="0">
                          <a:effectLst/>
                          <a:latin typeface="Cambria" pitchFamily="18" charset="0"/>
                          <a:ea typeface="Cambria" pitchFamily="18" charset="0"/>
                        </a:rPr>
                        <a:t>?</a:t>
                      </a:r>
                      <a:endParaRPr lang="en-US" sz="1600" i="1"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Bef>
                          <a:spcPts val="600"/>
                        </a:spcBef>
                        <a:spcAft>
                          <a:spcPts val="0"/>
                        </a:spcAft>
                      </a:pPr>
                      <a:r>
                        <a:rPr lang="en-US" sz="1600" dirty="0">
                          <a:effectLst/>
                          <a:latin typeface="Cambria" pitchFamily="18" charset="0"/>
                          <a:ea typeface="Cambria" pitchFamily="18" charset="0"/>
                        </a:rPr>
                        <a:t> </a:t>
                      </a:r>
                    </a:p>
                    <a:p>
                      <a:pPr algn="just">
                        <a:spcBef>
                          <a:spcPts val="600"/>
                        </a:spcBef>
                        <a:spcAft>
                          <a:spcPts val="0"/>
                        </a:spcAft>
                      </a:pPr>
                      <a:endParaRPr lang="en-US" sz="1600" dirty="0">
                        <a:effectLst/>
                        <a:latin typeface="Cambria" pitchFamily="18" charset="0"/>
                        <a:ea typeface="Cambria" pitchFamily="18" charset="0"/>
                        <a:cs typeface="Times New Roman"/>
                      </a:endParaRPr>
                    </a:p>
                  </a:txBody>
                  <a:tcPr marL="60616" marR="606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4" name="Picture 2" descr="Địa Lí 7 Bài 21: Phương thức con người khai thác, sử dụng và bảo vệ thiên nhiên ở Ô-xtrây-li-a | Chân trời sáng tạo (ảnh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211573" y="2783230"/>
            <a:ext cx="2667621" cy="1712570"/>
          </a:xfrm>
          <a:prstGeom prst="rect">
            <a:avLst/>
          </a:prstGeom>
          <a:noFill/>
          <a:ln>
            <a:solidFill>
              <a:srgbClr val="00FF00"/>
            </a:solidFill>
          </a:ln>
          <a:extLst>
            <a:ext uri="{909E8E84-426E-40DD-AFC4-6F175D3DCCD1}">
              <a14:hiddenFill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11572" y="4612772"/>
            <a:ext cx="2667621" cy="1635628"/>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324600" y="6248400"/>
            <a:ext cx="2353239" cy="369332"/>
          </a:xfrm>
          <a:prstGeom prst="rect">
            <a:avLst/>
          </a:prstGeom>
          <a:noFill/>
        </p:spPr>
        <p:txBody>
          <a:bodyPr wrap="square" rtlCol="0">
            <a:spAutoFit/>
          </a:bodyPr>
          <a:lstStyle/>
          <a:p>
            <a:r>
              <a:rPr lang="en-US" dirty="0" err="1"/>
              <a:t>Vườn</a:t>
            </a:r>
            <a:r>
              <a:rPr lang="en-US" dirty="0"/>
              <a:t> </a:t>
            </a:r>
            <a:r>
              <a:rPr lang="en-US" dirty="0" err="1"/>
              <a:t>quốc</a:t>
            </a:r>
            <a:r>
              <a:rPr lang="en-US" dirty="0"/>
              <a:t> </a:t>
            </a:r>
            <a:r>
              <a:rPr lang="en-US" dirty="0" err="1"/>
              <a:t>gia</a:t>
            </a:r>
            <a:r>
              <a:rPr lang="en-US" dirty="0"/>
              <a:t> </a:t>
            </a:r>
            <a:r>
              <a:rPr lang="en-US" dirty="0" err="1"/>
              <a:t>Kakadu</a:t>
            </a:r>
            <a:r>
              <a:rPr lang="en-US" dirty="0"/>
              <a:t> </a:t>
            </a:r>
          </a:p>
        </p:txBody>
      </p:sp>
      <p:sp>
        <p:nvSpPr>
          <p:cNvPr id="16" name="Rectangle 15"/>
          <p:cNvSpPr/>
          <p:nvPr/>
        </p:nvSpPr>
        <p:spPr>
          <a:xfrm>
            <a:off x="2309999" y="3048000"/>
            <a:ext cx="3766191" cy="3139321"/>
          </a:xfrm>
          <a:prstGeom prst="rect">
            <a:avLst/>
          </a:prstGeom>
        </p:spPr>
        <p:txBody>
          <a:bodyPr wrap="square">
            <a:spAutoFit/>
          </a:bodyPr>
          <a:lstStyle/>
          <a:p>
            <a:pPr algn="just"/>
            <a:r>
              <a:rPr lang="vi-VN" dirty="0">
                <a:latin typeface="Cambria" pitchFamily="18" charset="0"/>
                <a:ea typeface="Cambria" pitchFamily="18" charset="0"/>
              </a:rPr>
              <a:t>Diện tích rừng giảm</a:t>
            </a:r>
            <a:r>
              <a:rPr lang="en-US" dirty="0">
                <a:latin typeface="Cambria" pitchFamily="18" charset="0"/>
                <a:ea typeface="Cambria" pitchFamily="18" charset="0"/>
              </a:rPr>
              <a:t> </a:t>
            </a:r>
            <a:r>
              <a:rPr lang="en-US" dirty="0" err="1">
                <a:latin typeface="Cambria" pitchFamily="18" charset="0"/>
                <a:ea typeface="Cambria" pitchFamily="18" charset="0"/>
              </a:rPr>
              <a:t>liên</a:t>
            </a:r>
            <a:r>
              <a:rPr lang="en-US" dirty="0">
                <a:latin typeface="Cambria" pitchFamily="18" charset="0"/>
                <a:ea typeface="Cambria" pitchFamily="18" charset="0"/>
              </a:rPr>
              <a:t> </a:t>
            </a:r>
            <a:r>
              <a:rPr lang="en-US" dirty="0" err="1">
                <a:latin typeface="Cambria" pitchFamily="18" charset="0"/>
                <a:ea typeface="Cambria" pitchFamily="18" charset="0"/>
              </a:rPr>
              <a:t>tục</a:t>
            </a:r>
            <a:r>
              <a:rPr lang="en-US" dirty="0">
                <a:latin typeface="Cambria" pitchFamily="18" charset="0"/>
                <a:ea typeface="Cambria" pitchFamily="18" charset="0"/>
              </a:rPr>
              <a:t> 4,3 </a:t>
            </a:r>
            <a:r>
              <a:rPr lang="en-US" dirty="0" err="1">
                <a:latin typeface="Cambria" pitchFamily="18" charset="0"/>
                <a:ea typeface="Cambria" pitchFamily="18" charset="0"/>
              </a:rPr>
              <a:t>triệu</a:t>
            </a:r>
            <a:r>
              <a:rPr lang="en-US" dirty="0">
                <a:latin typeface="Cambria" pitchFamily="18" charset="0"/>
                <a:ea typeface="Cambria" pitchFamily="18" charset="0"/>
              </a:rPr>
              <a:t> ha </a:t>
            </a:r>
            <a:r>
              <a:rPr lang="vi-VN" dirty="0">
                <a:latin typeface="Cambria" pitchFamily="18" charset="0"/>
                <a:ea typeface="Cambria" pitchFamily="18" charset="0"/>
              </a:rPr>
              <a:t>trong giai đoạn 1990 – 2010 và </a:t>
            </a:r>
            <a:r>
              <a:rPr lang="en-US" dirty="0" err="1">
                <a:latin typeface="Cambria" pitchFamily="18" charset="0"/>
                <a:ea typeface="Cambria" pitchFamily="18" charset="0"/>
              </a:rPr>
              <a:t>liên</a:t>
            </a:r>
            <a:r>
              <a:rPr lang="en-US" dirty="0">
                <a:latin typeface="Cambria" pitchFamily="18" charset="0"/>
                <a:ea typeface="Cambria" pitchFamily="18" charset="0"/>
              </a:rPr>
              <a:t> </a:t>
            </a:r>
            <a:r>
              <a:rPr lang="en-US" dirty="0" err="1">
                <a:latin typeface="Cambria" pitchFamily="18" charset="0"/>
                <a:ea typeface="Cambria" pitchFamily="18" charset="0"/>
              </a:rPr>
              <a:t>tục</a:t>
            </a:r>
            <a:r>
              <a:rPr lang="en-US" dirty="0">
                <a:latin typeface="Cambria" pitchFamily="18" charset="0"/>
                <a:ea typeface="Cambria" pitchFamily="18" charset="0"/>
              </a:rPr>
              <a:t> 4,5 </a:t>
            </a:r>
            <a:r>
              <a:rPr lang="en-US" dirty="0" err="1">
                <a:latin typeface="Cambria" pitchFamily="18" charset="0"/>
                <a:ea typeface="Cambria" pitchFamily="18" charset="0"/>
              </a:rPr>
              <a:t>triệu</a:t>
            </a:r>
            <a:r>
              <a:rPr lang="en-US" dirty="0">
                <a:latin typeface="Cambria" pitchFamily="18" charset="0"/>
                <a:ea typeface="Cambria" pitchFamily="18" charset="0"/>
              </a:rPr>
              <a:t> ha </a:t>
            </a:r>
            <a:r>
              <a:rPr lang="vi-VN" dirty="0">
                <a:latin typeface="Cambria" pitchFamily="18" charset="0"/>
                <a:ea typeface="Cambria" pitchFamily="18" charset="0"/>
              </a:rPr>
              <a:t>trong giai đoạn 2010 – 2020. </a:t>
            </a:r>
            <a:endParaRPr lang="en-US" dirty="0">
              <a:latin typeface="Cambria" pitchFamily="18" charset="0"/>
              <a:ea typeface="Cambria" pitchFamily="18" charset="0"/>
            </a:endParaRPr>
          </a:p>
          <a:p>
            <a:pPr algn="just"/>
            <a:endParaRPr lang="en-US" dirty="0">
              <a:latin typeface="Cambria" pitchFamily="18" charset="0"/>
              <a:ea typeface="Cambria" pitchFamily="18" charset="0"/>
            </a:endParaRPr>
          </a:p>
          <a:p>
            <a:pPr algn="just"/>
            <a:endParaRPr lang="vi-VN" dirty="0">
              <a:latin typeface="Cambria" pitchFamily="18" charset="0"/>
              <a:ea typeface="Cambria" pitchFamily="18" charset="0"/>
            </a:endParaRPr>
          </a:p>
          <a:p>
            <a:pPr algn="just"/>
            <a:r>
              <a:rPr lang="vi-VN" dirty="0">
                <a:latin typeface="Cambria" pitchFamily="18" charset="0"/>
                <a:ea typeface="Cambria" pitchFamily="18" charset="0"/>
              </a:rPr>
              <a:t>- Phát triển các khu bảo tồn thiên nhiên, công viên, vườn quốc gia,…</a:t>
            </a:r>
          </a:p>
          <a:p>
            <a:pPr algn="just"/>
            <a:r>
              <a:rPr lang="en-US" dirty="0">
                <a:latin typeface="Cambria" pitchFamily="18" charset="0"/>
                <a:ea typeface="Cambria" pitchFamily="18" charset="0"/>
              </a:rPr>
              <a:t>-</a:t>
            </a:r>
            <a:r>
              <a:rPr lang="vi-VN" dirty="0">
                <a:latin typeface="Cambria" pitchFamily="18" charset="0"/>
                <a:ea typeface="Cambria" pitchFamily="18" charset="0"/>
              </a:rPr>
              <a:t> Đề ra những chiến lược bảo tồn các quần thể sinh vật và cảnh quan bản địa.</a:t>
            </a:r>
          </a:p>
        </p:txBody>
      </p:sp>
    </p:spTree>
    <p:extLst>
      <p:ext uri="{BB962C8B-B14F-4D97-AF65-F5344CB8AC3E}">
        <p14:creationId xmlns:p14="http://schemas.microsoft.com/office/powerpoint/2010/main" val="3019981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par>
                                <p:cTn id="8" presetID="14" presetClass="entr" presetSubtype="10"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randombar(horizontal)">
                                      <p:cBhvr>
                                        <p:cTn id="10" dur="500"/>
                                        <p:tgtEl>
                                          <p:spTgt spid="40"/>
                                        </p:tgtEl>
                                      </p:cBhvr>
                                    </p:animEffect>
                                  </p:childTnLst>
                                </p:cTn>
                              </p:par>
                              <p:par>
                                <p:cTn id="11" presetID="14" presetClass="entr" presetSubtype="1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randombar(horizontal)">
                                      <p:cBhvr>
                                        <p:cTn id="13" dur="500"/>
                                        <p:tgtEl>
                                          <p:spTgt spid="2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randombar(horizontal)">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randombar(horizontal)">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randombar(horizontal)">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3" end="3"/>
                                            </p:txEl>
                                          </p:spTgt>
                                        </p:tgtEl>
                                        <p:attrNameLst>
                                          <p:attrName>style.visibility</p:attrName>
                                        </p:attrNameLst>
                                      </p:cBhvr>
                                      <p:to>
                                        <p:strVal val="visible"/>
                                      </p:to>
                                    </p:set>
                                    <p:animEffect transition="in" filter="fade">
                                      <p:cBhvr>
                                        <p:cTn id="36" dur="500"/>
                                        <p:tgtEl>
                                          <p:spTgt spid="16">
                                            <p:txEl>
                                              <p:pRg st="3" end="3"/>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4" end="4"/>
                                            </p:txEl>
                                          </p:spTgt>
                                        </p:tgtEl>
                                        <p:attrNameLst>
                                          <p:attrName>style.visibility</p:attrName>
                                        </p:attrNameLst>
                                      </p:cBhvr>
                                      <p:to>
                                        <p:strVal val="visible"/>
                                      </p:to>
                                    </p:set>
                                    <p:animEffect transition="in" filter="fade">
                                      <p:cBhvr>
                                        <p:cTn id="39"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3328" y="1080815"/>
            <a:ext cx="9018464" cy="5700985"/>
          </a:xfrm>
          <a:prstGeom prst="roundRect">
            <a:avLst>
              <a:gd name="adj" fmla="val 233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0909" b="7677"/>
          <a:stretch/>
        </p:blipFill>
        <p:spPr bwMode="auto">
          <a:xfrm>
            <a:off x="141061" y="1143000"/>
            <a:ext cx="8827479" cy="5532380"/>
          </a:xfrm>
          <a:prstGeom prst="roundRect">
            <a:avLst>
              <a:gd name="adj" fmla="val 2792"/>
            </a:avLst>
          </a:prstGeom>
          <a:blipFill>
            <a:blip r:embed="rId3"/>
            <a:stretch>
              <a:fillRect/>
            </a:stretch>
          </a:blipFill>
          <a:ln>
            <a:noFill/>
          </a:ln>
          <a:effectLst/>
        </p:spPr>
      </p:pic>
      <p:sp>
        <p:nvSpPr>
          <p:cNvPr id="6" name="Rounded Rectangle 5"/>
          <p:cNvSpPr/>
          <p:nvPr/>
        </p:nvSpPr>
        <p:spPr>
          <a:xfrm>
            <a:off x="45344" y="52392"/>
            <a:ext cx="9022456" cy="938208"/>
          </a:xfrm>
          <a:prstGeom prst="roundRect">
            <a:avLst>
              <a:gd name="adj" fmla="val 7378"/>
            </a:avLst>
          </a:prstGeom>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7"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141288" y="127000"/>
            <a:ext cx="1382711" cy="793697"/>
          </a:xfrm>
          <a:prstGeom prst="roundRect">
            <a:avLst>
              <a:gd name="adj" fmla="val 6422"/>
            </a:avLst>
          </a:prstGeom>
          <a:noFill/>
          <a:ln>
            <a:solidFill>
              <a:schemeClr val="tx1"/>
            </a:solidFill>
          </a:ln>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2" name="Rectangle 11"/>
          <p:cNvSpPr/>
          <p:nvPr/>
        </p:nvSpPr>
        <p:spPr>
          <a:xfrm>
            <a:off x="76200" y="126812"/>
            <a:ext cx="1447799" cy="793885"/>
          </a:xfrm>
          <a:prstGeom prst="rect">
            <a:avLst/>
          </a:prstGeom>
          <a:noFill/>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27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endParaRPr>
          </a:p>
        </p:txBody>
      </p:sp>
      <p:sp>
        <p:nvSpPr>
          <p:cNvPr id="13" name="Rounded Rectangle 12"/>
          <p:cNvSpPr/>
          <p:nvPr/>
        </p:nvSpPr>
        <p:spPr>
          <a:xfrm>
            <a:off x="141288" y="1143000"/>
            <a:ext cx="8826500" cy="5548313"/>
          </a:xfrm>
          <a:prstGeom prst="roundRect">
            <a:avLst>
              <a:gd name="adj" fmla="val 204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3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0" t="35554" r="1701" b="51835"/>
          <a:stretch/>
        </p:blipFill>
        <p:spPr bwMode="auto">
          <a:xfrm flipV="1">
            <a:off x="1622590" y="133916"/>
            <a:ext cx="7376971" cy="786780"/>
          </a:xfrm>
          <a:prstGeom prst="roundRect">
            <a:avLst>
              <a:gd name="adj" fmla="val 2792"/>
            </a:avLst>
          </a:prstGeom>
          <a:blipFill>
            <a:blip r:embed="rId3"/>
            <a:stretch>
              <a:fillRect/>
            </a:stretch>
          </a:blipFill>
          <a:ln>
            <a:noFill/>
          </a:ln>
          <a:effectLst/>
        </p:spPr>
      </p:pic>
      <p:sp>
        <p:nvSpPr>
          <p:cNvPr id="29" name="Rounded Rectangle 28"/>
          <p:cNvSpPr/>
          <p:nvPr/>
        </p:nvSpPr>
        <p:spPr>
          <a:xfrm>
            <a:off x="1608735" y="133917"/>
            <a:ext cx="7390825" cy="786780"/>
          </a:xfrm>
          <a:prstGeom prst="roundRect">
            <a:avLst>
              <a:gd name="adj" fmla="val 6422"/>
            </a:avLst>
          </a:prstGeom>
          <a:noFill/>
          <a:ln>
            <a:solidFill>
              <a:schemeClr val="tx1"/>
            </a:solidFill>
          </a:ln>
          <a:effectLst/>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9" name="Oval 8"/>
          <p:cNvSpPr/>
          <p:nvPr/>
        </p:nvSpPr>
        <p:spPr>
          <a:xfrm rot="7538023">
            <a:off x="178847" y="651633"/>
            <a:ext cx="220832" cy="228600"/>
          </a:xfrm>
          <a:prstGeom prst="ellipse">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Oval 9"/>
          <p:cNvSpPr/>
          <p:nvPr/>
        </p:nvSpPr>
        <p:spPr>
          <a:xfrm rot="11180550">
            <a:off x="204617" y="1184719"/>
            <a:ext cx="220832" cy="228600"/>
          </a:xfrm>
          <a:prstGeom prst="ellipse">
            <a:avLst/>
          </a:prstGeom>
          <a:ln>
            <a:noFill/>
          </a:ln>
          <a:effectLst>
            <a:innerShdw blurRad="63500" dist="50800" dir="13500000">
              <a:prstClr val="black">
                <a:alpha val="50000"/>
              </a:prstClr>
            </a:innerShdw>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solidFill>
                <a:prstClr val="black"/>
              </a:solidFill>
            </a:endParaRPr>
          </a:p>
        </p:txBody>
      </p:sp>
      <p:sp>
        <p:nvSpPr>
          <p:cNvPr id="11" name="Block Arc 10"/>
          <p:cNvSpPr/>
          <p:nvPr/>
        </p:nvSpPr>
        <p:spPr>
          <a:xfrm rot="16200000">
            <a:off x="-26887" y="922161"/>
            <a:ext cx="545300" cy="232843"/>
          </a:xfrm>
          <a:prstGeom prst="blockArc">
            <a:avLst>
              <a:gd name="adj1" fmla="val 10259821"/>
              <a:gd name="adj2" fmla="val 387255"/>
              <a:gd name="adj3" fmla="val 0"/>
            </a:avLst>
          </a:prstGeom>
          <a:ln w="76200"/>
          <a:scene3d>
            <a:camera prst="perspectiveBelow"/>
            <a:lightRig rig="threePt" dir="t"/>
          </a:scene3d>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solidFill>
                <a:prstClr val="black"/>
              </a:solidFill>
            </a:endParaRPr>
          </a:p>
        </p:txBody>
      </p:sp>
      <p:pic>
        <p:nvPicPr>
          <p:cNvPr id="26" name="Picture 10" descr="http://thumbs.dreamstime.com/z/%E6%9C%89%E7%99%BD%E8%89%B2%E6%B3%A1%E5%BD%B1%E7%9A%84thinking%E6%95%99%E6%8E%88-36777654.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p:blipFill>
        <p:spPr bwMode="auto">
          <a:xfrm>
            <a:off x="6948424" y="4422043"/>
            <a:ext cx="2019364" cy="2253337"/>
          </a:xfrm>
          <a:prstGeom prst="rect">
            <a:avLst/>
          </a:prstGeom>
          <a:noFill/>
          <a:extLst>
            <a:ext uri="{909E8E84-426E-40DD-AFC4-6F175D3DCCD1}">
              <a14:hiddenFill xmlns:a14="http://schemas.microsoft.com/office/drawing/2010/main">
                <a:solidFill>
                  <a:srgbClr val="FFFFFF"/>
                </a:solidFill>
              </a14:hiddenFill>
            </a:ext>
          </a:extLst>
        </p:spPr>
      </p:pic>
      <p:sp>
        <p:nvSpPr>
          <p:cNvPr id="27" name="Rounded Rectangular Callout 26"/>
          <p:cNvSpPr/>
          <p:nvPr/>
        </p:nvSpPr>
        <p:spPr>
          <a:xfrm>
            <a:off x="685800" y="1676400"/>
            <a:ext cx="6553199" cy="3581400"/>
          </a:xfrm>
          <a:prstGeom prst="wedgeRoundRectCallout">
            <a:avLst>
              <a:gd name="adj1" fmla="val 48093"/>
              <a:gd name="adj2" fmla="val 65289"/>
              <a:gd name="adj3" fmla="val 16667"/>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endParaRPr lang="en-US" dirty="0">
              <a:effectLst/>
            </a:endParaRPr>
          </a:p>
        </p:txBody>
      </p:sp>
      <p:pic>
        <p:nvPicPr>
          <p:cNvPr id="28" name="Picture 12" descr="http://previews.123rf.com/images/mistac/mistac1207/mistac120700017/14524015-A-cartoon-boy-with-a-good-idea-Stock-Vector-thinking.jpg"/>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p:blipFill>
        <p:spPr bwMode="auto">
          <a:xfrm rot="1019582">
            <a:off x="7778141" y="3732296"/>
            <a:ext cx="990752" cy="798025"/>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914400" y="1906012"/>
            <a:ext cx="6172201" cy="3046988"/>
          </a:xfrm>
          <a:prstGeom prst="rect">
            <a:avLst/>
          </a:prstGeom>
        </p:spPr>
        <p:txBody>
          <a:bodyPr wrap="square">
            <a:spAutoFit/>
          </a:bodyPr>
          <a:lstStyle/>
          <a:p>
            <a:pPr algn="just"/>
            <a:r>
              <a:rPr lang="vi-VN" sz="2400" b="1" dirty="0">
                <a:solidFill>
                  <a:srgbClr val="FF0000"/>
                </a:solidFill>
                <a:latin typeface="Cambria" panose="02040503050406030204" pitchFamily="18" charset="0"/>
                <a:ea typeface="Cambria" panose="02040503050406030204" pitchFamily="18" charset="0"/>
              </a:rPr>
              <a:t>- Thực trạng: </a:t>
            </a:r>
            <a:r>
              <a:rPr lang="vi-VN" sz="2400" dirty="0">
                <a:latin typeface="Cambria" panose="02040503050406030204" pitchFamily="18" charset="0"/>
                <a:ea typeface="Cambria" panose="02040503050406030204" pitchFamily="18" charset="0"/>
              </a:rPr>
              <a:t>Diện tích rừng có xu hướng giảm trong giai đoạn 1990 – 2010 và có xu hướng tăng trong giai đoạn 2010 – 2020. </a:t>
            </a:r>
          </a:p>
          <a:p>
            <a:pPr algn="just"/>
            <a:r>
              <a:rPr lang="vi-VN" sz="2400" b="1" dirty="0">
                <a:solidFill>
                  <a:srgbClr val="FF0000"/>
                </a:solidFill>
                <a:latin typeface="Cambria" panose="02040503050406030204" pitchFamily="18" charset="0"/>
                <a:ea typeface="Cambria" panose="02040503050406030204" pitchFamily="18" charset="0"/>
              </a:rPr>
              <a:t>- Biện pháp:</a:t>
            </a:r>
          </a:p>
          <a:p>
            <a:pPr algn="just"/>
            <a:r>
              <a:rPr lang="vi-VN" sz="2400" dirty="0">
                <a:latin typeface="Cambria" panose="02040503050406030204" pitchFamily="18" charset="0"/>
                <a:ea typeface="Cambria" panose="02040503050406030204" pitchFamily="18" charset="0"/>
              </a:rPr>
              <a:t>+ Phát triển các khu bảo tồn thiên nhiên, công viên, vườn quốc gia,…</a:t>
            </a:r>
          </a:p>
          <a:p>
            <a:pPr algn="just"/>
            <a:r>
              <a:rPr lang="vi-VN" sz="2400" dirty="0">
                <a:latin typeface="Cambria" panose="02040503050406030204" pitchFamily="18" charset="0"/>
                <a:ea typeface="Cambria" panose="02040503050406030204" pitchFamily="18" charset="0"/>
              </a:rPr>
              <a:t>+ Đề ra những chiến lược bảo tồn các quần thể sinh vật và cảnh quan bản địa.</a:t>
            </a:r>
          </a:p>
        </p:txBody>
      </p:sp>
      <p:pic>
        <p:nvPicPr>
          <p:cNvPr id="21" name="Picture 8" descr="http://www.ufstarfleet.org/wiki/images/b/b6/Blue-Planet-Earth.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4335" b="12024"/>
          <a:stretch/>
        </p:blipFill>
        <p:spPr bwMode="auto">
          <a:xfrm>
            <a:off x="152400" y="126812"/>
            <a:ext cx="1371599" cy="793885"/>
          </a:xfrm>
          <a:prstGeom prst="roundRect">
            <a:avLst>
              <a:gd name="adj" fmla="val 4572"/>
            </a:avLst>
          </a:prstGeom>
          <a:noFill/>
          <a:ln w="19050">
            <a:noFill/>
          </a:ln>
          <a:extLst>
            <a:ext uri="{909E8E84-426E-40DD-AFC4-6F175D3DCCD1}">
              <a14:hiddenFill xmlns:a14="http://schemas.microsoft.com/office/drawing/2010/main">
                <a:solidFill>
                  <a:srgbClr val="FFFFFF"/>
                </a:solidFill>
              </a14:hiddenFill>
            </a:ext>
          </a:extLst>
        </p:spPr>
      </p:pic>
      <p:sp>
        <p:nvSpPr>
          <p:cNvPr id="22" name="Rounded Rectangle 21"/>
          <p:cNvSpPr/>
          <p:nvPr/>
        </p:nvSpPr>
        <p:spPr>
          <a:xfrm>
            <a:off x="1720089" y="202779"/>
            <a:ext cx="718311" cy="635421"/>
          </a:xfrm>
          <a:prstGeom prst="roundRect">
            <a:avLst>
              <a:gd name="adj" fmla="val 9487"/>
            </a:avLst>
          </a:prstGeom>
          <a:solidFill>
            <a:srgbClr val="002060"/>
          </a:solidFill>
          <a:ln>
            <a:solidFill>
              <a:srgbClr val="002060"/>
            </a:solidFill>
          </a:ln>
          <a:scene3d>
            <a:camera prst="orthographicFront"/>
            <a:lightRig rig="threePt" dir="t"/>
          </a:scene3d>
          <a:sp3d>
            <a:bevelT w="139700" h="139700" prst="divo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000" b="1" dirty="0">
                <a:effectLst>
                  <a:outerShdw blurRad="38100" dist="38100" dir="2700000" algn="tl">
                    <a:srgbClr val="000000">
                      <a:alpha val="43137"/>
                    </a:srgbClr>
                  </a:outerShdw>
                </a:effectLst>
                <a:latin typeface="Cambria" pitchFamily="18" charset="0"/>
              </a:rPr>
              <a:t>2</a:t>
            </a:r>
          </a:p>
        </p:txBody>
      </p:sp>
      <p:sp>
        <p:nvSpPr>
          <p:cNvPr id="23" name="Title 1"/>
          <p:cNvSpPr txBox="1">
            <a:spLocks/>
          </p:cNvSpPr>
          <p:nvPr/>
        </p:nvSpPr>
        <p:spPr>
          <a:xfrm>
            <a:off x="2438400" y="266700"/>
            <a:ext cx="7377948" cy="5715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b="1" dirty="0">
                <a:solidFill>
                  <a:srgbClr val="0D30DD"/>
                </a:solidFill>
                <a:latin typeface="Cambria" pitchFamily="18" charset="0"/>
              </a:rPr>
              <a:t> </a:t>
            </a:r>
            <a:r>
              <a:rPr lang="vi-VN" sz="2400" b="1" dirty="0">
                <a:solidFill>
                  <a:srgbClr val="0D30DD"/>
                </a:solidFill>
                <a:latin typeface="Cambria" pitchFamily="18" charset="0"/>
              </a:rPr>
              <a:t>Phương thức khai thác và sử dụng tài nguyên</a:t>
            </a:r>
            <a:endParaRPr lang="en-US" sz="2400" b="1" dirty="0">
              <a:solidFill>
                <a:srgbClr val="0D30DD"/>
              </a:solidFill>
              <a:latin typeface="Cambria" pitchFamily="18" charset="0"/>
            </a:endParaRPr>
          </a:p>
          <a:p>
            <a:pPr algn="just"/>
            <a:r>
              <a:rPr lang="vi-VN" sz="2400" b="1" dirty="0">
                <a:solidFill>
                  <a:srgbClr val="0D30DD"/>
                </a:solidFill>
                <a:latin typeface="Cambria" pitchFamily="18" charset="0"/>
              </a:rPr>
              <a:t> sinh vật</a:t>
            </a:r>
            <a:endParaRPr lang="en-US" sz="2400" b="1" dirty="0">
              <a:solidFill>
                <a:srgbClr val="0D30DD"/>
              </a:solidFill>
              <a:latin typeface="Cambria" pitchFamily="18" charset="0"/>
            </a:endParaRPr>
          </a:p>
        </p:txBody>
      </p:sp>
      <p:sp>
        <p:nvSpPr>
          <p:cNvPr id="2" name="Rectangle 1"/>
          <p:cNvSpPr/>
          <p:nvPr/>
        </p:nvSpPr>
        <p:spPr>
          <a:xfrm>
            <a:off x="229571" y="228600"/>
            <a:ext cx="1217257" cy="523220"/>
          </a:xfrm>
          <a:prstGeom prst="rect">
            <a:avLst/>
          </a:prstGeom>
        </p:spPr>
        <p:txBody>
          <a:bodyPr wrap="none">
            <a:spAutoFit/>
          </a:bodyPr>
          <a:lstStyle/>
          <a:p>
            <a:pPr algn="ctr" fontAlgn="auto">
              <a:spcBef>
                <a:spcPts val="0"/>
              </a:spcBef>
              <a:spcAft>
                <a:spcPts val="0"/>
              </a:spcAft>
              <a:defRPr/>
            </a:pPr>
            <a:r>
              <a:rPr lang="en-US" sz="2800" dirty="0">
                <a:ln w="18415" cmpd="sng">
                  <a:solidFill>
                    <a:srgbClr val="FFFFFF"/>
                  </a:solidFill>
                  <a:prstDash val="solid"/>
                </a:ln>
                <a:solidFill>
                  <a:srgbClr val="FFFFFF"/>
                </a:solidFill>
                <a:effectLst>
                  <a:glow rad="76200">
                    <a:srgbClr val="1F497D">
                      <a:lumMod val="75000"/>
                    </a:srgbClr>
                  </a:glow>
                  <a:outerShdw blurRad="63500" dir="3600000" algn="tl" rotWithShape="0">
                    <a:srgbClr val="000000">
                      <a:alpha val="70000"/>
                    </a:srgbClr>
                  </a:outerShdw>
                </a:effectLst>
                <a:latin typeface="Cambria" pitchFamily="18" charset="0"/>
              </a:rPr>
              <a:t>BÀI 21</a:t>
            </a:r>
          </a:p>
        </p:txBody>
      </p:sp>
    </p:spTree>
    <p:extLst>
      <p:ext uri="{BB962C8B-B14F-4D97-AF65-F5344CB8AC3E}">
        <p14:creationId xmlns:p14="http://schemas.microsoft.com/office/powerpoint/2010/main" val="2860559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28"/>
                                        </p:tgtEl>
                                        <p:attrNameLst>
                                          <p:attrName>r</p:attrName>
                                        </p:attrNameLst>
                                      </p:cBhvr>
                                    </p:animRot>
                                    <p:animRot by="-240000">
                                      <p:cBhvr>
                                        <p:cTn id="13" dur="200" fill="hold">
                                          <p:stCondLst>
                                            <p:cond delay="200"/>
                                          </p:stCondLst>
                                        </p:cTn>
                                        <p:tgtEl>
                                          <p:spTgt spid="28"/>
                                        </p:tgtEl>
                                        <p:attrNameLst>
                                          <p:attrName>r</p:attrName>
                                        </p:attrNameLst>
                                      </p:cBhvr>
                                    </p:animRot>
                                    <p:animRot by="240000">
                                      <p:cBhvr>
                                        <p:cTn id="14" dur="200" fill="hold">
                                          <p:stCondLst>
                                            <p:cond delay="400"/>
                                          </p:stCondLst>
                                        </p:cTn>
                                        <p:tgtEl>
                                          <p:spTgt spid="28"/>
                                        </p:tgtEl>
                                        <p:attrNameLst>
                                          <p:attrName>r</p:attrName>
                                        </p:attrNameLst>
                                      </p:cBhvr>
                                    </p:animRot>
                                    <p:animRot by="-240000">
                                      <p:cBhvr>
                                        <p:cTn id="15" dur="200" fill="hold">
                                          <p:stCondLst>
                                            <p:cond delay="600"/>
                                          </p:stCondLst>
                                        </p:cTn>
                                        <p:tgtEl>
                                          <p:spTgt spid="28"/>
                                        </p:tgtEl>
                                        <p:attrNameLst>
                                          <p:attrName>r</p:attrName>
                                        </p:attrNameLst>
                                      </p:cBhvr>
                                    </p:animRot>
                                    <p:animRot by="120000">
                                      <p:cBhvr>
                                        <p:cTn id="16" dur="200" fill="hold">
                                          <p:stCondLst>
                                            <p:cond delay="800"/>
                                          </p:stCondLst>
                                        </p:cTn>
                                        <p:tgtEl>
                                          <p:spTgt spid="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randombar(horizontal)">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29" dur="500"/>
                                        <p:tgtEl>
                                          <p:spTgt spid="32">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32">
                                            <p:txEl>
                                              <p:pRg st="1" end="1"/>
                                            </p:txEl>
                                          </p:spTgt>
                                        </p:tgtEl>
                                        <p:attrNameLst>
                                          <p:attrName>style.visibility</p:attrName>
                                        </p:attrNameLst>
                                      </p:cBhvr>
                                      <p:to>
                                        <p:strVal val="visible"/>
                                      </p:to>
                                    </p:set>
                                    <p:animEffect transition="in" filter="randombar(horizontal)">
                                      <p:cBhvr>
                                        <p:cTn id="34" dur="500"/>
                                        <p:tgtEl>
                                          <p:spTgt spid="3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2">
                                            <p:txEl>
                                              <p:pRg st="2" end="2"/>
                                            </p:txEl>
                                          </p:spTgt>
                                        </p:tgtEl>
                                        <p:attrNameLst>
                                          <p:attrName>style.visibility</p:attrName>
                                        </p:attrNameLst>
                                      </p:cBhvr>
                                      <p:to>
                                        <p:strVal val="visible"/>
                                      </p:to>
                                    </p:set>
                                    <p:animEffect transition="in" filter="randombar(horizontal)">
                                      <p:cBhvr>
                                        <p:cTn id="39" dur="500"/>
                                        <p:tgtEl>
                                          <p:spTgt spid="3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32">
                                            <p:txEl>
                                              <p:pRg st="3" end="3"/>
                                            </p:txEl>
                                          </p:spTgt>
                                        </p:tgtEl>
                                        <p:attrNameLst>
                                          <p:attrName>style.visibility</p:attrName>
                                        </p:attrNameLst>
                                      </p:cBhvr>
                                      <p:to>
                                        <p:strVal val="visible"/>
                                      </p:to>
                                    </p:set>
                                    <p:animEffect transition="in" filter="randombar(horizontal)">
                                      <p:cBhvr>
                                        <p:cTn id="44" dur="500"/>
                                        <p:tgtEl>
                                          <p:spTgt spid="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2071</TotalTime>
  <Words>1275</Words>
  <Application>Microsoft Office PowerPoint</Application>
  <PresentationFormat>On-screen Show (4:3)</PresentationFormat>
  <Paragraphs>133</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Cambria</vt:lpstr>
      <vt:lpstr>Times New Roman</vt:lpstr>
      <vt:lpstr>Office Theme</vt:lpstr>
      <vt:lpstr>PowerPoint Presentation</vt:lpstr>
      <vt:lpstr>PHƯƠNG THỨC CON NGƯỜI  KHAI THÁC, SỬ DỤNG VÀ BẢO VỆ THIÊN NHIÊN Ở Ô-XTRÂY-LI-A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THỜI TIẾT, KHÍ HẬU</dc:title>
  <dc:creator>ASUSS</dc:creator>
  <cp:lastModifiedBy>ACER</cp:lastModifiedBy>
  <cp:revision>183</cp:revision>
  <dcterms:created xsi:type="dcterms:W3CDTF">2016-02-15T14:28:12Z</dcterms:created>
  <dcterms:modified xsi:type="dcterms:W3CDTF">2023-03-27T14:28:37Z</dcterms:modified>
</cp:coreProperties>
</file>