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287" r:id="rId4"/>
    <p:sldId id="290" r:id="rId5"/>
    <p:sldId id="257" r:id="rId6"/>
    <p:sldId id="307" r:id="rId7"/>
    <p:sldId id="259" r:id="rId8"/>
    <p:sldId id="292" r:id="rId9"/>
    <p:sldId id="294" r:id="rId10"/>
    <p:sldId id="293" r:id="rId11"/>
    <p:sldId id="295" r:id="rId12"/>
    <p:sldId id="296" r:id="rId13"/>
    <p:sldId id="302" r:id="rId14"/>
    <p:sldId id="310" r:id="rId15"/>
    <p:sldId id="262" r:id="rId16"/>
    <p:sldId id="297" r:id="rId17"/>
    <p:sldId id="263" r:id="rId18"/>
    <p:sldId id="305" r:id="rId19"/>
    <p:sldId id="309" r:id="rId20"/>
    <p:sldId id="298" r:id="rId21"/>
    <p:sldId id="303" r:id="rId22"/>
    <p:sldId id="278" r:id="rId23"/>
    <p:sldId id="312" r:id="rId24"/>
    <p:sldId id="301" r:id="rId25"/>
    <p:sldId id="313" r:id="rId26"/>
    <p:sldId id="276" r:id="rId27"/>
    <p:sldId id="277" r:id="rId28"/>
    <p:sldId id="284" r:id="rId29"/>
    <p:sldId id="285" r:id="rId30"/>
    <p:sldId id="286" r:id="rId31"/>
    <p:sldId id="31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00FFFF"/>
    <a:srgbClr val="FFFF99"/>
    <a:srgbClr val="00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574" autoAdjust="0"/>
  </p:normalViewPr>
  <p:slideViewPr>
    <p:cSldViewPr snapToGrid="0">
      <p:cViewPr varScale="1">
        <p:scale>
          <a:sx n="70" d="100"/>
          <a:sy n="70" d="100"/>
        </p:scale>
        <p:origin x="516" y="132"/>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sorterViewPr>
    <p:cViewPr>
      <p:scale>
        <a:sx n="66" d="100"/>
        <a:sy n="66" d="100"/>
      </p:scale>
      <p:origin x="0" y="45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46D43-19F5-4BA1-941B-C91E7B03963B}" type="datetimeFigureOut">
              <a:rPr lang="vi-VN" smtClean="0"/>
              <a:pPr/>
              <a:t>22/02/2023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535B4-4094-4C42-95D0-DCD979FBDE1A}" type="slidenum">
              <a:rPr lang="vi-VN" smtClean="0"/>
              <a:pPr/>
              <a:t>‹#›</a:t>
            </a:fld>
            <a:endParaRPr lang="vi-VN"/>
          </a:p>
        </p:txBody>
      </p:sp>
    </p:spTree>
    <p:extLst>
      <p:ext uri="{BB962C8B-B14F-4D97-AF65-F5344CB8AC3E}">
        <p14:creationId xmlns:p14="http://schemas.microsoft.com/office/powerpoint/2010/main" val="36623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a:t>
            </a:fld>
            <a:endParaRPr lang="vi-VN"/>
          </a:p>
        </p:txBody>
      </p:sp>
    </p:spTree>
    <p:extLst>
      <p:ext uri="{BB962C8B-B14F-4D97-AF65-F5344CB8AC3E}">
        <p14:creationId xmlns:p14="http://schemas.microsoft.com/office/powerpoint/2010/main" val="406550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406622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334944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390710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363945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7</a:t>
            </a:fld>
            <a:endParaRPr lang="vi-VN"/>
          </a:p>
        </p:txBody>
      </p:sp>
    </p:spTree>
    <p:extLst>
      <p:ext uri="{BB962C8B-B14F-4D97-AF65-F5344CB8AC3E}">
        <p14:creationId xmlns:p14="http://schemas.microsoft.com/office/powerpoint/2010/main" val="417737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415421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223397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17</a:t>
            </a:fld>
            <a:endParaRPr lang="vi-VN"/>
          </a:p>
        </p:txBody>
      </p:sp>
    </p:spTree>
    <p:extLst>
      <p:ext uri="{BB962C8B-B14F-4D97-AF65-F5344CB8AC3E}">
        <p14:creationId xmlns:p14="http://schemas.microsoft.com/office/powerpoint/2010/main" val="9164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50623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extLst>
      <p:ext uri="{BB962C8B-B14F-4D97-AF65-F5344CB8AC3E}">
        <p14:creationId xmlns:p14="http://schemas.microsoft.com/office/powerpoint/2010/main" val="229704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22</a:t>
            </a:fld>
            <a:endParaRPr lang="vi-VN"/>
          </a:p>
        </p:txBody>
      </p:sp>
    </p:spTree>
    <p:extLst>
      <p:ext uri="{BB962C8B-B14F-4D97-AF65-F5344CB8AC3E}">
        <p14:creationId xmlns:p14="http://schemas.microsoft.com/office/powerpoint/2010/main" val="8277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330200" y="-249238"/>
            <a:ext cx="12981517"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338667" y="268289"/>
            <a:ext cx="11514667" cy="6321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pPr/>
              <a:t>2/22/2023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pPr/>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6.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7.png"/><Relationship Id="rId10" Type="http://schemas.openxmlformats.org/officeDocument/2006/relationships/image" Target="../media/image29.jpeg"/><Relationship Id="rId4" Type="http://schemas.openxmlformats.org/officeDocument/2006/relationships/image" Target="../media/image6.jpe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3.jpe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3">
            <a:alphaModFix/>
          </a:blip>
          <a:srcRect l="15285" t="10430" r="46645" b="11190"/>
          <a:stretch/>
        </p:blipFill>
        <p:spPr>
          <a:xfrm>
            <a:off x="-1053869" y="-300107"/>
            <a:ext cx="13550669" cy="7158107"/>
          </a:xfrm>
          <a:prstGeom prst="rect">
            <a:avLst/>
          </a:prstGeom>
          <a:noFill/>
          <a:ln>
            <a:noFill/>
          </a:ln>
        </p:spPr>
      </p:pic>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402080" y="1517408"/>
            <a:ext cx="9692572"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Arial" pitchFamily="34" charset="0"/>
                <a:cs typeface="Arial" pitchFamily="34"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Shape 1"/>
          <p:cNvPicPr/>
          <p:nvPr/>
        </p:nvPicPr>
        <p:blipFill>
          <a:blip r:embed="rId6"/>
          <a:stretch/>
        </p:blipFill>
        <p:spPr>
          <a:xfrm>
            <a:off x="10523220" y="274320"/>
            <a:ext cx="1272540" cy="1043940"/>
          </a:xfrm>
          <a:prstGeom prst="rect">
            <a:avLst/>
          </a:prstGeom>
        </p:spPr>
      </p:pic>
      <p:pic>
        <p:nvPicPr>
          <p:cNvPr id="43" name="Picture 9"/>
          <p:cNvPicPr>
            <a:picLocks noChangeAspect="1" noChangeArrowheads="1"/>
          </p:cNvPicPr>
          <p:nvPr/>
        </p:nvPicPr>
        <p:blipFill>
          <a:blip r:embed="rId7"/>
          <a:srcRect/>
          <a:stretch>
            <a:fillRect/>
          </a:stretch>
        </p:blipFill>
        <p:spPr bwMode="auto">
          <a:xfrm>
            <a:off x="609600" y="365760"/>
            <a:ext cx="1806865" cy="1615440"/>
          </a:xfrm>
          <a:prstGeom prst="rect">
            <a:avLst/>
          </a:prstGeom>
          <a:noFill/>
          <a:ln w="9525">
            <a:noFill/>
            <a:miter lim="800000"/>
            <a:headEnd/>
            <a:tailEnd/>
          </a:ln>
        </p:spPr>
      </p:pic>
      <p:sp>
        <p:nvSpPr>
          <p:cNvPr id="45"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Những </a:t>
            </a:r>
            <a:r>
              <a:rPr lang="en-US" sz="2800" dirty="0">
                <a:solidFill>
                  <a:schemeClr val="tx1"/>
                </a:solidFill>
              </a:rPr>
              <a:t>chi </a:t>
            </a:r>
            <a:r>
              <a:rPr lang="vi-VN" sz="2800" dirty="0">
                <a:solidFill>
                  <a:schemeClr val="tx1"/>
                </a:solidFill>
              </a:rPr>
              <a:t>tiết nào trong câu chuyện thể hiện lối sống tiết kiệm của Bác Hồ?</a:t>
            </a: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Từ câu chuyện về Bác Hồ, em hiểu tiết kiệm là gì? Vì sao chúng ta phải tiết kiệm?</a:t>
            </a: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Em rút ra được bài học gì cho bản thân từ câu chuyện trên?</a:t>
            </a: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Bữa</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ăn</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quy</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định</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không</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quá</a:t>
            </a:r>
            <a:r>
              <a:rPr lang="en-US" sz="2400" dirty="0">
                <a:solidFill>
                  <a:schemeClr val="tx1"/>
                </a:solidFill>
                <a:latin typeface="Arial" pitchFamily="34" charset="0"/>
                <a:ea typeface="Calibri" pitchFamily="34" charset="0"/>
                <a:cs typeface="Times New Roman" pitchFamily="18" charset="0"/>
              </a:rPr>
              <a:t> 3 </a:t>
            </a:r>
            <a:r>
              <a:rPr lang="en-US" sz="2400" dirty="0" err="1">
                <a:solidFill>
                  <a:schemeClr val="tx1"/>
                </a:solidFill>
                <a:latin typeface="Arial" pitchFamily="34" charset="0"/>
                <a:ea typeface="Calibri" pitchFamily="34" charset="0"/>
                <a:cs typeface="Times New Roman" pitchFamily="18" charset="0"/>
              </a:rPr>
              <a:t>món</a:t>
            </a:r>
            <a:r>
              <a:rPr lang="en-US" sz="2400" dirty="0">
                <a:solidFill>
                  <a:schemeClr val="tx1"/>
                </a:solidFill>
                <a:latin typeface="Arial" pitchFamily="34" charset="0"/>
                <a:ea typeface="Calibri" pitchFamily="34" charset="0"/>
                <a:cs typeface="Times New Roman" pitchFamily="18" charset="0"/>
              </a:rPr>
              <a:t>.</a:t>
            </a:r>
            <a:endParaRPr lang="vi-VN" sz="2400" dirty="0">
              <a:solidFill>
                <a:schemeClr val="tx1"/>
              </a:solidFill>
              <a:latin typeface="Arial" pitchFamily="34" charset="0"/>
              <a:cs typeface="Arial" pitchFamily="34" charset="0"/>
            </a:endParaRPr>
          </a:p>
          <a:p>
            <a:pPr lvl="0" eaLnBrk="0" fontAlgn="base" hangingPunct="0">
              <a:spcBef>
                <a:spcPct val="0"/>
              </a:spcBef>
              <a:spcAft>
                <a:spcPct val="0"/>
              </a:spcAft>
            </a:pP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Ăn</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món</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gì</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phải</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hết</a:t>
            </a:r>
            <a:r>
              <a:rPr lang="en-US" sz="2400" dirty="0">
                <a:solidFill>
                  <a:schemeClr val="tx1"/>
                </a:solidFill>
                <a:latin typeface="Arial" pitchFamily="34" charset="0"/>
                <a:ea typeface="Calibri" pitchFamily="34" charset="0"/>
                <a:cs typeface="Times New Roman" pitchFamily="18" charset="0"/>
              </a:rPr>
              <a:t> </a:t>
            </a:r>
            <a:r>
              <a:rPr lang="en-US" sz="2400" dirty="0" err="1">
                <a:solidFill>
                  <a:schemeClr val="tx1"/>
                </a:solidFill>
                <a:latin typeface="Arial" pitchFamily="34" charset="0"/>
                <a:ea typeface="Calibri" pitchFamily="34" charset="0"/>
                <a:cs typeface="Times New Roman" pitchFamily="18" charset="0"/>
              </a:rPr>
              <a:t>đấy</a:t>
            </a:r>
            <a:r>
              <a:rPr lang="en-US" sz="2400" dirty="0">
                <a:solidFill>
                  <a:schemeClr val="tx1"/>
                </a:solidFill>
                <a:latin typeface="Arial" pitchFamily="34" charset="0"/>
                <a:ea typeface="Calibri" pitchFamily="34" charset="0"/>
                <a:cs typeface="Times New Roman" pitchFamily="18" charset="0"/>
              </a:rPr>
              <a:t>.</a:t>
            </a:r>
            <a:endParaRPr lang="vi-VN" sz="2400" dirty="0">
              <a:solidFill>
                <a:schemeClr val="tx1"/>
              </a:solidFill>
              <a:latin typeface="Arial" pitchFamily="34" charset="0"/>
              <a:cs typeface="Arial" pitchFamily="34" charset="0"/>
            </a:endParaRPr>
          </a:p>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795548" y="2061564"/>
            <a:ext cx="96760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err="1">
                <a:solidFill>
                  <a:srgbClr val="FF0000"/>
                </a:solidFill>
              </a:rPr>
              <a:t>Từ</a:t>
            </a:r>
            <a:r>
              <a:rPr lang="en-US" sz="3600" dirty="0">
                <a:solidFill>
                  <a:srgbClr val="FF0000"/>
                </a:solidFill>
              </a:rPr>
              <a:t> </a:t>
            </a:r>
            <a:r>
              <a:rPr lang="en-US" sz="3600" dirty="0" err="1">
                <a:solidFill>
                  <a:srgbClr val="FF0000"/>
                </a:solidFill>
              </a:rPr>
              <a:t>câu</a:t>
            </a:r>
            <a:r>
              <a:rPr lang="en-US" sz="3600" dirty="0">
                <a:solidFill>
                  <a:srgbClr val="FF0000"/>
                </a:solidFill>
              </a:rPr>
              <a:t> </a:t>
            </a:r>
            <a:r>
              <a:rPr lang="en-US" sz="3600" dirty="0" err="1">
                <a:solidFill>
                  <a:srgbClr val="FF0000"/>
                </a:solidFill>
              </a:rPr>
              <a:t>chuyện</a:t>
            </a:r>
            <a:r>
              <a:rPr lang="en-US" sz="3600" dirty="0">
                <a:solidFill>
                  <a:srgbClr val="FF0000"/>
                </a:solidFill>
              </a:rPr>
              <a:t> </a:t>
            </a:r>
            <a:r>
              <a:rPr lang="en-US" sz="3600" dirty="0" err="1">
                <a:solidFill>
                  <a:srgbClr val="FF0000"/>
                </a:solidFill>
              </a:rPr>
              <a:t>về</a:t>
            </a:r>
            <a:r>
              <a:rPr lang="en-US" sz="3600" dirty="0">
                <a:solidFill>
                  <a:srgbClr val="FF0000"/>
                </a:solidFill>
              </a:rPr>
              <a:t> </a:t>
            </a:r>
            <a:r>
              <a:rPr lang="en-US" sz="3600" dirty="0" err="1">
                <a:solidFill>
                  <a:srgbClr val="FF0000"/>
                </a:solidFill>
              </a:rPr>
              <a:t>Bác</a:t>
            </a:r>
            <a:r>
              <a:rPr lang="en-US" sz="3600" dirty="0">
                <a:solidFill>
                  <a:srgbClr val="FF0000"/>
                </a:solidFill>
              </a:rPr>
              <a:t> </a:t>
            </a:r>
            <a:r>
              <a:rPr lang="en-US" sz="3600" dirty="0" err="1">
                <a:solidFill>
                  <a:srgbClr val="FF0000"/>
                </a:solidFill>
              </a:rPr>
              <a:t>Hồ</a:t>
            </a:r>
            <a:r>
              <a:rPr lang="en-US" sz="3600" dirty="0">
                <a:solidFill>
                  <a:srgbClr val="FF0000"/>
                </a:solidFill>
              </a:rPr>
              <a:t>, </a:t>
            </a:r>
            <a:r>
              <a:rPr lang="en-US" sz="3600" dirty="0" err="1">
                <a:solidFill>
                  <a:srgbClr val="FF0000"/>
                </a:solidFill>
              </a:rPr>
              <a:t>em</a:t>
            </a:r>
            <a:r>
              <a:rPr lang="en-US" sz="3600" dirty="0">
                <a:solidFill>
                  <a:srgbClr val="FF0000"/>
                </a:solidFill>
              </a:rPr>
              <a:t> </a:t>
            </a:r>
            <a:r>
              <a:rPr lang="en-US" sz="3600" dirty="0" err="1">
                <a:solidFill>
                  <a:srgbClr val="FF0000"/>
                </a:solidFill>
              </a:rPr>
              <a:t>hiểu</a:t>
            </a:r>
            <a:r>
              <a:rPr lang="en-US" sz="3600" dirty="0">
                <a:solidFill>
                  <a:srgbClr val="FF0000"/>
                </a:solidFill>
              </a:rPr>
              <a:t> </a:t>
            </a:r>
            <a:r>
              <a:rPr lang="en-US" sz="3600" dirty="0" err="1">
                <a:solidFill>
                  <a:srgbClr val="FF0000"/>
                </a:solidFill>
              </a:rPr>
              <a:t>tiết</a:t>
            </a:r>
            <a:r>
              <a:rPr lang="en-US" sz="3600" dirty="0">
                <a:solidFill>
                  <a:srgbClr val="FF0000"/>
                </a:solidFill>
              </a:rPr>
              <a:t> </a:t>
            </a:r>
            <a:r>
              <a:rPr lang="en-US" sz="3600" dirty="0" err="1">
                <a:solidFill>
                  <a:srgbClr val="FF0000"/>
                </a:solidFill>
              </a:rPr>
              <a:t>kiệm</a:t>
            </a:r>
            <a:r>
              <a:rPr lang="en-US" sz="3600" dirty="0">
                <a:solidFill>
                  <a:srgbClr val="FF0000"/>
                </a:solidFill>
              </a:rPr>
              <a:t> </a:t>
            </a:r>
            <a:r>
              <a:rPr lang="en-US" sz="3600" dirty="0" err="1">
                <a:solidFill>
                  <a:srgbClr val="FF0000"/>
                </a:solidFill>
              </a:rPr>
              <a:t>là</a:t>
            </a:r>
            <a:r>
              <a:rPr lang="en-US" sz="3600" dirty="0">
                <a:solidFill>
                  <a:srgbClr val="FF0000"/>
                </a:solidFill>
              </a:rPr>
              <a:t>: </a:t>
            </a:r>
            <a:r>
              <a:rPr lang="en-US" sz="3600" dirty="0" err="1"/>
              <a:t>sử</a:t>
            </a:r>
            <a:r>
              <a:rPr lang="en-US" sz="3600" dirty="0"/>
              <a:t> </a:t>
            </a:r>
            <a:r>
              <a:rPr lang="en-US" sz="3600" dirty="0" err="1"/>
              <a:t>dụng</a:t>
            </a:r>
            <a:r>
              <a:rPr lang="en-US" sz="3600" dirty="0"/>
              <a:t> </a:t>
            </a:r>
            <a:r>
              <a:rPr lang="en-US" sz="3600" dirty="0" err="1"/>
              <a:t>một</a:t>
            </a:r>
            <a:r>
              <a:rPr lang="en-US" sz="3600" dirty="0"/>
              <a:t> </a:t>
            </a:r>
            <a:r>
              <a:rPr lang="en-US" sz="3600" dirty="0" err="1"/>
              <a:t>cách</a:t>
            </a:r>
            <a:r>
              <a:rPr lang="en-US" sz="3600" dirty="0"/>
              <a:t> </a:t>
            </a:r>
            <a:r>
              <a:rPr lang="en-US" sz="3600" dirty="0" err="1"/>
              <a:t>hợp</a:t>
            </a:r>
            <a:r>
              <a:rPr lang="en-US" sz="3600" dirty="0"/>
              <a:t> </a:t>
            </a:r>
            <a:r>
              <a:rPr lang="en-US" sz="3600" dirty="0" err="1"/>
              <a:t>lí</a:t>
            </a:r>
            <a:r>
              <a:rPr lang="en-US" sz="3600" dirty="0"/>
              <a:t> </a:t>
            </a:r>
            <a:r>
              <a:rPr lang="en-US" sz="3600" dirty="0" err="1"/>
              <a:t>tiền</a:t>
            </a:r>
            <a:r>
              <a:rPr lang="en-US" sz="3600" dirty="0"/>
              <a:t> </a:t>
            </a:r>
            <a:r>
              <a:rPr lang="en-US" sz="3600" dirty="0" err="1"/>
              <a:t>bạc</a:t>
            </a:r>
            <a:r>
              <a:rPr lang="en-US" sz="3600" dirty="0"/>
              <a:t>, </a:t>
            </a:r>
            <a:r>
              <a:rPr lang="en-US" sz="3600" dirty="0" err="1"/>
              <a:t>của</a:t>
            </a:r>
            <a:r>
              <a:rPr lang="en-US" sz="3600" dirty="0"/>
              <a:t> </a:t>
            </a:r>
            <a:r>
              <a:rPr lang="en-US" sz="3600" dirty="0" err="1"/>
              <a:t>cải</a:t>
            </a:r>
            <a:r>
              <a:rPr lang="en-US" sz="3600" dirty="0"/>
              <a:t>, </a:t>
            </a:r>
            <a:r>
              <a:rPr lang="en-US" sz="3600" dirty="0" err="1"/>
              <a:t>thời</a:t>
            </a:r>
            <a:r>
              <a:rPr lang="en-US" sz="3600" dirty="0"/>
              <a:t> </a:t>
            </a:r>
            <a:r>
              <a:rPr lang="en-US" sz="3600" dirty="0" err="1"/>
              <a:t>gian</a:t>
            </a:r>
            <a:r>
              <a:rPr lang="en-US" sz="3600" dirty="0"/>
              <a:t>, </a:t>
            </a:r>
            <a:r>
              <a:rPr lang="en-US" sz="3600" dirty="0" err="1"/>
              <a:t>sức</a:t>
            </a:r>
            <a:r>
              <a:rPr lang="en-US" sz="3600" dirty="0"/>
              <a:t> </a:t>
            </a:r>
            <a:r>
              <a:rPr lang="en-US" sz="3600" dirty="0" err="1"/>
              <a:t>lực</a:t>
            </a:r>
            <a:r>
              <a:rPr lang="en-US" sz="3600" dirty="0"/>
              <a:t> </a:t>
            </a:r>
            <a:r>
              <a:rPr lang="en-US" sz="3600" dirty="0" err="1"/>
              <a:t>của</a:t>
            </a:r>
            <a:r>
              <a:rPr lang="en-US" sz="3600" dirty="0"/>
              <a:t> </a:t>
            </a:r>
            <a:r>
              <a:rPr lang="en-US" sz="3600" dirty="0" err="1"/>
              <a:t>người</a:t>
            </a:r>
            <a:r>
              <a:rPr lang="en-US" sz="3600" dirty="0"/>
              <a:t> </a:t>
            </a:r>
            <a:r>
              <a:rPr lang="en-US" sz="3600" dirty="0" err="1"/>
              <a:t>khác</a:t>
            </a:r>
            <a:r>
              <a:rPr lang="en-US" sz="3600" dirty="0"/>
              <a:t>. </a:t>
            </a:r>
            <a:r>
              <a:rPr lang="en-US" sz="3600" dirty="0" err="1"/>
              <a:t>Chúng</a:t>
            </a:r>
            <a:r>
              <a:rPr lang="en-US" sz="3600" dirty="0"/>
              <a:t> </a:t>
            </a:r>
            <a:r>
              <a:rPr lang="en-US" sz="3600" dirty="0" err="1"/>
              <a:t>ta</a:t>
            </a:r>
            <a:r>
              <a:rPr lang="en-US" sz="3600" dirty="0"/>
              <a:t> </a:t>
            </a:r>
            <a:r>
              <a:rPr lang="en-US" sz="3600" dirty="0" err="1"/>
              <a:t>phải</a:t>
            </a:r>
            <a:r>
              <a:rPr lang="en-US" sz="3600" dirty="0"/>
              <a:t> </a:t>
            </a:r>
            <a:r>
              <a:rPr lang="en-US" sz="3600" dirty="0" err="1"/>
              <a:t>tiết</a:t>
            </a:r>
            <a:r>
              <a:rPr lang="en-US" sz="3600" dirty="0"/>
              <a:t> </a:t>
            </a:r>
            <a:r>
              <a:rPr lang="en-US" sz="3600" dirty="0" err="1"/>
              <a:t>kiệm</a:t>
            </a:r>
            <a:r>
              <a:rPr lang="en-US" sz="3600" dirty="0"/>
              <a:t> </a:t>
            </a:r>
            <a:r>
              <a:rPr lang="en-US" sz="3600" dirty="0" err="1"/>
              <a:t>vì</a:t>
            </a:r>
            <a:r>
              <a:rPr lang="en-US" sz="3600" dirty="0"/>
              <a:t> </a:t>
            </a:r>
            <a:r>
              <a:rPr lang="en-US" sz="3600" dirty="0" err="1"/>
              <a:t>tiết</a:t>
            </a:r>
            <a:r>
              <a:rPr lang="en-US" sz="3600" dirty="0"/>
              <a:t> </a:t>
            </a:r>
            <a:r>
              <a:rPr lang="en-US" sz="3600" dirty="0" err="1"/>
              <a:t>kiệm</a:t>
            </a:r>
            <a:r>
              <a:rPr lang="en-US" sz="3600" dirty="0"/>
              <a:t> </a:t>
            </a:r>
            <a:r>
              <a:rPr lang="en-US" sz="3600" dirty="0" err="1"/>
              <a:t>không</a:t>
            </a:r>
            <a:r>
              <a:rPr lang="en-US" sz="3600" dirty="0"/>
              <a:t> </a:t>
            </a:r>
            <a:r>
              <a:rPr lang="en-US" sz="3600" dirty="0" err="1"/>
              <a:t>chỉ</a:t>
            </a:r>
            <a:r>
              <a:rPr lang="en-US" sz="3600" dirty="0"/>
              <a:t> </a:t>
            </a:r>
            <a:r>
              <a:rPr lang="en-US" sz="3600" dirty="0" err="1"/>
              <a:t>giảm</a:t>
            </a:r>
            <a:r>
              <a:rPr lang="en-US" sz="3600" dirty="0"/>
              <a:t> </a:t>
            </a:r>
            <a:r>
              <a:rPr lang="en-US" sz="3600" dirty="0" err="1"/>
              <a:t>gánh</a:t>
            </a:r>
            <a:r>
              <a:rPr lang="en-US" sz="3600" dirty="0"/>
              <a:t> </a:t>
            </a:r>
            <a:r>
              <a:rPr lang="en-US" sz="3600" dirty="0" err="1"/>
              <a:t>nặng</a:t>
            </a:r>
            <a:r>
              <a:rPr lang="en-US" sz="3600" dirty="0"/>
              <a:t> </a:t>
            </a:r>
            <a:r>
              <a:rPr lang="en-US" sz="3600" dirty="0" err="1"/>
              <a:t>cho</a:t>
            </a:r>
            <a:r>
              <a:rPr lang="en-US" sz="3600" dirty="0"/>
              <a:t> </a:t>
            </a:r>
            <a:r>
              <a:rPr lang="en-US" sz="3600" dirty="0" err="1"/>
              <a:t>gia</a:t>
            </a:r>
            <a:r>
              <a:rPr lang="en-US" sz="3600" dirty="0"/>
              <a:t> </a:t>
            </a:r>
            <a:r>
              <a:rPr lang="en-US" sz="3600" dirty="0" err="1"/>
              <a:t>đình</a:t>
            </a:r>
            <a:r>
              <a:rPr lang="en-US" sz="3600" dirty="0"/>
              <a:t>, </a:t>
            </a:r>
            <a:r>
              <a:rPr lang="en-US" sz="3600" dirty="0" err="1"/>
              <a:t>thể</a:t>
            </a:r>
            <a:r>
              <a:rPr lang="en-US" sz="3600" dirty="0"/>
              <a:t> </a:t>
            </a:r>
            <a:r>
              <a:rPr lang="en-US" sz="3600" dirty="0" err="1"/>
              <a:t>hiện</a:t>
            </a:r>
            <a:r>
              <a:rPr lang="en-US" sz="3600" dirty="0"/>
              <a:t> </a:t>
            </a:r>
            <a:r>
              <a:rPr lang="en-US" sz="3600" dirty="0" err="1"/>
              <a:t>lối</a:t>
            </a:r>
            <a:r>
              <a:rPr lang="en-US" sz="3600" dirty="0"/>
              <a:t> </a:t>
            </a:r>
            <a:r>
              <a:rPr lang="en-US" sz="3600" dirty="0" err="1"/>
              <a:t>sống</a:t>
            </a:r>
            <a:r>
              <a:rPr lang="en-US" sz="3600" dirty="0"/>
              <a:t> </a:t>
            </a:r>
            <a:r>
              <a:rPr lang="en-US" sz="3600" dirty="0" err="1"/>
              <a:t>văn</a:t>
            </a:r>
            <a:r>
              <a:rPr lang="en-US" sz="3600" dirty="0"/>
              <a:t> </a:t>
            </a:r>
            <a:r>
              <a:rPr lang="en-US" sz="3600" dirty="0" err="1"/>
              <a:t>minh</a:t>
            </a:r>
            <a:r>
              <a:rPr lang="en-US" sz="3600" dirty="0"/>
              <a:t> </a:t>
            </a:r>
            <a:r>
              <a:rPr lang="en-US" sz="3600" dirty="0" err="1"/>
              <a:t>mà</a:t>
            </a:r>
            <a:r>
              <a:rPr lang="en-US" sz="3600" dirty="0"/>
              <a:t> </a:t>
            </a:r>
            <a:r>
              <a:rPr lang="en-US" sz="3600" dirty="0" err="1"/>
              <a:t>còn</a:t>
            </a:r>
            <a:r>
              <a:rPr lang="en-US" sz="3600" dirty="0"/>
              <a:t> </a:t>
            </a:r>
            <a:r>
              <a:rPr lang="en-US" sz="3600" dirty="0" err="1"/>
              <a:t>có</a:t>
            </a:r>
            <a:r>
              <a:rPr lang="en-US" sz="3600" dirty="0"/>
              <a:t> </a:t>
            </a:r>
            <a:r>
              <a:rPr lang="en-US" sz="3600" dirty="0" err="1"/>
              <a:t>điều</a:t>
            </a:r>
            <a:r>
              <a:rPr lang="en-US" sz="3600" dirty="0"/>
              <a:t> </a:t>
            </a:r>
            <a:r>
              <a:rPr lang="en-US" sz="3600" dirty="0" err="1"/>
              <a:t>kiện</a:t>
            </a:r>
            <a:r>
              <a:rPr lang="en-US" sz="3600" dirty="0"/>
              <a:t> </a:t>
            </a:r>
            <a:r>
              <a:rPr lang="en-US" sz="3600" dirty="0" err="1"/>
              <a:t>giúp</a:t>
            </a:r>
            <a:r>
              <a:rPr lang="en-US" sz="3600" dirty="0"/>
              <a:t> </a:t>
            </a:r>
            <a:r>
              <a:rPr lang="en-US" sz="3600" dirty="0" err="1"/>
              <a:t>đỡ</a:t>
            </a:r>
            <a:r>
              <a:rPr lang="en-US" sz="3600" dirty="0"/>
              <a:t> </a:t>
            </a:r>
            <a:r>
              <a:rPr lang="en-US" sz="3600" dirty="0" err="1"/>
              <a:t>người</a:t>
            </a:r>
            <a:r>
              <a:rPr lang="en-US" sz="3600" dirty="0"/>
              <a:t> </a:t>
            </a:r>
            <a:r>
              <a:rPr lang="en-US" sz="3600" dirty="0" err="1"/>
              <a:t>khác</a:t>
            </a:r>
            <a:r>
              <a:rPr lang="en-US" sz="3600" dirty="0"/>
              <a:t> , </a:t>
            </a:r>
            <a:r>
              <a:rPr lang="en-US" sz="3600" dirty="0" err="1"/>
              <a:t>chia</a:t>
            </a:r>
            <a:r>
              <a:rPr lang="en-US" sz="3600" dirty="0"/>
              <a:t> </a:t>
            </a:r>
            <a:r>
              <a:rPr lang="en-US" sz="3600" dirty="0" err="1"/>
              <a:t>sẻ</a:t>
            </a:r>
            <a:r>
              <a:rPr lang="en-US" sz="3600" dirty="0"/>
              <a:t> </a:t>
            </a:r>
            <a:r>
              <a:rPr lang="en-US" sz="3600" dirty="0" err="1"/>
              <a:t>với</a:t>
            </a:r>
            <a:r>
              <a:rPr lang="en-US" sz="3600" dirty="0"/>
              <a:t> </a:t>
            </a:r>
            <a:r>
              <a:rPr lang="en-US" sz="3600" dirty="0" err="1"/>
              <a:t>những</a:t>
            </a:r>
            <a:r>
              <a:rPr lang="en-US" sz="3600" dirty="0"/>
              <a:t> </a:t>
            </a:r>
            <a:r>
              <a:rPr lang="en-US" sz="3600" dirty="0" err="1"/>
              <a:t>người</a:t>
            </a:r>
            <a:r>
              <a:rPr lang="en-US" sz="3600" dirty="0"/>
              <a:t> </a:t>
            </a:r>
            <a:r>
              <a:rPr lang="en-US" sz="3600" dirty="0" err="1"/>
              <a:t>có</a:t>
            </a:r>
            <a:r>
              <a:rPr lang="en-US" sz="3600" dirty="0"/>
              <a:t> </a:t>
            </a:r>
            <a:r>
              <a:rPr lang="en-US" sz="3600" dirty="0" err="1"/>
              <a:t>hoàn</a:t>
            </a:r>
            <a:r>
              <a:rPr lang="en-US" sz="3600" dirty="0"/>
              <a:t> </a:t>
            </a:r>
            <a:r>
              <a:rPr lang="en-US" sz="3600" dirty="0" err="1"/>
              <a:t>cảnh</a:t>
            </a:r>
            <a:r>
              <a:rPr lang="en-US" sz="3600" dirty="0"/>
              <a:t> </a:t>
            </a:r>
            <a:r>
              <a:rPr lang="en-US" sz="3600" dirty="0" err="1"/>
              <a:t>khó</a:t>
            </a:r>
            <a:r>
              <a:rPr lang="en-US" sz="3600" dirty="0"/>
              <a:t> </a:t>
            </a:r>
            <a:r>
              <a:rPr lang="en-US" sz="3600" dirty="0" err="1"/>
              <a:t>khăn</a:t>
            </a:r>
            <a:r>
              <a:rPr lang="en-US" sz="3600" dirty="0"/>
              <a:t>. </a:t>
            </a:r>
            <a:endParaRPr lang="vi-VN" sz="3600" dirty="0"/>
          </a:p>
        </p:txBody>
      </p:sp>
    </p:spTree>
    <p:extLst>
      <p:ext uri="{BB962C8B-B14F-4D97-AF65-F5344CB8AC3E}">
        <p14:creationId xmlns:p14="http://schemas.microsoft.com/office/powerpoint/2010/main" val="283859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Những </a:t>
            </a:r>
            <a:r>
              <a:rPr lang="en-US" sz="2800" dirty="0">
                <a:solidFill>
                  <a:schemeClr val="tx1"/>
                </a:solidFill>
              </a:rPr>
              <a:t>chi </a:t>
            </a:r>
            <a:r>
              <a:rPr lang="vi-VN" sz="2800" dirty="0">
                <a:solidFill>
                  <a:schemeClr val="tx1"/>
                </a:solidFill>
              </a:rPr>
              <a:t>tiết nào trong câu chuyện thể hiện lối sống tiết kiệm của Bác Hồ?</a:t>
            </a: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Từ câu chuyện về Bác Hồ, em hiểu tiết kiệm là gì? Vì sao chúng ta phải tiết kiệm?</a:t>
            </a: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Em rút ra được bài học gì cho bản thân từ câu chuyện trên?</a:t>
            </a:r>
          </a:p>
        </p:txBody>
      </p:sp>
      <p:sp>
        <p:nvSpPr>
          <p:cNvPr id="19" name="Rectangle 18"/>
          <p:cNvSpPr/>
          <p:nvPr/>
        </p:nvSpPr>
        <p:spPr>
          <a:xfrm>
            <a:off x="38100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Bữa</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ăn</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quy</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định</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không</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quá</a:t>
            </a:r>
            <a:r>
              <a:rPr lang="en-US" sz="2400" b="1" dirty="0">
                <a:solidFill>
                  <a:schemeClr val="tx1"/>
                </a:solidFill>
                <a:latin typeface="Arial" pitchFamily="34" charset="0"/>
                <a:ea typeface="Calibri" pitchFamily="34" charset="0"/>
                <a:cs typeface="Times New Roman" pitchFamily="18" charset="0"/>
              </a:rPr>
              <a:t> 3 </a:t>
            </a:r>
            <a:r>
              <a:rPr lang="en-US" sz="2400" b="1" dirty="0" err="1">
                <a:solidFill>
                  <a:schemeClr val="tx1"/>
                </a:solidFill>
                <a:latin typeface="Arial" pitchFamily="34" charset="0"/>
                <a:ea typeface="Calibri" pitchFamily="34" charset="0"/>
                <a:cs typeface="Times New Roman" pitchFamily="18" charset="0"/>
              </a:rPr>
              <a:t>món</a:t>
            </a:r>
            <a:r>
              <a:rPr lang="en-US" sz="2400" b="1" dirty="0">
                <a:solidFill>
                  <a:schemeClr val="tx1"/>
                </a:solidFill>
                <a:latin typeface="Arial" pitchFamily="34" charset="0"/>
                <a:ea typeface="Calibri" pitchFamily="34" charset="0"/>
                <a:cs typeface="Times New Roman" pitchFamily="18" charset="0"/>
              </a:rPr>
              <a:t>.</a:t>
            </a:r>
            <a:endParaRPr lang="vi-VN" sz="2400" b="1" dirty="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Ăn</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món</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gì</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phải</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hết</a:t>
            </a:r>
            <a:r>
              <a:rPr lang="en-US" sz="2400" b="1" dirty="0">
                <a:solidFill>
                  <a:schemeClr val="tx1"/>
                </a:solidFill>
                <a:latin typeface="Arial" pitchFamily="34" charset="0"/>
                <a:ea typeface="Calibri" pitchFamily="34" charset="0"/>
                <a:cs typeface="Times New Roman" pitchFamily="18" charset="0"/>
              </a:rPr>
              <a:t> </a:t>
            </a:r>
            <a:r>
              <a:rPr lang="en-US" sz="2400" b="1" dirty="0" err="1">
                <a:solidFill>
                  <a:schemeClr val="tx1"/>
                </a:solidFill>
                <a:latin typeface="Arial" pitchFamily="34" charset="0"/>
                <a:ea typeface="Calibri" pitchFamily="34" charset="0"/>
                <a:cs typeface="Times New Roman" pitchFamily="18" charset="0"/>
              </a:rPr>
              <a:t>đấy</a:t>
            </a:r>
            <a:r>
              <a:rPr lang="en-US" sz="2400" b="1" dirty="0">
                <a:solidFill>
                  <a:schemeClr val="tx1"/>
                </a:solidFill>
                <a:latin typeface="Arial" pitchFamily="34" charset="0"/>
                <a:ea typeface="Calibri" pitchFamily="34" charset="0"/>
                <a:cs typeface="Times New Roman" pitchFamily="18" charset="0"/>
              </a:rPr>
              <a:t>.</a:t>
            </a:r>
            <a:endParaRPr lang="vi-VN" sz="2400" b="1" dirty="0">
              <a:solidFill>
                <a:schemeClr val="tx1"/>
              </a:solidFill>
              <a:latin typeface="Arial" pitchFamily="34" charset="0"/>
              <a:cs typeface="Arial" pitchFamily="34" charset="0"/>
            </a:endParaRPr>
          </a:p>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chemeClr val="tx1"/>
                </a:solidFill>
              </a:rPr>
              <a:t>Tiết</a:t>
            </a:r>
            <a:r>
              <a:rPr lang="en-US" sz="2800" b="1" dirty="0">
                <a:solidFill>
                  <a:schemeClr val="tx1"/>
                </a:solidFill>
              </a:rPr>
              <a:t> </a:t>
            </a:r>
            <a:r>
              <a:rPr lang="en-US" sz="2800" b="1" dirty="0" err="1">
                <a:solidFill>
                  <a:schemeClr val="tx1"/>
                </a:solidFill>
              </a:rPr>
              <a:t>kiệm</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dụng</a:t>
            </a:r>
            <a:r>
              <a:rPr lang="en-US" sz="2800" b="1" dirty="0">
                <a:solidFill>
                  <a:schemeClr val="tx1"/>
                </a:solidFill>
              </a:rPr>
              <a:t> </a:t>
            </a:r>
            <a:r>
              <a:rPr lang="en-US" sz="2800" b="1" dirty="0" err="1">
                <a:solidFill>
                  <a:schemeClr val="tx1"/>
                </a:solidFill>
              </a:rPr>
              <a:t>một</a:t>
            </a:r>
            <a:r>
              <a:rPr lang="en-US" sz="2800" b="1" dirty="0">
                <a:solidFill>
                  <a:schemeClr val="tx1"/>
                </a:solidFill>
              </a:rPr>
              <a:t> </a:t>
            </a:r>
            <a:r>
              <a:rPr lang="en-US" sz="2800" b="1" dirty="0" err="1">
                <a:solidFill>
                  <a:schemeClr val="tx1"/>
                </a:solidFill>
              </a:rPr>
              <a:t>cách</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tiền</a:t>
            </a:r>
            <a:r>
              <a:rPr lang="en-US" sz="2800" b="1" dirty="0">
                <a:solidFill>
                  <a:schemeClr val="tx1"/>
                </a:solidFill>
              </a:rPr>
              <a:t> </a:t>
            </a:r>
            <a:r>
              <a:rPr lang="en-US" sz="2800" b="1" dirty="0" err="1">
                <a:solidFill>
                  <a:schemeClr val="tx1"/>
                </a:solidFill>
              </a:rPr>
              <a:t>bạc</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cải</a:t>
            </a:r>
            <a:r>
              <a:rPr lang="en-US" sz="2800" b="1" dirty="0">
                <a:solidFill>
                  <a:schemeClr val="tx1"/>
                </a:solidFill>
              </a:rPr>
              <a:t>, </a:t>
            </a:r>
            <a:r>
              <a:rPr lang="en-US" sz="2800" b="1" dirty="0" err="1">
                <a:solidFill>
                  <a:schemeClr val="tx1"/>
                </a:solidFill>
              </a:rPr>
              <a:t>thời</a:t>
            </a:r>
            <a:r>
              <a:rPr lang="en-US" sz="2800" b="1" dirty="0">
                <a:solidFill>
                  <a:schemeClr val="tx1"/>
                </a:solidFill>
              </a:rPr>
              <a:t> </a:t>
            </a:r>
            <a:r>
              <a:rPr lang="en-US" sz="2800" b="1" dirty="0" err="1">
                <a:solidFill>
                  <a:schemeClr val="tx1"/>
                </a:solidFill>
              </a:rPr>
              <a:t>gian</a:t>
            </a:r>
            <a:r>
              <a:rPr lang="en-US" sz="2800" b="1" dirty="0">
                <a:solidFill>
                  <a:schemeClr val="tx1"/>
                </a:solidFill>
              </a:rPr>
              <a:t>, </a:t>
            </a:r>
            <a:r>
              <a:rPr lang="en-US" sz="2800" b="1" dirty="0" err="1">
                <a:solidFill>
                  <a:schemeClr val="tx1"/>
                </a:solidFill>
              </a:rPr>
              <a:t>sức</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người</a:t>
            </a:r>
            <a:r>
              <a:rPr lang="en-US" sz="2800" b="1" dirty="0">
                <a:solidFill>
                  <a:schemeClr val="tx1"/>
                </a:solidFill>
              </a:rPr>
              <a:t> </a:t>
            </a:r>
            <a:r>
              <a:rPr lang="en-US" sz="2800" b="1" dirty="0" err="1">
                <a:solidFill>
                  <a:schemeClr val="tx1"/>
                </a:solidFill>
              </a:rPr>
              <a:t>khác</a:t>
            </a:r>
            <a:r>
              <a:rPr lang="en-US" sz="2800" b="1" dirty="0">
                <a:solidFill>
                  <a:schemeClr val="tx1"/>
                </a:solidFill>
              </a:rPr>
              <a:t>. </a:t>
            </a:r>
            <a:r>
              <a:rPr lang="en-US" sz="2800" b="1" dirty="0" err="1">
                <a:solidFill>
                  <a:schemeClr val="tx1"/>
                </a:solidFill>
              </a:rPr>
              <a:t>Chúng</a:t>
            </a:r>
            <a:r>
              <a:rPr lang="en-US" sz="2800" b="1" dirty="0">
                <a:solidFill>
                  <a:schemeClr val="tx1"/>
                </a:solidFill>
              </a:rPr>
              <a:t> </a:t>
            </a:r>
            <a:r>
              <a:rPr lang="en-US" sz="2800" b="1" dirty="0" err="1">
                <a:solidFill>
                  <a:schemeClr val="tx1"/>
                </a:solidFill>
              </a:rPr>
              <a:t>ta</a:t>
            </a:r>
            <a:r>
              <a:rPr lang="en-US" sz="2800" b="1" dirty="0">
                <a:solidFill>
                  <a:schemeClr val="tx1"/>
                </a:solidFill>
              </a:rPr>
              <a:t> </a:t>
            </a:r>
            <a:r>
              <a:rPr lang="en-US" sz="2800" b="1" dirty="0" err="1">
                <a:solidFill>
                  <a:schemeClr val="tx1"/>
                </a:solidFill>
              </a:rPr>
              <a:t>phải</a:t>
            </a:r>
            <a:r>
              <a:rPr lang="en-US" sz="2800" b="1" dirty="0">
                <a:solidFill>
                  <a:schemeClr val="tx1"/>
                </a:solidFill>
              </a:rPr>
              <a:t> </a:t>
            </a:r>
            <a:r>
              <a:rPr lang="en-US" sz="2800" b="1" dirty="0" err="1">
                <a:solidFill>
                  <a:schemeClr val="tx1"/>
                </a:solidFill>
              </a:rPr>
              <a:t>tiết</a:t>
            </a:r>
            <a:r>
              <a:rPr lang="en-US" sz="2800" b="1" dirty="0">
                <a:solidFill>
                  <a:schemeClr val="tx1"/>
                </a:solidFill>
              </a:rPr>
              <a:t> </a:t>
            </a:r>
            <a:r>
              <a:rPr lang="en-US" sz="2800" b="1" dirty="0" err="1">
                <a:solidFill>
                  <a:schemeClr val="tx1"/>
                </a:solidFill>
              </a:rPr>
              <a:t>kiệm</a:t>
            </a:r>
            <a:r>
              <a:rPr lang="en-US" sz="2800" b="1" dirty="0">
                <a:solidFill>
                  <a:schemeClr val="tx1"/>
                </a:solidFill>
              </a:rPr>
              <a:t> </a:t>
            </a:r>
            <a:r>
              <a:rPr lang="en-US" sz="2800" b="1" dirty="0" err="1">
                <a:solidFill>
                  <a:schemeClr val="tx1"/>
                </a:solidFill>
              </a:rPr>
              <a:t>vì</a:t>
            </a:r>
            <a:r>
              <a:rPr lang="en-US" sz="2800" b="1" dirty="0">
                <a:solidFill>
                  <a:schemeClr val="tx1"/>
                </a:solidFill>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48750" y="4006734"/>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err="1">
                <a:solidFill>
                  <a:schemeClr val="tx1"/>
                </a:solidFill>
              </a:rPr>
              <a:t>Chúng</a:t>
            </a:r>
            <a:r>
              <a:rPr lang="en-US" sz="2800" b="1" dirty="0">
                <a:solidFill>
                  <a:schemeClr val="tx1"/>
                </a:solidFill>
              </a:rPr>
              <a:t> </a:t>
            </a:r>
            <a:r>
              <a:rPr lang="en-US" sz="2800" b="1" dirty="0" err="1">
                <a:solidFill>
                  <a:schemeClr val="tx1"/>
                </a:solidFill>
              </a:rPr>
              <a:t>ta</a:t>
            </a:r>
            <a:r>
              <a:rPr lang="en-US" sz="2800" b="1" dirty="0">
                <a:solidFill>
                  <a:schemeClr val="tx1"/>
                </a:solidFill>
              </a:rPr>
              <a:t> </a:t>
            </a:r>
            <a:r>
              <a:rPr lang="en-US" sz="2800" b="1" dirty="0" err="1">
                <a:solidFill>
                  <a:schemeClr val="tx1"/>
                </a:solidFill>
              </a:rPr>
              <a:t>phải</a:t>
            </a:r>
            <a:r>
              <a:rPr lang="en-US" sz="2800" b="1" dirty="0">
                <a:solidFill>
                  <a:schemeClr val="tx1"/>
                </a:solidFill>
              </a:rPr>
              <a:t> </a:t>
            </a:r>
            <a:r>
              <a:rPr lang="en-US" sz="2800" b="1" dirty="0" err="1">
                <a:solidFill>
                  <a:schemeClr val="tx1"/>
                </a:solidFill>
              </a:rPr>
              <a:t>biết</a:t>
            </a:r>
            <a:r>
              <a:rPr lang="en-US" sz="2800" b="1" dirty="0">
                <a:solidFill>
                  <a:schemeClr val="tx1"/>
                </a:solidFill>
              </a:rPr>
              <a:t> </a:t>
            </a:r>
            <a:r>
              <a:rPr lang="en-US" sz="2800" b="1" dirty="0" err="1">
                <a:solidFill>
                  <a:schemeClr val="tx1"/>
                </a:solidFill>
              </a:rPr>
              <a:t>tiết</a:t>
            </a:r>
            <a:r>
              <a:rPr lang="en-US" sz="2800" b="1" dirty="0">
                <a:solidFill>
                  <a:schemeClr val="tx1"/>
                </a:solidFill>
              </a:rPr>
              <a:t> </a:t>
            </a:r>
            <a:r>
              <a:rPr lang="en-US" sz="2800" b="1" dirty="0" err="1">
                <a:solidFill>
                  <a:schemeClr val="tx1"/>
                </a:solidFill>
              </a:rPr>
              <a:t>kiệm</a:t>
            </a:r>
            <a:r>
              <a:rPr lang="en-US" sz="2800" b="1" dirty="0">
                <a:solidFill>
                  <a:schemeClr val="tx1"/>
                </a:solidFill>
              </a:rPr>
              <a:t> </a:t>
            </a:r>
            <a:r>
              <a:rPr lang="en-US" sz="2800" b="1" dirty="0" err="1">
                <a:solidFill>
                  <a:schemeClr val="tx1"/>
                </a:solidFill>
              </a:rPr>
              <a:t>từ</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việc</a:t>
            </a:r>
            <a:r>
              <a:rPr lang="en-US" sz="2800" b="1" dirty="0">
                <a:solidFill>
                  <a:schemeClr val="tx1"/>
                </a:solidFill>
              </a:rPr>
              <a:t> </a:t>
            </a:r>
            <a:r>
              <a:rPr lang="en-US" sz="2800" b="1" dirty="0" err="1">
                <a:solidFill>
                  <a:schemeClr val="tx1"/>
                </a:solidFill>
              </a:rPr>
              <a:t>làm</a:t>
            </a:r>
            <a:r>
              <a:rPr lang="en-US" sz="2800" b="1" dirty="0">
                <a:solidFill>
                  <a:schemeClr val="tx1"/>
                </a:solidFill>
              </a:rPr>
              <a:t> </a:t>
            </a:r>
            <a:r>
              <a:rPr lang="en-US" sz="2800" b="1" dirty="0" err="1">
                <a:solidFill>
                  <a:schemeClr val="tx1"/>
                </a:solidFill>
              </a:rPr>
              <a:t>nhỏ</a:t>
            </a:r>
            <a:r>
              <a:rPr lang="en-US" sz="2800" b="1" dirty="0">
                <a:solidFill>
                  <a:schemeClr val="tx1"/>
                </a:solidFill>
              </a:rPr>
              <a:t> </a:t>
            </a:r>
            <a:r>
              <a:rPr lang="en-US" sz="2800" b="1" dirty="0" err="1">
                <a:solidFill>
                  <a:schemeClr val="tx1"/>
                </a:solidFill>
              </a:rPr>
              <a:t>nhặt</a:t>
            </a:r>
            <a:r>
              <a:rPr lang="en-US" sz="2800" b="1" dirty="0">
                <a:solidFill>
                  <a:schemeClr val="tx1"/>
                </a:solidFill>
              </a:rPr>
              <a:t> </a:t>
            </a:r>
            <a:r>
              <a:rPr lang="en-US" sz="2800" b="1" dirty="0" err="1">
                <a:solidFill>
                  <a:schemeClr val="tx1"/>
                </a:solidFill>
              </a:rPr>
              <a:t>nhất</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thể</a:t>
            </a:r>
            <a:r>
              <a:rPr lang="en-US" sz="2800" b="1" dirty="0">
                <a:solidFill>
                  <a:schemeClr val="tx1"/>
                </a:solidFill>
              </a:rPr>
              <a:t>.</a:t>
            </a:r>
            <a:endParaRPr lang="vi-VN" sz="2800" b="1" dirty="0">
              <a:solidFill>
                <a:schemeClr val="tx1"/>
              </a:solidFill>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2016228" y="3817836"/>
            <a:ext cx="396672" cy="476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989746" y="3838470"/>
            <a:ext cx="396671" cy="63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131314"/>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709353" y="3565729"/>
            <a:ext cx="5524500" cy="2862322"/>
          </a:xfrm>
          <a:prstGeom prst="rect">
            <a:avLst/>
          </a:prstGeom>
          <a:noFill/>
          <a:ln w="9525">
            <a:noFill/>
            <a:miter lim="800000"/>
            <a:headEnd/>
            <a:tailEnd/>
          </a:ln>
        </p:spPr>
        <p:txBody>
          <a:bodyPr>
            <a:spAutoFit/>
          </a:bodyPr>
          <a:lstStyle/>
          <a:p>
            <a:pPr defTabSz="457200"/>
            <a:r>
              <a:rPr lang="vi-VN" sz="3600" dirty="0"/>
              <a:t>Tiết kiệm là biết sử dụng một cách hợp lí, tiền bạc của cải, thời gian, sức lực của mình và của người khác.</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1415927" y="2947166"/>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a.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ppt_w</p:attrName>
                                        </p:attrNameLst>
                                      </p:cBhvr>
                                      <p:tavLst>
                                        <p:tav tm="0" fmla="#ppt_w*sin(2.5*pi*$)">
                                          <p:val>
                                            <p:fltVal val="0"/>
                                          </p:val>
                                        </p:tav>
                                        <p:tav tm="100000">
                                          <p:val>
                                            <p:fltVal val="1"/>
                                          </p:val>
                                        </p:tav>
                                      </p:tavLst>
                                    </p:anim>
                                    <p:anim calcmode="lin" valueType="num">
                                      <p:cBhvr>
                                        <p:cTn id="9" dur="750" fill="hold"/>
                                        <p:tgtEl>
                                          <p:spTgt spid="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82836" y="3634657"/>
            <a:ext cx="5017081" cy="707886"/>
          </a:xfrm>
          <a:prstGeom prst="rect">
            <a:avLst/>
          </a:prstGeom>
          <a:noFill/>
          <a:ln w="9525">
            <a:noFill/>
            <a:miter lim="800000"/>
            <a:headEnd/>
            <a:tailEnd/>
          </a:ln>
        </p:spPr>
        <p:txBody>
          <a:bodyPr wrap="square">
            <a:spAutoFit/>
          </a:bodyPr>
          <a:lstStyle/>
          <a:p>
            <a:pPr defTabSz="457200"/>
            <a:r>
              <a:rPr lang="en-US" altLang="zh-CN" sz="4000" b="1" dirty="0">
                <a:solidFill>
                  <a:schemeClr val="accent1"/>
                </a:solidFill>
                <a:latin typeface="Times New Roman" pitchFamily="18" charset="0"/>
                <a:ea typeface="华康海报体W12"/>
                <a:cs typeface="Times New Roman" pitchFamily="18" charset="0"/>
              </a:rPr>
              <a:t>a. </a:t>
            </a:r>
            <a:r>
              <a:rPr lang="en-US" altLang="zh-CN" sz="4000" b="1" dirty="0" err="1">
                <a:solidFill>
                  <a:schemeClr val="accent1"/>
                </a:solidFill>
                <a:latin typeface="Times New Roman" pitchFamily="18" charset="0"/>
                <a:ea typeface="华康海报体W12"/>
                <a:cs typeface="Times New Roman" pitchFamily="18" charset="0"/>
              </a:rPr>
              <a:t>Tiết</a:t>
            </a:r>
            <a:r>
              <a:rPr lang="en-US" altLang="zh-CN" sz="4000" b="1" dirty="0">
                <a:solidFill>
                  <a:schemeClr val="accent1"/>
                </a:solidFill>
                <a:latin typeface="Times New Roman" pitchFamily="18" charset="0"/>
                <a:ea typeface="华康海报体W12"/>
                <a:cs typeface="Times New Roman" pitchFamily="18" charset="0"/>
              </a:rPr>
              <a:t> </a:t>
            </a:r>
            <a:r>
              <a:rPr lang="en-US" altLang="zh-CN" sz="4000" b="1" dirty="0" err="1">
                <a:solidFill>
                  <a:schemeClr val="accent1"/>
                </a:solidFill>
                <a:latin typeface="Times New Roman" pitchFamily="18" charset="0"/>
                <a:ea typeface="华康海报体W12"/>
                <a:cs typeface="Times New Roman" pitchFamily="18" charset="0"/>
              </a:rPr>
              <a:t>kiệm</a:t>
            </a:r>
            <a:r>
              <a:rPr lang="en-US" altLang="zh-CN" sz="4000" b="1" dirty="0">
                <a:solidFill>
                  <a:schemeClr val="accent1"/>
                </a:solidFill>
                <a:latin typeface="Times New Roman" pitchFamily="18" charset="0"/>
                <a:ea typeface="华康海报体W12"/>
                <a:cs typeface="Times New Roman" pitchFamily="18" charset="0"/>
              </a:rPr>
              <a:t> </a:t>
            </a:r>
            <a:r>
              <a:rPr lang="en-US" altLang="zh-CN" sz="4000" b="1" dirty="0" err="1">
                <a:solidFill>
                  <a:schemeClr val="accent1"/>
                </a:solidFill>
                <a:latin typeface="Times New Roman" pitchFamily="18" charset="0"/>
                <a:ea typeface="华康海报体W12"/>
                <a:cs typeface="Times New Roman" pitchFamily="18" charset="0"/>
              </a:rPr>
              <a:t>là</a:t>
            </a:r>
            <a:r>
              <a:rPr lang="en-US" altLang="zh-CN" sz="4000" b="1" dirty="0">
                <a:solidFill>
                  <a:schemeClr val="accent1"/>
                </a:solidFill>
                <a:latin typeface="Times New Roman" pitchFamily="18" charset="0"/>
                <a:ea typeface="华康海报体W12"/>
                <a:cs typeface="Times New Roman" pitchFamily="18" charset="0"/>
              </a:rPr>
              <a:t> </a:t>
            </a:r>
            <a:r>
              <a:rPr lang="en-US" altLang="zh-CN" sz="4000" b="1" dirty="0" err="1">
                <a:solidFill>
                  <a:schemeClr val="accent1"/>
                </a:solidFill>
                <a:latin typeface="Times New Roman" pitchFamily="18" charset="0"/>
                <a:ea typeface="华康海报体W12"/>
                <a:cs typeface="Times New Roman" pitchFamily="18" charset="0"/>
              </a:rPr>
              <a:t>gì</a:t>
            </a:r>
            <a:r>
              <a:rPr lang="en-US" altLang="zh-CN" sz="4000" b="1" dirty="0">
                <a:solidFill>
                  <a:schemeClr val="accent1"/>
                </a:solidFill>
                <a:latin typeface="Times New Roman" pitchFamily="18" charset="0"/>
                <a:ea typeface="华康海报体W12"/>
                <a:cs typeface="Times New Roman" pitchFamily="18" charset="0"/>
              </a:rPr>
              <a:t>?</a:t>
            </a:r>
            <a:endParaRPr lang="zh-CN" altLang="en-US" sz="4000" b="1" dirty="0">
              <a:solidFill>
                <a:schemeClr val="accent1"/>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571500" y="1971591"/>
            <a:ext cx="5622659" cy="1938992"/>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a:t>
            </a:r>
          </a:p>
          <a:p>
            <a:pPr defTabSz="457200"/>
            <a:endParaRPr lang="zh-CN" altLang="en-US" sz="4000" b="1" dirty="0">
              <a:solidFill>
                <a:srgbClr val="0070C0"/>
              </a:solidFill>
              <a:latin typeface="Times New Roman" pitchFamily="18" charset="0"/>
              <a:ea typeface="华康海报体W12"/>
              <a:cs typeface="Times New Roman" pitchFamily="18" charset="0"/>
            </a:endParaRPr>
          </a:p>
        </p:txBody>
      </p:sp>
      <p:sp>
        <p:nvSpPr>
          <p:cNvPr id="2" name="Rectangle 1">
            <a:extLst>
              <a:ext uri="{FF2B5EF4-FFF2-40B4-BE49-F238E27FC236}">
                <a16:creationId xmlns:a16="http://schemas.microsoft.com/office/drawing/2014/main" id="{556540A1-F577-F653-7EE6-B03EF7416D09}"/>
              </a:ext>
            </a:extLst>
          </p:cNvPr>
          <p:cNvSpPr/>
          <p:nvPr/>
        </p:nvSpPr>
        <p:spPr>
          <a:xfrm>
            <a:off x="782425" y="4490355"/>
            <a:ext cx="4506012" cy="1323439"/>
          </a:xfrm>
          <a:prstGeom prst="rect">
            <a:avLst/>
          </a:prstGeom>
          <a:noFill/>
        </p:spPr>
        <p:txBody>
          <a:bodyPr wrap="square" lIns="91440" tIns="45720" rIns="91440" bIns="45720">
            <a:spAutoFit/>
          </a:bodyPr>
          <a:lstStyle/>
          <a:p>
            <a:pPr algn="ctr"/>
            <a:r>
              <a:rPr lang="en-US" sz="4000" b="0" cap="none" spc="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a:t>
            </a:r>
            <a:r>
              <a:rPr lang="en-US" sz="4000" b="0" cap="none" spc="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Biểu</a:t>
            </a:r>
            <a:r>
              <a:rPr lang="en-US" sz="4000" b="0" cap="none" spc="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4000" b="0" cap="none" spc="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4000" b="0" cap="none" spc="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sz="4000" b="0" cap="none" spc="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kiệm</a:t>
            </a:r>
            <a:r>
              <a:rPr lang="en-US" sz="4000" b="0" cap="none" spc="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182875" y="854808"/>
            <a:ext cx="11787447" cy="2277547"/>
          </a:xfrm>
          <a:prstGeom prst="rect">
            <a:avLst/>
          </a:prstGeom>
          <a:solidFill>
            <a:schemeClr val="bg1">
              <a:lumMod val="95000"/>
            </a:schemeClr>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altLang="en-US" sz="3200" dirty="0">
                <a:solidFill>
                  <a:srgbClr val="FF0000"/>
                </a:solidFill>
                <a:ea typeface="Cambria" panose="02040503050406030204" pitchFamily="18" charset="0"/>
                <a:cs typeface="Cambria" panose="02040503050406030204" pitchFamily="18" charset="0"/>
              </a:rPr>
              <a:t>1) </a:t>
            </a:r>
            <a:r>
              <a:rPr lang="en-US" sz="3200" dirty="0" err="1">
                <a:solidFill>
                  <a:srgbClr val="FF0000"/>
                </a:solidFill>
                <a:ea typeface="Courier New" panose="02070309020205020404" pitchFamily="49" charset="0"/>
                <a:cs typeface="Arial" pitchFamily="34" charset="0"/>
              </a:rPr>
              <a:t>Hành</a:t>
            </a:r>
            <a:r>
              <a:rPr lang="en-US" sz="3200" dirty="0">
                <a:solidFill>
                  <a:srgbClr val="FF0000"/>
                </a:solidFill>
                <a:ea typeface="Courier New" panose="02070309020205020404" pitchFamily="49" charset="0"/>
                <a:cs typeface="Arial" pitchFamily="34" charset="0"/>
              </a:rPr>
              <a:t> vi </a:t>
            </a:r>
            <a:r>
              <a:rPr lang="en-US" sz="3200" dirty="0" err="1">
                <a:solidFill>
                  <a:srgbClr val="FF0000"/>
                </a:solidFill>
                <a:ea typeface="Courier New" panose="02070309020205020404" pitchFamily="49" charset="0"/>
                <a:cs typeface="Arial" pitchFamily="34" charset="0"/>
              </a:rPr>
              <a:t>nào</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thể</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hiện</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sự</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tiết</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kiệm</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và</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hành</a:t>
            </a:r>
            <a:r>
              <a:rPr lang="en-US" sz="3200" dirty="0">
                <a:solidFill>
                  <a:srgbClr val="FF0000"/>
                </a:solidFill>
                <a:ea typeface="Courier New" panose="02070309020205020404" pitchFamily="49" charset="0"/>
                <a:cs typeface="Arial" pitchFamily="34" charset="0"/>
              </a:rPr>
              <a:t> vi </a:t>
            </a:r>
            <a:r>
              <a:rPr lang="en-US" sz="3200" dirty="0" err="1">
                <a:solidFill>
                  <a:srgbClr val="FF0000"/>
                </a:solidFill>
                <a:ea typeface="Courier New" panose="02070309020205020404" pitchFamily="49" charset="0"/>
                <a:cs typeface="Arial" pitchFamily="34" charset="0"/>
              </a:rPr>
              <a:t>nào</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thể</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hiện</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sự</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lãng</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phí</a:t>
            </a:r>
            <a:r>
              <a:rPr lang="en-US" sz="3200" dirty="0">
                <a:solidFill>
                  <a:srgbClr val="FF0000"/>
                </a:solidFill>
                <a:ea typeface="Courier New" panose="02070309020205020404" pitchFamily="49" charset="0"/>
                <a:cs typeface="Arial" pitchFamily="34" charset="0"/>
              </a:rPr>
              <a:t>?</a:t>
            </a:r>
          </a:p>
          <a:p>
            <a:pPr indent="12700"/>
            <a:r>
              <a:rPr lang="en-US" altLang="en-US" sz="3200" dirty="0">
                <a:solidFill>
                  <a:srgbClr val="FF0000"/>
                </a:solidFill>
                <a:ea typeface="Cambria" panose="02040503050406030204" pitchFamily="18" charset="0"/>
                <a:cs typeface="Arial" pitchFamily="34" charset="0"/>
              </a:rPr>
              <a:t>2) </a:t>
            </a:r>
            <a:r>
              <a:rPr lang="vi-VN" sz="3200" dirty="0">
                <a:solidFill>
                  <a:srgbClr val="FF0000"/>
                </a:solidFill>
              </a:rPr>
              <a:t>Cho biết hậu quả của những hành vi lãng phí.</a:t>
            </a:r>
          </a:p>
          <a:p>
            <a:pPr indent="12700"/>
            <a:endParaRPr lang="vi-VN" altLang="en-US" sz="3600" b="1" dirty="0">
              <a:solidFill>
                <a:srgbClr val="FF0000"/>
              </a:solidFill>
              <a:ea typeface="Cambria" panose="02040503050406030204" pitchFamily="18" charset="0"/>
              <a:cs typeface="Arial" pitchFamily="34" charset="0"/>
            </a:endParaRPr>
          </a:p>
        </p:txBody>
      </p:sp>
      <p:sp>
        <p:nvSpPr>
          <p:cNvPr id="25" name="TextBox 24"/>
          <p:cNvSpPr txBox="1"/>
          <p:nvPr/>
        </p:nvSpPr>
        <p:spPr>
          <a:xfrm>
            <a:off x="448885" y="595986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Tiết</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5"/>
          <a:srcRect r="50823"/>
          <a:stretch/>
        </p:blipFill>
        <p:spPr>
          <a:xfrm>
            <a:off x="243493" y="3524553"/>
            <a:ext cx="2749089" cy="2314334"/>
          </a:xfrm>
          <a:prstGeom prst="rect">
            <a:avLst/>
          </a:prstGeom>
        </p:spPr>
      </p:pic>
      <p:pic>
        <p:nvPicPr>
          <p:cNvPr id="32" name="Shape 265"/>
          <p:cNvPicPr/>
          <p:nvPr/>
        </p:nvPicPr>
        <p:blipFill>
          <a:blip r:embed="rId5"/>
          <a:srcRect l="50411"/>
          <a:stretch/>
        </p:blipFill>
        <p:spPr>
          <a:xfrm>
            <a:off x="3075708" y="3491299"/>
            <a:ext cx="2826327" cy="2314334"/>
          </a:xfrm>
          <a:prstGeom prst="rect">
            <a:avLst/>
          </a:prstGeom>
        </p:spPr>
      </p:pic>
      <p:pic>
        <p:nvPicPr>
          <p:cNvPr id="33" name="Shape 267"/>
          <p:cNvPicPr/>
          <p:nvPr/>
        </p:nvPicPr>
        <p:blipFill>
          <a:blip r:embed="rId6"/>
          <a:stretch/>
        </p:blipFill>
        <p:spPr>
          <a:xfrm>
            <a:off x="6101195" y="3488530"/>
            <a:ext cx="2660420" cy="2247252"/>
          </a:xfrm>
          <a:prstGeom prst="rect">
            <a:avLst/>
          </a:prstGeom>
        </p:spPr>
      </p:pic>
      <p:pic>
        <p:nvPicPr>
          <p:cNvPr id="34" name="Shape 269"/>
          <p:cNvPicPr/>
          <p:nvPr/>
        </p:nvPicPr>
        <p:blipFill>
          <a:blip r:embed="rId7"/>
          <a:stretch/>
        </p:blipFill>
        <p:spPr>
          <a:xfrm>
            <a:off x="8911243" y="3476408"/>
            <a:ext cx="2682240" cy="2232660"/>
          </a:xfrm>
          <a:prstGeom prst="rect">
            <a:avLst/>
          </a:prstGeom>
        </p:spPr>
      </p:pic>
      <p:sp>
        <p:nvSpPr>
          <p:cNvPr id="35" name="TextBox 34"/>
          <p:cNvSpPr txBox="1"/>
          <p:nvPr/>
        </p:nvSpPr>
        <p:spPr>
          <a:xfrm>
            <a:off x="3427610" y="592661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Tiết</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6450673" y="5909982"/>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
        <p:nvSpPr>
          <p:cNvPr id="37" name="TextBox 36"/>
          <p:cNvSpPr txBox="1"/>
          <p:nvPr/>
        </p:nvSpPr>
        <p:spPr>
          <a:xfrm>
            <a:off x="9446025" y="5862878"/>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6733309" y="1652842"/>
            <a:ext cx="5203762" cy="3354765"/>
          </a:xfrm>
          <a:prstGeom prst="rect">
            <a:avLst/>
          </a:prstGeom>
          <a:solidFill>
            <a:schemeClr val="bg1">
              <a:lumMod val="95000"/>
            </a:schemeClr>
          </a:solidFill>
          <a:ln w="28575">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srgbClr val="0000FF"/>
                </a:solidFill>
                <a:ea typeface="Cambria" panose="02040503050406030204" pitchFamily="18" charset="0"/>
                <a:cs typeface="Cambria" panose="02040503050406030204" pitchFamily="18" charset="0"/>
              </a:rPr>
            </a:br>
            <a:endParaRPr lang="en-US" altLang="en-US" sz="1000" dirty="0">
              <a:solidFill>
                <a:srgbClr val="0000FF"/>
              </a:solidFill>
              <a:ea typeface="Cambria" panose="02040503050406030204" pitchFamily="18" charset="0"/>
              <a:cs typeface="Cambria" panose="02040503050406030204" pitchFamily="18" charset="0"/>
            </a:endParaRPr>
          </a:p>
          <a:p>
            <a:pPr indent="12700" algn="just"/>
            <a:r>
              <a:rPr lang="en-US" sz="3200" dirty="0" err="1">
                <a:solidFill>
                  <a:srgbClr val="0000FF"/>
                </a:solidFill>
              </a:rPr>
              <a:t>Hậu</a:t>
            </a:r>
            <a:r>
              <a:rPr lang="en-US" sz="3200" dirty="0">
                <a:solidFill>
                  <a:srgbClr val="0000FF"/>
                </a:solidFill>
              </a:rPr>
              <a:t> </a:t>
            </a:r>
            <a:r>
              <a:rPr lang="en-US" sz="3200" dirty="0" err="1">
                <a:solidFill>
                  <a:srgbClr val="0000FF"/>
                </a:solidFill>
              </a:rPr>
              <a:t>quả</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những</a:t>
            </a:r>
            <a:r>
              <a:rPr lang="en-US" sz="3200" dirty="0">
                <a:solidFill>
                  <a:srgbClr val="0000FF"/>
                </a:solidFill>
              </a:rPr>
              <a:t> </a:t>
            </a:r>
            <a:r>
              <a:rPr lang="en-US" sz="3200" dirty="0" err="1">
                <a:solidFill>
                  <a:srgbClr val="0000FF"/>
                </a:solidFill>
              </a:rPr>
              <a:t>hành</a:t>
            </a:r>
            <a:r>
              <a:rPr lang="en-US" sz="3200" dirty="0">
                <a:solidFill>
                  <a:srgbClr val="0000FF"/>
                </a:solidFill>
              </a:rPr>
              <a:t> vi </a:t>
            </a:r>
            <a:r>
              <a:rPr lang="en-US" sz="3200" dirty="0" err="1">
                <a:solidFill>
                  <a:srgbClr val="0000FF"/>
                </a:solidFill>
              </a:rPr>
              <a:t>lãng</a:t>
            </a:r>
            <a:r>
              <a:rPr lang="en-US" sz="3200" dirty="0">
                <a:solidFill>
                  <a:srgbClr val="0000FF"/>
                </a:solidFill>
              </a:rPr>
              <a:t> </a:t>
            </a:r>
            <a:r>
              <a:rPr lang="en-US" sz="3200" dirty="0" err="1">
                <a:solidFill>
                  <a:srgbClr val="0000FF"/>
                </a:solidFill>
              </a:rPr>
              <a:t>phí</a:t>
            </a:r>
            <a:r>
              <a:rPr lang="en-US" sz="3200" dirty="0">
                <a:solidFill>
                  <a:srgbClr val="0000FF"/>
                </a:solidFill>
              </a:rPr>
              <a:t>: </a:t>
            </a:r>
            <a:r>
              <a:rPr lang="en-US" sz="3200" dirty="0" err="1">
                <a:solidFill>
                  <a:srgbClr val="0000FF"/>
                </a:solidFill>
              </a:rPr>
              <a:t>tốn</a:t>
            </a:r>
            <a:r>
              <a:rPr lang="en-US" sz="3200" dirty="0">
                <a:solidFill>
                  <a:srgbClr val="0000FF"/>
                </a:solidFill>
              </a:rPr>
              <a:t> </a:t>
            </a:r>
            <a:r>
              <a:rPr lang="en-US" sz="3200" dirty="0" err="1">
                <a:solidFill>
                  <a:srgbClr val="0000FF"/>
                </a:solidFill>
              </a:rPr>
              <a:t>kém</a:t>
            </a:r>
            <a:r>
              <a:rPr lang="en-US" sz="3200" dirty="0">
                <a:solidFill>
                  <a:srgbClr val="0000FF"/>
                </a:solidFill>
              </a:rPr>
              <a:t> </a:t>
            </a:r>
            <a:r>
              <a:rPr lang="en-US" sz="3200" dirty="0" err="1">
                <a:solidFill>
                  <a:srgbClr val="0000FF"/>
                </a:solidFill>
              </a:rPr>
              <a:t>tiền</a:t>
            </a:r>
            <a:r>
              <a:rPr lang="en-US" sz="3200" dirty="0">
                <a:solidFill>
                  <a:srgbClr val="0000FF"/>
                </a:solidFill>
              </a:rPr>
              <a:t> </a:t>
            </a:r>
            <a:r>
              <a:rPr lang="en-US" sz="3200" dirty="0" err="1">
                <a:solidFill>
                  <a:srgbClr val="0000FF"/>
                </a:solidFill>
              </a:rPr>
              <a:t>bạc</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gia</a:t>
            </a:r>
            <a:r>
              <a:rPr lang="en-US" sz="3200" dirty="0">
                <a:solidFill>
                  <a:srgbClr val="0000FF"/>
                </a:solidFill>
              </a:rPr>
              <a:t> </a:t>
            </a:r>
            <a:r>
              <a:rPr lang="en-US" sz="3200" dirty="0" err="1">
                <a:solidFill>
                  <a:srgbClr val="0000FF"/>
                </a:solidFill>
              </a:rPr>
              <a:t>đình</a:t>
            </a:r>
            <a:r>
              <a:rPr lang="en-US" sz="3200" dirty="0">
                <a:solidFill>
                  <a:srgbClr val="0000FF"/>
                </a:solidFill>
              </a:rPr>
              <a:t>, </a:t>
            </a:r>
            <a:r>
              <a:rPr lang="en-US" sz="3200" dirty="0" err="1">
                <a:solidFill>
                  <a:srgbClr val="0000FF"/>
                </a:solidFill>
              </a:rPr>
              <a:t>tài</a:t>
            </a:r>
            <a:r>
              <a:rPr lang="en-US" sz="3200" dirty="0">
                <a:solidFill>
                  <a:srgbClr val="0000FF"/>
                </a:solidFill>
              </a:rPr>
              <a:t> </a:t>
            </a:r>
            <a:r>
              <a:rPr lang="en-US" sz="3200" dirty="0" err="1">
                <a:solidFill>
                  <a:srgbClr val="0000FF"/>
                </a:solidFill>
              </a:rPr>
              <a:t>nguyên</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xã</a:t>
            </a:r>
            <a:r>
              <a:rPr lang="en-US" sz="3200" dirty="0">
                <a:solidFill>
                  <a:srgbClr val="0000FF"/>
                </a:solidFill>
              </a:rPr>
              <a:t> </a:t>
            </a:r>
            <a:r>
              <a:rPr lang="en-US" sz="3200" dirty="0" err="1">
                <a:solidFill>
                  <a:srgbClr val="0000FF"/>
                </a:solidFill>
              </a:rPr>
              <a:t>hội</a:t>
            </a:r>
            <a:r>
              <a:rPr lang="en-US" sz="3200" dirty="0">
                <a:solidFill>
                  <a:srgbClr val="0000FF"/>
                </a:solidFill>
              </a:rPr>
              <a:t> </a:t>
            </a:r>
            <a:r>
              <a:rPr lang="en-US" sz="3200" dirty="0" err="1">
                <a:solidFill>
                  <a:srgbClr val="0000FF"/>
                </a:solidFill>
              </a:rPr>
              <a:t>và</a:t>
            </a:r>
            <a:r>
              <a:rPr lang="en-US" sz="3200" dirty="0">
                <a:solidFill>
                  <a:srgbClr val="0000FF"/>
                </a:solidFill>
              </a:rPr>
              <a:t> </a:t>
            </a:r>
            <a:r>
              <a:rPr lang="en-US" sz="3200" dirty="0" err="1">
                <a:solidFill>
                  <a:srgbClr val="0000FF"/>
                </a:solidFill>
              </a:rPr>
              <a:t>lãng</a:t>
            </a:r>
            <a:r>
              <a:rPr lang="en-US" sz="3200" dirty="0">
                <a:solidFill>
                  <a:srgbClr val="0000FF"/>
                </a:solidFill>
              </a:rPr>
              <a:t> </a:t>
            </a:r>
            <a:r>
              <a:rPr lang="en-US" sz="3200" dirty="0" err="1">
                <a:solidFill>
                  <a:srgbClr val="0000FF"/>
                </a:solidFill>
              </a:rPr>
              <a:t>phí</a:t>
            </a:r>
            <a:r>
              <a:rPr lang="en-US" sz="3200" dirty="0">
                <a:solidFill>
                  <a:srgbClr val="0000FF"/>
                </a:solidFill>
              </a:rPr>
              <a:t> </a:t>
            </a:r>
            <a:r>
              <a:rPr lang="en-US" sz="3200" dirty="0" err="1">
                <a:solidFill>
                  <a:srgbClr val="0000FF"/>
                </a:solidFill>
              </a:rPr>
              <a:t>với</a:t>
            </a:r>
            <a:r>
              <a:rPr lang="en-US" sz="3200" dirty="0">
                <a:solidFill>
                  <a:srgbClr val="0000FF"/>
                </a:solidFill>
              </a:rPr>
              <a:t> </a:t>
            </a:r>
            <a:r>
              <a:rPr lang="en-US" sz="3200" dirty="0" err="1">
                <a:solidFill>
                  <a:srgbClr val="0000FF"/>
                </a:solidFill>
              </a:rPr>
              <a:t>thời</a:t>
            </a:r>
            <a:r>
              <a:rPr lang="en-US" sz="3200" dirty="0">
                <a:solidFill>
                  <a:srgbClr val="0000FF"/>
                </a:solidFill>
              </a:rPr>
              <a:t> </a:t>
            </a:r>
            <a:r>
              <a:rPr lang="en-US" sz="3200" dirty="0" err="1">
                <a:solidFill>
                  <a:srgbClr val="0000FF"/>
                </a:solidFill>
              </a:rPr>
              <a:t>gian</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chúng</a:t>
            </a:r>
            <a:r>
              <a:rPr lang="en-US" sz="3200" dirty="0">
                <a:solidFill>
                  <a:srgbClr val="0000FF"/>
                </a:solidFill>
              </a:rPr>
              <a:t> </a:t>
            </a:r>
            <a:r>
              <a:rPr lang="en-US" sz="3200" dirty="0" err="1">
                <a:solidFill>
                  <a:srgbClr val="0000FF"/>
                </a:solidFill>
              </a:rPr>
              <a:t>ta</a:t>
            </a:r>
            <a:r>
              <a:rPr lang="en-US" sz="3200" dirty="0">
                <a:solidFill>
                  <a:srgbClr val="0000FF"/>
                </a:solidFill>
              </a:rPr>
              <a:t>.   </a:t>
            </a:r>
          </a:p>
          <a:p>
            <a:pPr indent="12700"/>
            <a:r>
              <a:rPr lang="en-US" sz="3200" dirty="0">
                <a:solidFill>
                  <a:srgbClr val="0000FF"/>
                </a:solidFill>
              </a:rPr>
              <a:t>                      </a:t>
            </a:r>
            <a:endParaRPr lang="vi-VN" altLang="en-US" sz="3600" b="1" dirty="0">
              <a:solidFill>
                <a:srgbClr val="0000FF"/>
              </a:solidFill>
              <a:ea typeface="Cambria" panose="02040503050406030204" pitchFamily="18"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5"/>
          <a:stretch/>
        </p:blipFill>
        <p:spPr>
          <a:xfrm>
            <a:off x="265661" y="2161309"/>
            <a:ext cx="2660420" cy="2277688"/>
          </a:xfrm>
          <a:prstGeom prst="rect">
            <a:avLst/>
          </a:prstGeom>
        </p:spPr>
      </p:pic>
      <p:pic>
        <p:nvPicPr>
          <p:cNvPr id="34" name="Shape 269"/>
          <p:cNvPicPr/>
          <p:nvPr/>
        </p:nvPicPr>
        <p:blipFill>
          <a:blip r:embed="rId6"/>
          <a:stretch/>
        </p:blipFill>
        <p:spPr>
          <a:xfrm>
            <a:off x="3640975" y="2161309"/>
            <a:ext cx="2682240" cy="2317477"/>
          </a:xfrm>
          <a:prstGeom prst="rect">
            <a:avLst/>
          </a:prstGeom>
        </p:spPr>
      </p:pic>
      <p:sp>
        <p:nvSpPr>
          <p:cNvPr id="36" name="TextBox 35"/>
          <p:cNvSpPr txBox="1"/>
          <p:nvPr/>
        </p:nvSpPr>
        <p:spPr>
          <a:xfrm>
            <a:off x="698265" y="5211713"/>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
        <p:nvSpPr>
          <p:cNvPr id="37" name="TextBox 36"/>
          <p:cNvSpPr txBox="1"/>
          <p:nvPr/>
        </p:nvSpPr>
        <p:spPr>
          <a:xfrm>
            <a:off x="3693617" y="5164609"/>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12192000" cy="6831250"/>
          </a:xfrm>
          <a:prstGeom prst="rect">
            <a:avLst/>
          </a:prstGeom>
          <a:noFill/>
        </p:spPr>
      </p:pic>
      <p:pic>
        <p:nvPicPr>
          <p:cNvPr id="3" name="Picture 2"/>
          <p:cNvPicPr>
            <a:picLocks noChangeAspect="1"/>
          </p:cNvPicPr>
          <p:nvPr/>
        </p:nvPicPr>
        <p:blipFill>
          <a:blip r:embed="rId4"/>
          <a:stretch>
            <a:fillRect/>
          </a:stretch>
        </p:blipFill>
        <p:spPr>
          <a:xfrm>
            <a:off x="10935926" y="-50055"/>
            <a:ext cx="1255238" cy="937524"/>
          </a:xfrm>
          <a:prstGeom prst="rect">
            <a:avLst/>
          </a:prstGeom>
        </p:spPr>
      </p:pic>
      <p:sp>
        <p:nvSpPr>
          <p:cNvPr id="9" name="Rectangle 8"/>
          <p:cNvSpPr/>
          <p:nvPr/>
        </p:nvSpPr>
        <p:spPr>
          <a:xfrm>
            <a:off x="8179638" y="1306255"/>
            <a:ext cx="3663128" cy="53142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489704" y="6858000"/>
            <a:ext cx="3458255"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rcRect l="8347" r="32761"/>
          <a:stretch>
            <a:fillRect/>
          </a:stretch>
        </p:blipFill>
        <p:spPr bwMode="auto">
          <a:xfrm>
            <a:off x="10674927" y="5120347"/>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5874" y="282625"/>
            <a:ext cx="8517302" cy="646331"/>
          </a:xfrm>
          <a:prstGeom prst="rect">
            <a:avLst/>
          </a:prstGeom>
          <a:solidFill>
            <a:srgbClr val="FFFF00"/>
          </a:solidFill>
          <a:ln w="28575">
            <a:solidFill>
              <a:srgbClr val="00B050"/>
            </a:solid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 “TIẾP SỨC ĐỒNG ĐỘI”</a:t>
            </a:r>
            <a:endParaRPr lang="en-SG" altLang="en-US" sz="3600" b="1" dirty="0">
              <a:solidFill>
                <a:srgbClr val="0070C0"/>
              </a:solidFill>
              <a:latin typeface="Arial" pitchFamily="34" charset="0"/>
              <a:cs typeface="Arial" pitchFamily="34" charset="0"/>
            </a:endParaRPr>
          </a:p>
        </p:txBody>
      </p:sp>
      <p:pic>
        <p:nvPicPr>
          <p:cNvPr id="16" name="Picture 15"/>
          <p:cNvPicPr>
            <a:picLocks noChangeAspect="1"/>
          </p:cNvPicPr>
          <p:nvPr/>
        </p:nvPicPr>
        <p:blipFill>
          <a:blip r:embed="rId6"/>
          <a:stretch>
            <a:fillRect/>
          </a:stretch>
        </p:blipFill>
        <p:spPr>
          <a:xfrm>
            <a:off x="149625" y="-33430"/>
            <a:ext cx="2161309" cy="1387864"/>
          </a:xfrm>
          <a:prstGeom prst="rect">
            <a:avLst/>
          </a:prstGeom>
        </p:spPr>
      </p:pic>
      <p:pic>
        <p:nvPicPr>
          <p:cNvPr id="17" name="Shape 1"/>
          <p:cNvPicPr/>
          <p:nvPr/>
        </p:nvPicPr>
        <p:blipFill>
          <a:blip r:embed="rId7"/>
          <a:stretch/>
        </p:blipFill>
        <p:spPr>
          <a:xfrm>
            <a:off x="10919460" y="0"/>
            <a:ext cx="1272540" cy="1043940"/>
          </a:xfrm>
          <a:prstGeom prst="rect">
            <a:avLst/>
          </a:prstGeom>
        </p:spPr>
      </p:pic>
      <p:sp>
        <p:nvSpPr>
          <p:cNvPr id="18"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299258" y="1413164"/>
            <a:ext cx="3541222" cy="483800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25000"/>
              </a:lnSpc>
              <a:spcBef>
                <a:spcPct val="0"/>
              </a:spcBef>
              <a:spcAft>
                <a:spcPct val="0"/>
              </a:spcAft>
              <a:defRPr/>
            </a:pPr>
            <a:r>
              <a:rPr lang="en-US" sz="3200" kern="0" dirty="0" err="1">
                <a:solidFill>
                  <a:srgbClr val="0070C0"/>
                </a:solidFill>
                <a:latin typeface="Arial" pitchFamily="34" charset="0"/>
                <a:ea typeface="Arial Unicode MS"/>
                <a:cs typeface="Arial" pitchFamily="34" charset="0"/>
              </a:rPr>
              <a:t>Chia</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lớp</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ra</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thành</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hai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đội</a:t>
            </a:r>
            <a:r>
              <a:rPr lang="en-US" sz="3200" kern="0" dirty="0">
                <a:solidFill>
                  <a:srgbClr val="0070C0"/>
                </a:solidFill>
                <a:latin typeface="Arial" pitchFamily="34" charset="0"/>
                <a:ea typeface="Arial Unicode MS"/>
                <a:cs typeface="Arial" pitchFamily="34" charset="0"/>
              </a:rPr>
              <a:t>:</a:t>
            </a:r>
          </a:p>
          <a:p>
            <a:pPr lvl="0" eaLnBrk="0" fontAlgn="base" hangingPunct="0">
              <a:lnSpc>
                <a:spcPct val="125000"/>
              </a:lnSpc>
              <a:spcBef>
                <a:spcPct val="0"/>
              </a:spcBef>
              <a:spcAft>
                <a:spcPct val="0"/>
              </a:spcAft>
              <a:defRPr/>
            </a:pP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1: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tiết</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kiệm</a:t>
            </a:r>
            <a:endPar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2: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lãng</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phí</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p:txBody>
      </p:sp>
      <p:sp>
        <p:nvSpPr>
          <p:cNvPr id="20" name="Rounded Rectangle 19"/>
          <p:cNvSpPr/>
          <p:nvPr/>
        </p:nvSpPr>
        <p:spPr>
          <a:xfrm>
            <a:off x="4039985" y="1745673"/>
            <a:ext cx="3557848" cy="18953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kern="0" dirty="0" err="1">
                <a:solidFill>
                  <a:srgbClr val="0070C0"/>
                </a:solidFill>
                <a:latin typeface="Arial" pitchFamily="34" charset="0"/>
                <a:ea typeface="Arial Unicode MS"/>
                <a:cs typeface="Arial" pitchFamily="34" charset="0"/>
              </a:rPr>
              <a:t>Mỗi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đội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cử</a:t>
            </a:r>
            <a:r>
              <a:rPr lang="en-US" sz="3200" kern="0" dirty="0">
                <a:solidFill>
                  <a:srgbClr val="0070C0"/>
                </a:solidFill>
                <a:latin typeface="Arial" pitchFamily="34" charset="0"/>
                <a:ea typeface="Arial Unicode MS"/>
                <a:cs typeface="Arial" pitchFamily="34" charset="0"/>
              </a:rPr>
              <a:t> 5 </a:t>
            </a:r>
            <a:r>
              <a:rPr lang="en-US" sz="3200" kern="0" dirty="0" err="1">
                <a:solidFill>
                  <a:srgbClr val="0070C0"/>
                </a:solidFill>
                <a:latin typeface="Arial" pitchFamily="34" charset="0"/>
                <a:ea typeface="Arial Unicode MS"/>
                <a:cs typeface="Arial" pitchFamily="34" charset="0"/>
              </a:rPr>
              <a:t>bạn</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đại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diện</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a:p>
            <a:pPr algn="ctr"/>
            <a:endParaRPr lang="vi-VN" dirty="0">
              <a:solidFill>
                <a:srgbClr val="0070C0"/>
              </a:solidFill>
            </a:endParaRPr>
          </a:p>
        </p:txBody>
      </p:sp>
      <p:sp>
        <p:nvSpPr>
          <p:cNvPr id="21" name="Rounded Rectangle 20"/>
          <p:cNvSpPr/>
          <p:nvPr/>
        </p:nvSpPr>
        <p:spPr>
          <a:xfrm>
            <a:off x="7996844" y="1429789"/>
            <a:ext cx="3940232" cy="257694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25000"/>
              </a:lnSpc>
              <a:spcBef>
                <a:spcPct val="0"/>
              </a:spcBef>
              <a:spcAft>
                <a:spcPct val="0"/>
              </a:spcAft>
              <a:defRPr/>
            </a:pPr>
            <a:r>
              <a:rPr lang="en-US" sz="3200" dirty="0" err="1">
                <a:solidFill>
                  <a:srgbClr val="0070C0"/>
                </a:solidFill>
                <a:latin typeface="Arial" pitchFamily="34" charset="0"/>
                <a:ea typeface="Arial Unicode MS"/>
                <a:cs typeface="Arial" pitchFamily="34" charset="0"/>
              </a:rPr>
              <a:t>Đạ</a:t>
            </a:r>
            <a:r>
              <a:rPr lang="it-IT" sz="3200" dirty="0">
                <a:solidFill>
                  <a:srgbClr val="0070C0"/>
                </a:solidFill>
                <a:latin typeface="Arial" pitchFamily="34" charset="0"/>
                <a:ea typeface="Arial Unicode MS"/>
                <a:cs typeface="Arial" pitchFamily="34" charset="0"/>
              </a:rPr>
              <a:t>i di</a:t>
            </a:r>
            <a:r>
              <a:rPr lang="en-US" sz="3200" dirty="0" err="1">
                <a:solidFill>
                  <a:srgbClr val="0070C0"/>
                </a:solidFill>
                <a:latin typeface="Arial" pitchFamily="34" charset="0"/>
                <a:ea typeface="Arial Unicode MS"/>
                <a:cs typeface="Arial" pitchFamily="34" charset="0"/>
              </a:rPr>
              <a:t>ện</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hai</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đội</a:t>
            </a:r>
            <a:r>
              <a:rPr lang="en-US" sz="3200" dirty="0">
                <a:solidFill>
                  <a:srgbClr val="0070C0"/>
                </a:solidFill>
                <a:latin typeface="Arial" pitchFamily="34" charset="0"/>
                <a:ea typeface="Arial Unicode MS"/>
                <a:cs typeface="Arial" pitchFamily="34" charset="0"/>
              </a:rPr>
              <a:t> l</a:t>
            </a:r>
            <a:r>
              <a:rPr lang="fr-FR" sz="3200" dirty="0">
                <a:solidFill>
                  <a:srgbClr val="0070C0"/>
                </a:solidFill>
                <a:latin typeface="Arial" pitchFamily="34" charset="0"/>
                <a:ea typeface="Arial Unicode MS"/>
                <a:cs typeface="Arial" pitchFamily="34" charset="0"/>
              </a:rPr>
              <a:t>ê</a:t>
            </a:r>
            <a:r>
              <a:rPr lang="en-US" sz="3200" dirty="0">
                <a:solidFill>
                  <a:srgbClr val="0070C0"/>
                </a:solidFill>
                <a:latin typeface="Arial" pitchFamily="34" charset="0"/>
                <a:ea typeface="Arial Unicode MS"/>
                <a:cs typeface="Arial" pitchFamily="34" charset="0"/>
              </a:rPr>
              <a:t>n </a:t>
            </a:r>
            <a:r>
              <a:rPr lang="en-US" sz="3200" dirty="0" err="1">
                <a:solidFill>
                  <a:srgbClr val="0070C0"/>
                </a:solidFill>
                <a:latin typeface="Arial" pitchFamily="34" charset="0"/>
                <a:ea typeface="Arial Unicode MS"/>
                <a:cs typeface="Arial" pitchFamily="34" charset="0"/>
              </a:rPr>
              <a:t>bả</a:t>
            </a:r>
            <a:r>
              <a:rPr lang="nl-NL" sz="3200" dirty="0">
                <a:solidFill>
                  <a:srgbClr val="0070C0"/>
                </a:solidFill>
                <a:latin typeface="Arial" pitchFamily="34" charset="0"/>
                <a:ea typeface="Arial Unicode MS"/>
                <a:cs typeface="Arial" pitchFamily="34" charset="0"/>
              </a:rPr>
              <a:t>ng </a:t>
            </a:r>
            <a:r>
              <a:rPr lang="en-US" sz="3200" dirty="0" err="1">
                <a:solidFill>
                  <a:srgbClr val="0070C0"/>
                </a:solidFill>
                <a:latin typeface="Arial" pitchFamily="34" charset="0"/>
                <a:ea typeface="Arial Unicode MS"/>
                <a:cs typeface="Arial" pitchFamily="34" charset="0"/>
              </a:rPr>
              <a:t>viết</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những</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biểu</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hiện</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trong</a:t>
            </a:r>
            <a:r>
              <a:rPr lang="en-US" sz="3200" dirty="0">
                <a:solidFill>
                  <a:srgbClr val="0070C0"/>
                </a:solidFill>
                <a:latin typeface="Arial" pitchFamily="34" charset="0"/>
                <a:ea typeface="Arial Unicode MS"/>
                <a:cs typeface="Arial" pitchFamily="34" charset="0"/>
              </a:rPr>
              <a:t> 3’</a:t>
            </a:r>
          </a:p>
        </p:txBody>
      </p:sp>
      <p:sp>
        <p:nvSpPr>
          <p:cNvPr id="22" name="Oval 21"/>
          <p:cNvSpPr/>
          <p:nvPr/>
        </p:nvSpPr>
        <p:spPr>
          <a:xfrm>
            <a:off x="4172989" y="4272741"/>
            <a:ext cx="6616931" cy="217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3200" dirty="0" err="1">
                <a:solidFill>
                  <a:schemeClr val="tx1"/>
                </a:solidFill>
                <a:latin typeface="Arial" pitchFamily="34" charset="0"/>
                <a:ea typeface="Arial Unicode MS"/>
                <a:cs typeface="Arial" pitchFamily="34" charset="0"/>
              </a:rPr>
              <a:t>Đội</a:t>
            </a:r>
            <a:r>
              <a:rPr lang="en-US" sz="3200" dirty="0">
                <a:solidFill>
                  <a:schemeClr val="tx1"/>
                </a:solidFill>
                <a:latin typeface="Arial" pitchFamily="34" charset="0"/>
                <a:ea typeface="Arial Unicode MS"/>
                <a:cs typeface="Arial" pitchFamily="34" charset="0"/>
              </a:rPr>
              <a:t> n</a:t>
            </a:r>
            <a:r>
              <a:rPr lang="fr-FR" sz="3200" dirty="0">
                <a:solidFill>
                  <a:schemeClr val="tx1"/>
                </a:solidFill>
                <a:latin typeface="Arial" pitchFamily="34" charset="0"/>
                <a:ea typeface="Arial Unicode MS"/>
                <a:cs typeface="Arial" pitchFamily="34" charset="0"/>
              </a:rPr>
              <a:t>à</a:t>
            </a:r>
            <a:r>
              <a:rPr lang="en-US" sz="3200" dirty="0">
                <a:solidFill>
                  <a:schemeClr val="tx1"/>
                </a:solidFill>
                <a:latin typeface="Arial" pitchFamily="34" charset="0"/>
                <a:ea typeface="Arial Unicode MS"/>
                <a:cs typeface="Arial" pitchFamily="34" charset="0"/>
              </a:rPr>
              <a:t>o </a:t>
            </a:r>
            <a:r>
              <a:rPr lang="en-US" sz="3200" dirty="0" err="1">
                <a:solidFill>
                  <a:schemeClr val="tx1"/>
                </a:solidFill>
                <a:latin typeface="Arial" pitchFamily="34" charset="0"/>
                <a:ea typeface="Arial Unicode MS"/>
                <a:cs typeface="Arial" pitchFamily="34" charset="0"/>
              </a:rPr>
              <a:t>viết</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đượ</a:t>
            </a:r>
            <a:r>
              <a:rPr lang="pt-PT" sz="3200" dirty="0">
                <a:solidFill>
                  <a:schemeClr val="tx1"/>
                </a:solidFill>
                <a:latin typeface="Arial" pitchFamily="34" charset="0"/>
                <a:ea typeface="Arial Unicode MS"/>
                <a:cs typeface="Arial" pitchFamily="34" charset="0"/>
              </a:rPr>
              <a:t>c nhi</a:t>
            </a:r>
            <a:r>
              <a:rPr lang="en-US" sz="3200" dirty="0" err="1">
                <a:solidFill>
                  <a:schemeClr val="tx1"/>
                </a:solidFill>
                <a:latin typeface="Arial" pitchFamily="34" charset="0"/>
                <a:ea typeface="Arial Unicode MS"/>
                <a:cs typeface="Arial" pitchFamily="34" charset="0"/>
              </a:rPr>
              <a:t>ều</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biểu</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hiện</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sẽ</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chiến</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thắng</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và</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được</a:t>
            </a:r>
            <a:r>
              <a:rPr lang="en-US" sz="3200" dirty="0">
                <a:solidFill>
                  <a:schemeClr val="tx1"/>
                </a:solidFill>
                <a:latin typeface="Arial" pitchFamily="34" charset="0"/>
                <a:ea typeface="Arial Unicode MS"/>
                <a:cs typeface="Arial" pitchFamily="34" charset="0"/>
              </a:rPr>
              <a:t> 10 </a:t>
            </a:r>
            <a:r>
              <a:rPr lang="en-US" sz="3200" dirty="0" err="1">
                <a:solidFill>
                  <a:schemeClr val="tx1"/>
                </a:solidFill>
                <a:latin typeface="Arial" pitchFamily="34" charset="0"/>
                <a:ea typeface="Arial Unicode MS"/>
                <a:cs typeface="Arial" pitchFamily="34" charset="0"/>
              </a:rPr>
              <a:t>điểm</a:t>
            </a:r>
            <a:endParaRPr lang="en-SG" sz="3200" dirty="0">
              <a:solidFill>
                <a:schemeClr val="tx1"/>
              </a:solidFill>
              <a:latin typeface="Arial" pitchFamily="34" charset="0"/>
              <a:ea typeface="微软雅黑"/>
              <a:cs typeface="Arial" pitchFamily="34" charset="0"/>
            </a:endParaRPr>
          </a:p>
        </p:txBody>
      </p:sp>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1" animBg="1"/>
      <p:bldP spid="21" grpId="1" animBg="1"/>
      <p:bldP spid="2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6845" y="-596237"/>
            <a:ext cx="12084671" cy="7725473"/>
          </a:xfrm>
          <a:prstGeom prst="rect">
            <a:avLst/>
          </a:prstGeom>
        </p:spPr>
      </p:pic>
      <p:sp>
        <p:nvSpPr>
          <p:cNvPr id="15" name="Rectangle 14"/>
          <p:cNvSpPr/>
          <p:nvPr/>
        </p:nvSpPr>
        <p:spPr>
          <a:xfrm>
            <a:off x="1296771" y="2370293"/>
            <a:ext cx="4990407" cy="3046988"/>
          </a:xfrm>
          <a:prstGeom prst="rect">
            <a:avLst/>
          </a:prstGeom>
        </p:spPr>
        <p:txBody>
          <a:bodyPr wrap="square">
            <a:spAutoFit/>
          </a:bodyPr>
          <a:lstStyle/>
          <a:p>
            <a:pPr marL="514350" indent="-514350" algn="just">
              <a:buAutoNum type="arabicPeriod"/>
            </a:pPr>
            <a:r>
              <a:rPr lang="vi-VN" sz="3200" dirty="0"/>
              <a:t>Mua nhiều đồ dùng học tập, không dùng đến.</a:t>
            </a:r>
          </a:p>
          <a:p>
            <a:pPr marL="514350" indent="-514350" algn="just">
              <a:buAutoNum type="arabicPeriod"/>
            </a:pPr>
            <a:r>
              <a:rPr lang="vi-VN" sz="3200" dirty="0"/>
              <a:t>Bỏ quên đồ dùng.</a:t>
            </a:r>
          </a:p>
          <a:p>
            <a:pPr marL="514350" indent="-514350" algn="just">
              <a:buAutoNum type="arabicPeriod"/>
            </a:pPr>
            <a:endParaRPr lang="vi-VN" sz="3200" dirty="0"/>
          </a:p>
          <a:p>
            <a:pPr marL="514350" indent="-514350" algn="just">
              <a:buAutoNum type="arabicPeriod"/>
            </a:pPr>
            <a:r>
              <a:rPr lang="vi-VN" sz="3200" dirty="0"/>
              <a:t>Vở viết dở, bỏ đi nhiều trang giấy trắng...</a:t>
            </a:r>
          </a:p>
        </p:txBody>
      </p:sp>
      <p:sp>
        <p:nvSpPr>
          <p:cNvPr id="17" name="Rectangle 16"/>
          <p:cNvSpPr/>
          <p:nvPr/>
        </p:nvSpPr>
        <p:spPr>
          <a:xfrm>
            <a:off x="6278875" y="2291542"/>
            <a:ext cx="4477794" cy="4031873"/>
          </a:xfrm>
          <a:prstGeom prst="rect">
            <a:avLst/>
          </a:prstGeom>
        </p:spPr>
        <p:txBody>
          <a:bodyPr wrap="square">
            <a:spAutoFit/>
          </a:bodyPr>
          <a:lstStyle/>
          <a:p>
            <a:pPr marL="514350" indent="-514350" algn="just">
              <a:buAutoNum type="arabicPeriod"/>
            </a:pPr>
            <a:r>
              <a:rPr lang="vi-VN" sz="3200" dirty="0"/>
              <a:t>Bọc sách vở, giữ gìn cẩn thận.</a:t>
            </a:r>
          </a:p>
          <a:p>
            <a:pPr marL="514350" indent="-514350" algn="just">
              <a:buAutoNum type="arabicPeriod"/>
            </a:pPr>
            <a:r>
              <a:rPr lang="vi-VN" sz="3200" dirty="0"/>
              <a:t>Đựng đồ dùng học tập vào túi đựng.</a:t>
            </a:r>
          </a:p>
          <a:p>
            <a:pPr marL="514350" indent="-514350" algn="just">
              <a:buAutoNum type="arabicPeriod"/>
            </a:pPr>
            <a:r>
              <a:rPr lang="vi-VN" sz="3200" dirty="0"/>
              <a:t>Sử dụng các tờ giấy trắng còn lại của quyển vở dở để làm nháp…</a:t>
            </a:r>
          </a:p>
        </p:txBody>
      </p:sp>
      <p:sp>
        <p:nvSpPr>
          <p:cNvPr id="18" name="Rectangle 17"/>
          <p:cNvSpPr/>
          <p:nvPr/>
        </p:nvSpPr>
        <p:spPr>
          <a:xfrm>
            <a:off x="2215144" y="1419884"/>
            <a:ext cx="2685143" cy="584775"/>
          </a:xfrm>
          <a:prstGeom prst="rect">
            <a:avLst/>
          </a:prstGeom>
        </p:spPr>
        <p:txBody>
          <a:bodyPr wrap="square">
            <a:spAutoFit/>
          </a:bodyPr>
          <a:lstStyle/>
          <a:p>
            <a:pPr algn="ctr"/>
            <a:r>
              <a:rPr lang="vi-VN" sz="3200" b="1" dirty="0">
                <a:solidFill>
                  <a:srgbClr val="FF0000"/>
                </a:solidFill>
              </a:rPr>
              <a:t>Tiết kiệm </a:t>
            </a:r>
            <a:endParaRPr lang="vi-VN" sz="3200" dirty="0">
              <a:solidFill>
                <a:srgbClr val="FF0000"/>
              </a:solidFill>
            </a:endParaRPr>
          </a:p>
        </p:txBody>
      </p:sp>
      <p:sp>
        <p:nvSpPr>
          <p:cNvPr id="19" name="Rectangle 18"/>
          <p:cNvSpPr/>
          <p:nvPr/>
        </p:nvSpPr>
        <p:spPr>
          <a:xfrm>
            <a:off x="6925030" y="1460307"/>
            <a:ext cx="2685143" cy="584775"/>
          </a:xfrm>
          <a:prstGeom prst="rect">
            <a:avLst/>
          </a:prstGeom>
        </p:spPr>
        <p:txBody>
          <a:bodyPr wrap="square">
            <a:spAutoFit/>
          </a:bodyPr>
          <a:lstStyle/>
          <a:p>
            <a:pPr algn="ctr"/>
            <a:r>
              <a:rPr lang="vi-VN" sz="3200" b="1" dirty="0">
                <a:solidFill>
                  <a:srgbClr val="FF0000"/>
                </a:solidFill>
              </a:rPr>
              <a:t>Lãng phí</a:t>
            </a:r>
          </a:p>
        </p:txBody>
      </p:sp>
      <p:pic>
        <p:nvPicPr>
          <p:cNvPr id="10" name="Shape 1"/>
          <p:cNvPicPr/>
          <p:nvPr/>
        </p:nvPicPr>
        <p:blipFill>
          <a:blip r:embed="rId4"/>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2156244" y="66500"/>
            <a:ext cx="8517302" cy="646331"/>
          </a:xfrm>
          <a:prstGeom prst="rect">
            <a:avLst/>
          </a:prstGeom>
          <a:solidFill>
            <a:srgbClr val="FFFF00"/>
          </a:solidFill>
          <a:ln w="28575">
            <a:solidFill>
              <a:srgbClr val="00B050"/>
            </a:solid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 “TIẾP SỨC ĐỒNG ĐỘI”</a:t>
            </a:r>
            <a:endParaRPr lang="en-SG" altLang="en-US" sz="3600" b="1" dirty="0">
              <a:solidFill>
                <a:srgbClr val="0070C0"/>
              </a:solidFill>
              <a:latin typeface="Arial" pitchFamily="34" charset="0"/>
              <a:cs typeface="Arial" pitchFamily="34" charset="0"/>
            </a:endParaRPr>
          </a:p>
        </p:txBody>
      </p:sp>
      <p:pic>
        <p:nvPicPr>
          <p:cNvPr id="13" name="Picture 9"/>
          <p:cNvPicPr>
            <a:picLocks noChangeAspect="1" noChangeArrowheads="1"/>
          </p:cNvPicPr>
          <p:nvPr/>
        </p:nvPicPr>
        <p:blipFill>
          <a:blip r:embed="rId5"/>
          <a:srcRect/>
          <a:stretch>
            <a:fillRect/>
          </a:stretch>
        </p:blipFill>
        <p:spPr bwMode="auto">
          <a:xfrm>
            <a:off x="0" y="16625"/>
            <a:ext cx="1439333" cy="1150937"/>
          </a:xfrm>
          <a:prstGeom prst="rect">
            <a:avLst/>
          </a:prstGeom>
          <a:noFill/>
          <a:ln w="9525">
            <a:noFill/>
            <a:miter lim="800000"/>
            <a:headEnd/>
            <a:tailEnd/>
          </a:ln>
        </p:spPr>
      </p:pic>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192437"/>
            <a:ext cx="5524500" cy="5693866"/>
          </a:xfrm>
          <a:prstGeom prst="rect">
            <a:avLst/>
          </a:prstGeom>
          <a:noFill/>
          <a:ln w="9525">
            <a:noFill/>
            <a:miter lim="800000"/>
            <a:headEnd/>
            <a:tailEnd/>
          </a:ln>
        </p:spPr>
        <p:txBody>
          <a:bodyPr>
            <a:spAutoFit/>
          </a:bodyPr>
          <a:lstStyle/>
          <a:p>
            <a:r>
              <a:rPr lang="vi-VN" sz="2800" b="1" dirty="0">
                <a:cs typeface="Arial" pitchFamily="34" charset="0"/>
              </a:rPr>
              <a:t>- Chi tiêu hợp lí</a:t>
            </a:r>
            <a:r>
              <a:rPr lang="en-US" sz="2800" b="1" dirty="0">
                <a:cs typeface="Arial" pitchFamily="34" charset="0"/>
              </a:rPr>
              <a:t>.</a:t>
            </a:r>
            <a:endParaRPr lang="vi-VN" sz="2800" b="1" dirty="0">
              <a:cs typeface="Arial" pitchFamily="34" charset="0"/>
            </a:endParaRPr>
          </a:p>
          <a:p>
            <a:r>
              <a:rPr lang="vi-VN" sz="2800" b="1" dirty="0">
                <a:cs typeface="Arial" pitchFamily="34" charset="0"/>
              </a:rPr>
              <a:t>- Tắt các thi</a:t>
            </a:r>
            <a:r>
              <a:rPr lang="en-US" sz="2800" b="1" dirty="0">
                <a:cs typeface="Arial" pitchFamily="34" charset="0"/>
              </a:rPr>
              <a:t>ế</a:t>
            </a:r>
            <a:r>
              <a:rPr lang="vi-VN" sz="2800" b="1" dirty="0">
                <a:cs typeface="Arial" pitchFamily="34" charset="0"/>
              </a:rPr>
              <a:t>t bị điện, khóa vòi nước khi không sử dụng.</a:t>
            </a:r>
          </a:p>
          <a:p>
            <a:r>
              <a:rPr lang="vi-VN" sz="2800" b="1" dirty="0">
                <a:cs typeface="Arial" pitchFamily="34" charset="0"/>
              </a:rPr>
              <a:t>- Sắp xếp thời gian làm việc kho</a:t>
            </a:r>
            <a:r>
              <a:rPr lang="en-US" sz="2800" b="1" dirty="0">
                <a:cs typeface="Arial" pitchFamily="34" charset="0"/>
              </a:rPr>
              <a:t>a</a:t>
            </a:r>
            <a:r>
              <a:rPr lang="vi-VN" sz="2800" b="1" dirty="0">
                <a:cs typeface="Arial" pitchFamily="34" charset="0"/>
              </a:rPr>
              <a:t> học.</a:t>
            </a:r>
          </a:p>
          <a:p>
            <a:r>
              <a:rPr lang="vi-VN" sz="2800" b="1" dirty="0">
                <a:cs typeface="Arial" pitchFamily="34" charset="0"/>
              </a:rPr>
              <a:t>- Sử dụng hợp lí và khai thác hiệu quả nguồn tài nguyên.</a:t>
            </a:r>
          </a:p>
          <a:p>
            <a:r>
              <a:rPr lang="en-US" sz="2800" b="1" dirty="0">
                <a:latin typeface="Arial" pitchFamily="34" charset="0"/>
                <a:cs typeface="Arial" pitchFamily="34" charset="0"/>
              </a:rPr>
              <a:t>- </a:t>
            </a:r>
            <a:r>
              <a:rPr lang="en-US" sz="2800" b="1" dirty="0" err="1">
                <a:latin typeface="Arial" pitchFamily="34" charset="0"/>
                <a:cs typeface="Arial" pitchFamily="34" charset="0"/>
              </a:rPr>
              <a:t>Bảo</a:t>
            </a:r>
            <a:r>
              <a:rPr lang="en-US" sz="2800" b="1" dirty="0">
                <a:latin typeface="Arial" pitchFamily="34" charset="0"/>
                <a:cs typeface="Arial" pitchFamily="34" charset="0"/>
              </a:rPr>
              <a:t> </a:t>
            </a:r>
            <a:r>
              <a:rPr lang="en-US" sz="2800" b="1" dirty="0" err="1">
                <a:latin typeface="Arial" pitchFamily="34" charset="0"/>
                <a:cs typeface="Arial" pitchFamily="34" charset="0"/>
              </a:rPr>
              <a:t>quản</a:t>
            </a:r>
            <a:r>
              <a:rPr lang="en-US" sz="2800" b="1" dirty="0">
                <a:latin typeface="Arial" pitchFamily="34" charset="0"/>
                <a:cs typeface="Arial" pitchFamily="34" charset="0"/>
              </a:rPr>
              <a:t> </a:t>
            </a:r>
            <a:r>
              <a:rPr lang="en-US" sz="2800" b="1" dirty="0" err="1">
                <a:latin typeface="Arial" pitchFamily="34" charset="0"/>
                <a:cs typeface="Arial" pitchFamily="34" charset="0"/>
              </a:rPr>
              <a:t>đồ</a:t>
            </a:r>
            <a:r>
              <a:rPr lang="en-US" sz="2800" b="1" dirty="0">
                <a:latin typeface="Arial" pitchFamily="34" charset="0"/>
                <a:cs typeface="Arial" pitchFamily="34" charset="0"/>
              </a:rPr>
              <a:t> </a:t>
            </a:r>
            <a:r>
              <a:rPr lang="en-US" sz="2800" b="1" dirty="0" err="1">
                <a:latin typeface="Arial" pitchFamily="34" charset="0"/>
                <a:cs typeface="Arial" pitchFamily="34" charset="0"/>
              </a:rPr>
              <a:t>dùng</a:t>
            </a:r>
            <a:r>
              <a:rPr lang="en-US" sz="2800" b="1" dirty="0">
                <a:latin typeface="Arial" pitchFamily="34" charset="0"/>
                <a:cs typeface="Arial" pitchFamily="34" charset="0"/>
              </a:rPr>
              <a:t> </a:t>
            </a:r>
            <a:r>
              <a:rPr lang="en-US" sz="2800" b="1" dirty="0" err="1">
                <a:latin typeface="Arial" pitchFamily="34" charset="0"/>
                <a:cs typeface="Arial" pitchFamily="34" charset="0"/>
              </a:rPr>
              <a:t>học</a:t>
            </a:r>
            <a:r>
              <a:rPr lang="en-US" sz="2800" b="1" dirty="0">
                <a:latin typeface="Arial" pitchFamily="34" charset="0"/>
                <a:cs typeface="Arial" pitchFamily="34" charset="0"/>
              </a:rPr>
              <a:t> </a:t>
            </a:r>
            <a:r>
              <a:rPr lang="en-US" sz="2800" b="1" dirty="0" err="1">
                <a:latin typeface="Arial" pitchFamily="34" charset="0"/>
                <a:cs typeface="Arial" pitchFamily="34" charset="0"/>
              </a:rPr>
              <a:t>tâp</a:t>
            </a:r>
            <a:r>
              <a:rPr lang="en-US" sz="2800" b="1" dirty="0">
                <a:latin typeface="Arial" pitchFamily="34" charset="0"/>
                <a:cs typeface="Arial" pitchFamily="34" charset="0"/>
              </a:rPr>
              <a:t>, </a:t>
            </a:r>
            <a:r>
              <a:rPr lang="en-US" sz="2800" b="1" dirty="0" err="1">
                <a:latin typeface="Arial" pitchFamily="34" charset="0"/>
                <a:cs typeface="Arial" pitchFamily="34" charset="0"/>
              </a:rPr>
              <a:t>lao</a:t>
            </a:r>
            <a:r>
              <a:rPr lang="en-US" sz="2800" b="1" dirty="0">
                <a:latin typeface="Arial" pitchFamily="34" charset="0"/>
                <a:cs typeface="Arial" pitchFamily="34" charset="0"/>
              </a:rPr>
              <a:t> </a:t>
            </a:r>
            <a:r>
              <a:rPr lang="en-US" sz="2800" b="1" dirty="0" err="1">
                <a:latin typeface="Arial" pitchFamily="34" charset="0"/>
                <a:cs typeface="Arial" pitchFamily="34" charset="0"/>
              </a:rPr>
              <a:t>động</a:t>
            </a:r>
            <a:r>
              <a:rPr lang="en-US" sz="2800" b="1" dirty="0">
                <a:latin typeface="Arial" pitchFamily="34" charset="0"/>
                <a:cs typeface="Arial" pitchFamily="34" charset="0"/>
              </a:rPr>
              <a:t> </a:t>
            </a:r>
            <a:r>
              <a:rPr lang="en-US" sz="2800" b="1" dirty="0" err="1">
                <a:latin typeface="Arial" pitchFamily="34" charset="0"/>
                <a:cs typeface="Arial" pitchFamily="34" charset="0"/>
              </a:rPr>
              <a:t>khi</a:t>
            </a:r>
            <a:r>
              <a:rPr lang="en-US" sz="2800" b="1" dirty="0">
                <a:latin typeface="Arial" pitchFamily="34" charset="0"/>
                <a:cs typeface="Arial" pitchFamily="34" charset="0"/>
              </a:rPr>
              <a:t> </a:t>
            </a:r>
            <a:r>
              <a:rPr lang="en-US" sz="2800" b="1" dirty="0" err="1">
                <a:latin typeface="Arial" pitchFamily="34" charset="0"/>
                <a:cs typeface="Arial" pitchFamily="34" charset="0"/>
              </a:rPr>
              <a:t>sử</a:t>
            </a:r>
            <a:r>
              <a:rPr lang="en-US" sz="2800" b="1" dirty="0">
                <a:latin typeface="Arial" pitchFamily="34" charset="0"/>
                <a:cs typeface="Arial" pitchFamily="34" charset="0"/>
              </a:rPr>
              <a:t> </a:t>
            </a:r>
            <a:r>
              <a:rPr lang="en-US" sz="2800" b="1" dirty="0" err="1">
                <a:latin typeface="Arial" pitchFamily="34" charset="0"/>
                <a:cs typeface="Arial" pitchFamily="34" charset="0"/>
              </a:rPr>
              <a:t>dụng</a:t>
            </a:r>
            <a:endParaRPr lang="vi-VN" sz="2800" b="1" dirty="0">
              <a:latin typeface="Arial" pitchFamily="34" charset="0"/>
              <a:cs typeface="Arial" pitchFamily="34" charset="0"/>
            </a:endParaRPr>
          </a:p>
          <a:p>
            <a:pPr>
              <a:buFontTx/>
              <a:buChar char="-"/>
            </a:pPr>
            <a:r>
              <a:rPr lang="en-US" sz="2800" b="1" dirty="0">
                <a:latin typeface="Arial" pitchFamily="34" charset="0"/>
                <a:cs typeface="Arial" pitchFamily="34" charset="0"/>
              </a:rPr>
              <a:t> </a:t>
            </a:r>
            <a:r>
              <a:rPr lang="en-US" sz="2800" b="1" dirty="0" err="1">
                <a:latin typeface="Arial" pitchFamily="34" charset="0"/>
                <a:cs typeface="Arial" pitchFamily="34" charset="0"/>
              </a:rPr>
              <a:t>Bảo</a:t>
            </a:r>
            <a:r>
              <a:rPr lang="en-US" sz="2800" b="1" dirty="0">
                <a:latin typeface="Arial" pitchFamily="34" charset="0"/>
                <a:cs typeface="Arial" pitchFamily="34" charset="0"/>
              </a:rPr>
              <a:t> </a:t>
            </a:r>
            <a:r>
              <a:rPr lang="en-US" sz="2800" b="1" dirty="0" err="1">
                <a:latin typeface="Arial" pitchFamily="34" charset="0"/>
                <a:cs typeface="Arial" pitchFamily="34" charset="0"/>
              </a:rPr>
              <a:t>vệ</a:t>
            </a:r>
            <a:r>
              <a:rPr lang="en-US" sz="2800" b="1" dirty="0">
                <a:latin typeface="Arial" pitchFamily="34" charset="0"/>
                <a:cs typeface="Arial" pitchFamily="34" charset="0"/>
              </a:rPr>
              <a:t> </a:t>
            </a:r>
            <a:r>
              <a:rPr lang="en-US" sz="2800" b="1" dirty="0" err="1">
                <a:latin typeface="Arial" pitchFamily="34" charset="0"/>
                <a:cs typeface="Arial" pitchFamily="34" charset="0"/>
              </a:rPr>
              <a:t>của</a:t>
            </a:r>
            <a:r>
              <a:rPr lang="en-US" sz="2800" b="1" dirty="0">
                <a:latin typeface="Arial" pitchFamily="34" charset="0"/>
                <a:cs typeface="Arial" pitchFamily="34" charset="0"/>
              </a:rPr>
              <a:t> </a:t>
            </a:r>
            <a:r>
              <a:rPr lang="en-US" sz="2800" b="1" dirty="0" err="1">
                <a:latin typeface="Arial" pitchFamily="34" charset="0"/>
                <a:cs typeface="Arial" pitchFamily="34" charset="0"/>
              </a:rPr>
              <a:t>công</a:t>
            </a:r>
            <a:r>
              <a:rPr lang="en-US" sz="2800" b="1" dirty="0">
                <a:latin typeface="Arial" pitchFamily="34" charset="0"/>
                <a:cs typeface="Arial" pitchFamily="34" charset="0"/>
              </a:rPr>
              <a:t>…</a:t>
            </a:r>
          </a:p>
          <a:p>
            <a:r>
              <a:rPr lang="en-US" sz="2800" b="1" dirty="0">
                <a:latin typeface="Arial" pitchFamily="34" charset="0"/>
                <a:cs typeface="Arial" pitchFamily="34" charset="0"/>
              </a:rPr>
              <a:t>* </a:t>
            </a:r>
            <a:r>
              <a:rPr lang="en-US" sz="2800" b="1" dirty="0" err="1">
                <a:latin typeface="Arial" pitchFamily="34" charset="0"/>
                <a:cs typeface="Arial" pitchFamily="34" charset="0"/>
              </a:rPr>
              <a:t>Trái</a:t>
            </a:r>
            <a:r>
              <a:rPr lang="en-US" sz="2800" b="1" dirty="0">
                <a:latin typeface="Arial" pitchFamily="34" charset="0"/>
                <a:cs typeface="Arial" pitchFamily="34" charset="0"/>
              </a:rPr>
              <a:t> </a:t>
            </a:r>
            <a:r>
              <a:rPr lang="en-US" sz="2800" b="1" dirty="0" err="1">
                <a:latin typeface="Arial" pitchFamily="34" charset="0"/>
                <a:cs typeface="Arial" pitchFamily="34" charset="0"/>
              </a:rPr>
              <a:t>với</a:t>
            </a:r>
            <a:r>
              <a:rPr lang="en-US" sz="2800" b="1" dirty="0">
                <a:latin typeface="Arial" pitchFamily="34" charset="0"/>
                <a:cs typeface="Arial" pitchFamily="34" charset="0"/>
              </a:rPr>
              <a:t> </a:t>
            </a:r>
            <a:r>
              <a:rPr lang="en-US" sz="2800" b="1" dirty="0" err="1">
                <a:latin typeface="Arial" pitchFamily="34" charset="0"/>
                <a:cs typeface="Arial" pitchFamily="34" charset="0"/>
              </a:rPr>
              <a:t>tiết</a:t>
            </a:r>
            <a:r>
              <a:rPr lang="en-US" sz="2800" b="1" dirty="0">
                <a:latin typeface="Arial" pitchFamily="34" charset="0"/>
                <a:cs typeface="Arial" pitchFamily="34" charset="0"/>
              </a:rPr>
              <a:t> </a:t>
            </a:r>
            <a:r>
              <a:rPr lang="en-US" sz="2800" b="1" dirty="0" err="1">
                <a:latin typeface="Arial" pitchFamily="34" charset="0"/>
                <a:cs typeface="Arial" pitchFamily="34" charset="0"/>
              </a:rPr>
              <a:t>kiệm</a:t>
            </a:r>
            <a:r>
              <a:rPr lang="en-US" sz="2800" b="1" dirty="0">
                <a:latin typeface="Arial" pitchFamily="34" charset="0"/>
                <a:cs typeface="Arial" pitchFamily="34" charset="0"/>
              </a:rPr>
              <a:t> </a:t>
            </a:r>
            <a:r>
              <a:rPr lang="en-US" sz="2800" b="1" dirty="0" err="1">
                <a:latin typeface="Arial" pitchFamily="34" charset="0"/>
                <a:cs typeface="Arial" pitchFamily="34" charset="0"/>
              </a:rPr>
              <a:t>là</a:t>
            </a:r>
            <a:r>
              <a:rPr lang="en-US" sz="2800" b="1" dirty="0">
                <a:latin typeface="Arial" pitchFamily="34" charset="0"/>
                <a:cs typeface="Arial" pitchFamily="34" charset="0"/>
              </a:rPr>
              <a:t> </a:t>
            </a:r>
            <a:r>
              <a:rPr lang="en-US" sz="2800" b="1" dirty="0" err="1">
                <a:latin typeface="Arial" pitchFamily="34" charset="0"/>
                <a:cs typeface="Arial" pitchFamily="34" charset="0"/>
              </a:rPr>
              <a:t>xa</a:t>
            </a:r>
            <a:r>
              <a:rPr lang="en-US" sz="2800" b="1" dirty="0">
                <a:latin typeface="Arial" pitchFamily="34" charset="0"/>
                <a:cs typeface="Arial" pitchFamily="34" charset="0"/>
              </a:rPr>
              <a:t> </a:t>
            </a:r>
            <a:r>
              <a:rPr lang="en-US" sz="2800" b="1" dirty="0" err="1">
                <a:latin typeface="Arial" pitchFamily="34" charset="0"/>
                <a:cs typeface="Arial" pitchFamily="34" charset="0"/>
              </a:rPr>
              <a:t>hoa</a:t>
            </a:r>
            <a:r>
              <a:rPr lang="en-US" sz="2800" b="1" dirty="0">
                <a:latin typeface="Arial" pitchFamily="34" charset="0"/>
                <a:cs typeface="Arial" pitchFamily="34" charset="0"/>
              </a:rPr>
              <a:t>, </a:t>
            </a:r>
            <a:r>
              <a:rPr lang="en-US" sz="2800" b="1" dirty="0" err="1">
                <a:latin typeface="Arial" pitchFamily="34" charset="0"/>
                <a:cs typeface="Arial" pitchFamily="34" charset="0"/>
              </a:rPr>
              <a:t>lãng</a:t>
            </a:r>
            <a:r>
              <a:rPr lang="en-US" sz="2800" b="1" dirty="0">
                <a:latin typeface="Arial" pitchFamily="34" charset="0"/>
                <a:cs typeface="Arial" pitchFamily="34" charset="0"/>
              </a:rPr>
              <a:t> </a:t>
            </a:r>
            <a:r>
              <a:rPr lang="en-US" sz="2800" b="1" dirty="0" err="1">
                <a:latin typeface="Arial" pitchFamily="34" charset="0"/>
                <a:cs typeface="Arial" pitchFamily="34" charset="0"/>
              </a:rPr>
              <a:t>phí</a:t>
            </a:r>
            <a:r>
              <a:rPr lang="en-US" sz="2800" b="1" dirty="0">
                <a:latin typeface="Arial" pitchFamily="34" charset="0"/>
                <a:cs typeface="Arial" pitchFamily="34" charset="0"/>
              </a:rPr>
              <a:t>, </a:t>
            </a:r>
            <a:r>
              <a:rPr lang="en-US" sz="2800" b="1" dirty="0" err="1">
                <a:latin typeface="Arial" pitchFamily="34" charset="0"/>
                <a:cs typeface="Arial" pitchFamily="34" charset="0"/>
              </a:rPr>
              <a:t>keo</a:t>
            </a:r>
            <a:r>
              <a:rPr lang="en-US" sz="2800" b="1" dirty="0">
                <a:latin typeface="Arial" pitchFamily="34" charset="0"/>
                <a:cs typeface="Arial" pitchFamily="34" charset="0"/>
              </a:rPr>
              <a:t> </a:t>
            </a:r>
            <a:r>
              <a:rPr lang="en-US" sz="2800" b="1" dirty="0" err="1">
                <a:latin typeface="Arial" pitchFamily="34" charset="0"/>
                <a:cs typeface="Arial" pitchFamily="34" charset="0"/>
              </a:rPr>
              <a:t>kiệt</a:t>
            </a:r>
            <a:r>
              <a:rPr lang="en-US" sz="2800" b="1" dirty="0">
                <a:latin typeface="Arial" pitchFamily="34" charset="0"/>
                <a:cs typeface="Arial" pitchFamily="34" charset="0"/>
              </a:rPr>
              <a:t>, </a:t>
            </a:r>
            <a:r>
              <a:rPr lang="en-US" sz="2800" b="1" dirty="0" err="1">
                <a:latin typeface="Arial" pitchFamily="34" charset="0"/>
                <a:cs typeface="Arial" pitchFamily="34" charset="0"/>
              </a:rPr>
              <a:t>hà</a:t>
            </a:r>
            <a:r>
              <a:rPr lang="en-US" sz="2800" b="1" dirty="0">
                <a:latin typeface="Arial" pitchFamily="34" charset="0"/>
                <a:cs typeface="Arial" pitchFamily="34" charset="0"/>
              </a:rPr>
              <a:t> </a:t>
            </a:r>
            <a:r>
              <a:rPr lang="en-US" sz="2800" b="1" dirty="0" err="1">
                <a:latin typeface="Arial" pitchFamily="34" charset="0"/>
                <a:cs typeface="Arial" pitchFamily="34" charset="0"/>
              </a:rPr>
              <a:t>tiện</a:t>
            </a:r>
            <a:r>
              <a:rPr lang="en-US" sz="2800" b="1" dirty="0">
                <a:latin typeface="Arial" pitchFamily="34" charset="0"/>
                <a:cs typeface="Arial" pitchFamily="34" charset="0"/>
              </a:rPr>
              <a:t>…</a:t>
            </a:r>
            <a:endParaRPr lang="vi-VN" sz="2800" b="1" dirty="0">
              <a:latin typeface="Arial" pitchFamily="34" charset="0"/>
              <a:cs typeface="Arial" pitchFamily="34" charset="0"/>
            </a:endParaRPr>
          </a:p>
          <a:p>
            <a:pPr>
              <a:buFontTx/>
              <a:buChar char="-"/>
            </a:pPr>
            <a:endParaRPr lang="vi-VN" sz="2800" dirty="0">
              <a:latin typeface="Arial" pitchFamily="34" charset="0"/>
              <a:cs typeface="Arial" pitchFamily="34"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4" name="文本框 15"/>
          <p:cNvSpPr txBox="1">
            <a:spLocks noChangeArrowheads="1"/>
          </p:cNvSpPr>
          <p:nvPr/>
        </p:nvSpPr>
        <p:spPr bwMode="auto">
          <a:xfrm>
            <a:off x="639397" y="3628796"/>
            <a:ext cx="5340226" cy="1938992"/>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b.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en-US" altLang="zh-CN" sz="4000" b="1" dirty="0">
              <a:solidFill>
                <a:srgbClr val="0070C0"/>
              </a:solidFill>
              <a:latin typeface="Times New Roman" pitchFamily="18" charset="0"/>
              <a:ea typeface="华康海报体W12"/>
              <a:cs typeface="Times New Roman" pitchFamily="18" charset="0"/>
            </a:endParaRPr>
          </a:p>
          <a:p>
            <a:pPr defTabSz="457200"/>
            <a:endParaRPr lang="zh-CN" altLang="en-US" sz="4000" b="1" dirty="0">
              <a:solidFill>
                <a:srgbClr val="0070C0"/>
              </a:solidFill>
              <a:latin typeface="Times New Roman" pitchFamily="18" charset="0"/>
              <a:ea typeface="华康海报体W12"/>
              <a:cs typeface="Times New Roman" pitchFamily="18" charset="0"/>
            </a:endParaRPr>
          </a:p>
        </p:txBody>
      </p:sp>
      <p:sp>
        <p:nvSpPr>
          <p:cNvPr id="15" name="文本框 15"/>
          <p:cNvSpPr txBox="1">
            <a:spLocks noChangeArrowheads="1"/>
          </p:cNvSpPr>
          <p:nvPr/>
        </p:nvSpPr>
        <p:spPr bwMode="auto">
          <a:xfrm>
            <a:off x="665019" y="1730719"/>
            <a:ext cx="5828608"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gì</a:t>
            </a:r>
            <a:r>
              <a:rPr lang="en-US" altLang="zh-CN" sz="4000" b="1" dirty="0">
                <a:solidFill>
                  <a:srgbClr val="0070C0"/>
                </a:solidFill>
                <a:latin typeface="Times New Roman" pitchFamily="18" charset="0"/>
                <a:ea typeface="华康海报体W12"/>
                <a:cs typeface="Times New Roman" pitchFamily="18" charset="0"/>
              </a:rPr>
              <a:t>?</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6"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a.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4081" y="219718"/>
            <a:ext cx="12192000" cy="6831250"/>
          </a:xfrm>
          <a:prstGeom prst="rect">
            <a:avLst/>
          </a:prstGeom>
          <a:noFill/>
        </p:spPr>
      </p:pic>
      <p:pic>
        <p:nvPicPr>
          <p:cNvPr id="6" name="Picture 5"/>
          <p:cNvPicPr>
            <a:picLocks noChangeAspect="1"/>
          </p:cNvPicPr>
          <p:nvPr/>
        </p:nvPicPr>
        <p:blipFill>
          <a:blip r:embed="rId3"/>
          <a:stretch>
            <a:fillRect/>
          </a:stretch>
        </p:blipFill>
        <p:spPr>
          <a:xfrm>
            <a:off x="1702934" y="440545"/>
            <a:ext cx="4058985" cy="5372071"/>
          </a:xfrm>
          <a:prstGeom prst="rect">
            <a:avLst/>
          </a:prstGeom>
        </p:spPr>
      </p:pic>
      <p:sp>
        <p:nvSpPr>
          <p:cNvPr id="7" name="Rectangle 6"/>
          <p:cNvSpPr>
            <a:spLocks noChangeArrowheads="1"/>
          </p:cNvSpPr>
          <p:nvPr/>
        </p:nvSpPr>
        <p:spPr bwMode="auto">
          <a:xfrm rot="21274563">
            <a:off x="240778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19" name="Shape 1"/>
          <p:cNvPicPr/>
          <p:nvPr/>
        </p:nvPicPr>
        <p:blipFill>
          <a:blip r:embed="rId4"/>
          <a:stretch/>
        </p:blipFill>
        <p:spPr>
          <a:xfrm>
            <a:off x="10919460" y="0"/>
            <a:ext cx="1272540" cy="1043940"/>
          </a:xfrm>
          <a:prstGeom prst="rect">
            <a:avLst/>
          </a:prstGeom>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 name="Picture 1">
            <a:extLst>
              <a:ext uri="{FF2B5EF4-FFF2-40B4-BE49-F238E27FC236}">
                <a16:creationId xmlns:a16="http://schemas.microsoft.com/office/drawing/2014/main" id="{2822CCDC-9DAC-2422-2DC6-CF2984047965}"/>
              </a:ext>
            </a:extLst>
          </p:cNvPr>
          <p:cNvPicPr>
            <a:picLocks noChangeAspect="1"/>
          </p:cNvPicPr>
          <p:nvPr/>
        </p:nvPicPr>
        <p:blipFill>
          <a:blip r:embed="rId5"/>
          <a:stretch>
            <a:fillRect/>
          </a:stretch>
        </p:blipFill>
        <p:spPr>
          <a:xfrm>
            <a:off x="6927716" y="1043940"/>
            <a:ext cx="4378861" cy="5182805"/>
          </a:xfrm>
          <a:prstGeom prst="rect">
            <a:avLst/>
          </a:prstGeom>
        </p:spPr>
      </p:pic>
      <p:sp>
        <p:nvSpPr>
          <p:cNvPr id="4" name="TextBox 3">
            <a:extLst>
              <a:ext uri="{FF2B5EF4-FFF2-40B4-BE49-F238E27FC236}">
                <a16:creationId xmlns:a16="http://schemas.microsoft.com/office/drawing/2014/main" id="{EA9A8E7B-CB62-CBA4-BF49-7D4273D89C9E}"/>
              </a:ext>
            </a:extLst>
          </p:cNvPr>
          <p:cNvSpPr txBox="1"/>
          <p:nvPr/>
        </p:nvSpPr>
        <p:spPr>
          <a:xfrm>
            <a:off x="6204204" y="3814627"/>
            <a:ext cx="6153912" cy="523220"/>
          </a:xfrm>
          <a:prstGeom prst="rect">
            <a:avLst/>
          </a:prstGeom>
          <a:noFill/>
        </p:spPr>
        <p:txBody>
          <a:bodyPr wrap="square">
            <a:spAutoFit/>
          </a:bodyPr>
          <a:lstStyle/>
          <a:p>
            <a:pPr algn="ctr"/>
            <a:r>
              <a:rPr lang="en-US" altLang="zh-CN" sz="28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rPr>
              <a:t>I. KHỞI ĐỘNG</a:t>
            </a:r>
            <a:endParaRPr lang="zh-CN" altLang="en-US" sz="28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75536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HOẠT ĐỘNG NHÓM VÀ CHIA SẺ TRƯỚC LỚP</a:t>
            </a: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49625" y="1892322"/>
            <a:ext cx="8296101" cy="2062103"/>
          </a:xfrm>
          <a:prstGeom prst="rect">
            <a:avLst/>
          </a:prstGeom>
          <a:solidFill>
            <a:schemeClr val="bg1">
              <a:lumMod val="95000"/>
            </a:schemeClr>
          </a:solidFill>
          <a:ln w="28575">
            <a:solidFill>
              <a:srgbClr val="0070C0"/>
            </a:solidFill>
          </a:ln>
        </p:spPr>
        <p:txBody>
          <a:bodyPr wrap="square">
            <a:spAutoFit/>
          </a:bodyPr>
          <a:lstStyle/>
          <a:p>
            <a:r>
              <a:rPr lang="en-US" sz="3200" dirty="0" err="1">
                <a:solidFill>
                  <a:srgbClr val="FF0000"/>
                </a:solidFill>
              </a:rPr>
              <a:t>Để</a:t>
            </a:r>
            <a:r>
              <a:rPr lang="en-US" sz="3200" dirty="0">
                <a:solidFill>
                  <a:srgbClr val="FF0000"/>
                </a:solidFill>
              </a:rPr>
              <a:t> </a:t>
            </a:r>
            <a:r>
              <a:rPr lang="en-US" sz="3200" dirty="0" err="1">
                <a:solidFill>
                  <a:srgbClr val="FF0000"/>
                </a:solidFill>
              </a:rPr>
              <a:t>tránh</a:t>
            </a:r>
            <a:r>
              <a:rPr lang="en-US" sz="3200" dirty="0">
                <a:solidFill>
                  <a:srgbClr val="FF0000"/>
                </a:solidFill>
              </a:rPr>
              <a:t> </a:t>
            </a:r>
            <a:r>
              <a:rPr lang="en-US" sz="3200" dirty="0" err="1">
                <a:solidFill>
                  <a:srgbClr val="FF0000"/>
                </a:solidFill>
              </a:rPr>
              <a:t>ùn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giao</a:t>
            </a:r>
            <a:r>
              <a:rPr lang="en-US" sz="3200" dirty="0">
                <a:solidFill>
                  <a:srgbClr val="FF0000"/>
                </a:solidFill>
              </a:rPr>
              <a:t> </a:t>
            </a:r>
            <a:r>
              <a:rPr lang="en-US" sz="3200" dirty="0" err="1">
                <a:solidFill>
                  <a:srgbClr val="FF0000"/>
                </a:solidFill>
              </a:rPr>
              <a:t>thông</a:t>
            </a:r>
            <a:r>
              <a:rPr lang="en-US" sz="3200" dirty="0">
                <a:solidFill>
                  <a:srgbClr val="FF0000"/>
                </a:solidFill>
              </a:rPr>
              <a:t> ở </a:t>
            </a:r>
            <a:r>
              <a:rPr lang="en-US" sz="3200" dirty="0" err="1">
                <a:solidFill>
                  <a:srgbClr val="FF0000"/>
                </a:solidFill>
              </a:rPr>
              <a:t>cổng</a:t>
            </a:r>
            <a:r>
              <a:rPr lang="en-US" sz="3200" dirty="0">
                <a:solidFill>
                  <a:srgbClr val="FF0000"/>
                </a:solidFill>
              </a:rPr>
              <a:t> </a:t>
            </a:r>
            <a:r>
              <a:rPr lang="en-US" sz="3200" dirty="0" err="1">
                <a:solidFill>
                  <a:srgbClr val="FF0000"/>
                </a:solidFill>
              </a:rPr>
              <a:t>trường</a:t>
            </a:r>
            <a:r>
              <a:rPr lang="en-US" sz="3200" dirty="0">
                <a:solidFill>
                  <a:srgbClr val="FF0000"/>
                </a:solidFill>
              </a:rPr>
              <a:t>, </a:t>
            </a:r>
            <a:r>
              <a:rPr lang="en-US" sz="3200" dirty="0" err="1">
                <a:solidFill>
                  <a:srgbClr val="FF0000"/>
                </a:solidFill>
              </a:rPr>
              <a:t>nhà</a:t>
            </a:r>
            <a:r>
              <a:rPr lang="en-US" sz="3200" dirty="0">
                <a:solidFill>
                  <a:srgbClr val="FF0000"/>
                </a:solidFill>
              </a:rPr>
              <a:t> </a:t>
            </a:r>
            <a:r>
              <a:rPr lang="en-US" sz="3200" dirty="0" err="1">
                <a:solidFill>
                  <a:srgbClr val="FF0000"/>
                </a:solidFill>
              </a:rPr>
              <a:t>trường</a:t>
            </a:r>
            <a:r>
              <a:rPr lang="en-US" sz="3200" dirty="0">
                <a:solidFill>
                  <a:srgbClr val="FF0000"/>
                </a:solidFill>
              </a:rPr>
              <a:t> </a:t>
            </a:r>
            <a:r>
              <a:rPr lang="en-US" sz="3200" dirty="0" err="1">
                <a:solidFill>
                  <a:srgbClr val="FF0000"/>
                </a:solidFill>
              </a:rPr>
              <a:t>đã</a:t>
            </a:r>
            <a:r>
              <a:rPr lang="en-US" sz="3200" dirty="0">
                <a:solidFill>
                  <a:srgbClr val="FF0000"/>
                </a:solidFill>
              </a:rPr>
              <a:t> </a:t>
            </a:r>
            <a:r>
              <a:rPr lang="en-US" sz="3200" dirty="0" err="1">
                <a:solidFill>
                  <a:srgbClr val="FF0000"/>
                </a:solidFill>
              </a:rPr>
              <a:t>phân</a:t>
            </a:r>
            <a:r>
              <a:rPr lang="en-US" sz="3200" dirty="0">
                <a:solidFill>
                  <a:srgbClr val="FF0000"/>
                </a:solidFill>
              </a:rPr>
              <a:t> chia </a:t>
            </a:r>
            <a:r>
              <a:rPr lang="en-US" sz="3200" dirty="0" err="1">
                <a:solidFill>
                  <a:srgbClr val="FF0000"/>
                </a:solidFill>
              </a:rPr>
              <a:t>thời</a:t>
            </a:r>
            <a:r>
              <a:rPr lang="en-US" sz="3200" dirty="0">
                <a:solidFill>
                  <a:srgbClr val="FF0000"/>
                </a:solidFill>
              </a:rPr>
              <a:t> </a:t>
            </a:r>
            <a:r>
              <a:rPr lang="en-US" sz="3200" dirty="0" err="1">
                <a:solidFill>
                  <a:srgbClr val="FF0000"/>
                </a:solidFill>
              </a:rPr>
              <a:t>gian</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về</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học</a:t>
            </a:r>
            <a:r>
              <a:rPr lang="en-US" sz="3200" dirty="0">
                <a:solidFill>
                  <a:srgbClr val="FF0000"/>
                </a:solidFill>
              </a:rPr>
              <a:t> </a:t>
            </a:r>
            <a:r>
              <a:rPr lang="en-US" sz="3200" dirty="0" err="1">
                <a:solidFill>
                  <a:srgbClr val="FF0000"/>
                </a:solidFill>
              </a:rPr>
              <a:t>sinh</a:t>
            </a:r>
            <a:r>
              <a:rPr lang="en-US" sz="3200" dirty="0">
                <a:solidFill>
                  <a:srgbClr val="FF0000"/>
                </a:solidFill>
              </a:rPr>
              <a:t> </a:t>
            </a:r>
            <a:r>
              <a:rPr lang="en-US" sz="3200" dirty="0" err="1">
                <a:solidFill>
                  <a:srgbClr val="FF0000"/>
                </a:solidFill>
              </a:rPr>
              <a:t>các</a:t>
            </a:r>
            <a:r>
              <a:rPr lang="en-US" sz="3200" dirty="0">
                <a:solidFill>
                  <a:srgbClr val="FF0000"/>
                </a:solidFill>
              </a:rPr>
              <a:t> </a:t>
            </a:r>
            <a:r>
              <a:rPr lang="en-US" sz="3200" dirty="0" err="1">
                <a:solidFill>
                  <a:srgbClr val="FF0000"/>
                </a:solidFill>
              </a:rPr>
              <a:t>khối</a:t>
            </a:r>
            <a:r>
              <a:rPr lang="en-US" sz="3200" dirty="0">
                <a:solidFill>
                  <a:srgbClr val="FF0000"/>
                </a:solidFill>
              </a:rPr>
              <a:t> </a:t>
            </a:r>
            <a:r>
              <a:rPr lang="en-US" sz="3200" dirty="0" err="1">
                <a:solidFill>
                  <a:srgbClr val="FF0000"/>
                </a:solidFill>
              </a:rPr>
              <a:t>lớp</a:t>
            </a:r>
            <a:r>
              <a:rPr lang="en-US" sz="3200" dirty="0">
                <a:solidFill>
                  <a:srgbClr val="FF0000"/>
                </a:solidFill>
              </a:rPr>
              <a:t> </a:t>
            </a:r>
            <a:r>
              <a:rPr lang="en-US" sz="3200" dirty="0" err="1">
                <a:solidFill>
                  <a:srgbClr val="FF0000"/>
                </a:solidFill>
              </a:rPr>
              <a:t>như</a:t>
            </a:r>
            <a:r>
              <a:rPr lang="en-US" sz="3200" dirty="0">
                <a:solidFill>
                  <a:srgbClr val="FF0000"/>
                </a:solidFill>
              </a:rPr>
              <a:t> </a:t>
            </a:r>
            <a:r>
              <a:rPr lang="en-US" sz="3200" dirty="0" err="1">
                <a:solidFill>
                  <a:srgbClr val="FF0000"/>
                </a:solidFill>
              </a:rPr>
              <a:t>thế</a:t>
            </a:r>
            <a:r>
              <a:rPr lang="en-US" sz="3200" dirty="0">
                <a:solidFill>
                  <a:srgbClr val="FF0000"/>
                </a:solidFill>
              </a:rPr>
              <a:t> </a:t>
            </a:r>
            <a:r>
              <a:rPr lang="en-US" sz="3200" dirty="0" err="1">
                <a:solidFill>
                  <a:srgbClr val="FF0000"/>
                </a:solidFill>
              </a:rPr>
              <a:t>nào</a:t>
            </a:r>
            <a:r>
              <a:rPr lang="en-US" sz="3200" dirty="0">
                <a:solidFill>
                  <a:srgbClr val="FF0000"/>
                </a:solidFill>
              </a:rPr>
              <a:t>? </a:t>
            </a:r>
            <a:r>
              <a:rPr lang="en-US" sz="3200" dirty="0" err="1">
                <a:solidFill>
                  <a:srgbClr val="FF0000"/>
                </a:solidFill>
              </a:rPr>
              <a:t>Chấp</a:t>
            </a:r>
            <a:r>
              <a:rPr lang="en-US" sz="3200" dirty="0">
                <a:solidFill>
                  <a:srgbClr val="FF0000"/>
                </a:solidFill>
              </a:rPr>
              <a:t> </a:t>
            </a:r>
            <a:r>
              <a:rPr lang="en-US" sz="3200" dirty="0" err="1">
                <a:solidFill>
                  <a:srgbClr val="FF0000"/>
                </a:solidFill>
              </a:rPr>
              <a:t>hành</a:t>
            </a:r>
            <a:r>
              <a:rPr lang="en-US" sz="3200" dirty="0">
                <a:solidFill>
                  <a:srgbClr val="FF0000"/>
                </a:solidFill>
              </a:rPr>
              <a:t> </a:t>
            </a:r>
            <a:r>
              <a:rPr lang="en-US" sz="3200" dirty="0" err="1">
                <a:solidFill>
                  <a:srgbClr val="FF0000"/>
                </a:solidFill>
              </a:rPr>
              <a:t>việc</a:t>
            </a:r>
            <a:r>
              <a:rPr lang="en-US" sz="3200" dirty="0">
                <a:solidFill>
                  <a:srgbClr val="FF0000"/>
                </a:solidFill>
              </a:rPr>
              <a:t> </a:t>
            </a:r>
            <a:r>
              <a:rPr lang="en-US" sz="3200" dirty="0" err="1">
                <a:solidFill>
                  <a:srgbClr val="FF0000"/>
                </a:solidFill>
              </a:rPr>
              <a:t>phân</a:t>
            </a:r>
            <a:r>
              <a:rPr lang="en-US" sz="3200" dirty="0">
                <a:solidFill>
                  <a:srgbClr val="FF0000"/>
                </a:solidFill>
              </a:rPr>
              <a:t> chia </a:t>
            </a:r>
            <a:r>
              <a:rPr lang="en-US" sz="3200" dirty="0" err="1">
                <a:solidFill>
                  <a:srgbClr val="FF0000"/>
                </a:solidFill>
              </a:rPr>
              <a:t>thời</a:t>
            </a:r>
            <a:r>
              <a:rPr lang="en-US" sz="3200" dirty="0">
                <a:solidFill>
                  <a:srgbClr val="FF0000"/>
                </a:solidFill>
              </a:rPr>
              <a:t> </a:t>
            </a:r>
            <a:r>
              <a:rPr lang="en-US" sz="3200" dirty="0" err="1">
                <a:solidFill>
                  <a:srgbClr val="FF0000"/>
                </a:solidFill>
              </a:rPr>
              <a:t>gian</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về</a:t>
            </a:r>
            <a:r>
              <a:rPr lang="en-US" sz="3200" dirty="0">
                <a:solidFill>
                  <a:srgbClr val="FF0000"/>
                </a:solidFill>
              </a:rPr>
              <a:t> </a:t>
            </a:r>
            <a:r>
              <a:rPr lang="en-US" sz="3200" dirty="0" err="1">
                <a:solidFill>
                  <a:srgbClr val="FF0000"/>
                </a:solidFill>
              </a:rPr>
              <a:t>giúp</a:t>
            </a:r>
            <a:r>
              <a:rPr lang="en-US" sz="3200" dirty="0">
                <a:solidFill>
                  <a:srgbClr val="FF0000"/>
                </a:solidFill>
              </a:rPr>
              <a:t>   </a:t>
            </a:r>
            <a:r>
              <a:rPr lang="en-US" sz="3200" dirty="0" err="1">
                <a:solidFill>
                  <a:srgbClr val="FF0000"/>
                </a:solidFill>
              </a:rPr>
              <a:t>ích</a:t>
            </a:r>
            <a:r>
              <a:rPr lang="en-US" sz="3200" dirty="0">
                <a:solidFill>
                  <a:srgbClr val="FF0000"/>
                </a:solidFill>
              </a:rPr>
              <a:t> </a:t>
            </a:r>
            <a:r>
              <a:rPr lang="en-US" sz="3200" dirty="0" err="1">
                <a:solidFill>
                  <a:srgbClr val="FF0000"/>
                </a:solidFill>
              </a:rPr>
              <a:t>gì</a:t>
            </a:r>
            <a:r>
              <a:rPr lang="en-US" sz="3200" dirty="0">
                <a:solidFill>
                  <a:srgbClr val="FF0000"/>
                </a:solidFill>
              </a:rPr>
              <a:t> </a:t>
            </a:r>
            <a:r>
              <a:rPr lang="en-US" sz="3200" dirty="0" err="1">
                <a:solidFill>
                  <a:srgbClr val="FF0000"/>
                </a:solidFill>
              </a:rPr>
              <a:t>cho</a:t>
            </a:r>
            <a:r>
              <a:rPr lang="en-US" sz="3200" dirty="0">
                <a:solidFill>
                  <a:srgbClr val="FF0000"/>
                </a:solidFill>
              </a:rPr>
              <a:t> </a:t>
            </a:r>
            <a:r>
              <a:rPr lang="en-US" sz="3200" dirty="0" err="1">
                <a:solidFill>
                  <a:srgbClr val="FF0000"/>
                </a:solidFill>
              </a:rPr>
              <a:t>mọi</a:t>
            </a:r>
            <a:r>
              <a:rPr lang="en-US" sz="3200" dirty="0">
                <a:solidFill>
                  <a:srgbClr val="FF0000"/>
                </a:solidFill>
              </a:rPr>
              <a:t> </a:t>
            </a:r>
            <a:r>
              <a:rPr lang="en-US" sz="3200" dirty="0" err="1">
                <a:solidFill>
                  <a:srgbClr val="FF0000"/>
                </a:solidFill>
              </a:rPr>
              <a:t>người</a:t>
            </a:r>
            <a:r>
              <a:rPr lang="en-US" sz="3200" dirty="0">
                <a:solidFill>
                  <a:srgbClr val="FF0000"/>
                </a:solidFill>
              </a:rPr>
              <a:t>?</a:t>
            </a:r>
            <a:endParaRPr lang="vi-VN" sz="3200" dirty="0">
              <a:solidFill>
                <a:srgbClr val="FF0000"/>
              </a:solidFill>
            </a:endParaRPr>
          </a:p>
        </p:txBody>
      </p:sp>
      <p:pic>
        <p:nvPicPr>
          <p:cNvPr id="66562" name="Picture 2" descr="lam-viec-nhom.png"/>
          <p:cNvPicPr>
            <a:picLocks noChangeAspect="1" noChangeArrowheads="1"/>
          </p:cNvPicPr>
          <p:nvPr/>
        </p:nvPicPr>
        <p:blipFill>
          <a:blip r:embed="rId6"/>
          <a:srcRect l="19424" r="17739"/>
          <a:stretch>
            <a:fillRect/>
          </a:stretch>
        </p:blipFill>
        <p:spPr bwMode="auto">
          <a:xfrm>
            <a:off x="8695114" y="1766769"/>
            <a:ext cx="2992581" cy="2762251"/>
          </a:xfrm>
          <a:prstGeom prst="rect">
            <a:avLst/>
          </a:prstGeom>
          <a:noFill/>
        </p:spPr>
      </p:pic>
      <p:pic>
        <p:nvPicPr>
          <p:cNvPr id="21" name="Picture 2" descr="https://thiepnhanai.com/wp-content/uploads/2021/05/hinh-nen-powerpoint-don-gian-2.jpg"/>
          <p:cNvPicPr>
            <a:picLocks noGrp="1" noChangeAspect="1" noChangeArrowheads="1"/>
          </p:cNvPicPr>
          <p:nvPr>
            <p:ph idx="1"/>
          </p:nvPr>
        </p:nvPicPr>
        <p:blipFill>
          <a:blip r:embed="rId7"/>
          <a:srcRect t="70757"/>
          <a:stretch>
            <a:fillRect/>
          </a:stretch>
        </p:blipFill>
        <p:spPr bwMode="auto">
          <a:xfrm>
            <a:off x="0" y="5037519"/>
            <a:ext cx="12191999" cy="1272454"/>
          </a:xfrm>
          <a:prstGeom prst="rect">
            <a:avLst/>
          </a:prstGeom>
          <a:noFill/>
        </p:spPr>
      </p:pic>
      <p:pic>
        <p:nvPicPr>
          <p:cNvPr id="66566" name="Picture 6" descr="http://thuthuatphanmem.vn/uploads/2018/04/06/hinh-nen-dong-day-ngang-dep-1-143_104237588.gif"/>
          <p:cNvPicPr>
            <a:picLocks noChangeAspect="1" noChangeArrowheads="1" noCrop="1"/>
          </p:cNvPicPr>
          <p:nvPr/>
        </p:nvPicPr>
        <p:blipFill>
          <a:blip r:embed="rId8"/>
          <a:srcRect/>
          <a:stretch>
            <a:fillRect/>
          </a:stretch>
        </p:blipFill>
        <p:spPr bwMode="auto">
          <a:xfrm>
            <a:off x="149631" y="6353174"/>
            <a:ext cx="11959243" cy="504826"/>
          </a:xfrm>
          <a:prstGeom prst="rect">
            <a:avLst/>
          </a:prstGeom>
          <a:noFill/>
        </p:spPr>
      </p:pic>
    </p:spTree>
    <p:extLst>
      <p:ext uri="{BB962C8B-B14F-4D97-AF65-F5344CB8AC3E}">
        <p14:creationId xmlns:p14="http://schemas.microsoft.com/office/powerpoint/2010/main" val="164787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308814"/>
            <a:ext cx="5524500" cy="5078313"/>
          </a:xfrm>
          <a:prstGeom prst="rect">
            <a:avLst/>
          </a:prstGeom>
          <a:noFill/>
          <a:ln w="9525">
            <a:noFill/>
            <a:miter lim="800000"/>
            <a:headEnd/>
            <a:tailEnd/>
          </a:ln>
        </p:spPr>
        <p:txBody>
          <a:bodyPr>
            <a:spAutoFit/>
          </a:bodyPr>
          <a:lstStyle/>
          <a:p>
            <a:pPr defTabSz="457200"/>
            <a:r>
              <a:rPr lang="vi-VN" sz="3600" dirty="0"/>
              <a:t>- Tiết kiệm giúp chúng ta quý trọng kết quả lao động của bản thân mình và của người khác. </a:t>
            </a:r>
          </a:p>
          <a:p>
            <a:pPr defTabSz="457200"/>
            <a:r>
              <a:rPr lang="vi-VN" sz="3600" dirty="0"/>
              <a:t>- Khi tiết kiệm, chúng ta sẽ có điều kiện để giúp đỡ, chia sẻ với những người có hoàn cảnh khó khăn.</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66090"/>
            <a:ext cx="12192000" cy="6831250"/>
          </a:xfrm>
          <a:prstGeom prst="rect">
            <a:avLst/>
          </a:prstGeom>
          <a:noFill/>
        </p:spPr>
      </p:pic>
      <p:sp>
        <p:nvSpPr>
          <p:cNvPr id="7" name="Rectangle 6"/>
          <p:cNvSpPr/>
          <p:nvPr/>
        </p:nvSpPr>
        <p:spPr>
          <a:xfrm>
            <a:off x="3882056" y="216129"/>
            <a:ext cx="8293319" cy="6370975"/>
          </a:xfrm>
          <a:prstGeom prst="rect">
            <a:avLst/>
          </a:prstGeom>
          <a:solidFill>
            <a:srgbClr val="FFFFCC"/>
          </a:solidFill>
        </p:spPr>
        <p:txBody>
          <a:bodyPr wrap="square">
            <a:spAutoFit/>
          </a:bodyPr>
          <a:lstStyle/>
          <a:p>
            <a:pPr lvl="0"/>
            <a:r>
              <a:rPr lang="vi-VN" sz="2400" dirty="0">
                <a:solidFill>
                  <a:srgbClr val="FF0000"/>
                </a:solidFill>
              </a:rPr>
              <a:t>Khái niệm: </a:t>
            </a:r>
            <a:r>
              <a:rPr lang="vi-VN" sz="2400" dirty="0"/>
              <a:t>Tiết kiệm là biết sử dụng một cách hợp                   lí tiền bạc, của cải, thời gian, sức lực của mình và                    của người khác.</a:t>
            </a:r>
          </a:p>
          <a:p>
            <a:pPr lvl="0"/>
            <a:endParaRPr lang="en-US" sz="2400" dirty="0"/>
          </a:p>
          <a:p>
            <a:pPr lvl="0"/>
            <a:endParaRPr lang="vi-VN" sz="2400" dirty="0"/>
          </a:p>
          <a:p>
            <a:r>
              <a:rPr lang="vi-VN" sz="2400" dirty="0">
                <a:solidFill>
                  <a:srgbClr val="FF0000"/>
                </a:solidFill>
                <a:latin typeface="Arial" pitchFamily="34" charset="0"/>
                <a:cs typeface="Arial" pitchFamily="34" charset="0"/>
              </a:rPr>
              <a:t>Biểu hiện: </a:t>
            </a:r>
            <a:r>
              <a:rPr lang="vi-VN" sz="2400" dirty="0">
                <a:latin typeface="Arial" pitchFamily="34" charset="0"/>
                <a:cs typeface="Arial" pitchFamily="34" charset="0"/>
              </a:rPr>
              <a:t>- Chi tiêu hợp lí</a:t>
            </a:r>
            <a:r>
              <a:rPr lang="en-US" sz="2400" dirty="0">
                <a:latin typeface="Arial" pitchFamily="34" charset="0"/>
                <a:cs typeface="Arial" pitchFamily="34" charset="0"/>
              </a:rPr>
              <a:t>.</a:t>
            </a:r>
            <a:endParaRPr lang="vi-VN" sz="2400" dirty="0">
              <a:latin typeface="Arial" pitchFamily="34" charset="0"/>
              <a:cs typeface="Arial" pitchFamily="34" charset="0"/>
            </a:endParaRPr>
          </a:p>
          <a:p>
            <a:r>
              <a:rPr lang="vi-VN" sz="2400" dirty="0">
                <a:latin typeface="Arial" pitchFamily="34" charset="0"/>
                <a:cs typeface="Arial" pitchFamily="34" charset="0"/>
              </a:rPr>
              <a:t>- Tắt các thi</a:t>
            </a:r>
            <a:r>
              <a:rPr lang="en-US" sz="2400" dirty="0">
                <a:latin typeface="Arial" pitchFamily="34" charset="0"/>
                <a:cs typeface="Arial" pitchFamily="34" charset="0"/>
              </a:rPr>
              <a:t>ế</a:t>
            </a:r>
            <a:r>
              <a:rPr lang="vi-VN" sz="2400" dirty="0">
                <a:latin typeface="Arial" pitchFamily="34" charset="0"/>
                <a:cs typeface="Arial" pitchFamily="34" charset="0"/>
              </a:rPr>
              <a:t>t bị điện, khóa vòi nước khi không sử dụng.</a:t>
            </a:r>
          </a:p>
          <a:p>
            <a:r>
              <a:rPr lang="vi-VN" sz="2400" dirty="0">
                <a:latin typeface="Arial" pitchFamily="34" charset="0"/>
                <a:cs typeface="Arial" pitchFamily="34" charset="0"/>
              </a:rPr>
              <a:t>- Sắp xếp thời gian làm việc kho</a:t>
            </a:r>
            <a:r>
              <a:rPr lang="en-US" sz="2400" dirty="0">
                <a:latin typeface="Arial" pitchFamily="34" charset="0"/>
                <a:cs typeface="Arial" pitchFamily="34" charset="0"/>
              </a:rPr>
              <a:t>a</a:t>
            </a:r>
            <a:r>
              <a:rPr lang="vi-VN" sz="2400" dirty="0">
                <a:latin typeface="Arial" pitchFamily="34" charset="0"/>
                <a:cs typeface="Arial" pitchFamily="34" charset="0"/>
              </a:rPr>
              <a:t> học.</a:t>
            </a:r>
          </a:p>
          <a:p>
            <a:r>
              <a:rPr lang="vi-VN" sz="2400" dirty="0">
                <a:latin typeface="Arial" pitchFamily="34" charset="0"/>
                <a:cs typeface="Arial" pitchFamily="34" charset="0"/>
              </a:rPr>
              <a:t>- Sử dụng hợp lí và khai thác hiệu quả nguồn tài nguyên.</a:t>
            </a:r>
          </a:p>
          <a:p>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quản</a:t>
            </a:r>
            <a:r>
              <a:rPr lang="en-US" sz="2400" dirty="0">
                <a:latin typeface="Arial" pitchFamily="34" charset="0"/>
                <a:cs typeface="Arial" pitchFamily="34" charset="0"/>
              </a:rPr>
              <a:t> </a:t>
            </a:r>
            <a:r>
              <a:rPr lang="en-US" sz="2400" dirty="0" err="1">
                <a:latin typeface="Arial" pitchFamily="34" charset="0"/>
                <a:cs typeface="Arial" pitchFamily="34" charset="0"/>
              </a:rPr>
              <a:t>đồ</a:t>
            </a:r>
            <a:r>
              <a:rPr lang="en-US" sz="2400" dirty="0">
                <a:latin typeface="Arial" pitchFamily="34" charset="0"/>
                <a:cs typeface="Arial" pitchFamily="34" charset="0"/>
              </a:rPr>
              <a:t> </a:t>
            </a:r>
            <a:r>
              <a:rPr lang="en-US" sz="2400" dirty="0" err="1">
                <a:latin typeface="Arial" pitchFamily="34" charset="0"/>
                <a:cs typeface="Arial" pitchFamily="34" charset="0"/>
              </a:rPr>
              <a:t>dùng</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tâp</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endParaRPr lang="vi-VN" sz="2400" dirty="0">
              <a:latin typeface="Arial" pitchFamily="34" charset="0"/>
              <a:cs typeface="Arial" pitchFamily="34" charset="0"/>
            </a:endParaRPr>
          </a:p>
          <a:p>
            <a:pPr>
              <a:buFontTx/>
              <a:buChar char="-"/>
            </a:pP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a:t>
            </a:r>
          </a:p>
          <a:p>
            <a:endParaRPr lang="vi-VN" sz="2400" dirty="0">
              <a:latin typeface="Arial" pitchFamily="34" charset="0"/>
              <a:cs typeface="Arial" pitchFamily="34" charset="0"/>
            </a:endParaRPr>
          </a:p>
          <a:p>
            <a:endParaRPr lang="vi-VN" sz="2400" dirty="0">
              <a:latin typeface="Arial" pitchFamily="34" charset="0"/>
              <a:cs typeface="Arial" pitchFamily="34" charset="0"/>
            </a:endParaRPr>
          </a:p>
          <a:p>
            <a:pPr defTabSz="457200"/>
            <a:r>
              <a:rPr lang="vi-VN" sz="2400" dirty="0">
                <a:solidFill>
                  <a:srgbClr val="FF0000"/>
                </a:solidFill>
              </a:rPr>
              <a:t>Ý nghĩa: </a:t>
            </a:r>
            <a:r>
              <a:rPr lang="vi-VN" sz="2400" dirty="0"/>
              <a:t>- Tiết kiệm giúp chúng ta quý trọng kết quả lao động của bản thân mình và của người khác. </a:t>
            </a:r>
          </a:p>
          <a:p>
            <a:pPr defTabSz="457200"/>
            <a:r>
              <a:rPr lang="vi-VN" sz="2400" dirty="0"/>
              <a:t>- Khi tiết kiệm, chúng ta sẽ có điều kiện để giúp đỡ, chia sẻ với những người có hoàn cảnh khó khăn.</a:t>
            </a:r>
            <a:endParaRPr lang="vi-VN" sz="2800" dirty="0"/>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212464"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Arial" pitchFamily="34" charset="0"/>
                <a:ea typeface="Helvetica Neue"/>
                <a:cs typeface="Arial" pitchFamily="34" charset="0"/>
              </a:rPr>
              <a:t>TIẾT KIỆM</a:t>
            </a:r>
            <a:endParaRPr lang="en-SG" altLang="en-US" sz="3200" b="1" dirty="0">
              <a:solidFill>
                <a:srgbClr val="0000FF"/>
              </a:solidFill>
              <a:latin typeface="Arial" pitchFamily="34" charset="0"/>
              <a:cs typeface="Arial" pitchFamily="34" charset="0"/>
            </a:endParaRPr>
          </a:p>
        </p:txBody>
      </p:sp>
      <p:cxnSp>
        <p:nvCxnSpPr>
          <p:cNvPr id="17" name="Straight Arrow Connector 16"/>
          <p:cNvCxnSpPr/>
          <p:nvPr/>
        </p:nvCxnSpPr>
        <p:spPr>
          <a:xfrm rot="5400000" flipH="1" flipV="1">
            <a:off x="2468881" y="1354975"/>
            <a:ext cx="2327565" cy="515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260096" y="2132094"/>
            <a:ext cx="759230" cy="518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668385" y="3383279"/>
            <a:ext cx="1934095" cy="5098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Shape 1"/>
          <p:cNvPicPr/>
          <p:nvPr/>
        </p:nvPicPr>
        <p:blipFill>
          <a:blip r:embed="rId5"/>
          <a:stretch/>
        </p:blipFill>
        <p:spPr>
          <a:xfrm>
            <a:off x="10919460" y="0"/>
            <a:ext cx="1272540" cy="1043940"/>
          </a:xfrm>
          <a:prstGeom prst="rect">
            <a:avLst/>
          </a:prstGeom>
        </p:spPr>
      </p:pic>
    </p:spTree>
    <p:extLst>
      <p:ext uri="{BB962C8B-B14F-4D97-AF65-F5344CB8AC3E}">
        <p14:creationId xmlns:p14="http://schemas.microsoft.com/office/powerpoint/2010/main" val="177884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3. </a:t>
            </a:r>
            <a:r>
              <a:rPr lang="en-US" altLang="zh-CN" sz="4000" b="1" dirty="0" err="1">
                <a:solidFill>
                  <a:srgbClr val="0070C0"/>
                </a:solidFill>
                <a:latin typeface="Times New Roman" pitchFamily="18" charset="0"/>
                <a:ea typeface="华康海报体W12"/>
                <a:cs typeface="Times New Roman" pitchFamily="18" charset="0"/>
              </a:rPr>
              <a:t>Cách</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rèn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TRÒ CHƠI: TÔI LÀ THUYẾT TRÌNH GIA</a:t>
            </a: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72706" name="AutoShape 2"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6"/>
          <a:srcRect t="33996"/>
          <a:stretch>
            <a:fillRect/>
          </a:stretch>
        </p:blipFill>
        <p:spPr bwMode="auto">
          <a:xfrm>
            <a:off x="831272" y="914396"/>
            <a:ext cx="2211186"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7"/>
          <a:srcRect l="21238" t="7818" r="22542" b="15260"/>
          <a:stretch>
            <a:fillRect/>
          </a:stretch>
        </p:blipFill>
        <p:spPr bwMode="auto">
          <a:xfrm>
            <a:off x="382385" y="3233660"/>
            <a:ext cx="3241964"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8"/>
          <a:srcRect/>
          <a:stretch>
            <a:fillRect/>
          </a:stretch>
        </p:blipFill>
        <p:spPr bwMode="auto">
          <a:xfrm>
            <a:off x="4006737" y="2144683"/>
            <a:ext cx="4056609" cy="3911707"/>
          </a:xfrm>
          <a:prstGeom prst="rect">
            <a:avLst/>
          </a:prstGeom>
          <a:noFill/>
        </p:spPr>
      </p:pic>
      <p:pic>
        <p:nvPicPr>
          <p:cNvPr id="19" name="Picture 4"/>
          <p:cNvPicPr>
            <a:picLocks noChangeAspect="1" noChangeArrowheads="1"/>
          </p:cNvPicPr>
          <p:nvPr/>
        </p:nvPicPr>
        <p:blipFill>
          <a:blip r:embed="rId9"/>
          <a:srcRect l="10772" t="10369" r="50702" b="60653"/>
          <a:stretch>
            <a:fillRect/>
          </a:stretch>
        </p:blipFill>
        <p:spPr bwMode="auto">
          <a:xfrm>
            <a:off x="8467899" y="2709949"/>
            <a:ext cx="3341716" cy="2975956"/>
          </a:xfrm>
          <a:prstGeom prst="rect">
            <a:avLst/>
          </a:prstGeom>
          <a:noFill/>
          <a:ln w="9525">
            <a:noFill/>
            <a:miter lim="800000"/>
            <a:headEnd/>
            <a:tailEnd/>
          </a:ln>
          <a:effectLst/>
        </p:spPr>
      </p:pic>
      <p:sp>
        <p:nvSpPr>
          <p:cNvPr id="20" name="Rectangle 19"/>
          <p:cNvSpPr/>
          <p:nvPr/>
        </p:nvSpPr>
        <p:spPr>
          <a:xfrm>
            <a:off x="3347258" y="961152"/>
            <a:ext cx="5796742" cy="954107"/>
          </a:xfrm>
          <a:prstGeom prst="rect">
            <a:avLst/>
          </a:prstGeom>
          <a:solidFill>
            <a:srgbClr val="FFCCFF"/>
          </a:solidFill>
        </p:spPr>
        <p:txBody>
          <a:bodyPr wrap="square">
            <a:spAutoFit/>
          </a:bodyPr>
          <a:lstStyle/>
          <a:p>
            <a:r>
              <a:rPr lang="vi-VN" sz="2800" b="1" dirty="0"/>
              <a:t>Em hãy thuyết trình trước lớp về một trong các chủ đề sau:</a:t>
            </a:r>
          </a:p>
        </p:txBody>
      </p:sp>
      <p:sp>
        <p:nvSpPr>
          <p:cNvPr id="21" name="Rectangle 20"/>
          <p:cNvSpPr/>
          <p:nvPr/>
        </p:nvSpPr>
        <p:spPr>
          <a:xfrm>
            <a:off x="488596" y="6120538"/>
            <a:ext cx="3125664" cy="523220"/>
          </a:xfrm>
          <a:prstGeom prst="rect">
            <a:avLst/>
          </a:prstGeom>
          <a:solidFill>
            <a:srgbClr val="00FF99"/>
          </a:solidFill>
        </p:spPr>
        <p:txBody>
          <a:bodyPr wrap="none">
            <a:spAutoFit/>
          </a:bodyPr>
          <a:lstStyle/>
          <a:p>
            <a:pPr lvl="0"/>
            <a:r>
              <a:rPr lang="vi-VN" sz="2800" dirty="0"/>
              <a:t>Tiết kiệm thời gian</a:t>
            </a:r>
          </a:p>
        </p:txBody>
      </p:sp>
      <p:sp>
        <p:nvSpPr>
          <p:cNvPr id="22" name="Rectangle 21"/>
          <p:cNvSpPr/>
          <p:nvPr/>
        </p:nvSpPr>
        <p:spPr>
          <a:xfrm>
            <a:off x="4654999" y="6153788"/>
            <a:ext cx="2989408" cy="523220"/>
          </a:xfrm>
          <a:prstGeom prst="rect">
            <a:avLst/>
          </a:prstGeom>
          <a:solidFill>
            <a:srgbClr val="00FF99"/>
          </a:solidFill>
        </p:spPr>
        <p:txBody>
          <a:bodyPr wrap="none">
            <a:spAutoFit/>
          </a:bodyPr>
          <a:lstStyle/>
          <a:p>
            <a:pPr lvl="0"/>
            <a:r>
              <a:rPr lang="vi-VN" sz="2800" dirty="0"/>
              <a:t>Tiết kiệm tiền bạc</a:t>
            </a:r>
          </a:p>
        </p:txBody>
      </p:sp>
      <p:sp>
        <p:nvSpPr>
          <p:cNvPr id="24" name="Rectangle 23"/>
          <p:cNvSpPr/>
          <p:nvPr/>
        </p:nvSpPr>
        <p:spPr>
          <a:xfrm>
            <a:off x="8359834" y="6103912"/>
            <a:ext cx="3465500" cy="523220"/>
          </a:xfrm>
          <a:prstGeom prst="rect">
            <a:avLst/>
          </a:prstGeom>
          <a:solidFill>
            <a:srgbClr val="00FF99"/>
          </a:solidFill>
        </p:spPr>
        <p:txBody>
          <a:bodyPr wrap="none">
            <a:spAutoFit/>
          </a:bodyPr>
          <a:lstStyle/>
          <a:p>
            <a:r>
              <a:rPr lang="vi-VN" sz="2800" dirty="0"/>
              <a:t>Tiết kiệm điện, nước</a:t>
            </a:r>
          </a:p>
        </p:txBody>
      </p:sp>
      <p:pic>
        <p:nvPicPr>
          <p:cNvPr id="72721" name="Picture 17" descr="https://gxtanhuong.net/wp-content/uploads/2018/03/VoTay.jpg"/>
          <p:cNvPicPr>
            <a:picLocks noChangeAspect="1" noChangeArrowheads="1"/>
          </p:cNvPicPr>
          <p:nvPr/>
        </p:nvPicPr>
        <p:blipFill>
          <a:blip r:embed="rId10" cstate="print"/>
          <a:srcRect/>
          <a:stretch>
            <a:fillRect/>
          </a:stretch>
        </p:blipFill>
        <p:spPr bwMode="auto">
          <a:xfrm flipH="1">
            <a:off x="9942020" y="1180403"/>
            <a:ext cx="1512917" cy="1296786"/>
          </a:xfrm>
          <a:prstGeom prst="rect">
            <a:avLst/>
          </a:prstGeom>
          <a:noFill/>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3. </a:t>
            </a:r>
            <a:r>
              <a:rPr lang="en-US" altLang="zh-CN" sz="4000" b="1" dirty="0" err="1">
                <a:solidFill>
                  <a:srgbClr val="0070C0"/>
                </a:solidFill>
                <a:latin typeface="Times New Roman" pitchFamily="18" charset="0"/>
                <a:ea typeface="华康海报体W12"/>
                <a:cs typeface="Times New Roman" pitchFamily="18" charset="0"/>
              </a:rPr>
              <a:t>Cách</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rèn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70657" name="Rectangle 1"/>
          <p:cNvSpPr>
            <a:spLocks noChangeArrowheads="1"/>
          </p:cNvSpPr>
          <p:nvPr/>
        </p:nvSpPr>
        <p:spPr bwMode="auto">
          <a:xfrm>
            <a:off x="6550429" y="1862050"/>
            <a:ext cx="44057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vi-VN"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thời</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gian</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tiền</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bạc</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điện</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nước</a:t>
            </a:r>
            <a:r>
              <a:rPr kumimoji="0" lang="vi-VN" sz="32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III.Luyện</a:t>
            </a: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 </a:t>
            </a:r>
            <a:r>
              <a:rPr lang="en-US" altLang="zh-CN" sz="3200" b="1" dirty="0" err="1">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tập</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p14="http://schemas.microsoft.com/office/powerpoint/2010/main" val="184027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49875" y="-66090"/>
            <a:ext cx="12192000" cy="6831250"/>
          </a:xfrm>
          <a:prstGeom prst="rect">
            <a:avLst/>
          </a:prstGeom>
          <a:noFill/>
        </p:spPr>
      </p:pic>
      <p:sp>
        <p:nvSpPr>
          <p:cNvPr id="10" name="TextBox 9"/>
          <p:cNvSpPr txBox="1"/>
          <p:nvPr/>
        </p:nvSpPr>
        <p:spPr>
          <a:xfrm>
            <a:off x="0" y="0"/>
            <a:ext cx="10041775" cy="2708430"/>
          </a:xfrm>
          <a:prstGeom prst="rect">
            <a:avLst/>
          </a:prstGeom>
          <a:solidFill>
            <a:srgbClr val="FFCCFF"/>
          </a:solidFill>
          <a:ln>
            <a:noFill/>
          </a:ln>
        </p:spPr>
        <p:txBody>
          <a:bodyPr wrap="square" lIns="121917" tIns="60958" rIns="121917" bIns="60958" rtlCol="0">
            <a:spAutoFit/>
          </a:bodyPr>
          <a:lstStyle/>
          <a:p>
            <a:r>
              <a:rPr lang="vi-VN" sz="2800" dirty="0"/>
              <a:t>1. Em đồng tình hoặc không đồng tình với hành vi của bạn nào? Vì sao? </a:t>
            </a:r>
          </a:p>
          <a:p>
            <a:r>
              <a:rPr lang="vi-VN" sz="2800" dirty="0"/>
              <a:t>2. Nếu là bạn học cùng lớp với các bạn trên, em sẽ đưa ra lời khuyên gì cho các bạn ấy?</a:t>
            </a:r>
          </a:p>
          <a:p>
            <a:br>
              <a:rPr lang="vi-VN" sz="2800" dirty="0"/>
            </a:br>
            <a:endParaRPr lang="vi-VN" sz="2800" b="1" dirty="0"/>
          </a:p>
        </p:txBody>
      </p:sp>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919460" y="0"/>
            <a:ext cx="1272540" cy="1043940"/>
          </a:xfrm>
          <a:prstGeom prst="rect">
            <a:avLst/>
          </a:prstGeom>
        </p:spPr>
      </p:pic>
      <p:sp>
        <p:nvSpPr>
          <p:cNvPr id="12" name="Rectangle 11"/>
          <p:cNvSpPr/>
          <p:nvPr/>
        </p:nvSpPr>
        <p:spPr>
          <a:xfrm>
            <a:off x="199501" y="2025908"/>
            <a:ext cx="4256116" cy="4832092"/>
          </a:xfrm>
          <a:prstGeom prst="rect">
            <a:avLst/>
          </a:prstGeom>
          <a:solidFill>
            <a:srgbClr val="00FFFF"/>
          </a:solidFill>
        </p:spPr>
        <p:txBody>
          <a:bodyPr wrap="square">
            <a:spAutoFit/>
          </a:bodyPr>
          <a:lstStyle/>
          <a:p>
            <a:r>
              <a:rPr lang="vi-VN" sz="2800" b="1" dirty="0"/>
              <a:t>Nhóm 1: Tình huống 1: </a:t>
            </a:r>
            <a:r>
              <a:rPr lang="vi-VN" sz="2800" dirty="0"/>
              <a:t>Hôm nay, Lan có nhiều bài tập về nhà cần làm xong nhưng tối có chương trình tivi Lan yêu thích. Lan định sáng mai sẽ dậy sớm làm bài. Nhưng do thức khuya, Lan ngủ dậy muộn, bị trễ giờ đi học và không hoàn thành bài tập.</a:t>
            </a:r>
          </a:p>
        </p:txBody>
      </p:sp>
      <p:sp>
        <p:nvSpPr>
          <p:cNvPr id="13" name="Rectangle 12"/>
          <p:cNvSpPr/>
          <p:nvPr/>
        </p:nvSpPr>
        <p:spPr>
          <a:xfrm>
            <a:off x="4605251" y="2028308"/>
            <a:ext cx="3707475" cy="4832092"/>
          </a:xfrm>
          <a:prstGeom prst="rect">
            <a:avLst/>
          </a:prstGeom>
          <a:solidFill>
            <a:srgbClr val="00FFFF"/>
          </a:solidFill>
        </p:spPr>
        <p:txBody>
          <a:bodyPr wrap="square">
            <a:spAutoFit/>
          </a:bodyPr>
          <a:lstStyle/>
          <a:p>
            <a:r>
              <a:rPr lang="vi-VN" sz="2800" b="1" dirty="0"/>
              <a:t>Nhóm 2: Tình huống 2: </a:t>
            </a:r>
            <a:r>
              <a:rPr lang="vi-VN" sz="2800" dirty="0"/>
              <a:t>Một nhóm bạn trong lớp 6A thường để nước tràn lênh láng khi rửa chân tay ở vòi nước phía sau khu nhà đang xây trong sân trường. Các bạn ấy còn hay quên tắt điện, quạt trong lớp mỗi khi ra về.</a:t>
            </a:r>
          </a:p>
        </p:txBody>
      </p:sp>
      <p:sp>
        <p:nvSpPr>
          <p:cNvPr id="15" name="Rectangle 14"/>
          <p:cNvSpPr/>
          <p:nvPr/>
        </p:nvSpPr>
        <p:spPr>
          <a:xfrm>
            <a:off x="8478983" y="2047442"/>
            <a:ext cx="3524590" cy="4832092"/>
          </a:xfrm>
          <a:prstGeom prst="rect">
            <a:avLst/>
          </a:prstGeom>
          <a:solidFill>
            <a:srgbClr val="00FFFF"/>
          </a:solidFill>
        </p:spPr>
        <p:txBody>
          <a:bodyPr wrap="square">
            <a:spAutoFit/>
          </a:bodyPr>
          <a:lstStyle/>
          <a:p>
            <a:r>
              <a:rPr lang="vi-VN" sz="2800" b="1" dirty="0"/>
              <a:t>Nhóm 3,4: Tình huống 3: </a:t>
            </a:r>
            <a:r>
              <a:rPr lang="vi-VN" sz="2800" dirty="0"/>
              <a:t>Bạn An là học sinh lớp 6 nhưng luôn đòi bố mẹ mua cho những đồ đắt tiền như quần áo hàng hiệu, máy nghe nhạc, điện thoại thông minh,... để tỏ vẻ sành điệu trước mặt bạn bè.</a:t>
            </a:r>
          </a:p>
        </p:txBody>
      </p:sp>
      <p:sp>
        <p:nvSpPr>
          <p:cNvPr id="9217" name="Rectangle 1"/>
          <p:cNvSpPr>
            <a:spLocks noChangeArrowheads="1"/>
          </p:cNvSpPr>
          <p:nvPr/>
        </p:nvSpPr>
        <p:spPr bwMode="auto">
          <a:xfrm>
            <a:off x="199508" y="1974657"/>
            <a:ext cx="3341717" cy="440120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khuyên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lần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sau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nữa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việc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hôm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nay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chớ</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ngày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mai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thân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807248" y="2025908"/>
            <a:ext cx="4006735"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2: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nhắc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nhở</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đây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chung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toàn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mỗi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một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chút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8146473" y="2025908"/>
            <a:ext cx="3929152"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3: An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về</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=&gt;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nói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ở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ngoài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còn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nghèo</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khổ</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họ</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thiếu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thốn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có</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thể</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giúp</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đỡ</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cũng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pic>
        <p:nvPicPr>
          <p:cNvPr id="16" name="Picture 15"/>
          <p:cNvPicPr>
            <a:picLocks noChangeAspect="1"/>
          </p:cNvPicPr>
          <p:nvPr/>
        </p:nvPicPr>
        <p:blipFill>
          <a:blip r:embed="rId4" cstate="print"/>
          <a:srcRect l="5257" t="19184" r="3513" b="27566"/>
          <a:stretch>
            <a:fillRect/>
          </a:stretch>
        </p:blipFill>
        <p:spPr>
          <a:xfrm>
            <a:off x="10241281" y="1047400"/>
            <a:ext cx="1047404" cy="831273"/>
          </a:xfrm>
          <a:prstGeom prst="rect">
            <a:avLst/>
          </a:prstGeom>
        </p:spPr>
      </p:pic>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217"/>
                                        </p:tgtEl>
                                        <p:attrNameLst>
                                          <p:attrName>style.visibility</p:attrName>
                                        </p:attrNameLst>
                                      </p:cBhvr>
                                      <p:to>
                                        <p:strVal val="visible"/>
                                      </p:to>
                                    </p:set>
                                    <p:animEffect transition="in" filter="randombar(horizontal)">
                                      <p:cBhvr>
                                        <p:cTn id="28" dur="500"/>
                                        <p:tgtEl>
                                          <p:spTgt spid="92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randombar(horizontal)">
                                      <p:cBhvr>
                                        <p:cTn id="36" dur="500"/>
                                        <p:tgtEl>
                                          <p:spTgt spid="92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randombar(horizontal)">
                                      <p:cBhvr>
                                        <p:cTn id="4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217" grpId="0" animBg="1"/>
      <p:bldP spid="9218" grpId="0" animBg="1"/>
      <p:bldP spid="92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21625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IV. VẬN DỤNG</a:t>
            </a: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9"/>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10"/>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p14="http://schemas.microsoft.com/office/powerpoint/2010/main" val="79066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sp>
        <p:nvSpPr>
          <p:cNvPr id="11" name="AutoShape 3"/>
          <p:cNvSpPr>
            <a:spLocks noChangeArrowheads="1"/>
          </p:cNvSpPr>
          <p:nvPr/>
        </p:nvSpPr>
        <p:spPr bwMode="gray">
          <a:xfrm>
            <a:off x="3567700" y="299250"/>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15" name="Rectangle 14"/>
          <p:cNvSpPr/>
          <p:nvPr/>
        </p:nvSpPr>
        <p:spPr>
          <a:xfrm>
            <a:off x="314958" y="2587009"/>
            <a:ext cx="3026757" cy="3970318"/>
          </a:xfrm>
          <a:prstGeom prst="rect">
            <a:avLst/>
          </a:prstGeom>
          <a:solidFill>
            <a:srgbClr val="FFCCFF"/>
          </a:solidFill>
        </p:spPr>
        <p:txBody>
          <a:bodyPr wrap="square">
            <a:spAutoFit/>
          </a:bodyPr>
          <a:lstStyle/>
          <a:p>
            <a:r>
              <a:rPr lang="vi-VN" sz="2800" b="1" i="1" dirty="0"/>
              <a:t>Nhóm 1 + 2: </a:t>
            </a:r>
            <a:endParaRPr lang="vi-VN" sz="2800" dirty="0"/>
          </a:p>
          <a:p>
            <a:r>
              <a:rPr lang="vi-VN" sz="2800" dirty="0"/>
              <a:t>Em hãy lập kế hoạch tiết kiệm tiền để có đủ chi phí mua giày dép, sách vở cho năm học mới mà không phải xin bố mẹ.</a:t>
            </a:r>
          </a:p>
        </p:txBody>
      </p:sp>
      <p:pic>
        <p:nvPicPr>
          <p:cNvPr id="16" name="Shape 1"/>
          <p:cNvPicPr/>
          <p:nvPr/>
        </p:nvPicPr>
        <p:blipFill>
          <a:blip r:embed="rId3"/>
          <a:stretch/>
        </p:blipFill>
        <p:spPr>
          <a:xfrm>
            <a:off x="10919460" y="0"/>
            <a:ext cx="1272540" cy="1043940"/>
          </a:xfrm>
          <a:prstGeom prst="rect">
            <a:avLst/>
          </a:prstGeom>
        </p:spPr>
      </p:pic>
      <p:pic>
        <p:nvPicPr>
          <p:cNvPr id="14" name="Picutre 271"/>
          <p:cNvPicPr/>
          <p:nvPr/>
        </p:nvPicPr>
        <p:blipFill>
          <a:blip r:embed="rId4"/>
          <a:stretch/>
        </p:blipFill>
        <p:spPr>
          <a:xfrm>
            <a:off x="3817901" y="1266710"/>
            <a:ext cx="4090670" cy="4385946"/>
          </a:xfrm>
          <a:prstGeom prst="rect">
            <a:avLst/>
          </a:prstGeom>
        </p:spPr>
      </p:pic>
      <p:sp>
        <p:nvSpPr>
          <p:cNvPr id="17" name="Rectangle 16"/>
          <p:cNvSpPr/>
          <p:nvPr/>
        </p:nvSpPr>
        <p:spPr>
          <a:xfrm>
            <a:off x="8296101" y="1670680"/>
            <a:ext cx="3607723" cy="4955203"/>
          </a:xfrm>
          <a:prstGeom prst="rect">
            <a:avLst/>
          </a:prstGeom>
          <a:solidFill>
            <a:srgbClr val="FFFFCC"/>
          </a:solidFill>
        </p:spPr>
        <p:txBody>
          <a:bodyPr wrap="square">
            <a:spAutoFit/>
          </a:bodyPr>
          <a:lstStyle/>
          <a:p>
            <a:r>
              <a:rPr lang="vi-VN" sz="2800" b="1" i="1" dirty="0"/>
              <a:t>Nhóm 3 + 4: </a:t>
            </a:r>
            <a:endParaRPr lang="vi-VN" sz="2800" dirty="0"/>
          </a:p>
          <a:p>
            <a:r>
              <a:rPr lang="vi-VN" sz="2800" dirty="0"/>
              <a:t>Em hãy tự nhận xét việc rèn luyện tính tiết kiệm của mình, bạn bè và người thân. Nêu 5 điều góp ý cho chính em, bạn bè và người thân để cùng nhau thay đổi tích cực hơn.</a:t>
            </a:r>
          </a:p>
          <a:p>
            <a:br>
              <a:rPr lang="vi-VN" b="1" dirty="0"/>
            </a:br>
            <a:endParaRPr lang="vi-VN" dirty="0"/>
          </a:p>
        </p:txBody>
      </p:sp>
      <p:pic>
        <p:nvPicPr>
          <p:cNvPr id="18" name="Picture 17"/>
          <p:cNvPicPr>
            <a:picLocks noChangeAspect="1"/>
          </p:cNvPicPr>
          <p:nvPr/>
        </p:nvPicPr>
        <p:blipFill>
          <a:blip r:embed="rId5"/>
          <a:srcRect l="5257" t="19184" r="3513" b="27566"/>
          <a:stretch>
            <a:fillRect/>
          </a:stretch>
        </p:blipFill>
        <p:spPr>
          <a:xfrm>
            <a:off x="149638" y="0"/>
            <a:ext cx="2477193" cy="1945178"/>
          </a:xfrm>
          <a:prstGeom prst="rect">
            <a:avLst/>
          </a:prstGeom>
        </p:spPr>
      </p:pic>
    </p:spTree>
    <p:extLst>
      <p:ext uri="{BB962C8B-B14F-4D97-AF65-F5344CB8AC3E}">
        <p14:creationId xmlns:p14="http://schemas.microsoft.com/office/powerpoint/2010/main" val="378866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19"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175951" y="-854759"/>
            <a:ext cx="9010240" cy="8160814"/>
          </a:xfrm>
          <a:prstGeom prst="rect">
            <a:avLst/>
          </a:prstGeom>
        </p:spPr>
      </p:pic>
      <p:sp>
        <p:nvSpPr>
          <p:cNvPr id="21" name="Rectangle 20"/>
          <p:cNvSpPr>
            <a:spLocks noChangeArrowheads="1"/>
          </p:cNvSpPr>
          <p:nvPr/>
        </p:nvSpPr>
        <p:spPr bwMode="auto">
          <a:xfrm>
            <a:off x="4296748" y="5002713"/>
            <a:ext cx="7364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3200" dirty="0">
                <a:solidFill>
                  <a:srgbClr val="FF0000"/>
                </a:solidFill>
                <a:latin typeface="Arial" pitchFamily="34" charset="0"/>
                <a:cs typeface="Arial" pitchFamily="34" charset="0"/>
              </a:rPr>
              <a:t>Em hãy quan sát hình ảnh và cho biết các bạn ấy đang lãng phí những gì?</a:t>
            </a:r>
          </a:p>
        </p:txBody>
      </p:sp>
      <p:pic>
        <p:nvPicPr>
          <p:cNvPr id="22" name="Shape 261"/>
          <p:cNvPicPr/>
          <p:nvPr/>
        </p:nvPicPr>
        <p:blipFill>
          <a:blip r:embed="rId4"/>
          <a:stretch/>
        </p:blipFill>
        <p:spPr>
          <a:xfrm>
            <a:off x="4777740" y="1478280"/>
            <a:ext cx="6332220" cy="3017520"/>
          </a:xfrm>
          <a:prstGeom prst="rect">
            <a:avLst/>
          </a:prstGeom>
        </p:spPr>
      </p:pic>
      <p:pic>
        <p:nvPicPr>
          <p:cNvPr id="23" name="Shape 1"/>
          <p:cNvPicPr/>
          <p:nvPr/>
        </p:nvPicPr>
        <p:blipFill>
          <a:blip r:embed="rId5"/>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pic>
        <p:nvPicPr>
          <p:cNvPr id="2" name="Picture 1">
            <a:extLst>
              <a:ext uri="{FF2B5EF4-FFF2-40B4-BE49-F238E27FC236}">
                <a16:creationId xmlns:a16="http://schemas.microsoft.com/office/drawing/2014/main" id="{8ADCCCD9-E6CA-0701-804A-FACE9C6AF66A}"/>
              </a:ext>
            </a:extLst>
          </p:cNvPr>
          <p:cNvPicPr>
            <a:picLocks noChangeAspect="1"/>
          </p:cNvPicPr>
          <p:nvPr/>
        </p:nvPicPr>
        <p:blipFill>
          <a:blip r:embed="rId7"/>
          <a:stretch>
            <a:fillRect/>
          </a:stretch>
        </p:blipFill>
        <p:spPr>
          <a:xfrm>
            <a:off x="-158413" y="972574"/>
            <a:ext cx="4378861" cy="5182805"/>
          </a:xfrm>
          <a:prstGeom prst="rect">
            <a:avLst/>
          </a:prstGeom>
        </p:spPr>
      </p:pic>
      <p:sp>
        <p:nvSpPr>
          <p:cNvPr id="8" name="TextBox 7">
            <a:extLst>
              <a:ext uri="{FF2B5EF4-FFF2-40B4-BE49-F238E27FC236}">
                <a16:creationId xmlns:a16="http://schemas.microsoft.com/office/drawing/2014/main" id="{32F55A11-14E1-5AAE-A2BB-2405D88F3C6C}"/>
              </a:ext>
            </a:extLst>
          </p:cNvPr>
          <p:cNvSpPr txBox="1"/>
          <p:nvPr/>
        </p:nvSpPr>
        <p:spPr>
          <a:xfrm>
            <a:off x="-1199101" y="3916213"/>
            <a:ext cx="6460236" cy="584775"/>
          </a:xfrm>
          <a:prstGeom prst="rect">
            <a:avLst/>
          </a:prstGeom>
          <a:noFill/>
        </p:spPr>
        <p:txBody>
          <a:bodyPr wrap="square">
            <a:spAutoFit/>
          </a:bodyPr>
          <a:lstStyle/>
          <a:p>
            <a:pPr algn="ctr"/>
            <a:r>
              <a:rPr lang="en-US" altLang="zh-CN" sz="32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rPr>
              <a:t>I. KHỞI ĐỘNG</a:t>
            </a:r>
            <a:endParaRPr lang="zh-CN" altLang="en-US" sz="32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224518" y="1313412"/>
            <a:ext cx="6525417" cy="5303520"/>
          </a:xfrm>
          <a:prstGeom prst="rect">
            <a:avLst/>
          </a:prstGeom>
        </p:spPr>
      </p:pic>
      <p:sp>
        <p:nvSpPr>
          <p:cNvPr id="19" name="文本框 15"/>
          <p:cNvSpPr txBox="1"/>
          <p:nvPr/>
        </p:nvSpPr>
        <p:spPr>
          <a:xfrm>
            <a:off x="1271702" y="3885278"/>
            <a:ext cx="4530583" cy="1323439"/>
          </a:xfrm>
          <a:prstGeom prst="rect">
            <a:avLst/>
          </a:prstGeom>
          <a:noFill/>
        </p:spPr>
        <p:txBody>
          <a:bodyPr wrap="square" rtlCol="0">
            <a:spAutoFit/>
          </a:bodyPr>
          <a:lstStyle/>
          <a:p>
            <a:pPr algn="ctr" defTabSz="457200"/>
            <a:r>
              <a:rPr lang="en-US" altLang="zh-CN" sz="4000" b="1" dirty="0">
                <a:solidFill>
                  <a:srgbClr val="FF0000"/>
                </a:solidFill>
                <a:latin typeface="Segoe Print" pitchFamily="2" charset="0"/>
                <a:ea typeface="华康海报体W12" panose="040B0C09000000000000" pitchFamily="81" charset="-122"/>
                <a:cs typeface="Times New Roman" pitchFamily="18" charset="0"/>
              </a:rPr>
              <a:t>Xin </a:t>
            </a:r>
            <a:r>
              <a:rPr lang="en-US" altLang="zh-CN" sz="4000" b="1" dirty="0" err="1">
                <a:solidFill>
                  <a:srgbClr val="FF0000"/>
                </a:solidFill>
                <a:latin typeface="Segoe Print" pitchFamily="2" charset="0"/>
                <a:ea typeface="华康海报体W12" panose="040B0C09000000000000" pitchFamily="81" charset="-122"/>
                <a:cs typeface="Times New Roman" pitchFamily="18" charset="0"/>
              </a:rPr>
              <a:t>chào</a:t>
            </a:r>
            <a:r>
              <a:rPr lang="en-US" altLang="zh-CN" sz="4000" b="1" dirty="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a:solidFill>
                  <a:srgbClr val="FF0000"/>
                </a:solidFill>
                <a:latin typeface="Segoe Print" pitchFamily="2" charset="0"/>
                <a:ea typeface="华康海报体W12" panose="040B0C09000000000000" pitchFamily="81" charset="-122"/>
                <a:cs typeface="Times New Roman" pitchFamily="18" charset="0"/>
              </a:rPr>
              <a:t>và</a:t>
            </a:r>
            <a:r>
              <a:rPr lang="en-US" altLang="zh-CN" sz="4000" b="1" dirty="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a:solidFill>
                  <a:srgbClr val="FF0000"/>
                </a:solidFill>
                <a:latin typeface="Segoe Print" pitchFamily="2" charset="0"/>
                <a:ea typeface="华康海报体W12" panose="040B0C09000000000000" pitchFamily="81" charset="-122"/>
                <a:cs typeface="Times New Roman" pitchFamily="18" charset="0"/>
              </a:rPr>
              <a:t>hẹn</a:t>
            </a:r>
            <a:r>
              <a:rPr lang="en-US" altLang="zh-CN" sz="4000" b="1" dirty="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a:solidFill>
                  <a:srgbClr val="FF0000"/>
                </a:solidFill>
                <a:latin typeface="Segoe Print" pitchFamily="2" charset="0"/>
                <a:ea typeface="华康海报体W12" panose="040B0C09000000000000" pitchFamily="81" charset="-122"/>
                <a:cs typeface="Times New Roman" pitchFamily="18" charset="0"/>
              </a:rPr>
              <a:t>gặp</a:t>
            </a:r>
            <a:r>
              <a:rPr lang="en-US" altLang="zh-CN" sz="4000" b="1" dirty="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a:solidFill>
                  <a:srgbClr val="FF0000"/>
                </a:solidFill>
                <a:latin typeface="Segoe Print" pitchFamily="2" charset="0"/>
                <a:ea typeface="华康海报体W12" panose="040B0C09000000000000" pitchFamily="81" charset="-122"/>
                <a:cs typeface="Times New Roman" pitchFamily="18" charset="0"/>
              </a:rPr>
              <a:t>lại</a:t>
            </a:r>
            <a:r>
              <a:rPr lang="en-US" altLang="zh-CN" sz="4000" b="1" dirty="0">
                <a:solidFill>
                  <a:srgbClr val="FF0000"/>
                </a:solidFill>
                <a:latin typeface="Segoe Print" pitchFamily="2" charset="0"/>
                <a:ea typeface="华康海报体W12" panose="040B0C09000000000000" pitchFamily="81" charset="-122"/>
                <a:cs typeface="Times New Roman" pitchFamily="18" charset="0"/>
              </a:rPr>
              <a:t>!</a:t>
            </a:r>
            <a:endParaRPr lang="zh-CN" altLang="en-US" sz="4000" b="1" dirty="0">
              <a:solidFill>
                <a:srgbClr val="FF0000"/>
              </a:solidFill>
              <a:latin typeface="Segoe Print" pitchFamily="2" charset="0"/>
              <a:ea typeface="华康海报体W12" panose="040B0C09000000000000" pitchFamily="81" charset="-122"/>
              <a:cs typeface="Times New Roman" pitchFamily="18" charset="0"/>
            </a:endParaRPr>
          </a:p>
        </p:txBody>
      </p:sp>
      <p:pic>
        <p:nvPicPr>
          <p:cNvPr id="7" name="Shape 1"/>
          <p:cNvPicPr/>
          <p:nvPr/>
        </p:nvPicPr>
        <p:blipFill>
          <a:blip r:embed="rId4"/>
          <a:stretch/>
        </p:blipFill>
        <p:spPr>
          <a:xfrm>
            <a:off x="10919460" y="0"/>
            <a:ext cx="1272540" cy="1043940"/>
          </a:xfrm>
          <a:prstGeom prst="rect">
            <a:avLst/>
          </a:prstGeom>
        </p:spPr>
      </p:pic>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pic>
        <p:nvPicPr>
          <p:cNvPr id="3074" name="Picture 2" descr="Hình động khóc chào tạm biệt"/>
          <p:cNvPicPr>
            <a:picLocks noChangeAspect="1" noChangeArrowheads="1" noCrop="1"/>
          </p:cNvPicPr>
          <p:nvPr/>
        </p:nvPicPr>
        <p:blipFill>
          <a:blip r:embed="rId6"/>
          <a:srcRect/>
          <a:stretch>
            <a:fillRect/>
          </a:stretch>
        </p:blipFill>
        <p:spPr bwMode="auto">
          <a:xfrm>
            <a:off x="7055138" y="1380547"/>
            <a:ext cx="4765559" cy="5186507"/>
          </a:xfrm>
          <a:prstGeom prst="rect">
            <a:avLst/>
          </a:prstGeom>
          <a:noFill/>
        </p:spPr>
      </p:pic>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a:solidFill>
                  <a:srgbClr val="0070C0"/>
                </a:solidFill>
                <a:latin typeface="Times New Roman" pitchFamily="18" charset="0"/>
                <a:ea typeface="华康海报体W12"/>
                <a:cs typeface="Times New Roman" pitchFamily="18" charset="0"/>
              </a:rPr>
              <a:t>I. Khám phá</a:t>
            </a:r>
            <a:endParaRPr lang="zh-CN" altLang="en-US" sz="4000" b="1">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36626" y="1863726"/>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1.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598516" y="2548140"/>
            <a:ext cx="5897880"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25546" y="3182678"/>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3.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Rectangle 1"/>
          <p:cNvSpPr>
            <a:spLocks noChangeArrowheads="1"/>
          </p:cNvSpPr>
          <p:nvPr/>
        </p:nvSpPr>
        <p:spPr bwMode="auto">
          <a:xfrm>
            <a:off x="6633556" y="1546170"/>
            <a:ext cx="485463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a:ln>
                  <a:noFill/>
                </a:ln>
                <a:solidFill>
                  <a:schemeClr val="tx1"/>
                </a:solidFill>
                <a:effectLst/>
                <a:ea typeface="Times New Roman" pitchFamily="18" charset="0"/>
                <a:cs typeface="Times New Roman" pitchFamily="18" charset="0"/>
              </a:rPr>
              <a:t>- Chi tiêu h</a:t>
            </a:r>
            <a:r>
              <a:rPr kumimoji="0" lang="vi-VN" sz="2800" i="0" u="none" strike="noStrike" cap="none" normalizeH="0" baseline="0" dirty="0">
                <a:ln>
                  <a:noFill/>
                </a:ln>
                <a:solidFill>
                  <a:schemeClr val="tx1"/>
                </a:solidFill>
                <a:effectLst/>
                <a:ea typeface="Times New Roman" pitchFamily="18" charset="0"/>
                <a:cs typeface="Arial" pitchFamily="34" charset="0"/>
              </a:rPr>
              <a:t>ợ</a:t>
            </a:r>
            <a:r>
              <a:rPr kumimoji="0" lang="vi-VN" sz="2800" i="0" u="none" strike="noStrike" cap="none" normalizeH="0" baseline="0" dirty="0">
                <a:ln>
                  <a:noFill/>
                </a:ln>
                <a:solidFill>
                  <a:schemeClr val="tx1"/>
                </a:solidFill>
                <a:effectLst/>
                <a:ea typeface="Times New Roman" pitchFamily="18" charset="0"/>
                <a:cs typeface="Times New Roman" pitchFamily="18" charset="0"/>
              </a:rPr>
              <a:t>p l</a:t>
            </a:r>
            <a:r>
              <a:rPr kumimoji="0" lang="vi-VN" sz="2800" i="0" u="none" strike="noStrike" cap="none" normalizeH="0" baseline="0" dirty="0">
                <a:ln>
                  <a:noFill/>
                </a:ln>
                <a:solidFill>
                  <a:schemeClr val="tx1"/>
                </a:solidFill>
                <a:effectLst/>
                <a:ea typeface="Times New Roman" pitchFamily="18" charset="0"/>
                <a:cs typeface=".VnTime"/>
              </a:rPr>
              <a:t>í</a:t>
            </a:r>
            <a:r>
              <a:rPr kumimoji="0" lang="en-US" sz="2800" i="0" u="none" strike="noStrike" cap="none" normalizeH="0" baseline="0" dirty="0">
                <a:ln>
                  <a:noFill/>
                </a:ln>
                <a:solidFill>
                  <a:schemeClr val="tx1"/>
                </a:solidFill>
                <a:effectLst/>
                <a:ea typeface="Times New Roman" pitchFamily="18" charset="0"/>
                <a:cs typeface=".VnTime"/>
              </a:rPr>
              <a:t>.</a:t>
            </a:r>
            <a:endParaRPr kumimoji="0" lang="vi-VN" sz="280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a:ln>
                  <a:noFill/>
                </a:ln>
                <a:solidFill>
                  <a:schemeClr val="tx1"/>
                </a:solidFill>
                <a:effectLst/>
                <a:ea typeface="Times New Roman" pitchFamily="18" charset="0"/>
                <a:cs typeface="Times New Roman" pitchFamily="18" charset="0"/>
              </a:rPr>
              <a:t>-</a:t>
            </a:r>
            <a:r>
              <a:rPr kumimoji="0" lang="en-US" sz="2800" i="0" u="none" strike="noStrike" cap="none" normalizeH="0" baseline="0" dirty="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a:ln>
                  <a:noFill/>
                </a:ln>
                <a:solidFill>
                  <a:schemeClr val="tx1"/>
                </a:solidFill>
                <a:effectLst/>
                <a:ea typeface="Times New Roman" pitchFamily="18" charset="0"/>
                <a:cs typeface="Times New Roman" pitchFamily="18" charset="0"/>
              </a:rPr>
              <a:t>T</a:t>
            </a:r>
            <a:r>
              <a:rPr kumimoji="0" lang="vi-VN" sz="2800" i="0" u="none" strike="noStrike" cap="none" normalizeH="0" baseline="0" dirty="0">
                <a:ln>
                  <a:noFill/>
                </a:ln>
                <a:solidFill>
                  <a:schemeClr val="tx1"/>
                </a:solidFill>
                <a:effectLst/>
                <a:ea typeface="Times New Roman" pitchFamily="18" charset="0"/>
                <a:cs typeface="Arial" pitchFamily="34" charset="0"/>
              </a:rPr>
              <a:t>ắ</a:t>
            </a:r>
            <a:r>
              <a:rPr kumimoji="0" lang="vi-VN" sz="2800" i="0" u="none" strike="noStrike" cap="none" normalizeH="0" baseline="0" dirty="0">
                <a:ln>
                  <a:noFill/>
                </a:ln>
                <a:solidFill>
                  <a:schemeClr val="tx1"/>
                </a:solidFill>
                <a:effectLst/>
                <a:ea typeface="Times New Roman" pitchFamily="18" charset="0"/>
                <a:cs typeface="Times New Roman" pitchFamily="18" charset="0"/>
              </a:rPr>
              <a:t>t các thi</a:t>
            </a:r>
            <a:r>
              <a:rPr kumimoji="0" lang="en-US" sz="2800" i="0" u="none" strike="noStrike" cap="none" normalizeH="0" baseline="0" dirty="0">
                <a:ln>
                  <a:noFill/>
                </a:ln>
                <a:solidFill>
                  <a:schemeClr val="tx1"/>
                </a:solidFill>
                <a:effectLst/>
                <a:ea typeface="Times New Roman" pitchFamily="18" charset="0"/>
                <a:cs typeface="Times New Roman" pitchFamily="18" charset="0"/>
              </a:rPr>
              <a:t>ế</a:t>
            </a:r>
            <a:r>
              <a:rPr kumimoji="0" lang="vi-VN" sz="2800" i="0" u="none" strike="noStrike" cap="none" normalizeH="0" baseline="0" dirty="0">
                <a:ln>
                  <a:noFill/>
                </a:ln>
                <a:solidFill>
                  <a:schemeClr val="tx1"/>
                </a:solidFill>
                <a:effectLst/>
                <a:ea typeface="Times New Roman" pitchFamily="18" charset="0"/>
                <a:cs typeface="Times New Roman" pitchFamily="18" charset="0"/>
              </a:rPr>
              <a:t>t bị điện, khóa vòi nước khi không sử dụng.</a:t>
            </a:r>
            <a:endParaRPr kumimoji="0" lang="vi-VN" sz="280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a:ln>
                  <a:noFill/>
                </a:ln>
                <a:solidFill>
                  <a:schemeClr val="tx1"/>
                </a:solidFill>
                <a:effectLst/>
                <a:ea typeface="Times New Roman" pitchFamily="18" charset="0"/>
                <a:cs typeface="Times New Roman" pitchFamily="18" charset="0"/>
              </a:rPr>
              <a:t>-</a:t>
            </a:r>
            <a:r>
              <a:rPr kumimoji="0" lang="en-US" sz="2800" i="0" u="none" strike="noStrike" cap="none" normalizeH="0" baseline="0" dirty="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a:ln>
                  <a:noFill/>
                </a:ln>
                <a:solidFill>
                  <a:schemeClr val="tx1"/>
                </a:solidFill>
                <a:effectLst/>
                <a:ea typeface="Times New Roman" pitchFamily="18" charset="0"/>
                <a:cs typeface="Times New Roman" pitchFamily="18" charset="0"/>
              </a:rPr>
              <a:t>Sắp xếp thời gian làm việc kho</a:t>
            </a:r>
            <a:r>
              <a:rPr kumimoji="0" lang="en-US" sz="2800" i="0" u="none" strike="noStrike" cap="none" normalizeH="0" baseline="0" dirty="0">
                <a:ln>
                  <a:noFill/>
                </a:ln>
                <a:solidFill>
                  <a:schemeClr val="tx1"/>
                </a:solidFill>
                <a:effectLst/>
                <a:ea typeface="Times New Roman" pitchFamily="18" charset="0"/>
                <a:cs typeface="Times New Roman" pitchFamily="18" charset="0"/>
              </a:rPr>
              <a:t>a</a:t>
            </a:r>
            <a:r>
              <a:rPr kumimoji="0" lang="vi-VN" sz="2800" i="0" u="none" strike="noStrike" cap="none" normalizeH="0" baseline="0" dirty="0">
                <a:ln>
                  <a:noFill/>
                </a:ln>
                <a:solidFill>
                  <a:schemeClr val="tx1"/>
                </a:solidFill>
                <a:effectLst/>
                <a:ea typeface="Times New Roman" pitchFamily="18" charset="0"/>
                <a:cs typeface="Times New Roman" pitchFamily="18" charset="0"/>
              </a:rPr>
              <a:t> học.</a:t>
            </a:r>
            <a:endParaRPr kumimoji="0" lang="vi-VN" sz="280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a:ln>
                  <a:noFill/>
                </a:ln>
                <a:solidFill>
                  <a:schemeClr val="tx1"/>
                </a:solidFill>
                <a:effectLst/>
                <a:ea typeface="Times New Roman" pitchFamily="18" charset="0"/>
                <a:cs typeface="Times New Roman" pitchFamily="18" charset="0"/>
              </a:rPr>
              <a:t>- Sử dụng hợp lí và khai thác hiệu quả nguồn tài nguyên.</a:t>
            </a:r>
            <a:endParaRPr kumimoji="0" lang="vi-VN" sz="280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quản</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đồ</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dùng</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học</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tâp</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lao</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động</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khi</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sử</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dụng</a:t>
            </a:r>
            <a:endParaRPr kumimoji="0" lang="vi-VN" sz="28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vệ</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của</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Arial" pitchFamily="34" charset="0"/>
                <a:ea typeface="Times New Roman" pitchFamily="18" charset="0"/>
                <a:cs typeface="Arial" pitchFamily="34" charset="0"/>
              </a:rPr>
              <a:t>công</a:t>
            </a:r>
            <a:r>
              <a:rPr kumimoji="0" lang="en-US" sz="280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280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19"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181760" y="0"/>
            <a:ext cx="9010240" cy="4937760"/>
          </a:xfrm>
          <a:prstGeom prst="rect">
            <a:avLst/>
          </a:prstGeom>
        </p:spPr>
      </p:pic>
      <p:pic>
        <p:nvPicPr>
          <p:cNvPr id="22" name="Shape 261"/>
          <p:cNvPicPr/>
          <p:nvPr/>
        </p:nvPicPr>
        <p:blipFill>
          <a:blip r:embed="rId4"/>
          <a:stretch/>
        </p:blipFill>
        <p:spPr>
          <a:xfrm>
            <a:off x="4677988" y="1561406"/>
            <a:ext cx="6332220" cy="3017520"/>
          </a:xfrm>
          <a:prstGeom prst="rect">
            <a:avLst/>
          </a:prstGeom>
        </p:spPr>
      </p:pic>
      <p:pic>
        <p:nvPicPr>
          <p:cNvPr id="23" name="Shape 1"/>
          <p:cNvPicPr/>
          <p:nvPr/>
        </p:nvPicPr>
        <p:blipFill>
          <a:blip r:embed="rId5"/>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6"/>
          <a:srcRect/>
          <a:stretch>
            <a:fillRect/>
          </a:stretch>
        </p:blipFill>
        <p:spPr bwMode="auto">
          <a:xfrm>
            <a:off x="27725" y="10"/>
            <a:ext cx="1584941" cy="1330025"/>
          </a:xfrm>
          <a:prstGeom prst="rect">
            <a:avLst/>
          </a:prstGeom>
          <a:noFill/>
          <a:ln w="9525">
            <a:noFill/>
            <a:miter lim="800000"/>
            <a:headEnd/>
            <a:tailEnd/>
          </a:ln>
        </p:spPr>
      </p:pic>
      <p:sp>
        <p:nvSpPr>
          <p:cNvPr id="14" name="Rectangle 13"/>
          <p:cNvSpPr/>
          <p:nvPr/>
        </p:nvSpPr>
        <p:spPr>
          <a:xfrm>
            <a:off x="532016" y="5040022"/>
            <a:ext cx="11139055" cy="954107"/>
          </a:xfrm>
          <a:prstGeom prst="rect">
            <a:avLst/>
          </a:prstGeom>
          <a:solidFill>
            <a:srgbClr val="FFCCFF"/>
          </a:solidFill>
        </p:spPr>
        <p:txBody>
          <a:bodyPr wrap="square">
            <a:spAutoFit/>
          </a:bodyPr>
          <a:lstStyle/>
          <a:p>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đang</a:t>
            </a:r>
            <a:r>
              <a:rPr lang="en-US" sz="2800" dirty="0">
                <a:latin typeface="Arial" pitchFamily="34" charset="0"/>
                <a:cs typeface="Arial" pitchFamily="34" charset="0"/>
              </a:rPr>
              <a:t> </a:t>
            </a:r>
            <a:r>
              <a:rPr lang="en-US" sz="2800" dirty="0" err="1">
                <a:latin typeface="Arial" pitchFamily="34" charset="0"/>
                <a:cs typeface="Arial" pitchFamily="34" charset="0"/>
              </a:rPr>
              <a:t>chơi</a:t>
            </a:r>
            <a:r>
              <a:rPr lang="en-US" sz="2800" dirty="0">
                <a:latin typeface="Arial" pitchFamily="34" charset="0"/>
                <a:cs typeface="Arial" pitchFamily="34" charset="0"/>
              </a:rPr>
              <a:t> game. </a:t>
            </a:r>
            <a:r>
              <a:rPr lang="en-US" sz="2800" dirty="0" err="1">
                <a:latin typeface="Arial" pitchFamily="34" charset="0"/>
                <a:cs typeface="Arial" pitchFamily="34" charset="0"/>
              </a:rPr>
              <a:t>Việc</a:t>
            </a:r>
            <a:r>
              <a:rPr lang="en-US" sz="2800" dirty="0">
                <a:latin typeface="Arial" pitchFamily="34" charset="0"/>
                <a:cs typeface="Arial" pitchFamily="34" charset="0"/>
              </a:rPr>
              <a:t> </a:t>
            </a:r>
            <a:r>
              <a:rPr lang="en-US" sz="2800" dirty="0" err="1">
                <a:latin typeface="Arial" pitchFamily="34" charset="0"/>
                <a:cs typeface="Arial" pitchFamily="34" charset="0"/>
              </a:rPr>
              <a:t>làm</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đang</a:t>
            </a:r>
            <a:r>
              <a:rPr lang="en-US" sz="2800" dirty="0">
                <a:latin typeface="Arial" pitchFamily="34" charset="0"/>
                <a:cs typeface="Arial" pitchFamily="34" charset="0"/>
              </a:rPr>
              <a:t> </a:t>
            </a:r>
            <a:r>
              <a:rPr lang="en-US" sz="2800" dirty="0" err="1">
                <a:latin typeface="Arial" pitchFamily="34" charset="0"/>
                <a:cs typeface="Arial" pitchFamily="34" charset="0"/>
              </a:rPr>
              <a:t>lãng</a:t>
            </a:r>
            <a:r>
              <a:rPr lang="en-US" sz="2800" dirty="0">
                <a:latin typeface="Arial" pitchFamily="34" charset="0"/>
                <a:cs typeface="Arial" pitchFamily="34" charset="0"/>
              </a:rPr>
              <a:t> </a:t>
            </a:r>
            <a:r>
              <a:rPr lang="en-US" sz="2800" dirty="0" err="1">
                <a:latin typeface="Arial" pitchFamily="34" charset="0"/>
                <a:cs typeface="Arial" pitchFamily="34" charset="0"/>
              </a:rPr>
              <a:t>phí</a:t>
            </a:r>
            <a:r>
              <a:rPr lang="en-US" sz="2800" dirty="0">
                <a:latin typeface="Arial" pitchFamily="34" charset="0"/>
                <a:cs typeface="Arial" pitchFamily="34" charset="0"/>
              </a:rPr>
              <a:t>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gian</a:t>
            </a:r>
            <a:r>
              <a:rPr lang="en-US" sz="2800" dirty="0">
                <a:latin typeface="Arial" pitchFamily="34" charset="0"/>
                <a:cs typeface="Arial" pitchFamily="34" charset="0"/>
              </a:rPr>
              <a:t>, </a:t>
            </a:r>
            <a:r>
              <a:rPr lang="en-US" sz="2800" dirty="0" err="1">
                <a:latin typeface="Arial" pitchFamily="34" charset="0"/>
                <a:cs typeface="Arial" pitchFamily="34" charset="0"/>
              </a:rPr>
              <a:t>tiền</a:t>
            </a:r>
            <a:r>
              <a:rPr lang="en-US" sz="2800" dirty="0">
                <a:latin typeface="Arial" pitchFamily="34" charset="0"/>
                <a:cs typeface="Arial" pitchFamily="34" charset="0"/>
              </a:rPr>
              <a:t> </a:t>
            </a:r>
            <a:r>
              <a:rPr lang="en-US" sz="2800" dirty="0" err="1">
                <a:latin typeface="Arial" pitchFamily="34" charset="0"/>
                <a:cs typeface="Arial" pitchFamily="34" charset="0"/>
              </a:rPr>
              <a:t>bạc</a:t>
            </a:r>
            <a:r>
              <a:rPr lang="en-US" sz="2800" dirty="0">
                <a:latin typeface="Arial" pitchFamily="34" charset="0"/>
                <a:cs typeface="Arial" pitchFamily="34" charset="0"/>
              </a:rPr>
              <a:t>, </a:t>
            </a:r>
            <a:r>
              <a:rPr lang="en-US" sz="2800" dirty="0" err="1">
                <a:latin typeface="Arial" pitchFamily="34" charset="0"/>
                <a:cs typeface="Arial" pitchFamily="34" charset="0"/>
              </a:rPr>
              <a:t>công</a:t>
            </a:r>
            <a:r>
              <a:rPr lang="en-US" sz="2800" dirty="0">
                <a:latin typeface="Arial" pitchFamily="34" charset="0"/>
                <a:cs typeface="Arial" pitchFamily="34" charset="0"/>
              </a:rPr>
              <a:t> </a:t>
            </a:r>
            <a:r>
              <a:rPr lang="en-US" sz="2800" dirty="0" err="1">
                <a:latin typeface="Arial" pitchFamily="34" charset="0"/>
                <a:cs typeface="Arial" pitchFamily="34" charset="0"/>
              </a:rPr>
              <a:t>sức</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thân</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mẹ</a:t>
            </a:r>
            <a:r>
              <a:rPr lang="en-US" sz="2800" dirty="0">
                <a:latin typeface="Arial" pitchFamily="34" charset="0"/>
                <a:cs typeface="Arial" pitchFamily="34" charset="0"/>
              </a:rPr>
              <a:t>. </a:t>
            </a:r>
            <a:endParaRPr lang="vi-VN" sz="2800" dirty="0">
              <a:latin typeface="Arial" pitchFamily="34" charset="0"/>
              <a:cs typeface="Arial" pitchFamily="34" charset="0"/>
            </a:endParaRPr>
          </a:p>
        </p:txBody>
      </p:sp>
    </p:spTree>
    <p:extLst>
      <p:ext uri="{BB962C8B-B14F-4D97-AF65-F5344CB8AC3E}">
        <p14:creationId xmlns:p14="http://schemas.microsoft.com/office/powerpoint/2010/main" val="146507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pic>
        <p:nvPicPr>
          <p:cNvPr id="6" name="Picture 5"/>
          <p:cNvPicPr>
            <a:picLocks noChangeAspect="1"/>
          </p:cNvPicPr>
          <p:nvPr/>
        </p:nvPicPr>
        <p:blipFill>
          <a:blip r:embed="rId4"/>
          <a:stretch>
            <a:fillRect/>
          </a:stretch>
        </p:blipFill>
        <p:spPr>
          <a:xfrm>
            <a:off x="1481252" y="682963"/>
            <a:ext cx="4703408" cy="4421041"/>
          </a:xfrm>
          <a:prstGeom prst="rect">
            <a:avLst/>
          </a:prstGeom>
        </p:spPr>
      </p:pic>
      <p:sp>
        <p:nvSpPr>
          <p:cNvPr id="7" name="Rectangle 6"/>
          <p:cNvSpPr>
            <a:spLocks noChangeArrowheads="1"/>
          </p:cNvSpPr>
          <p:nvPr/>
        </p:nvSpPr>
        <p:spPr bwMode="auto">
          <a:xfrm rot="21274563">
            <a:off x="2481221" y="1630074"/>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483918" y="352361"/>
            <a:ext cx="4381631" cy="4352644"/>
          </a:xfrm>
          <a:prstGeom prst="rect">
            <a:avLst/>
          </a:prstGeom>
        </p:spPr>
      </p:pic>
      <p:sp>
        <p:nvSpPr>
          <p:cNvPr id="9" name="文本框 6"/>
          <p:cNvSpPr txBox="1"/>
          <p:nvPr/>
        </p:nvSpPr>
        <p:spPr>
          <a:xfrm>
            <a:off x="7216263" y="2576102"/>
            <a:ext cx="3723289" cy="584775"/>
          </a:xfrm>
          <a:prstGeom prst="rect">
            <a:avLst/>
          </a:prstGeom>
          <a:noFill/>
        </p:spPr>
        <p:txBody>
          <a:bodyPr wrap="square" rtlCol="0">
            <a:spAutoFit/>
          </a:bodyPr>
          <a:lstStyle/>
          <a:p>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 KHÁM PHÁ</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6"/>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pic>
        <p:nvPicPr>
          <p:cNvPr id="29700" name="Picture 4" descr="Ảnh động trang trí (164)"/>
          <p:cNvPicPr>
            <a:picLocks noChangeAspect="1" noChangeArrowheads="1" noCrop="1"/>
          </p:cNvPicPr>
          <p:nvPr/>
        </p:nvPicPr>
        <p:blipFill>
          <a:blip r:embed="rId8"/>
          <a:srcRect/>
          <a:stretch>
            <a:fillRect/>
          </a:stretch>
        </p:blipFill>
        <p:spPr bwMode="auto">
          <a:xfrm>
            <a:off x="6639502" y="4010140"/>
            <a:ext cx="4017414" cy="457200"/>
          </a:xfrm>
          <a:prstGeom prst="rect">
            <a:avLst/>
          </a:prstGeom>
          <a:noFill/>
        </p:spPr>
      </p:pic>
    </p:spTree>
    <p:extLst>
      <p:ext uri="{BB962C8B-B14F-4D97-AF65-F5344CB8AC3E}">
        <p14:creationId xmlns:p14="http://schemas.microsoft.com/office/powerpoint/2010/main" val="12543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31418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Khởi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động</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48393" y="2412351"/>
            <a:ext cx="5828608" cy="1323439"/>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3" name="文本框 15"/>
          <p:cNvSpPr txBox="1">
            <a:spLocks noChangeArrowheads="1"/>
          </p:cNvSpPr>
          <p:nvPr/>
        </p:nvSpPr>
        <p:spPr bwMode="auto">
          <a:xfrm>
            <a:off x="607526" y="1815714"/>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52" y="-382385"/>
            <a:ext cx="5253642" cy="18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57855" y="232758"/>
            <a:ext cx="54864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    ĐỌC CÂU CHUYỆN: </a:t>
            </a:r>
          </a:p>
        </p:txBody>
      </p:sp>
      <p:sp>
        <p:nvSpPr>
          <p:cNvPr id="2" name="Rectangle 1"/>
          <p:cNvSpPr/>
          <p:nvPr/>
        </p:nvSpPr>
        <p:spPr>
          <a:xfrm>
            <a:off x="166261" y="1611646"/>
            <a:ext cx="11792989" cy="5262979"/>
          </a:xfrm>
          <a:prstGeom prst="rect">
            <a:avLst/>
          </a:prstGeom>
        </p:spPr>
        <p:txBody>
          <a:bodyPr wrap="square">
            <a:spAutoFit/>
          </a:bodyPr>
          <a:lstStyle/>
          <a:p>
            <a:pPr algn="just"/>
            <a:r>
              <a:rPr lang="vi-VN" sz="2400" dirty="0"/>
              <a:t>     Bác Hồ </a:t>
            </a:r>
            <a:r>
              <a:rPr lang="vi-VN" sz="2400" i="1" dirty="0"/>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a:p>
          <a:p>
            <a:pPr algn="just"/>
            <a:r>
              <a:rPr lang="vi-VN" sz="2400" i="1" dirty="0"/>
              <a:t>      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9Slide05 Brannboll Ny" panose="02000000000000000000" pitchFamily="2" charset="0"/>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3" name="Shape 1"/>
          <p:cNvPicPr/>
          <p:nvPr/>
        </p:nvPicPr>
        <p:blipFill>
          <a:blip r:embed="rId5"/>
          <a:stretch/>
        </p:blipFill>
        <p:spPr>
          <a:xfrm>
            <a:off x="10919460" y="0"/>
            <a:ext cx="1272540" cy="1043940"/>
          </a:xfrm>
          <a:prstGeom prst="rect">
            <a:avLst/>
          </a:prstGeom>
        </p:spPr>
      </p:pic>
      <p:sp>
        <p:nvSpPr>
          <p:cNvPr id="16"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
        <p:nvSpPr>
          <p:cNvPr id="18" name="Rectangle 17"/>
          <p:cNvSpPr/>
          <p:nvPr/>
        </p:nvSpPr>
        <p:spPr>
          <a:xfrm>
            <a:off x="4013515" y="631399"/>
            <a:ext cx="4770858" cy="661207"/>
          </a:xfrm>
          <a:prstGeom prst="rect">
            <a:avLst/>
          </a:prstGeom>
        </p:spPr>
        <p:txBody>
          <a:bodyPr wrap="none">
            <a:spAutoFit/>
          </a:bodyPr>
          <a:lstStyle/>
          <a:p>
            <a:pPr fontAlgn="base">
              <a:lnSpc>
                <a:spcPct val="150000"/>
              </a:lnSpc>
              <a:spcBef>
                <a:spcPct val="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Lối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kiệm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Hồ</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Những </a:t>
            </a:r>
            <a:r>
              <a:rPr lang="en-US" sz="2800" dirty="0">
                <a:solidFill>
                  <a:schemeClr val="tx1"/>
                </a:solidFill>
              </a:rPr>
              <a:t>chi </a:t>
            </a:r>
            <a:r>
              <a:rPr lang="vi-VN" sz="2800" dirty="0">
                <a:solidFill>
                  <a:schemeClr val="tx1"/>
                </a:solidFill>
              </a:rPr>
              <a:t>tiết nào trong câu chuyện thể hiện lối sống tiết kiệm của Bác Hồ?</a:t>
            </a: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Từ câu chuyện về Bác Hồ, em hiểu tiết kiệm là gì? Vì sao chúng ta phải tiết kiệm?</a:t>
            </a: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Em rút ra được bài học gì cho bản thân từ câu chuyện trên?</a:t>
            </a: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382385"/>
            <a:ext cx="12568844" cy="7498079"/>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878677" y="1113903"/>
            <a:ext cx="96760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Những</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chi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trong</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câu</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chuyện</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thể</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hiện</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lối</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sống</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kiệm</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của</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Bác</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Hồ</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quy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định</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quá</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gì</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phải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hết</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đấy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Có</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quả</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chuối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hơi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nhiều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ăn,bác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lấy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dao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gọt</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phần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công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thường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đồng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chỉ</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chuẩn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bị</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cơm</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nắm</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- 10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ngày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tháng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nghèo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Nếu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miếng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giấy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nhỏ</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đủ</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viết</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thì</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chớ</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dùng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tờ</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to.</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8590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TotalTime>
  <Words>2283</Words>
  <Application>Microsoft Office PowerPoint</Application>
  <PresentationFormat>Widescreen</PresentationFormat>
  <Paragraphs>184</Paragraphs>
  <Slides>31</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#9Slide05 Brannboll Ny</vt:lpstr>
      <vt:lpstr>Arial</vt:lpstr>
      <vt:lpstr>Calibri</vt:lpstr>
      <vt:lpstr>Calibri Light</vt:lpstr>
      <vt:lpstr>Monotype Corsiva</vt:lpstr>
      <vt:lpstr>Segoe Print</vt:lpstr>
      <vt:lpstr>SVN-Vanilla Daisy Pro</vt:lpstr>
      <vt:lpstr>Times New Roman</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haliengv2505@outlook.com</cp:lastModifiedBy>
  <cp:revision>238</cp:revision>
  <dcterms:created xsi:type="dcterms:W3CDTF">2021-07-15T15:36:06Z</dcterms:created>
  <dcterms:modified xsi:type="dcterms:W3CDTF">2023-02-22T15:52:00Z</dcterms:modified>
</cp:coreProperties>
</file>