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emf" ContentType="image/x-emf"/>
  <Default Extension="wdp" ContentType="image/vnd.ms-photo"/>
  <Default Extension="png" ContentType="image/png"/>
  <Default Extension="gif" ContentType="image/gi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0" r:id="rId3"/>
    <p:sldId id="335" r:id="rId4"/>
    <p:sldId id="336" r:id="rId5"/>
    <p:sldId id="338" r:id="rId6"/>
    <p:sldId id="339" r:id="rId7"/>
    <p:sldId id="277" r:id="rId8"/>
    <p:sldId id="315" r:id="rId9"/>
    <p:sldId id="342" r:id="rId10"/>
    <p:sldId id="343" r:id="rId11"/>
    <p:sldId id="345" r:id="rId12"/>
    <p:sldId id="317" r:id="rId13"/>
    <p:sldId id="293" r:id="rId14"/>
    <p:sldId id="276" r:id="rId15"/>
    <p:sldId id="356" r:id="rId16"/>
    <p:sldId id="357" r:id="rId17"/>
    <p:sldId id="355" r:id="rId18"/>
    <p:sldId id="300" r:id="rId19"/>
    <p:sldId id="346" r:id="rId21"/>
    <p:sldId id="347" r:id="rId22"/>
    <p:sldId id="348" r:id="rId23"/>
    <p:sldId id="349"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3" clrIdx="0"/>
  <p:cmAuthor id="1" name="Phan Xuan Hoang" initials="PX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FFCC"/>
    <a:srgbClr val="FF3300"/>
    <a:srgbClr val="FF3399"/>
    <a:srgbClr val="0000CC"/>
    <a:srgbClr val="CCFF99"/>
    <a:srgbClr val="2013CF"/>
    <a:srgbClr val="A71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5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0EC0D-032A-4DE7-872A-940522E5D0A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80637-CC1A-4D13-9258-E41B8095FD3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48722-D2CC-44CD-91DB-03444C930D76}" type="slidenum">
              <a:rPr lang="en-US" altLang="en-US"/>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A90AA3-8B68-4F29-A2C8-8E885F9BC6B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CA90AA3-8B68-4F29-A2C8-8E885F9BC6B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CA90AA3-8B68-4F29-A2C8-8E885F9BC6B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62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pPr lvl="0" eaLnBrk="1" hangingPunct="1"/>
            <a:endParaRPr lang="en-US"/>
          </a:p>
        </p:txBody>
      </p:sp>
      <p:sp>
        <p:nvSpPr>
          <p:cNvPr id="4" name="Footer Placeholder 3"/>
          <p:cNvSpPr>
            <a:spLocks noGrp="1"/>
          </p:cNvSpPr>
          <p:nvPr>
            <p:ph type="ftr" sz="quarter" idx="11"/>
          </p:nvPr>
        </p:nvSpPr>
        <p:spPr/>
        <p:txBody>
          <a:bodyPr/>
          <a:lstStyle/>
          <a:p>
            <a:pPr lvl="0" eaLnBrk="1" hangingPunct="1"/>
            <a:endParaRPr 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CA90AA3-8B68-4F29-A2C8-8E885F9BC6B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CA90AA3-8B68-4F29-A2C8-8E885F9BC6B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CA90AA3-8B68-4F29-A2C8-8E885F9BC6B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CA90AA3-8B68-4F29-A2C8-8E885F9BC6B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90AA3-8B68-4F29-A2C8-8E885F9BC6B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90AA3-8B68-4F29-A2C8-8E885F9BC6B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CA90AA3-8B68-4F29-A2C8-8E885F9BC6B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CA90AA3-8B68-4F29-A2C8-8E885F9BC6B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3F94E-7077-4726-B1AF-72E047D2004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90AA3-8B68-4F29-A2C8-8E885F9BC6B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3F94E-7077-4726-B1AF-72E047D2004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GIF"/><Relationship Id="rId7" Type="http://schemas.openxmlformats.org/officeDocument/2006/relationships/image" Target="../media/image6.GIF"/><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 Id="rId3" Type="http://schemas.openxmlformats.org/officeDocument/2006/relationships/image" Target="../media/image2.GIF"/><Relationship Id="rId2" Type="http://schemas.openxmlformats.org/officeDocument/2006/relationships/image" Target="../media/image1.emf"/><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0.wdp"/><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microsoft.com/office/2007/relationships/hdphoto" Target="../media/image10.wdp"/><Relationship Id="rId5" Type="http://schemas.openxmlformats.org/officeDocument/2006/relationships/image" Target="../media/image9.png"/><Relationship Id="rId4" Type="http://schemas.openxmlformats.org/officeDocument/2006/relationships/image" Target="../media/image13.emf"/><Relationship Id="rId3" Type="http://schemas.openxmlformats.org/officeDocument/2006/relationships/oleObject" Target="../embeddings/oleObject3.bin"/><Relationship Id="rId2" Type="http://schemas.openxmlformats.org/officeDocument/2006/relationships/image" Target="../media/image12.emf"/><Relationship Id="rId1"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microsoft.com/office/2007/relationships/hdphoto" Target="../media/image15.wdp"/><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GIF"/></Relationships>
</file>

<file path=ppt/slides/_rels/slide7.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13.emf"/><Relationship Id="rId2" Type="http://schemas.openxmlformats.org/officeDocument/2006/relationships/oleObject" Target="../embeddings/oleObject5.bin"/><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314" name="Slide" r:id="rId1" imgW="4575810" imgH="3432175" progId="PowerPoint.Slide.8">
                  <p:embed/>
                </p:oleObj>
              </mc:Choice>
              <mc:Fallback>
                <p:oleObj name="Slide" r:id="rId1" imgW="4575810" imgH="3432175" progId="PowerPoint.Slide.8">
                  <p:embed/>
                  <p:pic>
                    <p:nvPicPr>
                      <p:cNvPr id="0" name="Picture 1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5"/>
          <p:cNvSpPr/>
          <p:nvPr/>
        </p:nvSpPr>
        <p:spPr>
          <a:xfrm>
            <a:off x="2316163" y="1095623"/>
            <a:ext cx="7322216" cy="1014730"/>
          </a:xfrm>
          <a:prstGeom prst="rect">
            <a:avLst/>
          </a:prstGeom>
          <a:noFill/>
        </p:spPr>
        <p:txBody>
          <a:bodyPr wrap="square">
            <a:spAutoFit/>
          </a:bodyPr>
          <a:lstStyle/>
          <a:p>
            <a:pPr algn="ctr">
              <a:defRPr/>
            </a:pP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ĐỊA LÍ 6 </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8" name="Rectangle 6"/>
          <p:cNvSpPr/>
          <p:nvPr/>
        </p:nvSpPr>
        <p:spPr>
          <a:xfrm>
            <a:off x="1939133" y="1844744"/>
            <a:ext cx="8076935" cy="3169285"/>
          </a:xfrm>
          <a:prstGeom prst="rect">
            <a:avLst/>
          </a:prstGeom>
          <a:noFill/>
        </p:spPr>
        <p:txBody>
          <a:bodyPr wrap="square">
            <a:spAutoFit/>
          </a:bodyPr>
          <a:lstStyle/>
          <a:p>
            <a:pPr algn="ctr">
              <a:defRPr/>
            </a:pP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 </a:t>
            </a:r>
            <a:r>
              <a:rPr lang="en-US" sz="8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BÀI </a:t>
            </a:r>
            <a:r>
              <a:rPr lang="en-US" sz="8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12: </a:t>
            </a:r>
            <a:endParaRPr lang="en-US" sz="8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a:p>
            <a:pPr algn="ctr">
              <a:defRPr/>
            </a:pPr>
            <a:r>
              <a:rPr lang="en-US"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LỚP </a:t>
            </a:r>
            <a:r>
              <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VỎ </a:t>
            </a:r>
            <a:r>
              <a:rPr lang="en-US"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KHÍ.</a:t>
            </a:r>
            <a:endParaRPr lang="en-US"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a:p>
            <a:pPr algn="ctr">
              <a:defRPr/>
            </a:pPr>
            <a:r>
              <a:rPr lang="en-US"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KHỐI KHÍ.</a:t>
            </a:r>
            <a:endParaRPr lang="en-US"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a:p>
            <a:pPr algn="ctr">
              <a:defRPr/>
            </a:pPr>
            <a:r>
              <a:rPr lang="en-US"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 KHÍ ÁP VÀ GIÓ TRÊN TRÁI ĐẤT </a:t>
            </a:r>
            <a:endPar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pic>
        <p:nvPicPr>
          <p:cNvPr id="2053" name="Picture 51" descr="Picture Bong bay"/>
          <p:cNvPicPr>
            <a:picLocks noChangeAspect="1" noChangeArrowheads="1" noCrop="1"/>
          </p:cNvPicPr>
          <p:nvPr/>
        </p:nvPicPr>
        <p:blipFill>
          <a:blip r:embed="rId3"/>
          <a:srcRect/>
          <a:stretch>
            <a:fillRect/>
          </a:stretch>
        </p:blipFill>
        <p:spPr bwMode="auto">
          <a:xfrm>
            <a:off x="1554163" y="400050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1" descr="Picture Bong bay"/>
          <p:cNvPicPr>
            <a:picLocks noChangeAspect="1" noChangeArrowheads="1" noCrop="1"/>
          </p:cNvPicPr>
          <p:nvPr/>
        </p:nvPicPr>
        <p:blipFill>
          <a:blip r:embed="rId3"/>
          <a:srcRect/>
          <a:stretch>
            <a:fillRect/>
          </a:stretch>
        </p:blipFill>
        <p:spPr bwMode="auto">
          <a:xfrm>
            <a:off x="9817100" y="400050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8" descr="C:\Program Files\Nufsoft\Common\Images\butterfly1.gif"/>
          <p:cNvPicPr>
            <a:picLocks noChangeAspect="1" noChangeArrowheads="1" noCrop="1"/>
          </p:cNvPicPr>
          <p:nvPr/>
        </p:nvPicPr>
        <p:blipFill>
          <a:blip r:embed="rId4"/>
          <a:srcRect/>
          <a:stretch>
            <a:fillRect/>
          </a:stretch>
        </p:blipFill>
        <p:spPr bwMode="auto">
          <a:xfrm rot="-5577001">
            <a:off x="7200107" y="5866607"/>
            <a:ext cx="7239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5" descr="daffodils_swaying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730876"/>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4" descr="Earth"/>
          <p:cNvPicPr>
            <a:picLocks noChangeAspect="1" noChangeArrowheads="1"/>
          </p:cNvPicPr>
          <p:nvPr/>
        </p:nvPicPr>
        <p:blipFill>
          <a:blip r:embed="rId6"/>
          <a:srcRect/>
          <a:stretch>
            <a:fillRect/>
          </a:stretch>
        </p:blipFill>
        <p:spPr bwMode="auto">
          <a:xfrm rot="512150">
            <a:off x="7441803" y="1017336"/>
            <a:ext cx="1182209" cy="117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5" descr="C:\Program Files\Nufsoft\Common\Images\butterfly6.gif"/>
          <p:cNvPicPr>
            <a:picLocks noChangeAspect="1" noChangeArrowheads="1" noCrop="1"/>
          </p:cNvPicPr>
          <p:nvPr/>
        </p:nvPicPr>
        <p:blipFill>
          <a:blip r:embed="rId7"/>
          <a:srcRect/>
          <a:stretch>
            <a:fillRect/>
          </a:stretch>
        </p:blipFill>
        <p:spPr bwMode="auto">
          <a:xfrm>
            <a:off x="3478918" y="2181405"/>
            <a:ext cx="7302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 descr="C:\Program Files\Nufsoft\Common\Images\butterfly1.gif"/>
          <p:cNvPicPr>
            <a:picLocks noChangeAspect="1" noChangeArrowheads="1" noCrop="1"/>
          </p:cNvPicPr>
          <p:nvPr/>
        </p:nvPicPr>
        <p:blipFill>
          <a:blip r:embed="rId4"/>
          <a:srcRect/>
          <a:stretch>
            <a:fillRect/>
          </a:stretch>
        </p:blipFill>
        <p:spPr bwMode="auto">
          <a:xfrm rot="16022999">
            <a:off x="9676343" y="3387366"/>
            <a:ext cx="7239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7" descr="C:\Program Files\Nufsoft\Common\Images\butterfly4.gif"/>
          <p:cNvPicPr>
            <a:picLocks noChangeAspect="1" noChangeArrowheads="1" noCrop="1"/>
          </p:cNvPicPr>
          <p:nvPr/>
        </p:nvPicPr>
        <p:blipFill>
          <a:blip r:embed="rId8"/>
          <a:srcRect/>
          <a:stretch>
            <a:fillRect/>
          </a:stretch>
        </p:blipFill>
        <p:spPr bwMode="auto">
          <a:xfrm rot="-573425">
            <a:off x="2984500" y="5148264"/>
            <a:ext cx="118268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 descr="C:\Program Files\Nufsoft\Common\Images\butterfly1.gif"/>
          <p:cNvPicPr>
            <a:picLocks noChangeAspect="1" noChangeArrowheads="1" noCrop="1"/>
          </p:cNvPicPr>
          <p:nvPr/>
        </p:nvPicPr>
        <p:blipFill>
          <a:blip r:embed="rId4"/>
          <a:srcRect/>
          <a:stretch>
            <a:fillRect/>
          </a:stretch>
        </p:blipFill>
        <p:spPr bwMode="auto">
          <a:xfrm rot="16022999">
            <a:off x="8394082" y="4634379"/>
            <a:ext cx="7239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6" descr="C:\Program Files\Nufsoft\Common\Images\butterfly3.gif"/>
          <p:cNvPicPr>
            <a:picLocks noChangeAspect="1" noChangeArrowheads="1" noCrop="1"/>
          </p:cNvPicPr>
          <p:nvPr/>
        </p:nvPicPr>
        <p:blipFill>
          <a:blip r:embed="rId8"/>
          <a:srcRect/>
          <a:stretch>
            <a:fillRect/>
          </a:stretch>
        </p:blipFill>
        <p:spPr bwMode="auto">
          <a:xfrm rot="-2038377">
            <a:off x="2270126" y="950913"/>
            <a:ext cx="6318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5" descr="C:\Program Files\Nufsoft\Common\Images\butterfly6.gif"/>
          <p:cNvPicPr>
            <a:picLocks noChangeAspect="1" noChangeArrowheads="1" noCrop="1"/>
          </p:cNvPicPr>
          <p:nvPr/>
        </p:nvPicPr>
        <p:blipFill>
          <a:blip r:embed="rId7"/>
          <a:srcRect/>
          <a:stretch>
            <a:fillRect/>
          </a:stretch>
        </p:blipFill>
        <p:spPr bwMode="auto">
          <a:xfrm rot="15025155">
            <a:off x="8063972" y="2181405"/>
            <a:ext cx="7302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Program Files\Nufsoft\Common\Images\butterfly3.gif"/>
          <p:cNvPicPr>
            <a:picLocks noChangeAspect="1" noChangeArrowheads="1" noCrop="1"/>
          </p:cNvPicPr>
          <p:nvPr/>
        </p:nvPicPr>
        <p:blipFill>
          <a:blip r:embed="rId8"/>
          <a:srcRect/>
          <a:stretch>
            <a:fillRect/>
          </a:stretch>
        </p:blipFill>
        <p:spPr bwMode="auto">
          <a:xfrm rot="14765530">
            <a:off x="9131370" y="693195"/>
            <a:ext cx="6318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714" name="Table 71713"/>
          <p:cNvGraphicFramePr/>
          <p:nvPr/>
        </p:nvGraphicFramePr>
        <p:xfrm>
          <a:off x="168910" y="1518920"/>
          <a:ext cx="11854815" cy="4683125"/>
        </p:xfrm>
        <a:graphic>
          <a:graphicData uri="http://schemas.openxmlformats.org/drawingml/2006/table">
            <a:tbl>
              <a:tblPr/>
              <a:tblGrid>
                <a:gridCol w="3075305"/>
                <a:gridCol w="5689600"/>
                <a:gridCol w="3089910"/>
              </a:tblGrid>
              <a:tr h="697865">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r>
                        <a:rPr sz="2800" b="1" err="1">
                          <a:solidFill>
                            <a:srgbClr val="FF0000"/>
                          </a:solidFill>
                        </a:rPr>
                        <a:t>Tên</a:t>
                      </a:r>
                      <a:r>
                        <a:rPr sz="2800" b="1">
                          <a:solidFill>
                            <a:srgbClr val="FF0000"/>
                          </a:solidFill>
                        </a:rPr>
                        <a:t> </a:t>
                      </a:r>
                      <a:r>
                        <a:rPr sz="2800" b="1" err="1">
                          <a:solidFill>
                            <a:srgbClr val="FF0000"/>
                          </a:solidFill>
                        </a:rPr>
                        <a:t>các</a:t>
                      </a:r>
                      <a:r>
                        <a:rPr sz="2800" b="1">
                          <a:solidFill>
                            <a:srgbClr val="FF0000"/>
                          </a:solidFill>
                        </a:rPr>
                        <a:t> </a:t>
                      </a:r>
                      <a:r>
                        <a:rPr sz="2800" b="1" err="1">
                          <a:solidFill>
                            <a:srgbClr val="FF0000"/>
                          </a:solidFill>
                        </a:rPr>
                        <a:t>khối</a:t>
                      </a:r>
                      <a:r>
                        <a:rPr sz="2800" b="1">
                          <a:solidFill>
                            <a:srgbClr val="FF0000"/>
                          </a:solidFill>
                        </a:rPr>
                        <a:t> </a:t>
                      </a:r>
                      <a:r>
                        <a:rPr sz="2800" b="1" err="1">
                          <a:solidFill>
                            <a:srgbClr val="FF0000"/>
                          </a:solidFill>
                        </a:rPr>
                        <a:t>khí</a:t>
                      </a:r>
                      <a:endParaRPr lang="en-US" sz="2800" b="1" err="1">
                        <a:solidFill>
                          <a:srgbClr val="FF0000"/>
                        </a:solidFill>
                      </a:endParaRPr>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sz="2800" b="1" err="1">
                          <a:solidFill>
                            <a:srgbClr val="FF0000"/>
                          </a:solidFill>
                        </a:rPr>
                        <a:t>Nơi</a:t>
                      </a:r>
                      <a:r>
                        <a:rPr sz="2800" b="1">
                          <a:solidFill>
                            <a:srgbClr val="FF0000"/>
                          </a:solidFill>
                        </a:rPr>
                        <a:t> </a:t>
                      </a:r>
                      <a:r>
                        <a:rPr sz="2800" b="1" err="1">
                          <a:solidFill>
                            <a:srgbClr val="FF0000"/>
                          </a:solidFill>
                        </a:rPr>
                        <a:t>hình</a:t>
                      </a:r>
                      <a:r>
                        <a:rPr sz="2800" b="1">
                          <a:solidFill>
                            <a:srgbClr val="FF0000"/>
                          </a:solidFill>
                        </a:rPr>
                        <a:t> </a:t>
                      </a:r>
                      <a:r>
                        <a:rPr sz="2800" b="1" err="1">
                          <a:solidFill>
                            <a:srgbClr val="FF0000"/>
                          </a:solidFill>
                        </a:rPr>
                        <a:t>thành</a:t>
                      </a:r>
                      <a:endParaRPr lang="en-US" sz="2800" b="1" err="1">
                        <a:solidFill>
                          <a:srgbClr val="FF0000"/>
                        </a:solidFill>
                      </a:endParaRPr>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sz="2800" b="1" err="1">
                          <a:solidFill>
                            <a:srgbClr val="FF0000"/>
                          </a:solidFill>
                        </a:rPr>
                        <a:t>Tính</a:t>
                      </a:r>
                      <a:r>
                        <a:rPr sz="2800" b="1">
                          <a:solidFill>
                            <a:srgbClr val="FF0000"/>
                          </a:solidFill>
                        </a:rPr>
                        <a:t> </a:t>
                      </a:r>
                      <a:r>
                        <a:rPr sz="2800" b="1" err="1">
                          <a:solidFill>
                            <a:srgbClr val="FF0000"/>
                          </a:solidFill>
                        </a:rPr>
                        <a:t>chất</a:t>
                      </a:r>
                      <a:endParaRPr lang="en-US" sz="2800" b="1" err="1">
                        <a:solidFill>
                          <a:srgbClr val="FF0000"/>
                        </a:solidFill>
                      </a:endParaRPr>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1">
                        <a:lumMod val="20000"/>
                        <a:lumOff val="80000"/>
                      </a:schemeClr>
                    </a:solidFill>
                  </a:tcPr>
                </a:tc>
              </a:tr>
              <a:tr h="891540">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r>
                        <a:rPr sz="2600" b="1" err="1"/>
                        <a:t>Lục</a:t>
                      </a:r>
                      <a:r>
                        <a:rPr sz="2600" b="1"/>
                        <a:t> </a:t>
                      </a:r>
                      <a:r>
                        <a:rPr sz="2600" b="1" err="1"/>
                        <a:t>địa</a:t>
                      </a:r>
                      <a:endParaRPr lang="en-US" sz="2600" b="1"/>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r>
                        <a:rPr sz="2600" b="1" err="1"/>
                        <a:t>Hình</a:t>
                      </a:r>
                      <a:r>
                        <a:rPr sz="2600" b="1"/>
                        <a:t> </a:t>
                      </a:r>
                      <a:r>
                        <a:rPr sz="2600" b="1" err="1"/>
                        <a:t>thành</a:t>
                      </a:r>
                      <a:r>
                        <a:rPr sz="2600" b="1"/>
                        <a:t> </a:t>
                      </a:r>
                      <a:r>
                        <a:rPr sz="2600" b="1" err="1"/>
                        <a:t>trên</a:t>
                      </a:r>
                      <a:r>
                        <a:rPr sz="2600" b="1"/>
                        <a:t> </a:t>
                      </a:r>
                      <a:r>
                        <a:rPr sz="2600" b="1" err="1">
                          <a:solidFill>
                            <a:srgbClr val="FF0000"/>
                          </a:solidFill>
                        </a:rPr>
                        <a:t>đất</a:t>
                      </a:r>
                      <a:r>
                        <a:rPr sz="2600" b="1">
                          <a:solidFill>
                            <a:srgbClr val="FF0000"/>
                          </a:solidFill>
                        </a:rPr>
                        <a:t> </a:t>
                      </a:r>
                      <a:r>
                        <a:rPr sz="2600" b="1" err="1">
                          <a:solidFill>
                            <a:srgbClr val="FF0000"/>
                          </a:solidFill>
                        </a:rPr>
                        <a:t>liền</a:t>
                      </a:r>
                      <a:endParaRPr lang="en-US" sz="2600" b="1" err="1">
                        <a:solidFill>
                          <a:srgbClr val="FF0000"/>
                        </a:solidFill>
                      </a:endParaRPr>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lang="en-NZ" altLang="en-US" sz="2600" b="1"/>
                        <a:t>Khô</a:t>
                      </a:r>
                      <a:endParaRPr lang="en-NZ" altLang="en-US" sz="2600" b="1"/>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r>
              <a:tr h="850900">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r>
                        <a:rPr sz="2600" b="1" err="1"/>
                        <a:t>Đại</a:t>
                      </a:r>
                      <a:r>
                        <a:rPr sz="2600" b="1"/>
                        <a:t> </a:t>
                      </a:r>
                      <a:r>
                        <a:rPr sz="2600" b="1" err="1"/>
                        <a:t>dương</a:t>
                      </a:r>
                      <a:endParaRPr lang="en-US" sz="2600" b="1"/>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r>
                        <a:rPr sz="2600" b="1" err="1"/>
                        <a:t>Hình</a:t>
                      </a:r>
                      <a:r>
                        <a:rPr sz="2600" b="1"/>
                        <a:t> </a:t>
                      </a:r>
                      <a:r>
                        <a:rPr sz="2600" b="1" err="1"/>
                        <a:t>thành</a:t>
                      </a:r>
                      <a:r>
                        <a:rPr sz="2600" b="1"/>
                        <a:t> </a:t>
                      </a:r>
                      <a:r>
                        <a:rPr sz="2600" b="1" err="1"/>
                        <a:t>trên</a:t>
                      </a:r>
                      <a:r>
                        <a:rPr sz="2600" b="1"/>
                        <a:t> </a:t>
                      </a:r>
                      <a:r>
                        <a:rPr sz="2600" b="1" err="1">
                          <a:solidFill>
                            <a:srgbClr val="FF0000"/>
                          </a:solidFill>
                        </a:rPr>
                        <a:t>biển</a:t>
                      </a:r>
                      <a:r>
                        <a:rPr lang="en-NZ" sz="2600" b="1" err="1">
                          <a:solidFill>
                            <a:srgbClr val="FF0000"/>
                          </a:solidFill>
                        </a:rPr>
                        <a:t> và</a:t>
                      </a:r>
                      <a:r>
                        <a:rPr sz="2600" b="1">
                          <a:solidFill>
                            <a:srgbClr val="FF0000"/>
                          </a:solidFill>
                        </a:rPr>
                        <a:t> </a:t>
                      </a:r>
                      <a:r>
                        <a:rPr sz="2600" b="1" err="1">
                          <a:solidFill>
                            <a:srgbClr val="FF0000"/>
                          </a:solidFill>
                        </a:rPr>
                        <a:t>đại</a:t>
                      </a:r>
                      <a:r>
                        <a:rPr sz="2600" b="1">
                          <a:solidFill>
                            <a:srgbClr val="FF0000"/>
                          </a:solidFill>
                        </a:rPr>
                        <a:t> </a:t>
                      </a:r>
                      <a:r>
                        <a:rPr sz="2600" b="1" err="1">
                          <a:solidFill>
                            <a:srgbClr val="FF0000"/>
                          </a:solidFill>
                        </a:rPr>
                        <a:t>dương</a:t>
                      </a:r>
                      <a:endParaRPr lang="en-US" sz="2600" b="1" err="1">
                        <a:solidFill>
                          <a:srgbClr val="FF0000"/>
                        </a:solidFill>
                      </a:endParaRPr>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lang="en-NZ" sz="2600" b="1" err="1"/>
                        <a:t>Ẩ</a:t>
                      </a:r>
                      <a:r>
                        <a:rPr sz="2600" b="1" err="1"/>
                        <a:t>m</a:t>
                      </a:r>
                      <a:endParaRPr lang="en-US" sz="2600" b="1"/>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r>
              <a:tr h="867410">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r>
                        <a:rPr sz="2600" b="1" err="1"/>
                        <a:t>Nóng</a:t>
                      </a:r>
                      <a:endParaRPr lang="en-US" sz="2600" b="1" err="1"/>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r>
                        <a:rPr sz="2600" b="1" err="1"/>
                        <a:t>Hình</a:t>
                      </a:r>
                      <a:r>
                        <a:rPr sz="2600" b="1"/>
                        <a:t> </a:t>
                      </a:r>
                      <a:r>
                        <a:rPr sz="2600" b="1" err="1"/>
                        <a:t>thành</a:t>
                      </a:r>
                      <a:r>
                        <a:rPr sz="2600" b="1"/>
                        <a:t> ở</a:t>
                      </a:r>
                      <a:r>
                        <a:rPr sz="2600" b="1">
                          <a:solidFill>
                            <a:srgbClr val="FF0000"/>
                          </a:solidFill>
                        </a:rPr>
                        <a:t> </a:t>
                      </a:r>
                      <a:r>
                        <a:rPr sz="2600" b="1" err="1">
                          <a:solidFill>
                            <a:srgbClr val="FF0000"/>
                          </a:solidFill>
                        </a:rPr>
                        <a:t>vĩ</a:t>
                      </a:r>
                      <a:r>
                        <a:rPr sz="2600" b="1">
                          <a:solidFill>
                            <a:srgbClr val="FF0000"/>
                          </a:solidFill>
                        </a:rPr>
                        <a:t> </a:t>
                      </a:r>
                      <a:r>
                        <a:rPr sz="2600" b="1" err="1">
                          <a:solidFill>
                            <a:srgbClr val="FF0000"/>
                          </a:solidFill>
                        </a:rPr>
                        <a:t>độ</a:t>
                      </a:r>
                      <a:r>
                        <a:rPr sz="2600" b="1">
                          <a:solidFill>
                            <a:srgbClr val="FF0000"/>
                          </a:solidFill>
                        </a:rPr>
                        <a:t> </a:t>
                      </a:r>
                      <a:r>
                        <a:rPr sz="2600" b="1" err="1">
                          <a:solidFill>
                            <a:srgbClr val="FF0000"/>
                          </a:solidFill>
                        </a:rPr>
                        <a:t>thấp</a:t>
                      </a:r>
                      <a:endParaRPr lang="en-US" sz="2600" b="1" err="1">
                        <a:solidFill>
                          <a:srgbClr val="FF0000"/>
                        </a:solidFill>
                      </a:endParaRPr>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sz="2600" b="1" err="1"/>
                        <a:t>Nhiệt</a:t>
                      </a:r>
                      <a:r>
                        <a:rPr sz="2600" b="1"/>
                        <a:t> </a:t>
                      </a:r>
                      <a:r>
                        <a:rPr sz="2600" b="1" err="1"/>
                        <a:t>độ</a:t>
                      </a:r>
                      <a:r>
                        <a:rPr lang="en-NZ" sz="2600" b="1" err="1"/>
                        <a:t> tương đối</a:t>
                      </a:r>
                      <a:r>
                        <a:rPr sz="2600" b="1"/>
                        <a:t> </a:t>
                      </a:r>
                      <a:r>
                        <a:rPr sz="2600" b="1" err="1"/>
                        <a:t>cao</a:t>
                      </a:r>
                      <a:endParaRPr lang="en-US" sz="2600" b="1"/>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r>
              <a:tr h="1194435">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endParaRPr sz="2600" b="1" err="1"/>
                    </a:p>
                    <a:p>
                      <a:pPr marL="0" lvl="0" indent="0" algn="l">
                        <a:buNone/>
                      </a:pPr>
                      <a:r>
                        <a:rPr sz="2600" b="1" err="1"/>
                        <a:t>Lạnh</a:t>
                      </a:r>
                      <a:endParaRPr lang="en-US" sz="2600" b="1" err="1"/>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l">
                        <a:buNone/>
                      </a:pPr>
                      <a:endParaRPr sz="2600" b="1" err="1"/>
                    </a:p>
                    <a:p>
                      <a:pPr marL="0" lvl="0" indent="0" algn="l">
                        <a:buNone/>
                      </a:pPr>
                      <a:r>
                        <a:rPr sz="2600" b="1" err="1"/>
                        <a:t>Hình</a:t>
                      </a:r>
                      <a:r>
                        <a:rPr sz="2600" b="1"/>
                        <a:t> </a:t>
                      </a:r>
                      <a:r>
                        <a:rPr sz="2600" b="1" err="1"/>
                        <a:t>thành</a:t>
                      </a:r>
                      <a:r>
                        <a:rPr sz="2600" b="1"/>
                        <a:t> ở</a:t>
                      </a:r>
                      <a:r>
                        <a:rPr lang="en-NZ" sz="2600" b="1"/>
                        <a:t> </a:t>
                      </a:r>
                      <a:r>
                        <a:rPr sz="2600" b="1" err="1">
                          <a:solidFill>
                            <a:srgbClr val="FF0000"/>
                          </a:solidFill>
                        </a:rPr>
                        <a:t>vĩ</a:t>
                      </a:r>
                      <a:r>
                        <a:rPr sz="2600" b="1">
                          <a:solidFill>
                            <a:srgbClr val="FF0000"/>
                          </a:solidFill>
                        </a:rPr>
                        <a:t> </a:t>
                      </a:r>
                      <a:r>
                        <a:rPr sz="2600" b="1" err="1">
                          <a:solidFill>
                            <a:srgbClr val="FF0000"/>
                          </a:solidFill>
                        </a:rPr>
                        <a:t>độ</a:t>
                      </a:r>
                      <a:r>
                        <a:rPr sz="2600" b="1">
                          <a:solidFill>
                            <a:srgbClr val="FF0000"/>
                          </a:solidFill>
                        </a:rPr>
                        <a:t> </a:t>
                      </a:r>
                      <a:r>
                        <a:rPr sz="2600" b="1" err="1">
                          <a:solidFill>
                            <a:srgbClr val="FF0000"/>
                          </a:solidFill>
                        </a:rPr>
                        <a:t>cao</a:t>
                      </a:r>
                      <a:endParaRPr lang="en-US" sz="2600" b="1" err="1">
                        <a:solidFill>
                          <a:srgbClr val="FF0000"/>
                        </a:solidFill>
                      </a:endParaRPr>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endParaRPr sz="2600" b="1" err="1"/>
                    </a:p>
                    <a:p>
                      <a:pPr marL="0" lvl="0" indent="0" algn="ctr">
                        <a:buNone/>
                      </a:pPr>
                      <a:r>
                        <a:rPr sz="2600" b="1" err="1"/>
                        <a:t>Nhiệt</a:t>
                      </a:r>
                      <a:r>
                        <a:rPr sz="2600" b="1"/>
                        <a:t> </a:t>
                      </a:r>
                      <a:r>
                        <a:rPr sz="2600" b="1" err="1"/>
                        <a:t>độ</a:t>
                      </a:r>
                      <a:r>
                        <a:rPr sz="2600" b="1"/>
                        <a:t> </a:t>
                      </a:r>
                      <a:r>
                        <a:rPr lang="en-NZ" sz="2600" b="1"/>
                        <a:t>tương đối </a:t>
                      </a:r>
                      <a:r>
                        <a:rPr sz="2600" b="1" err="1"/>
                        <a:t>thấp</a:t>
                      </a:r>
                      <a:endParaRPr lang="en-US" sz="2600" b="1"/>
                    </a:p>
                  </a:txBody>
                  <a:tcPr>
                    <a:lnL w="12700" cap="flat" cmpd="sng">
                      <a:solidFill>
                        <a:srgbClr val="000099"/>
                      </a:solidFill>
                      <a:prstDash val="solid"/>
                      <a:headEnd type="none" w="med" len="med"/>
                      <a:tailEnd type="none" w="med" len="med"/>
                    </a:lnL>
                    <a:lnR w="12700" cap="flat" cmpd="sng">
                      <a:solidFill>
                        <a:srgbClr val="000099"/>
                      </a:solidFill>
                      <a:prstDash val="solid"/>
                      <a:headEnd type="none" w="med" len="med"/>
                      <a:tailEnd type="none" w="med" len="med"/>
                    </a:lnR>
                    <a:lnT w="12700" cap="flat" cmpd="sng">
                      <a:solidFill>
                        <a:srgbClr val="000099"/>
                      </a:solidFill>
                      <a:prstDash val="solid"/>
                      <a:headEnd type="none" w="med" len="med"/>
                      <a:tailEnd type="none" w="med" len="med"/>
                    </a:lnT>
                    <a:lnB w="12700" cap="flat" cmpd="sng">
                      <a:solidFill>
                        <a:srgbClr val="000099"/>
                      </a:solidFill>
                      <a:prstDash val="solid"/>
                      <a:headEnd type="none" w="med" len="med"/>
                      <a:tailEnd type="none" w="med" len="med"/>
                    </a:lnB>
                    <a:lnTlToBr>
                      <a:noFill/>
                    </a:lnTlToBr>
                    <a:lnBlToTr>
                      <a:noFill/>
                    </a:lnBlToTr>
                    <a:solidFill>
                      <a:schemeClr val="accent4">
                        <a:lumMod val="20000"/>
                        <a:lumOff val="80000"/>
                      </a:schemeClr>
                    </a:solidFill>
                  </a:tcPr>
                </a:tc>
              </a:tr>
            </a:tbl>
          </a:graphicData>
        </a:graphic>
      </p:graphicFrame>
      <p:sp>
        <p:nvSpPr>
          <p:cNvPr id="3" name="Rectangles 2"/>
          <p:cNvSpPr/>
          <p:nvPr/>
        </p:nvSpPr>
        <p:spPr>
          <a:xfrm>
            <a:off x="3291205" y="2270760"/>
            <a:ext cx="8684895" cy="8102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Rectangles 3"/>
          <p:cNvSpPr/>
          <p:nvPr/>
        </p:nvSpPr>
        <p:spPr>
          <a:xfrm>
            <a:off x="3291205" y="3197225"/>
            <a:ext cx="8684895" cy="6940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Rectangles 4"/>
          <p:cNvSpPr/>
          <p:nvPr/>
        </p:nvSpPr>
        <p:spPr>
          <a:xfrm>
            <a:off x="3338830" y="3935730"/>
            <a:ext cx="8684895" cy="8102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Rectangles 5"/>
          <p:cNvSpPr/>
          <p:nvPr/>
        </p:nvSpPr>
        <p:spPr>
          <a:xfrm>
            <a:off x="3338830" y="4895850"/>
            <a:ext cx="8684895" cy="12071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6"/>
          <p:cNvSpPr/>
          <p:nvPr/>
        </p:nvSpPr>
        <p:spPr>
          <a:xfrm>
            <a:off x="3960125" y="765650"/>
            <a:ext cx="6248078" cy="18935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prstClr val="black"/>
              </a:solidFill>
              <a:latin typeface="Times New Roman" panose="02020603050405020304" pitchFamily="18" charset="0"/>
              <a:cs typeface="Times New Roman" panose="02020603050405020304" pitchFamily="18" charset="0"/>
            </a:endParaRPr>
          </a:p>
          <a:p>
            <a:pPr algn="ctr"/>
            <a:r>
              <a:rPr lang="en-US" sz="2800" b="1" dirty="0" smtClean="0">
                <a:solidFill>
                  <a:prstClr val="black"/>
                </a:solidFill>
                <a:latin typeface="Times New Roman" panose="02020603050405020304" pitchFamily="18" charset="0"/>
                <a:cs typeface="Times New Roman" panose="02020603050405020304" pitchFamily="18" charset="0"/>
              </a:rPr>
              <a:t>-</a:t>
            </a:r>
            <a:r>
              <a:rPr lang="en-US" sz="2800" b="1" dirty="0" err="1" smtClean="0">
                <a:solidFill>
                  <a:prstClr val="black"/>
                </a:solidFill>
                <a:latin typeface="Times New Roman" panose="02020603050405020304" pitchFamily="18" charset="0"/>
                <a:cs typeface="Times New Roman" panose="02020603050405020304" pitchFamily="18" charset="0"/>
              </a:rPr>
              <a:t>Vì</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sao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khối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khí</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nóng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khối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khí</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lạnh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khác</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nhau</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về</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nhiệt</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b="1" dirty="0" smtClean="0">
              <a:solidFill>
                <a:prstClr val="black"/>
              </a:solidFill>
              <a:latin typeface="Times New Roman" panose="02020603050405020304" pitchFamily="18" charset="0"/>
              <a:cs typeface="Times New Roman" panose="02020603050405020304" pitchFamily="18" charset="0"/>
            </a:endParaRPr>
          </a:p>
          <a:p>
            <a:pPr algn="ctr"/>
            <a:r>
              <a:rPr lang="en-US" sz="2800" b="1" dirty="0" smtClean="0">
                <a:solidFill>
                  <a:prstClr val="black"/>
                </a:solidFill>
                <a:latin typeface="Times New Roman" panose="02020603050405020304" pitchFamily="18" charset="0"/>
                <a:cs typeface="Times New Roman" panose="02020603050405020304" pitchFamily="18" charset="0"/>
              </a:rPr>
              <a:t>-</a:t>
            </a:r>
            <a:r>
              <a:rPr lang="en-US" sz="2800" b="1" dirty="0" err="1" smtClean="0">
                <a:solidFill>
                  <a:prstClr val="black"/>
                </a:solidFill>
                <a:latin typeface="Times New Roman" panose="02020603050405020304" pitchFamily="18" charset="0"/>
                <a:cs typeface="Times New Roman" panose="02020603050405020304" pitchFamily="18" charset="0"/>
              </a:rPr>
              <a:t>Vì</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sao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khối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khí</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khối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khí</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đại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dương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nhau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ẩm</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1131133" y="733264"/>
            <a:ext cx="2828992" cy="1958324"/>
          </a:xfrm>
          <a:prstGeom prst="cloudCallout">
            <a:avLst>
              <a:gd name="adj1" fmla="val -30964"/>
              <a:gd name="adj2" fmla="val 7713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latin typeface="Arial" panose="020B0604020202020204" pitchFamily="34" charset="0"/>
                <a:cs typeface="Arial" panose="020B0604020202020204" pitchFamily="34" charset="0"/>
              </a:rPr>
              <a:t>?</a:t>
            </a:r>
            <a:endParaRPr lang="en-US" sz="80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862470" y="2932123"/>
            <a:ext cx="9170504" cy="3046095"/>
          </a:xfrm>
          <a:prstGeom prst="rect">
            <a:avLst/>
          </a:prstGeom>
        </p:spPr>
        <p:txBody>
          <a:bodyPr wrap="square">
            <a:spAutoFit/>
          </a:bodyPr>
          <a:lstStyle/>
          <a:p>
            <a:pPr marL="457200" indent="-457200">
              <a:buFontTx/>
              <a:buChar char="-"/>
            </a:pPr>
            <a:r>
              <a:rPr lang="en-US" sz="3200" b="1" dirty="0" smtClean="0">
                <a:solidFill>
                  <a:srgbClr val="0000CC"/>
                </a:solidFill>
                <a:latin typeface="Arial" panose="020B0604020202020204" pitchFamily="34" charset="0"/>
                <a:cs typeface="Arial" panose="020B0604020202020204" pitchFamily="34" charset="0"/>
              </a:rPr>
              <a:t>Do </a:t>
            </a:r>
            <a:r>
              <a:rPr lang="en-US" sz="3200" b="1" dirty="0" err="1">
                <a:solidFill>
                  <a:srgbClr val="0000CC"/>
                </a:solidFill>
                <a:latin typeface="Arial" panose="020B0604020202020204" pitchFamily="34" charset="0"/>
                <a:cs typeface="Arial" panose="020B0604020202020204" pitchFamily="34" charset="0"/>
              </a:rPr>
              <a:t>khối</a:t>
            </a:r>
            <a:r>
              <a:rPr lang="en-US" sz="3200" b="1" dirty="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khí</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nóng</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và</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lạnh</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khác</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nhau</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về</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dẫn</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đến</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khác</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nhau</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về</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nhiệt</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độ</a:t>
            </a:r>
            <a:r>
              <a:rPr lang="en-US" sz="3200" b="1" dirty="0" smtClean="0">
                <a:solidFill>
                  <a:srgbClr val="0000CC"/>
                </a:solidFill>
                <a:latin typeface="Arial" panose="020B0604020202020204" pitchFamily="34" charset="0"/>
                <a:cs typeface="Arial" panose="020B0604020202020204" pitchFamily="34" charset="0"/>
              </a:rPr>
              <a:t>.</a:t>
            </a:r>
            <a:endParaRPr lang="en-US" sz="3200" b="1" dirty="0" smtClean="0">
              <a:solidFill>
                <a:srgbClr val="0000CC"/>
              </a:solidFill>
              <a:latin typeface="Arial" panose="020B0604020202020204" pitchFamily="34" charset="0"/>
              <a:cs typeface="Arial" panose="020B0604020202020204" pitchFamily="34" charset="0"/>
            </a:endParaRPr>
          </a:p>
          <a:p>
            <a:pPr marL="457200" indent="-457200">
              <a:buFontTx/>
              <a:buChar char="-"/>
            </a:pPr>
            <a:endParaRPr lang="en-US" sz="3200" b="1" dirty="0" smtClean="0">
              <a:solidFill>
                <a:srgbClr val="0000CC"/>
              </a:solidFill>
              <a:latin typeface="Arial" panose="020B0604020202020204" pitchFamily="34" charset="0"/>
              <a:cs typeface="Arial" panose="020B0604020202020204" pitchFamily="34" charset="0"/>
            </a:endParaRPr>
          </a:p>
          <a:p>
            <a:pPr marL="457200" indent="-457200">
              <a:buFontTx/>
              <a:buChar char="-"/>
            </a:pPr>
            <a:r>
              <a:rPr lang="en-US" sz="3200" b="1" dirty="0">
                <a:solidFill>
                  <a:srgbClr val="0000CC"/>
                </a:solidFill>
                <a:latin typeface="Arial" panose="020B0604020202020204" pitchFamily="34" charset="0"/>
                <a:cs typeface="Arial" panose="020B0604020202020204" pitchFamily="34" charset="0"/>
              </a:rPr>
              <a:t>Do </a:t>
            </a:r>
            <a:r>
              <a:rPr lang="en-US" sz="3200" b="1" dirty="0" err="1">
                <a:solidFill>
                  <a:srgbClr val="0000CC"/>
                </a:solidFill>
                <a:latin typeface="Arial" panose="020B0604020202020204" pitchFamily="34" charset="0"/>
                <a:cs typeface="Arial" panose="020B0604020202020204" pitchFamily="34" charset="0"/>
              </a:rPr>
              <a:t>khối</a:t>
            </a:r>
            <a:r>
              <a:rPr lang="en-US" sz="3200" b="1" dirty="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khí</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lục</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địa</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và</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đại</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smtClean="0">
                <a:solidFill>
                  <a:srgbClr val="0000CC"/>
                </a:solidFill>
                <a:latin typeface="Arial" panose="020B0604020202020204" pitchFamily="34" charset="0"/>
                <a:cs typeface="Arial" panose="020B0604020202020204" pitchFamily="34" charset="0"/>
              </a:rPr>
              <a:t>dương</a:t>
            </a:r>
            <a:r>
              <a:rPr lang="en-US" sz="3200" b="1" dirty="0" smtClean="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khác</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nhau</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về</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bề</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mặt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tiếp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xúc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dẫn</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đến</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nó</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khác</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nhau</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về</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độ</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ẩm</a:t>
            </a:r>
            <a:r>
              <a:rPr lang="en-US" sz="3200" b="1" dirty="0" smtClean="0">
                <a:solidFill>
                  <a:srgbClr val="0000CC"/>
                </a:solidFill>
                <a:latin typeface="Arial" panose="020B0604020202020204" pitchFamily="34" charset="0"/>
                <a:cs typeface="Arial" panose="020B0604020202020204" pitchFamily="34" charset="0"/>
              </a:rPr>
              <a:t>.</a:t>
            </a:r>
            <a:endParaRPr lang="vi-VN" sz="3200" b="1" dirty="0">
              <a:solidFill>
                <a:srgbClr val="0000CC"/>
              </a:solidFill>
              <a:latin typeface="Arial" panose="020B0604020202020204" pitchFamily="34" charset="0"/>
              <a:cs typeface="Arial" panose="020B0604020202020204" pitchFamily="34" charset="0"/>
            </a:endParaRPr>
          </a:p>
        </p:txBody>
      </p:sp>
      <p:pic>
        <p:nvPicPr>
          <p:cNvPr id="14" name="Picture 2" descr="Hình ảnh có liên quan"/>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182245" y="3385185"/>
            <a:ext cx="2455545" cy="3274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4"/>
                                        </p:tgtEl>
                                        <p:attrNameLst>
                                          <p:attrName>r</p:attrName>
                                        </p:attrNameLst>
                                      </p:cBhvr>
                                    </p:animRot>
                                    <p:animRot by="-240000">
                                      <p:cBhvr>
                                        <p:cTn id="19" dur="400" fill="hold">
                                          <p:stCondLst>
                                            <p:cond delay="400"/>
                                          </p:stCondLst>
                                        </p:cTn>
                                        <p:tgtEl>
                                          <p:spTgt spid="14"/>
                                        </p:tgtEl>
                                        <p:attrNameLst>
                                          <p:attrName>r</p:attrName>
                                        </p:attrNameLst>
                                      </p:cBhvr>
                                    </p:animRot>
                                    <p:animRot by="240000">
                                      <p:cBhvr>
                                        <p:cTn id="20" dur="400" fill="hold">
                                          <p:stCondLst>
                                            <p:cond delay="800"/>
                                          </p:stCondLst>
                                        </p:cTn>
                                        <p:tgtEl>
                                          <p:spTgt spid="14"/>
                                        </p:tgtEl>
                                        <p:attrNameLst>
                                          <p:attrName>r</p:attrName>
                                        </p:attrNameLst>
                                      </p:cBhvr>
                                    </p:animRot>
                                    <p:animRot by="-240000">
                                      <p:cBhvr>
                                        <p:cTn id="21" dur="400" fill="hold">
                                          <p:stCondLst>
                                            <p:cond delay="1200"/>
                                          </p:stCondLst>
                                        </p:cTn>
                                        <p:tgtEl>
                                          <p:spTgt spid="14"/>
                                        </p:tgtEl>
                                        <p:attrNameLst>
                                          <p:attrName>r</p:attrName>
                                        </p:attrNameLst>
                                      </p:cBhvr>
                                    </p:animRot>
                                    <p:animRot by="120000">
                                      <p:cBhvr>
                                        <p:cTn id="2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bwMode="auto">
          <a:xfrm>
            <a:off x="197222" y="801273"/>
            <a:ext cx="10515600" cy="11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indent="-457200" eaLnBrk="1" hangingPunct="1">
              <a:lnSpc>
                <a:spcPct val="90000"/>
              </a:lnSpc>
              <a:spcBef>
                <a:spcPts val="1000"/>
              </a:spcBef>
              <a:buFontTx/>
              <a:buChar char="-"/>
            </a:pPr>
            <a:r>
              <a:rPr lang="en-US" altLang="en-US" sz="2800" b="1" dirty="0" err="1" smtClean="0">
                <a:solidFill>
                  <a:srgbClr val="0000CC"/>
                </a:solidFill>
                <a:cs typeface="Times New Roman" panose="02020603050405020304" pitchFamily="18" charset="0"/>
              </a:rPr>
              <a:t>Khí</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áp</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là</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sức</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ép</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của</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không</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khí</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lên</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bề</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mặt</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Trái</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đất</a:t>
            </a:r>
            <a:r>
              <a:rPr lang="en-US" altLang="en-US" sz="2800" b="1" dirty="0" smtClean="0">
                <a:solidFill>
                  <a:srgbClr val="0000CC"/>
                </a:solidFill>
                <a:cs typeface="Times New Roman" panose="02020603050405020304" pitchFamily="18" charset="0"/>
              </a:rPr>
              <a:t>. </a:t>
            </a:r>
            <a:endParaRPr lang="en-US" altLang="en-US" sz="2800" b="1" dirty="0" smtClean="0">
              <a:solidFill>
                <a:srgbClr val="0000CC"/>
              </a:solidFill>
              <a:cs typeface="Times New Roman" panose="02020603050405020304" pitchFamily="18" charset="0"/>
            </a:endParaRPr>
          </a:p>
          <a:p>
            <a:pPr eaLnBrk="1" hangingPunct="1">
              <a:lnSpc>
                <a:spcPct val="90000"/>
              </a:lnSpc>
              <a:spcBef>
                <a:spcPts val="1000"/>
              </a:spcBef>
            </a:pPr>
            <a:r>
              <a:rPr lang="en-US" altLang="en-US" sz="2800" b="1" dirty="0">
                <a:cs typeface="Times New Roman" panose="02020603050405020304" pitchFamily="18" charset="0"/>
              </a:rPr>
              <a:t> </a:t>
            </a:r>
            <a:r>
              <a:rPr lang="en-US" altLang="en-US" sz="2800" b="1" dirty="0" smtClean="0">
                <a:cs typeface="Times New Roman" panose="02020603050405020304" pitchFamily="18" charset="0"/>
              </a:rPr>
              <a:t>    </a:t>
            </a:r>
            <a:endParaRPr lang="en-US" altLang="en-US" sz="2800" b="1" dirty="0">
              <a:cs typeface="Times New Roman" panose="02020603050405020304" pitchFamily="18" charset="0"/>
            </a:endParaRPr>
          </a:p>
        </p:txBody>
      </p:sp>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54056" y="1903733"/>
            <a:ext cx="6109448" cy="388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320" y="581977"/>
            <a:ext cx="458283" cy="728668"/>
          </a:xfrm>
          <a:prstGeom prst="rect">
            <a:avLst/>
          </a:prstGeom>
        </p:spPr>
        <p:txBody>
          <a:bodyPr wrap="square">
            <a:spAutoFit/>
          </a:bodyPr>
          <a:lstStyle/>
          <a:p>
            <a:r>
              <a:rPr lang="en-US" sz="4000" dirty="0">
                <a:solidFill>
                  <a:schemeClr val="accent5"/>
                </a:solidFill>
                <a:latin typeface="Times New Roman" panose="02020603050405020304" pitchFamily="18" charset="0"/>
              </a:rPr>
              <a:t>✍</a:t>
            </a:r>
            <a:endParaRPr lang="en-US" sz="4000" dirty="0">
              <a:solidFill>
                <a:schemeClr val="accent5"/>
              </a:solidFill>
              <a:latin typeface="Times New Roman" panose="02020603050405020304" pitchFamily="18" charset="0"/>
            </a:endParaRPr>
          </a:p>
        </p:txBody>
      </p:sp>
      <p:sp>
        <p:nvSpPr>
          <p:cNvPr id="6" name="Rectangle: Rounded Corners 11"/>
          <p:cNvSpPr/>
          <p:nvPr/>
        </p:nvSpPr>
        <p:spPr>
          <a:xfrm>
            <a:off x="1033145" y="26670"/>
            <a:ext cx="10353040" cy="7747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  III. </a:t>
            </a:r>
            <a:r>
              <a:rPr lang="en-NZ" altLang="en-US" sz="2800" b="1" dirty="0" smtClean="0">
                <a:latin typeface="Times New Roman" panose="02020603050405020304" pitchFamily="18" charset="0"/>
                <a:cs typeface="Times New Roman" panose="02020603050405020304" pitchFamily="18" charset="0"/>
              </a:rPr>
              <a:t>KHÍ ÁP VÀ GIÓ TRÊN TRÁI ĐẤT</a:t>
            </a:r>
            <a:endParaRPr lang="en-US" sz="2800" b="1" dirty="0" smtClean="0">
              <a:latin typeface="Times New Roman" panose="02020603050405020304" pitchFamily="18" charset="0"/>
              <a:cs typeface="Times New Roman" panose="02020603050405020304" pitchFamily="18" charset="0"/>
            </a:endParaRPr>
          </a:p>
          <a:p>
            <a:pPr algn="l"/>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Khí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áp</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7" name="Hình ảnh 8"/>
          <p:cNvPicPr/>
          <p:nvPr/>
        </p:nvPicPr>
        <p:blipFill>
          <a:blip r:embed="rId2"/>
          <a:stretch>
            <a:fillRect/>
          </a:stretch>
        </p:blipFill>
        <p:spPr>
          <a:xfrm>
            <a:off x="1156450" y="2396629"/>
            <a:ext cx="6337522" cy="3888835"/>
          </a:xfrm>
          <a:prstGeom prst="rect">
            <a:avLst/>
          </a:prstGeom>
        </p:spPr>
      </p:pic>
      <p:sp>
        <p:nvSpPr>
          <p:cNvPr id="8" name="Content Placeholder 2"/>
          <p:cNvSpPr txBox="1"/>
          <p:nvPr/>
        </p:nvSpPr>
        <p:spPr bwMode="auto">
          <a:xfrm>
            <a:off x="194821" y="1385738"/>
            <a:ext cx="10515600" cy="58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indent="-457200" eaLnBrk="1" hangingPunct="1">
              <a:lnSpc>
                <a:spcPct val="90000"/>
              </a:lnSpc>
              <a:spcBef>
                <a:spcPts val="1000"/>
              </a:spcBef>
              <a:buFontTx/>
              <a:buChar char="-"/>
            </a:pPr>
            <a:r>
              <a:rPr lang="en-US" altLang="en-US" sz="2800" b="1" dirty="0" err="1" smtClean="0">
                <a:solidFill>
                  <a:srgbClr val="0000CC"/>
                </a:solidFill>
                <a:cs typeface="Times New Roman" panose="02020603050405020304" pitchFamily="18" charset="0"/>
              </a:rPr>
              <a:t>Dụng</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cụ</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đo</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khí</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áp</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là</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khí</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áp</a:t>
            </a:r>
            <a:r>
              <a:rPr lang="en-US" altLang="en-US" sz="2800" b="1" dirty="0" smtClean="0">
                <a:solidFill>
                  <a:srgbClr val="0000CC"/>
                </a:solidFill>
                <a:cs typeface="Times New Roman" panose="02020603050405020304" pitchFamily="18" charset="0"/>
              </a:rPr>
              <a:t> </a:t>
            </a:r>
            <a:r>
              <a:rPr lang="en-US" altLang="en-US" sz="2800" b="1" dirty="0" err="1" smtClean="0">
                <a:solidFill>
                  <a:srgbClr val="0000CC"/>
                </a:solidFill>
                <a:cs typeface="Times New Roman" panose="02020603050405020304" pitchFamily="18" charset="0"/>
              </a:rPr>
              <a:t>kế</a:t>
            </a:r>
            <a:r>
              <a:rPr lang="en-US" altLang="en-US" sz="2800" b="1" dirty="0" smtClean="0">
                <a:solidFill>
                  <a:srgbClr val="0000CC"/>
                </a:solidFill>
                <a:cs typeface="Times New Roman" panose="02020603050405020304" pitchFamily="18" charset="0"/>
              </a:rPr>
              <a:t>.</a:t>
            </a:r>
            <a:endParaRPr lang="en-US" altLang="en-US" sz="2800" b="1" dirty="0">
              <a:solidFill>
                <a:srgbClr val="0000CC"/>
              </a:solidFill>
              <a:cs typeface="Times New Roman" panose="02020603050405020304" pitchFamily="18" charset="0"/>
            </a:endParaRPr>
          </a:p>
        </p:txBody>
      </p:sp>
      <p:sp>
        <p:nvSpPr>
          <p:cNvPr id="9" name="Rounded Rectangle 8"/>
          <p:cNvSpPr/>
          <p:nvPr/>
        </p:nvSpPr>
        <p:spPr>
          <a:xfrm>
            <a:off x="6615952" y="1385738"/>
            <a:ext cx="5358653" cy="44404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Đơn </a:t>
            </a:r>
            <a:r>
              <a:rPr lang="vi-VN" sz="3200" dirty="0">
                <a:latin typeface="Times New Roman" panose="02020603050405020304" pitchFamily="18" charset="0"/>
                <a:cs typeface="Times New Roman" panose="02020603050405020304" pitchFamily="18" charset="0"/>
              </a:rPr>
              <a:t>vị đo khí áp?</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Khí áp tiêu chuẩn? Quy ước khí áp cao, khí áp thấp?</a:t>
            </a:r>
            <a:endParaRPr lang="vi-VN" sz="32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6021070" y="1466850"/>
            <a:ext cx="5953760" cy="43256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Tx/>
              <a:buChar char="-"/>
            </a:pPr>
            <a:r>
              <a:rPr lang="en-US" sz="3200" dirty="0" err="1" smtClean="0">
                <a:latin typeface="Times New Roman" panose="02020603050405020304" pitchFamily="18" charset="0"/>
                <a:cs typeface="Times New Roman" panose="02020603050405020304" pitchFamily="18" charset="0"/>
              </a:rPr>
              <a:t>Đ</a:t>
            </a:r>
            <a:r>
              <a:rPr lang="en-NZ" altLang="en-US" sz="3200" dirty="0" err="1" smtClean="0">
                <a:latin typeface="Times New Roman" panose="02020603050405020304" pitchFamily="18" charset="0"/>
                <a:cs typeface="Times New Roman" panose="02020603050405020304" pitchFamily="18" charset="0"/>
              </a:rPr>
              <a:t>ơn vị khí áp là </a:t>
            </a:r>
            <a:r>
              <a:rPr lang="en-NZ" altLang="en-US" sz="3200" b="1" dirty="0" err="1" smtClean="0">
                <a:solidFill>
                  <a:srgbClr val="FF0000"/>
                </a:solidFill>
                <a:latin typeface="Times New Roman" panose="02020603050405020304" pitchFamily="18" charset="0"/>
                <a:cs typeface="Times New Roman" panose="02020603050405020304" pitchFamily="18" charset="0"/>
              </a:rPr>
              <a:t>mmHg </a:t>
            </a:r>
            <a:r>
              <a:rPr lang="en-NZ" altLang="en-US" sz="3200" dirty="0" err="1" smtClean="0">
                <a:latin typeface="Times New Roman" panose="02020603050405020304" pitchFamily="18" charset="0"/>
                <a:cs typeface="Times New Roman" panose="02020603050405020304" pitchFamily="18" charset="0"/>
              </a:rPr>
              <a:t>hoặc </a:t>
            </a:r>
            <a:r>
              <a:rPr lang="en-NZ" altLang="en-US" sz="3200" b="1" dirty="0" err="1" smtClean="0">
                <a:solidFill>
                  <a:srgbClr val="FF0000"/>
                </a:solidFill>
                <a:latin typeface="Times New Roman" panose="02020603050405020304" pitchFamily="18" charset="0"/>
                <a:cs typeface="Times New Roman" panose="02020603050405020304" pitchFamily="18" charset="0"/>
              </a:rPr>
              <a:t>mb</a:t>
            </a:r>
            <a:r>
              <a:rPr lang="en-NZ" altLang="en-US" sz="3200" dirty="0" err="1"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en-NZ" altLang="vi-VN" sz="3200" dirty="0">
                <a:latin typeface="Times New Roman" panose="02020603050405020304" pitchFamily="18" charset="0"/>
                <a:cs typeface="Times New Roman" panose="02020603050405020304" pitchFamily="18" charset="0"/>
              </a:rPr>
              <a:t> Khí áp tiêu chuẩn là:</a:t>
            </a:r>
            <a:endParaRPr lang="en-NZ" altLang="vi-VN" sz="3200" dirty="0">
              <a:latin typeface="Times New Roman" panose="02020603050405020304" pitchFamily="18" charset="0"/>
              <a:cs typeface="Times New Roman" panose="02020603050405020304" pitchFamily="18" charset="0"/>
            </a:endParaRPr>
          </a:p>
          <a:p>
            <a:r>
              <a:rPr lang="en-NZ" altLang="vi-VN" sz="3200" b="1" dirty="0">
                <a:solidFill>
                  <a:srgbClr val="FF0000"/>
                </a:solidFill>
                <a:latin typeface="Times New Roman" panose="02020603050405020304" pitchFamily="18" charset="0"/>
                <a:cs typeface="Times New Roman" panose="02020603050405020304" pitchFamily="18" charset="0"/>
                <a:sym typeface="+mn-ea"/>
              </a:rPr>
              <a:t> 760 mmHg~1013,1 mb</a:t>
            </a:r>
            <a:endParaRPr lang="en-NZ" altLang="vi-VN" sz="3200" dirty="0">
              <a:latin typeface="Times New Roman" panose="02020603050405020304" pitchFamily="18" charset="0"/>
              <a:cs typeface="Times New Roman" panose="02020603050405020304" pitchFamily="18" charset="0"/>
            </a:endParaRPr>
          </a:p>
          <a:p>
            <a:r>
              <a:rPr lang="en-NZ" altLang="vi-VN" sz="3200" dirty="0">
                <a:latin typeface="Times New Roman" panose="02020603050405020304" pitchFamily="18" charset="0"/>
                <a:cs typeface="Times New Roman" panose="02020603050405020304" pitchFamily="18" charset="0"/>
              </a:rPr>
              <a:t>- Khí áp </a:t>
            </a:r>
            <a:r>
              <a:rPr lang="en-NZ" altLang="vi-VN" sz="3200" i="1" dirty="0">
                <a:solidFill>
                  <a:srgbClr val="FF0000"/>
                </a:solidFill>
                <a:latin typeface="Times New Roman" panose="02020603050405020304" pitchFamily="18" charset="0"/>
                <a:cs typeface="Times New Roman" panose="02020603050405020304" pitchFamily="18" charset="0"/>
              </a:rPr>
              <a:t>nhỏ hơn 1013,1 mb</a:t>
            </a:r>
            <a:r>
              <a:rPr lang="en-NZ" altLang="vi-VN" sz="3200" dirty="0">
                <a:latin typeface="Times New Roman" panose="02020603050405020304" pitchFamily="18" charset="0"/>
                <a:cs typeface="Times New Roman" panose="02020603050405020304" pitchFamily="18" charset="0"/>
              </a:rPr>
              <a:t> là </a:t>
            </a:r>
            <a:r>
              <a:rPr lang="en-NZ" altLang="vi-VN" sz="3200" b="1" dirty="0">
                <a:solidFill>
                  <a:srgbClr val="FF0000"/>
                </a:solidFill>
                <a:latin typeface="Times New Roman" panose="02020603050405020304" pitchFamily="18" charset="0"/>
                <a:cs typeface="Times New Roman" panose="02020603050405020304" pitchFamily="18" charset="0"/>
              </a:rPr>
              <a:t>khí áp thấp</a:t>
            </a:r>
            <a:r>
              <a:rPr lang="en-NZ" altLang="vi-VN" sz="3200" dirty="0">
                <a:latin typeface="Times New Roman" panose="02020603050405020304" pitchFamily="18" charset="0"/>
                <a:cs typeface="Times New Roman" panose="02020603050405020304" pitchFamily="18" charset="0"/>
              </a:rPr>
              <a:t>.</a:t>
            </a:r>
            <a:endParaRPr lang="en-NZ" altLang="vi-VN" sz="3200" dirty="0">
              <a:latin typeface="Times New Roman" panose="02020603050405020304" pitchFamily="18" charset="0"/>
              <a:cs typeface="Times New Roman" panose="02020603050405020304" pitchFamily="18" charset="0"/>
            </a:endParaRPr>
          </a:p>
          <a:p>
            <a:r>
              <a:rPr lang="en-NZ" altLang="vi-VN" sz="3200" dirty="0">
                <a:latin typeface="Times New Roman" panose="02020603050405020304" pitchFamily="18" charset="0"/>
                <a:cs typeface="Times New Roman" panose="02020603050405020304" pitchFamily="18" charset="0"/>
                <a:sym typeface="+mn-ea"/>
              </a:rPr>
              <a:t>- Khí áp </a:t>
            </a:r>
            <a:r>
              <a:rPr lang="en-NZ" altLang="vi-VN" sz="3200" i="1" dirty="0">
                <a:solidFill>
                  <a:srgbClr val="FF0000"/>
                </a:solidFill>
                <a:latin typeface="Times New Roman" panose="02020603050405020304" pitchFamily="18" charset="0"/>
                <a:cs typeface="Times New Roman" panose="02020603050405020304" pitchFamily="18" charset="0"/>
                <a:sym typeface="+mn-ea"/>
              </a:rPr>
              <a:t>lớn hơn 1013,1 mb </a:t>
            </a:r>
            <a:r>
              <a:rPr lang="en-NZ" altLang="vi-VN" sz="3200" dirty="0">
                <a:latin typeface="Times New Roman" panose="02020603050405020304" pitchFamily="18" charset="0"/>
                <a:cs typeface="Times New Roman" panose="02020603050405020304" pitchFamily="18" charset="0"/>
                <a:sym typeface="+mn-ea"/>
              </a:rPr>
              <a:t>là </a:t>
            </a:r>
            <a:r>
              <a:rPr lang="en-NZ" altLang="vi-VN" sz="3200" b="1" dirty="0">
                <a:solidFill>
                  <a:srgbClr val="FF0000"/>
                </a:solidFill>
                <a:latin typeface="Times New Roman" panose="02020603050405020304" pitchFamily="18" charset="0"/>
                <a:cs typeface="Times New Roman" panose="02020603050405020304" pitchFamily="18" charset="0"/>
                <a:sym typeface="+mn-ea"/>
              </a:rPr>
              <a:t>khí áp cao</a:t>
            </a:r>
            <a:r>
              <a:rPr lang="en-NZ" altLang="vi-VN" sz="3200" dirty="0">
                <a:latin typeface="Times New Roman" panose="02020603050405020304" pitchFamily="18" charset="0"/>
                <a:cs typeface="Times New Roman" panose="02020603050405020304" pitchFamily="18" charset="0"/>
                <a:sym typeface="+mn-ea"/>
              </a:rPr>
              <a:t>.</a:t>
            </a:r>
            <a:endParaRPr lang="en-NZ" altLang="vi-VN" sz="3200" dirty="0">
              <a:latin typeface="Times New Roman" panose="02020603050405020304" pitchFamily="18" charset="0"/>
              <a:cs typeface="Times New Roman" panose="02020603050405020304" pitchFamily="18" charset="0"/>
            </a:endParaRPr>
          </a:p>
          <a:p>
            <a:endParaRPr lang="en-NZ" alt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1000"/>
                                        <p:tgtEl>
                                          <p:spTgt spid="3075"/>
                                        </p:tgtEl>
                                      </p:cBhvr>
                                    </p:animEffect>
                                    <p:anim calcmode="lin" valueType="num">
                                      <p:cBhvr>
                                        <p:cTn id="16" dur="1000" fill="hold"/>
                                        <p:tgtEl>
                                          <p:spTgt spid="3075"/>
                                        </p:tgtEl>
                                        <p:attrNameLst>
                                          <p:attrName>ppt_x</p:attrName>
                                        </p:attrNameLst>
                                      </p:cBhvr>
                                      <p:tavLst>
                                        <p:tav tm="0">
                                          <p:val>
                                            <p:strVal val="#ppt_x"/>
                                          </p:val>
                                        </p:tav>
                                        <p:tav tm="100000">
                                          <p:val>
                                            <p:strVal val="#ppt_x"/>
                                          </p:val>
                                        </p:tav>
                                      </p:tavLst>
                                    </p:anim>
                                    <p:anim calcmode="lin" valueType="num">
                                      <p:cBhvr>
                                        <p:cTn id="17" dur="1000" fill="hold"/>
                                        <p:tgtEl>
                                          <p:spTgt spid="3075"/>
                                        </p:tgtEl>
                                        <p:attrNameLst>
                                          <p:attrName>ppt_y</p:attrName>
                                        </p:attrNameLst>
                                      </p:cBhvr>
                                      <p:tavLst>
                                        <p:tav tm="0">
                                          <p:val>
                                            <p:strVal val="#ppt_y+.1"/>
                                          </p:val>
                                        </p:tav>
                                        <p:tav tm="100000">
                                          <p:val>
                                            <p:strVal val="#ppt_y"/>
                                          </p:val>
                                        </p:tav>
                                      </p:tavLst>
                                    </p:anim>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1"/>
          <p:cNvSpPr/>
          <p:nvPr/>
        </p:nvSpPr>
        <p:spPr>
          <a:xfrm>
            <a:off x="3856380" y="26504"/>
            <a:ext cx="4054448" cy="60338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  III. 1. </a:t>
            </a:r>
            <a:r>
              <a:rPr lang="en-US" sz="4000" b="1" dirty="0" err="1" smtClean="0">
                <a:latin typeface="Times New Roman" panose="02020603050405020304" pitchFamily="18" charset="0"/>
                <a:cs typeface="Times New Roman" panose="02020603050405020304" pitchFamily="18" charset="0"/>
              </a:rPr>
              <a:t>Khí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áp</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11" name="Cloud 10"/>
          <p:cNvSpPr/>
          <p:nvPr/>
        </p:nvSpPr>
        <p:spPr>
          <a:xfrm>
            <a:off x="5883604" y="2003612"/>
            <a:ext cx="6164961" cy="3119717"/>
          </a:xfrm>
          <a:prstGeom prst="cloud">
            <a:avLst/>
          </a:prstGeom>
          <a:solidFill>
            <a:schemeClr val="accent2">
              <a:lumMod val="20000"/>
              <a:lumOff val="80000"/>
            </a:schemeClr>
          </a:solidFill>
          <a:ln w="28575">
            <a:solidFill>
              <a:srgbClr val="00CC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402178" y="2851432"/>
            <a:ext cx="5271247" cy="1692771"/>
          </a:xfrm>
          <a:prstGeom prst="rect">
            <a:avLst/>
          </a:prstGeom>
          <a:noFill/>
        </p:spPr>
        <p:txBody>
          <a:bodyPr wrap="square" rtlCol="0">
            <a:spAutoFit/>
          </a:bodyPr>
          <a:lstStyle/>
          <a:p>
            <a:pPr algn="ct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H12.5,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ctr"/>
            <a:r>
              <a:rPr lang="en-US" sz="2600" dirty="0">
                <a:solidFill>
                  <a:srgbClr val="0000CC"/>
                </a:solidFill>
                <a:latin typeface="Times New Roman" panose="02020603050405020304" pitchFamily="18" charset="0"/>
                <a:cs typeface="Times New Roman" panose="02020603050405020304" pitchFamily="18" charset="0"/>
              </a:rPr>
              <a:t>- </a:t>
            </a:r>
            <a:r>
              <a:rPr lang="vi-VN" sz="2600" dirty="0">
                <a:solidFill>
                  <a:srgbClr val="0000CC"/>
                </a:solidFill>
                <a:latin typeface="Times New Roman" panose="02020603050405020304" pitchFamily="18" charset="0"/>
                <a:cs typeface="Times New Roman" panose="02020603050405020304" pitchFamily="18" charset="0"/>
              </a:rPr>
              <a:t>Kể tên các đai áp cao và áp thấp trên bề mặt Trái Đất?</a:t>
            </a:r>
            <a:endParaRPr lang="en-US" sz="2600" dirty="0">
              <a:solidFill>
                <a:srgbClr val="0000CC"/>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7" name="Cloud 16"/>
          <p:cNvSpPr/>
          <p:nvPr/>
        </p:nvSpPr>
        <p:spPr>
          <a:xfrm>
            <a:off x="5914981" y="2003612"/>
            <a:ext cx="6164961" cy="3119717"/>
          </a:xfrm>
          <a:prstGeom prst="cloud">
            <a:avLst/>
          </a:prstGeom>
          <a:solidFill>
            <a:schemeClr val="accent2">
              <a:lumMod val="20000"/>
              <a:lumOff val="80000"/>
            </a:schemeClr>
          </a:solidFill>
          <a:ln w="28575">
            <a:solidFill>
              <a:srgbClr val="00CC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554578" y="2717084"/>
            <a:ext cx="5118847" cy="2092881"/>
          </a:xfrm>
          <a:prstGeom prst="rect">
            <a:avLst/>
          </a:prstGeom>
          <a:noFill/>
        </p:spPr>
        <p:txBody>
          <a:bodyPr wrap="square" rtlCol="0">
            <a:spAutoFit/>
          </a:bodyPr>
          <a:lstStyle/>
          <a:p>
            <a:pPr algn="ct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H12.5,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ct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smtClean="0">
                <a:solidFill>
                  <a:srgbClr val="0000CC"/>
                </a:solidFill>
                <a:latin typeface="Times New Roman" panose="02020603050405020304" pitchFamily="18" charset="0"/>
                <a:cs typeface="Times New Roman" panose="02020603050405020304" pitchFamily="18" charset="0"/>
              </a:rPr>
              <a:t>Trình</a:t>
            </a:r>
            <a:r>
              <a:rPr lang="en-US" sz="2600" dirty="0" smtClean="0">
                <a:solidFill>
                  <a:srgbClr val="0000CC"/>
                </a:solidFill>
                <a:latin typeface="Times New Roman" panose="02020603050405020304" pitchFamily="18" charset="0"/>
                <a:cs typeface="Times New Roman" panose="02020603050405020304" pitchFamily="18" charset="0"/>
              </a:rPr>
              <a:t> </a:t>
            </a:r>
            <a:r>
              <a:rPr lang="en-US" sz="2600" dirty="0" err="1" smtClean="0">
                <a:solidFill>
                  <a:srgbClr val="0000CC"/>
                </a:solidFill>
                <a:latin typeface="Times New Roman" panose="02020603050405020304" pitchFamily="18" charset="0"/>
                <a:cs typeface="Times New Roman" panose="02020603050405020304" pitchFamily="18" charset="0"/>
              </a:rPr>
              <a:t>bày</a:t>
            </a:r>
            <a:r>
              <a:rPr lang="en-US" sz="2600" dirty="0" smtClean="0">
                <a:solidFill>
                  <a:srgbClr val="0000CC"/>
                </a:solidFill>
                <a:latin typeface="Times New Roman" panose="02020603050405020304" pitchFamily="18" charset="0"/>
                <a:cs typeface="Times New Roman" panose="02020603050405020304" pitchFamily="18" charset="0"/>
              </a:rPr>
              <a:t> </a:t>
            </a:r>
            <a:r>
              <a:rPr lang="en-US" sz="2600" dirty="0" err="1" smtClean="0">
                <a:solidFill>
                  <a:srgbClr val="0000CC"/>
                </a:solidFill>
                <a:latin typeface="Times New Roman" panose="02020603050405020304" pitchFamily="18" charset="0"/>
                <a:cs typeface="Times New Roman" panose="02020603050405020304" pitchFamily="18" charset="0"/>
              </a:rPr>
              <a:t>sự</a:t>
            </a:r>
            <a:r>
              <a:rPr lang="en-US" sz="2600" dirty="0" smtClean="0">
                <a:solidFill>
                  <a:srgbClr val="0000CC"/>
                </a:solidFill>
                <a:latin typeface="Times New Roman" panose="02020603050405020304" pitchFamily="18" charset="0"/>
                <a:cs typeface="Times New Roman" panose="02020603050405020304" pitchFamily="18" charset="0"/>
              </a:rPr>
              <a:t> </a:t>
            </a:r>
            <a:r>
              <a:rPr lang="en-US" sz="2600" dirty="0" err="1" smtClean="0">
                <a:solidFill>
                  <a:srgbClr val="0000CC"/>
                </a:solidFill>
                <a:latin typeface="Times New Roman" panose="02020603050405020304" pitchFamily="18" charset="0"/>
                <a:cs typeface="Times New Roman" panose="02020603050405020304" pitchFamily="18" charset="0"/>
              </a:rPr>
              <a:t>phân</a:t>
            </a:r>
            <a:r>
              <a:rPr lang="en-US" sz="2600" dirty="0" smtClean="0">
                <a:solidFill>
                  <a:srgbClr val="0000CC"/>
                </a:solidFill>
                <a:latin typeface="Times New Roman" panose="02020603050405020304" pitchFamily="18" charset="0"/>
                <a:cs typeface="Times New Roman" panose="02020603050405020304" pitchFamily="18" charset="0"/>
              </a:rPr>
              <a:t> </a:t>
            </a:r>
            <a:r>
              <a:rPr lang="en-US" sz="2600" dirty="0" err="1" smtClean="0">
                <a:solidFill>
                  <a:srgbClr val="0000CC"/>
                </a:solidFill>
                <a:latin typeface="Times New Roman" panose="02020603050405020304" pitchFamily="18" charset="0"/>
                <a:cs typeface="Times New Roman" panose="02020603050405020304" pitchFamily="18" charset="0"/>
              </a:rPr>
              <a:t>bố</a:t>
            </a:r>
            <a:r>
              <a:rPr lang="en-US" sz="2600" dirty="0" smtClean="0">
                <a:solidFill>
                  <a:srgbClr val="0000CC"/>
                </a:solidFill>
                <a:latin typeface="Times New Roman" panose="02020603050405020304" pitchFamily="18" charset="0"/>
                <a:cs typeface="Times New Roman" panose="02020603050405020304" pitchFamily="18" charset="0"/>
              </a:rPr>
              <a:t> </a:t>
            </a:r>
            <a:r>
              <a:rPr lang="vi-VN" sz="2600" dirty="0" smtClean="0">
                <a:solidFill>
                  <a:srgbClr val="0000CC"/>
                </a:solidFill>
                <a:latin typeface="Times New Roman" panose="02020603050405020304" pitchFamily="18" charset="0"/>
                <a:cs typeface="Times New Roman" panose="02020603050405020304" pitchFamily="18" charset="0"/>
              </a:rPr>
              <a:t>các </a:t>
            </a:r>
            <a:r>
              <a:rPr lang="vi-VN" sz="2600" dirty="0">
                <a:solidFill>
                  <a:srgbClr val="0000CC"/>
                </a:solidFill>
                <a:latin typeface="Times New Roman" panose="02020603050405020304" pitchFamily="18" charset="0"/>
                <a:cs typeface="Times New Roman" panose="02020603050405020304" pitchFamily="18" charset="0"/>
              </a:rPr>
              <a:t>đai áp cao và áp thấp trên bề mặt Trái Đất?</a:t>
            </a:r>
            <a:endParaRPr lang="en-US" sz="2600" dirty="0">
              <a:solidFill>
                <a:srgbClr val="0000CC"/>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9" name="Content Placeholder 2"/>
          <p:cNvSpPr txBox="1"/>
          <p:nvPr/>
        </p:nvSpPr>
        <p:spPr bwMode="auto">
          <a:xfrm>
            <a:off x="5694197" y="1746290"/>
            <a:ext cx="6386380" cy="3903249"/>
          </a:xfrm>
          <a:prstGeom prst="rect">
            <a:avLst/>
          </a:prstGeom>
          <a:solidFill>
            <a:schemeClr val="bg1"/>
          </a:solidFill>
          <a:ln>
            <a:noFill/>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3200" dirty="0" smtClean="0">
                <a:solidFill>
                  <a:srgbClr val="0000CC"/>
                </a:solidFill>
                <a:cs typeface="Times New Roman" panose="02020603050405020304" pitchFamily="18" charset="0"/>
              </a:rPr>
              <a:t>  - </a:t>
            </a:r>
            <a:r>
              <a:rPr lang="vi-VN" sz="3200" dirty="0" smtClean="0">
                <a:solidFill>
                  <a:srgbClr val="0000CC"/>
                </a:solidFill>
                <a:cs typeface="Times New Roman" panose="02020603050405020304" pitchFamily="18" charset="0"/>
              </a:rPr>
              <a:t>Trên </a:t>
            </a:r>
            <a:r>
              <a:rPr lang="vi-VN" sz="3200" dirty="0">
                <a:solidFill>
                  <a:srgbClr val="0000CC"/>
                </a:solidFill>
                <a:cs typeface="Times New Roman" panose="02020603050405020304" pitchFamily="18" charset="0"/>
              </a:rPr>
              <a:t>bề mặt Trái Đất</a:t>
            </a:r>
            <a:r>
              <a:rPr lang="vi-VN" sz="3200" dirty="0" smtClean="0">
                <a:solidFill>
                  <a:srgbClr val="0000CC"/>
                </a:solidFill>
                <a:cs typeface="Times New Roman" panose="02020603050405020304" pitchFamily="18" charset="0"/>
              </a:rPr>
              <a:t>,</a:t>
            </a:r>
            <a:r>
              <a:rPr lang="en-US" sz="3200" dirty="0" smtClean="0">
                <a:solidFill>
                  <a:srgbClr val="0000CC"/>
                </a:solidFill>
                <a:cs typeface="Times New Roman" panose="02020603050405020304" pitchFamily="18" charset="0"/>
              </a:rPr>
              <a:t> </a:t>
            </a:r>
            <a:r>
              <a:rPr lang="vi-VN" sz="3200" dirty="0" smtClean="0">
                <a:solidFill>
                  <a:srgbClr val="0000CC"/>
                </a:solidFill>
                <a:cs typeface="Times New Roman" panose="02020603050405020304" pitchFamily="18" charset="0"/>
              </a:rPr>
              <a:t>các </a:t>
            </a:r>
            <a:r>
              <a:rPr lang="vi-VN" sz="3200" dirty="0">
                <a:solidFill>
                  <a:srgbClr val="0000CC"/>
                </a:solidFill>
                <a:cs typeface="Times New Roman" panose="02020603050405020304" pitchFamily="18" charset="0"/>
              </a:rPr>
              <a:t>đai khí áp cao và đai khí áp thấp phân bố xen kẽ nhau từ xích đạo đến hai cực</a:t>
            </a:r>
            <a:r>
              <a:rPr lang="vi-VN" sz="3200" dirty="0" smtClean="0">
                <a:solidFill>
                  <a:srgbClr val="0000CC"/>
                </a:solidFill>
                <a:cs typeface="Times New Roman" panose="02020603050405020304" pitchFamily="18" charset="0"/>
              </a:rPr>
              <a:t>.</a:t>
            </a:r>
            <a:endParaRPr lang="en-US" sz="3200" dirty="0" smtClean="0">
              <a:solidFill>
                <a:srgbClr val="0000CC"/>
              </a:solidFill>
              <a:cs typeface="Times New Roman" panose="02020603050405020304" pitchFamily="18" charset="0"/>
            </a:endParaRPr>
          </a:p>
          <a:p>
            <a:r>
              <a:rPr lang="en-US" altLang="en-US" sz="2800" b="1" dirty="0" smtClean="0">
                <a:cs typeface="Times New Roman" panose="02020603050405020304" pitchFamily="18" charset="0"/>
              </a:rPr>
              <a:t>     </a:t>
            </a:r>
            <a:endParaRPr lang="en-US" altLang="en-US" sz="2800" b="1" dirty="0">
              <a:cs typeface="Times New Roman" panose="02020603050405020304" pitchFamily="18" charset="0"/>
            </a:endParaRPr>
          </a:p>
        </p:txBody>
      </p:sp>
      <p:sp>
        <p:nvSpPr>
          <p:cNvPr id="20" name="Rectangle 19"/>
          <p:cNvSpPr/>
          <p:nvPr/>
        </p:nvSpPr>
        <p:spPr>
          <a:xfrm>
            <a:off x="5619369" y="1500228"/>
            <a:ext cx="458283" cy="728668"/>
          </a:xfrm>
          <a:prstGeom prst="rect">
            <a:avLst/>
          </a:prstGeom>
        </p:spPr>
        <p:txBody>
          <a:bodyPr wrap="square">
            <a:spAutoFit/>
          </a:bodyPr>
          <a:lstStyle/>
          <a:p>
            <a:r>
              <a:rPr lang="en-US" sz="4000" dirty="0">
                <a:solidFill>
                  <a:schemeClr val="accent5"/>
                </a:solidFill>
                <a:latin typeface="Times New Roman" panose="02020603050405020304" pitchFamily="18" charset="0"/>
              </a:rPr>
              <a:t>✍</a:t>
            </a:r>
            <a:endParaRPr lang="en-US" sz="4000" dirty="0">
              <a:solidFill>
                <a:schemeClr val="accent5"/>
              </a:solidFill>
              <a:latin typeface="Times New Roman" panose="02020603050405020304" pitchFamily="18" charset="0"/>
            </a:endParaRPr>
          </a:p>
        </p:txBody>
      </p:sp>
      <p:pic>
        <p:nvPicPr>
          <p:cNvPr id="2" name="Picture 1"/>
          <p:cNvPicPr>
            <a:picLocks noChangeAspect="1"/>
          </p:cNvPicPr>
          <p:nvPr/>
        </p:nvPicPr>
        <p:blipFill>
          <a:blip r:embed="rId1">
            <a:clrChange>
              <a:clrFrom>
                <a:srgbClr val="FFFFFF"/>
              </a:clrFrom>
              <a:clrTo>
                <a:srgbClr val="FFFFFF">
                  <a:alpha val="0"/>
                </a:srgbClr>
              </a:clrTo>
            </a:clrChange>
          </a:blip>
          <a:srcRect l="48907" t="64662" r="13882" b="5910"/>
          <a:stretch>
            <a:fillRect/>
          </a:stretch>
        </p:blipFill>
        <p:spPr>
          <a:xfrm>
            <a:off x="330835" y="876935"/>
            <a:ext cx="5387975" cy="59810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53" presetClass="exit" presetSubtype="32" fill="hold" grpId="1" nodeType="withEffect">
                                  <p:stCondLst>
                                    <p:cond delay="0"/>
                                  </p:stCondLst>
                                  <p:childTnLst>
                                    <p:anim calcmode="lin" valueType="num">
                                      <p:cBhvr>
                                        <p:cTn id="24" dur="500"/>
                                        <p:tgtEl>
                                          <p:spTgt spid="11"/>
                                        </p:tgtEl>
                                        <p:attrNameLst>
                                          <p:attrName>ppt_w</p:attrName>
                                        </p:attrNameLst>
                                      </p:cBhvr>
                                      <p:tavLst>
                                        <p:tav tm="0">
                                          <p:val>
                                            <p:strVal val="ppt_w"/>
                                          </p:val>
                                        </p:tav>
                                        <p:tav tm="100000">
                                          <p:val>
                                            <p:fltVal val="0"/>
                                          </p:val>
                                        </p:tav>
                                      </p:tavLst>
                                    </p:anim>
                                    <p:anim calcmode="lin" valueType="num">
                                      <p:cBhvr>
                                        <p:cTn id="25" dur="500"/>
                                        <p:tgtEl>
                                          <p:spTgt spid="11"/>
                                        </p:tgtEl>
                                        <p:attrNameLst>
                                          <p:attrName>ppt_h</p:attrName>
                                        </p:attrNameLst>
                                      </p:cBhvr>
                                      <p:tavLst>
                                        <p:tav tm="0">
                                          <p:val>
                                            <p:strVal val="ppt_h"/>
                                          </p:val>
                                        </p:tav>
                                        <p:tav tm="100000">
                                          <p:val>
                                            <p:fltVal val="0"/>
                                          </p:val>
                                        </p:tav>
                                      </p:tavLst>
                                    </p:anim>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17"/>
                                        </p:tgtEl>
                                        <p:attrNameLst>
                                          <p:attrName>ppt_w</p:attrName>
                                        </p:attrNameLst>
                                      </p:cBhvr>
                                      <p:tavLst>
                                        <p:tav tm="0">
                                          <p:val>
                                            <p:strVal val="ppt_w"/>
                                          </p:val>
                                        </p:tav>
                                        <p:tav tm="100000">
                                          <p:val>
                                            <p:fltVal val="0"/>
                                          </p:val>
                                        </p:tav>
                                      </p:tavLst>
                                    </p:anim>
                                    <p:anim calcmode="lin" valueType="num">
                                      <p:cBhvr>
                                        <p:cTn id="32" dur="500"/>
                                        <p:tgtEl>
                                          <p:spTgt spid="17"/>
                                        </p:tgtEl>
                                        <p:attrNameLst>
                                          <p:attrName>ppt_h</p:attrName>
                                        </p:attrNameLst>
                                      </p:cBhvr>
                                      <p:tavLst>
                                        <p:tav tm="0">
                                          <p:val>
                                            <p:strVal val="ppt_h"/>
                                          </p:val>
                                        </p:tav>
                                        <p:tav tm="100000">
                                          <p:val>
                                            <p:fltVal val="0"/>
                                          </p:val>
                                        </p:tav>
                                      </p:tavLst>
                                    </p:anim>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p:bldP spid="17" grpId="0" animBg="1"/>
      <p:bldP spid="17" grpId="1" animBg="1"/>
      <p:bldP spid="18" grpId="0"/>
      <p:bldP spid="19" grpId="0" bldLvl="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1"/>
          <p:cNvSpPr/>
          <p:nvPr/>
        </p:nvSpPr>
        <p:spPr>
          <a:xfrm>
            <a:off x="2398643" y="26504"/>
            <a:ext cx="7248940" cy="60338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  III. 2. </a:t>
            </a:r>
            <a:r>
              <a:rPr lang="en-US" sz="4000" b="1" dirty="0" err="1" smtClean="0">
                <a:latin typeface="Arial" panose="020B0604020202020204" pitchFamily="34" charset="0"/>
                <a:cs typeface="Arial" panose="020B0604020202020204" pitchFamily="34" charset="0"/>
              </a:rPr>
              <a:t>Gió</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trên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Trái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Đất</a:t>
            </a:r>
            <a:r>
              <a:rPr lang="en-US"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pic>
        <p:nvPicPr>
          <p:cNvPr id="1073743003" name="Picture 1073743002"/>
          <p:cNvPicPr>
            <a:picLocks noChangeAspect="1"/>
          </p:cNvPicPr>
          <p:nvPr/>
        </p:nvPicPr>
        <p:blipFill>
          <a:blip r:embed="rId1">
            <a:clrChange>
              <a:clrFrom>
                <a:srgbClr val="FFFFFF"/>
              </a:clrFrom>
              <a:clrTo>
                <a:srgbClr val="FFFFFF">
                  <a:alpha val="0"/>
                </a:srgbClr>
              </a:clrTo>
            </a:clrChange>
          </a:blip>
          <a:srcRect l="48907" t="64662" r="13882" b="5910"/>
          <a:stretch>
            <a:fillRect/>
          </a:stretch>
        </p:blipFill>
        <p:spPr>
          <a:xfrm>
            <a:off x="330835" y="876935"/>
            <a:ext cx="5387975" cy="5981065"/>
          </a:xfrm>
          <a:prstGeom prst="rect">
            <a:avLst/>
          </a:prstGeom>
          <a:noFill/>
          <a:ln w="9525">
            <a:noFill/>
          </a:ln>
        </p:spPr>
      </p:pic>
      <p:sp>
        <p:nvSpPr>
          <p:cNvPr id="2" name="Cloud Callout 1"/>
          <p:cNvSpPr/>
          <p:nvPr/>
        </p:nvSpPr>
        <p:spPr>
          <a:xfrm>
            <a:off x="8211383" y="876774"/>
            <a:ext cx="2828992" cy="1958324"/>
          </a:xfrm>
          <a:prstGeom prst="cloudCallout">
            <a:avLst>
              <a:gd name="adj1" fmla="val -30964"/>
              <a:gd name="adj2" fmla="val 7713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NZ" altLang="en-US" sz="3200" dirty="0">
                <a:solidFill>
                  <a:srgbClr val="FF0000"/>
                </a:solidFill>
                <a:latin typeface="Times New Roman" panose="02020603050405020304" pitchFamily="18" charset="0"/>
                <a:cs typeface="Times New Roman" panose="02020603050405020304" pitchFamily="18" charset="0"/>
              </a:rPr>
              <a:t>Gió là gì ?</a:t>
            </a:r>
            <a:endParaRPr lang="en-NZ" alt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2" descr="Hình ảnh có liên qua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623050" y="3390900"/>
            <a:ext cx="2455545" cy="327469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8039735" y="876935"/>
            <a:ext cx="4152265" cy="2620645"/>
          </a:xfrm>
          <a:prstGeom prst="cloudCallout">
            <a:avLst>
              <a:gd name="adj1" fmla="val -30964"/>
              <a:gd name="adj2" fmla="val 7713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NZ" altLang="en-US" sz="3200" dirty="0">
                <a:solidFill>
                  <a:srgbClr val="FF0000"/>
                </a:solidFill>
                <a:latin typeface="Times New Roman" panose="02020603050405020304" pitchFamily="18" charset="0"/>
                <a:cs typeface="Times New Roman" panose="02020603050405020304" pitchFamily="18" charset="0"/>
              </a:rPr>
              <a:t>Kể tên các loại gió chính trên Trái Đất ?</a:t>
            </a:r>
            <a:endParaRPr lang="en-NZ" alt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4"/>
                                        </p:tgtEl>
                                        <p:attrNameLst>
                                          <p:attrName>r</p:attrName>
                                        </p:attrNameLst>
                                      </p:cBhvr>
                                    </p:animRot>
                                    <p:animRot by="-240000">
                                      <p:cBhvr>
                                        <p:cTn id="7" dur="400" fill="hold">
                                          <p:stCondLst>
                                            <p:cond delay="400"/>
                                          </p:stCondLst>
                                        </p:cTn>
                                        <p:tgtEl>
                                          <p:spTgt spid="14"/>
                                        </p:tgtEl>
                                        <p:attrNameLst>
                                          <p:attrName>r</p:attrName>
                                        </p:attrNameLst>
                                      </p:cBhvr>
                                    </p:animRot>
                                    <p:animRot by="240000">
                                      <p:cBhvr>
                                        <p:cTn id="8" dur="400" fill="hold">
                                          <p:stCondLst>
                                            <p:cond delay="800"/>
                                          </p:stCondLst>
                                        </p:cTn>
                                        <p:tgtEl>
                                          <p:spTgt spid="14"/>
                                        </p:tgtEl>
                                        <p:attrNameLst>
                                          <p:attrName>r</p:attrName>
                                        </p:attrNameLst>
                                      </p:cBhvr>
                                    </p:animRot>
                                    <p:animRot by="-240000">
                                      <p:cBhvr>
                                        <p:cTn id="9" dur="400" fill="hold">
                                          <p:stCondLst>
                                            <p:cond delay="1200"/>
                                          </p:stCondLst>
                                        </p:cTn>
                                        <p:tgtEl>
                                          <p:spTgt spid="14"/>
                                        </p:tgtEl>
                                        <p:attrNameLst>
                                          <p:attrName>r</p:attrName>
                                        </p:attrNameLst>
                                      </p:cBhvr>
                                    </p:animRot>
                                    <p:animRot by="120000">
                                      <p:cBhvr>
                                        <p:cTn id="10" dur="400" fill="hold">
                                          <p:stCondLst>
                                            <p:cond delay="16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1"/>
          <p:cNvSpPr/>
          <p:nvPr/>
        </p:nvSpPr>
        <p:spPr>
          <a:xfrm>
            <a:off x="2398643" y="26504"/>
            <a:ext cx="7248940" cy="60338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  III. 2. </a:t>
            </a:r>
            <a:r>
              <a:rPr lang="en-US" sz="4000" b="1" dirty="0" err="1" smtClean="0">
                <a:latin typeface="Arial" panose="020B0604020202020204" pitchFamily="34" charset="0"/>
                <a:cs typeface="Arial" panose="020B0604020202020204" pitchFamily="34" charset="0"/>
              </a:rPr>
              <a:t>Gió</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trên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Trái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Đất</a:t>
            </a:r>
            <a:r>
              <a:rPr lang="en-US"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pic>
        <p:nvPicPr>
          <p:cNvPr id="1073743003" name="Picture 1073743002"/>
          <p:cNvPicPr>
            <a:picLocks noChangeAspect="1"/>
          </p:cNvPicPr>
          <p:nvPr/>
        </p:nvPicPr>
        <p:blipFill>
          <a:blip r:embed="rId1">
            <a:clrChange>
              <a:clrFrom>
                <a:srgbClr val="FFFFFF"/>
              </a:clrFrom>
              <a:clrTo>
                <a:srgbClr val="FFFFFF">
                  <a:alpha val="0"/>
                </a:srgbClr>
              </a:clrTo>
            </a:clrChange>
          </a:blip>
          <a:srcRect l="48907" t="64662" r="13882" b="5910"/>
          <a:stretch>
            <a:fillRect/>
          </a:stretch>
        </p:blipFill>
        <p:spPr>
          <a:xfrm>
            <a:off x="330835" y="876935"/>
            <a:ext cx="5387975" cy="5981065"/>
          </a:xfrm>
          <a:prstGeom prst="rect">
            <a:avLst/>
          </a:prstGeom>
          <a:noFill/>
          <a:ln w="9525">
            <a:noFill/>
          </a:ln>
        </p:spPr>
      </p:pic>
      <p:sp>
        <p:nvSpPr>
          <p:cNvPr id="4" name="Content Placeholder 2"/>
          <p:cNvSpPr txBox="1"/>
          <p:nvPr/>
        </p:nvSpPr>
        <p:spPr bwMode="auto">
          <a:xfrm>
            <a:off x="5718810" y="1313815"/>
            <a:ext cx="6396355" cy="378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indent="0" eaLnBrk="1" hangingPunct="1">
              <a:lnSpc>
                <a:spcPct val="90000"/>
              </a:lnSpc>
              <a:spcBef>
                <a:spcPts val="1000"/>
              </a:spcBef>
              <a:buFontTx/>
              <a:buNone/>
            </a:pPr>
            <a:r>
              <a:rPr lang="en-NZ" altLang="en-US" sz="2800" b="1" dirty="0" smtClean="0">
                <a:solidFill>
                  <a:srgbClr val="0000CC"/>
                </a:solidFill>
                <a:cs typeface="Times New Roman" panose="02020603050405020304" pitchFamily="18" charset="0"/>
              </a:rPr>
              <a:t>- Gió là sự chuyển động của không khí từ nơi khí áp cao về nơi khí áp thấp</a:t>
            </a:r>
            <a:r>
              <a:rPr lang="en-US" altLang="en-US" sz="2800" b="1" dirty="0" smtClean="0">
                <a:solidFill>
                  <a:srgbClr val="0000CC"/>
                </a:solidFill>
                <a:cs typeface="Times New Roman" panose="02020603050405020304" pitchFamily="18" charset="0"/>
              </a:rPr>
              <a:t>. </a:t>
            </a:r>
            <a:endParaRPr lang="en-US" altLang="en-US" sz="2800" b="1" dirty="0" smtClean="0">
              <a:solidFill>
                <a:srgbClr val="0000CC"/>
              </a:solidFill>
              <a:cs typeface="Times New Roman" panose="02020603050405020304" pitchFamily="18" charset="0"/>
            </a:endParaRPr>
          </a:p>
          <a:p>
            <a:pPr indent="0" eaLnBrk="1" hangingPunct="1">
              <a:lnSpc>
                <a:spcPct val="90000"/>
              </a:lnSpc>
              <a:spcBef>
                <a:spcPts val="1000"/>
              </a:spcBef>
              <a:buFontTx/>
              <a:buNone/>
            </a:pPr>
            <a:r>
              <a:rPr lang="en-NZ" altLang="en-US" sz="2800" b="1" dirty="0" smtClean="0">
                <a:solidFill>
                  <a:srgbClr val="0000CC"/>
                </a:solidFill>
                <a:cs typeface="Times New Roman" panose="02020603050405020304" pitchFamily="18" charset="0"/>
              </a:rPr>
              <a:t>- Các loại gió thổi thường xuyên trên Trái Đất</a:t>
            </a:r>
            <a:r>
              <a:rPr lang="en-US" altLang="en-US" sz="2800" b="1" dirty="0">
                <a:cs typeface="Times New Roman" panose="02020603050405020304" pitchFamily="18" charset="0"/>
              </a:rPr>
              <a:t> </a:t>
            </a:r>
            <a:r>
              <a:rPr lang="en-NZ" altLang="en-US" sz="2800" b="1" dirty="0">
                <a:cs typeface="Times New Roman" panose="02020603050405020304" pitchFamily="18" charset="0"/>
              </a:rPr>
              <a:t>:</a:t>
            </a:r>
            <a:endParaRPr lang="en-NZ" altLang="en-US" sz="2800" b="1" dirty="0">
              <a:cs typeface="Times New Roman" panose="02020603050405020304" pitchFamily="18" charset="0"/>
            </a:endParaRPr>
          </a:p>
          <a:p>
            <a:pPr indent="0" eaLnBrk="1" hangingPunct="1">
              <a:lnSpc>
                <a:spcPct val="90000"/>
              </a:lnSpc>
              <a:spcBef>
                <a:spcPts val="1000"/>
              </a:spcBef>
              <a:buFontTx/>
              <a:buNone/>
            </a:pPr>
            <a:r>
              <a:rPr lang="en-NZ" altLang="en-US" sz="2800" b="1" dirty="0">
                <a:cs typeface="Times New Roman" panose="02020603050405020304" pitchFamily="18" charset="0"/>
              </a:rPr>
              <a:t>+ Gió Mậu dịch</a:t>
            </a:r>
            <a:endParaRPr lang="en-NZ" altLang="en-US" sz="2800" b="1" dirty="0">
              <a:cs typeface="Times New Roman" panose="02020603050405020304" pitchFamily="18" charset="0"/>
            </a:endParaRPr>
          </a:p>
          <a:p>
            <a:pPr indent="0" eaLnBrk="1" hangingPunct="1">
              <a:lnSpc>
                <a:spcPct val="90000"/>
              </a:lnSpc>
              <a:spcBef>
                <a:spcPts val="1000"/>
              </a:spcBef>
              <a:buFontTx/>
              <a:buNone/>
            </a:pPr>
            <a:r>
              <a:rPr lang="en-NZ" altLang="en-US" sz="2800" b="1" dirty="0">
                <a:cs typeface="Times New Roman" panose="02020603050405020304" pitchFamily="18" charset="0"/>
              </a:rPr>
              <a:t>+ Gió tây ôn đới</a:t>
            </a:r>
            <a:endParaRPr lang="en-NZ" altLang="en-US" sz="2800" b="1" dirty="0">
              <a:cs typeface="Times New Roman" panose="02020603050405020304" pitchFamily="18" charset="0"/>
            </a:endParaRPr>
          </a:p>
          <a:p>
            <a:pPr indent="0" eaLnBrk="1" hangingPunct="1">
              <a:lnSpc>
                <a:spcPct val="90000"/>
              </a:lnSpc>
              <a:spcBef>
                <a:spcPts val="1000"/>
              </a:spcBef>
              <a:buFontTx/>
              <a:buNone/>
            </a:pPr>
            <a:r>
              <a:rPr lang="en-NZ" altLang="en-US" sz="2800" b="1" dirty="0">
                <a:cs typeface="Times New Roman" panose="02020603050405020304" pitchFamily="18" charset="0"/>
              </a:rPr>
              <a:t>+ Gió Đông cực</a:t>
            </a:r>
            <a:r>
              <a:rPr lang="en-US" altLang="en-US" sz="2800" b="1" dirty="0" smtClean="0">
                <a:cs typeface="Times New Roman" panose="02020603050405020304" pitchFamily="18" charset="0"/>
              </a:rPr>
              <a:t>    </a:t>
            </a:r>
            <a:endParaRPr lang="en-US" altLang="en-US" sz="2800" b="1"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795" y="2093595"/>
          <a:ext cx="11917045" cy="4172585"/>
        </p:xfrm>
        <a:graphic>
          <a:graphicData uri="http://schemas.openxmlformats.org/drawingml/2006/table">
            <a:tbl>
              <a:tblPr>
                <a:tableStyleId>{5C22544A-7EE6-4342-B048-85BDC9FD1C3A}</a:tableStyleId>
              </a:tblPr>
              <a:tblGrid>
                <a:gridCol w="2712085"/>
                <a:gridCol w="9204960"/>
              </a:tblGrid>
              <a:tr h="635000">
                <a:tc>
                  <a:txBody>
                    <a:bodyPr/>
                    <a:lstStyle/>
                    <a:p>
                      <a:pPr algn="ctr">
                        <a:lnSpc>
                          <a:spcPct val="115000"/>
                        </a:lnSpc>
                        <a:spcAft>
                          <a:spcPts val="1000"/>
                        </a:spcAft>
                      </a:pPr>
                      <a:r>
                        <a:rPr lang="it-IT" sz="2800" b="1">
                          <a:effectLst/>
                          <a:latin typeface="Times New Roman" panose="02020603050405020304" pitchFamily="18" charset="0"/>
                          <a:cs typeface="Times New Roman" panose="02020603050405020304" pitchFamily="18" charset="0"/>
                        </a:rPr>
                        <a:t>Loại gió</a:t>
                      </a:r>
                      <a:endParaRPr lang="it-IT" sz="2800" b="1">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2800" b="1">
                          <a:effectLst/>
                          <a:latin typeface="Times New Roman" panose="02020603050405020304" pitchFamily="18" charset="0"/>
                          <a:cs typeface="Times New Roman" panose="02020603050405020304" pitchFamily="18" charset="0"/>
                        </a:rPr>
                        <a:t>Phạm vi gió thổi.</a:t>
                      </a:r>
                      <a:endParaRPr lang="it-IT" sz="2800" b="1">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solidFill>
                      <a:schemeClr val="accent2">
                        <a:lumMod val="20000"/>
                        <a:lumOff val="80000"/>
                      </a:schemeClr>
                    </a:solidFill>
                  </a:tcPr>
                </a:tc>
              </a:tr>
              <a:tr h="1107440">
                <a:tc>
                  <a:txBody>
                    <a:bodyPr/>
                    <a:lstStyle/>
                    <a:p>
                      <a:pPr algn="just">
                        <a:lnSpc>
                          <a:spcPct val="115000"/>
                        </a:lnSpc>
                        <a:spcAft>
                          <a:spcPts val="1000"/>
                        </a:spcAft>
                      </a:pPr>
                      <a:r>
                        <a:rPr lang="en-US" sz="3200" b="1">
                          <a:effectLst/>
                          <a:latin typeface="Times New Roman" panose="02020603050405020304" pitchFamily="18" charset="0"/>
                          <a:cs typeface="Times New Roman" panose="02020603050405020304" pitchFamily="18" charset="0"/>
                        </a:rPr>
                        <a:t>Đông cực</a:t>
                      </a:r>
                      <a:endParaRPr lang="en-US" sz="3200" b="1">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it-IT" sz="3200" b="1">
                          <a:effectLst/>
                          <a:latin typeface="Times New Roman" panose="02020603050405020304" pitchFamily="18" charset="0"/>
                          <a:cs typeface="Times New Roman" panose="02020603050405020304" pitchFamily="18" charset="0"/>
                        </a:rPr>
                        <a:t> </a:t>
                      </a:r>
                      <a:endParaRPr lang="en-US" sz="3200" b="1">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2800">
                          <a:effectLst/>
                          <a:latin typeface="Times New Roman" panose="02020603050405020304" pitchFamily="18" charset="0"/>
                          <a:cs typeface="Times New Roman" panose="02020603050405020304" pitchFamily="18" charset="0"/>
                        </a:rPr>
                        <a:t>Từ khoảng các vĩ độ 30</a:t>
                      </a:r>
                      <a:r>
                        <a:rPr lang="it-IT" sz="2800" baseline="30000">
                          <a:effectLst/>
                          <a:latin typeface="Times New Roman" panose="02020603050405020304" pitchFamily="18" charset="0"/>
                          <a:cs typeface="Times New Roman" panose="02020603050405020304" pitchFamily="18" charset="0"/>
                        </a:rPr>
                        <a:t>0</a:t>
                      </a:r>
                      <a:r>
                        <a:rPr lang="it-IT" sz="2800">
                          <a:effectLst/>
                          <a:latin typeface="Times New Roman" panose="02020603050405020304" pitchFamily="18" charset="0"/>
                          <a:cs typeface="Times New Roman" panose="02020603050405020304" pitchFamily="18" charset="0"/>
                        </a:rPr>
                        <a:t>B và N về XĐ</a:t>
                      </a:r>
                      <a:endParaRPr lang="it-IT" sz="28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r>
              <a:tr h="1107440">
                <a:tc>
                  <a:txBody>
                    <a:bodyPr/>
                    <a:lstStyle/>
                    <a:p>
                      <a:pPr algn="just">
                        <a:lnSpc>
                          <a:spcPct val="115000"/>
                        </a:lnSpc>
                        <a:spcAft>
                          <a:spcPts val="1000"/>
                        </a:spcAft>
                      </a:pPr>
                      <a:r>
                        <a:rPr lang="en-NZ" altLang="en-US" sz="3200" b="1">
                          <a:effectLst/>
                          <a:latin typeface="Times New Roman" panose="02020603050405020304" pitchFamily="18" charset="0"/>
                          <a:cs typeface="Times New Roman" panose="02020603050405020304" pitchFamily="18" charset="0"/>
                        </a:rPr>
                        <a:t>Mậu dịch</a:t>
                      </a:r>
                      <a:endParaRPr lang="en-US" sz="3200" b="1">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3200" b="1">
                          <a:effectLst/>
                          <a:latin typeface="Times New Roman" panose="02020603050405020304" pitchFamily="18" charset="0"/>
                          <a:cs typeface="Times New Roman" panose="02020603050405020304" pitchFamily="18" charset="0"/>
                        </a:rPr>
                        <a:t> </a:t>
                      </a:r>
                      <a:endParaRPr lang="en-US" sz="3200" b="1">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cs typeface="Times New Roman" panose="02020603050405020304" pitchFamily="18" charset="0"/>
                        </a:rPr>
                        <a:t> 90</a:t>
                      </a:r>
                      <a:r>
                        <a:rPr lang="en-US" sz="2800" baseline="30000" dirty="0">
                          <a:effectLst/>
                          <a:latin typeface="Times New Roman" panose="02020603050405020304" pitchFamily="18" charset="0"/>
                          <a:cs typeface="Times New Roman" panose="02020603050405020304" pitchFamily="18" charset="0"/>
                        </a:rPr>
                        <a:t>0</a:t>
                      </a:r>
                      <a:r>
                        <a:rPr lang="en-US" sz="2800" dirty="0">
                          <a:effectLst/>
                          <a:latin typeface="Times New Roman" panose="02020603050405020304" pitchFamily="18" charset="0"/>
                          <a:cs typeface="Times New Roman" panose="02020603050405020304" pitchFamily="18" charset="0"/>
                        </a:rPr>
                        <a:t>Bvà N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60</a:t>
                      </a:r>
                      <a:r>
                        <a:rPr lang="en-US" sz="2800" baseline="30000" dirty="0">
                          <a:effectLst/>
                          <a:latin typeface="Times New Roman" panose="02020603050405020304" pitchFamily="18" charset="0"/>
                          <a:cs typeface="Times New Roman" panose="02020603050405020304" pitchFamily="18" charset="0"/>
                        </a:rPr>
                        <a:t>0</a:t>
                      </a:r>
                      <a:r>
                        <a:rPr lang="en-US" sz="2800" dirty="0">
                          <a:effectLst/>
                          <a:latin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N</a:t>
                      </a:r>
                      <a:endParaRPr lang="en-US"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r>
              <a:tr h="1322705">
                <a:tc>
                  <a:txBody>
                    <a:bodyPr/>
                    <a:lstStyle/>
                    <a:p>
                      <a:pPr algn="just">
                        <a:lnSpc>
                          <a:spcPct val="115000"/>
                        </a:lnSpc>
                        <a:spcAft>
                          <a:spcPts val="1000"/>
                        </a:spcAft>
                      </a:pPr>
                      <a:r>
                        <a:rPr lang="en-US" sz="3200" b="1">
                          <a:effectLst/>
                          <a:latin typeface="Times New Roman" panose="02020603050405020304" pitchFamily="18" charset="0"/>
                          <a:cs typeface="Times New Roman" panose="02020603050405020304" pitchFamily="18" charset="0"/>
                        </a:rPr>
                        <a:t>Tây ôn đới</a:t>
                      </a:r>
                      <a:endParaRPr lang="en-US" sz="3200" b="1">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3200" b="1">
                          <a:effectLst/>
                          <a:latin typeface="Times New Roman" panose="02020603050405020304" pitchFamily="18" charset="0"/>
                          <a:cs typeface="Times New Roman" panose="02020603050405020304" pitchFamily="18" charset="0"/>
                        </a:rPr>
                        <a:t> </a:t>
                      </a:r>
                      <a:endParaRPr lang="en-US" sz="3200" b="1">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Từ khoảng các vĩ độ 30</a:t>
                      </a:r>
                      <a:r>
                        <a:rPr lang="en-US" sz="2800" baseline="30000">
                          <a:effectLst/>
                          <a:latin typeface="Times New Roman" panose="02020603050405020304" pitchFamily="18" charset="0"/>
                          <a:cs typeface="Times New Roman" panose="02020603050405020304" pitchFamily="18" charset="0"/>
                        </a:rPr>
                        <a:t>0</a:t>
                      </a:r>
                      <a:r>
                        <a:rPr lang="en-US" sz="2800">
                          <a:effectLst/>
                          <a:latin typeface="Times New Roman" panose="02020603050405020304" pitchFamily="18" charset="0"/>
                          <a:cs typeface="Times New Roman" panose="02020603050405020304" pitchFamily="18" charset="0"/>
                        </a:rPr>
                        <a:t>B và N lên khoảng các vĩ độ 60</a:t>
                      </a:r>
                      <a:r>
                        <a:rPr lang="en-US" sz="2800" baseline="30000">
                          <a:effectLst/>
                          <a:latin typeface="Times New Roman" panose="02020603050405020304" pitchFamily="18" charset="0"/>
                          <a:cs typeface="Times New Roman" panose="02020603050405020304" pitchFamily="18" charset="0"/>
                        </a:rPr>
                        <a:t>0</a:t>
                      </a:r>
                      <a:r>
                        <a:rPr lang="en-US" sz="2800">
                          <a:effectLst/>
                          <a:latin typeface="Times New Roman" panose="02020603050405020304" pitchFamily="18" charset="0"/>
                          <a:cs typeface="Times New Roman" panose="02020603050405020304" pitchFamily="18" charset="0"/>
                        </a:rPr>
                        <a:t>B và N</a:t>
                      </a:r>
                      <a:endParaRPr lang="en-US" sz="28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r>
            </a:tbl>
          </a:graphicData>
        </a:graphic>
      </p:graphicFrame>
      <p:sp>
        <p:nvSpPr>
          <p:cNvPr id="3" name="Rectangles 2"/>
          <p:cNvSpPr/>
          <p:nvPr/>
        </p:nvSpPr>
        <p:spPr>
          <a:xfrm>
            <a:off x="2894965" y="2733675"/>
            <a:ext cx="9159875" cy="10744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Rectangles 1"/>
          <p:cNvSpPr/>
          <p:nvPr/>
        </p:nvSpPr>
        <p:spPr>
          <a:xfrm>
            <a:off x="2894965" y="3971290"/>
            <a:ext cx="9159240" cy="11410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Rectangles 5"/>
          <p:cNvSpPr/>
          <p:nvPr/>
        </p:nvSpPr>
        <p:spPr>
          <a:xfrm>
            <a:off x="2894965" y="5275580"/>
            <a:ext cx="9159875" cy="12725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Horizontal Scroll 4"/>
          <p:cNvSpPr/>
          <p:nvPr/>
        </p:nvSpPr>
        <p:spPr>
          <a:xfrm>
            <a:off x="2315210" y="285750"/>
            <a:ext cx="7494270" cy="1807845"/>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eaLnBrk="0" hangingPunct="0">
              <a:spcBef>
                <a:spcPct val="50000"/>
              </a:spcBef>
              <a:buClrTx/>
              <a:buFont typeface="Wingdings 2" panose="05020102010507070707" pitchFamily="18" charset="2"/>
              <a:buNone/>
            </a:pPr>
            <a:r>
              <a:rPr sz="2800" b="1" err="1">
                <a:solidFill>
                  <a:srgbClr val="FF0000"/>
                </a:solidFill>
                <a:latin typeface="Times New Roman" panose="02020603050405020304" pitchFamily="18" charset="0"/>
                <a:cs typeface="Times New Roman" panose="02020603050405020304" pitchFamily="18" charset="0"/>
                <a:sym typeface="+mn-ea"/>
              </a:rPr>
              <a:t>Dựa</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vào</a:t>
            </a:r>
            <a:r>
              <a:rPr lang="en-NZ" sz="2800" b="1" err="1">
                <a:solidFill>
                  <a:srgbClr val="FF0000"/>
                </a:solidFill>
                <a:latin typeface="Times New Roman" panose="02020603050405020304" pitchFamily="18" charset="0"/>
                <a:cs typeface="Times New Roman" panose="02020603050405020304" pitchFamily="18" charset="0"/>
                <a:sym typeface="+mn-ea"/>
              </a:rPr>
              <a:t> hình 12.5 </a:t>
            </a:r>
            <a:r>
              <a:rPr sz="2800" b="1" err="1">
                <a:solidFill>
                  <a:srgbClr val="FF0000"/>
                </a:solidFill>
                <a:latin typeface="Times New Roman" panose="02020603050405020304" pitchFamily="18" charset="0"/>
                <a:cs typeface="Times New Roman" panose="02020603050405020304" pitchFamily="18" charset="0"/>
                <a:sym typeface="+mn-ea"/>
              </a:rPr>
              <a:t>sách</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giáo</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khoa</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trang</a:t>
            </a:r>
            <a:r>
              <a:rPr sz="2800" b="1">
                <a:solidFill>
                  <a:srgbClr val="FF0000"/>
                </a:solidFill>
                <a:latin typeface="Times New Roman" panose="02020603050405020304" pitchFamily="18" charset="0"/>
                <a:cs typeface="Times New Roman" panose="02020603050405020304" pitchFamily="18" charset="0"/>
                <a:sym typeface="+mn-ea"/>
              </a:rPr>
              <a:t> </a:t>
            </a:r>
            <a:r>
              <a:rPr lang="en-NZ" sz="2800" b="1">
                <a:solidFill>
                  <a:srgbClr val="FF0000"/>
                </a:solidFill>
                <a:latin typeface="Times New Roman" panose="02020603050405020304" pitchFamily="18" charset="0"/>
                <a:cs typeface="Times New Roman" panose="02020603050405020304" pitchFamily="18" charset="0"/>
                <a:sym typeface="+mn-ea"/>
              </a:rPr>
              <a:t>1</a:t>
            </a:r>
            <a:r>
              <a:rPr sz="2800" b="1">
                <a:solidFill>
                  <a:srgbClr val="FF0000"/>
                </a:solidFill>
                <a:latin typeface="Times New Roman" panose="02020603050405020304" pitchFamily="18" charset="0"/>
                <a:cs typeface="Times New Roman" panose="02020603050405020304" pitchFamily="18" charset="0"/>
                <a:sym typeface="+mn-ea"/>
              </a:rPr>
              <a:t>5</a:t>
            </a:r>
            <a:r>
              <a:rPr lang="en-NZ" sz="2800" b="1">
                <a:solidFill>
                  <a:srgbClr val="FF0000"/>
                </a:solidFill>
                <a:latin typeface="Times New Roman" panose="02020603050405020304" pitchFamily="18" charset="0"/>
                <a:cs typeface="Times New Roman" panose="02020603050405020304" pitchFamily="18" charset="0"/>
                <a:sym typeface="+mn-ea"/>
              </a:rPr>
              <a:t>3</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em</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hãy</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hoàn</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thành</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phiếu</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học</a:t>
            </a:r>
            <a:r>
              <a:rPr sz="2800" b="1">
                <a:solidFill>
                  <a:srgbClr val="FF0000"/>
                </a:solidFill>
                <a:latin typeface="Times New Roman" panose="02020603050405020304" pitchFamily="18" charset="0"/>
                <a:cs typeface="Times New Roman" panose="02020603050405020304" pitchFamily="18" charset="0"/>
                <a:sym typeface="+mn-ea"/>
              </a:rPr>
              <a:t> </a:t>
            </a:r>
            <a:r>
              <a:rPr sz="2800" b="1" err="1">
                <a:solidFill>
                  <a:srgbClr val="FF0000"/>
                </a:solidFill>
                <a:latin typeface="Times New Roman" panose="02020603050405020304" pitchFamily="18" charset="0"/>
                <a:cs typeface="Times New Roman" panose="02020603050405020304" pitchFamily="18" charset="0"/>
                <a:sym typeface="+mn-ea"/>
              </a:rPr>
              <a:t>tập</a:t>
            </a:r>
            <a:r>
              <a:rPr sz="2800" b="1">
                <a:solidFill>
                  <a:srgbClr val="FF0000"/>
                </a:solidFill>
                <a:latin typeface="Times New Roman" panose="02020603050405020304" pitchFamily="18" charset="0"/>
                <a:cs typeface="Times New Roman" panose="02020603050405020304" pitchFamily="18" charset="0"/>
                <a:sym typeface="+mn-ea"/>
              </a:rPr>
              <a:t>?</a:t>
            </a:r>
            <a:endParaRPr lang="en-US" sz="2800" b="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8" descr="5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25752" y="44450"/>
            <a:ext cx="93662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arroww"/>
          <p:cNvPicPr>
            <a:picLocks noChangeAspect="1" noChangeArrowheads="1" noCrop="1"/>
          </p:cNvPicPr>
          <p:nvPr/>
        </p:nvPicPr>
        <p:blipFill>
          <a:blip r:embed="rId2"/>
          <a:srcRect/>
          <a:stretch>
            <a:fillRect/>
          </a:stretch>
        </p:blipFill>
        <p:spPr bwMode="auto">
          <a:xfrm rot="6895247">
            <a:off x="6045486" y="2678388"/>
            <a:ext cx="947737"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arroww"/>
          <p:cNvPicPr>
            <a:picLocks noChangeAspect="1" noChangeArrowheads="1" noCrop="1"/>
          </p:cNvPicPr>
          <p:nvPr/>
        </p:nvPicPr>
        <p:blipFill>
          <a:blip r:embed="rId2"/>
          <a:srcRect/>
          <a:stretch>
            <a:fillRect/>
          </a:stretch>
        </p:blipFill>
        <p:spPr bwMode="auto">
          <a:xfrm rot="6895247">
            <a:off x="6905729" y="2591065"/>
            <a:ext cx="850900"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arroww"/>
          <p:cNvPicPr>
            <a:picLocks noChangeAspect="1" noChangeArrowheads="1" noCrop="1"/>
          </p:cNvPicPr>
          <p:nvPr/>
        </p:nvPicPr>
        <p:blipFill>
          <a:blip r:embed="rId2"/>
          <a:srcRect/>
          <a:stretch>
            <a:fillRect/>
          </a:stretch>
        </p:blipFill>
        <p:spPr bwMode="auto">
          <a:xfrm rot="-8512328">
            <a:off x="6051655" y="3424579"/>
            <a:ext cx="1026238" cy="4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arroww"/>
          <p:cNvPicPr>
            <a:picLocks noChangeAspect="1" noChangeArrowheads="1" noCrop="1"/>
          </p:cNvPicPr>
          <p:nvPr/>
        </p:nvPicPr>
        <p:blipFill>
          <a:blip r:embed="rId2"/>
          <a:srcRect/>
          <a:stretch>
            <a:fillRect/>
          </a:stretch>
        </p:blipFill>
        <p:spPr bwMode="auto">
          <a:xfrm rot="-8938346">
            <a:off x="6798290" y="3378324"/>
            <a:ext cx="1065778" cy="41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99120" y="624840"/>
            <a:ext cx="1066800" cy="461665"/>
          </a:xfrm>
          <a:prstGeom prst="rect">
            <a:avLst/>
          </a:prstGeom>
          <a:noFill/>
        </p:spPr>
        <p:txBody>
          <a:bodyPr wrap="square" rtlCol="0">
            <a:spAutoFit/>
          </a:bodyPr>
          <a:lstStyle/>
          <a:p>
            <a:r>
              <a:rPr lang="en-US" sz="2400" b="1" dirty="0" smtClean="0">
                <a:solidFill>
                  <a:schemeClr val="accent6">
                    <a:lumMod val="50000"/>
                  </a:schemeClr>
                </a:solidFill>
              </a:rPr>
              <a:t>90</a:t>
            </a:r>
            <a:r>
              <a:rPr lang="en-US" sz="2400" b="1" baseline="30000" dirty="0" smtClean="0">
                <a:solidFill>
                  <a:schemeClr val="accent6">
                    <a:lumMod val="50000"/>
                  </a:schemeClr>
                </a:solidFill>
              </a:rPr>
              <a:t>0</a:t>
            </a:r>
            <a:r>
              <a:rPr lang="en-US" sz="2400" b="1" dirty="0" smtClean="0">
                <a:solidFill>
                  <a:schemeClr val="accent6">
                    <a:lumMod val="50000"/>
                  </a:schemeClr>
                </a:solidFill>
              </a:rPr>
              <a:t>B</a:t>
            </a:r>
            <a:endParaRPr lang="en-US" sz="2400" b="1" dirty="0">
              <a:solidFill>
                <a:schemeClr val="accent6">
                  <a:lumMod val="50000"/>
                </a:schemeClr>
              </a:solidFill>
            </a:endParaRPr>
          </a:p>
        </p:txBody>
      </p:sp>
      <p:sp>
        <p:nvSpPr>
          <p:cNvPr id="9" name="TextBox 8"/>
          <p:cNvSpPr txBox="1"/>
          <p:nvPr/>
        </p:nvSpPr>
        <p:spPr>
          <a:xfrm>
            <a:off x="8183880" y="1729574"/>
            <a:ext cx="1066800" cy="461665"/>
          </a:xfrm>
          <a:prstGeom prst="rect">
            <a:avLst/>
          </a:prstGeom>
          <a:noFill/>
        </p:spPr>
        <p:txBody>
          <a:bodyPr wrap="square" rtlCol="0">
            <a:spAutoFit/>
          </a:bodyPr>
          <a:lstStyle/>
          <a:p>
            <a:r>
              <a:rPr lang="en-US" sz="2400" b="1" dirty="0" smtClean="0">
                <a:solidFill>
                  <a:schemeClr val="accent6">
                    <a:lumMod val="50000"/>
                  </a:schemeClr>
                </a:solidFill>
              </a:rPr>
              <a:t>60</a:t>
            </a:r>
            <a:r>
              <a:rPr lang="en-US" sz="2400" b="1" baseline="30000" dirty="0" smtClean="0">
                <a:solidFill>
                  <a:schemeClr val="accent6">
                    <a:lumMod val="50000"/>
                  </a:schemeClr>
                </a:solidFill>
              </a:rPr>
              <a:t>0</a:t>
            </a:r>
            <a:r>
              <a:rPr lang="en-US" sz="2400" b="1" dirty="0" smtClean="0">
                <a:solidFill>
                  <a:schemeClr val="accent6">
                    <a:lumMod val="50000"/>
                  </a:schemeClr>
                </a:solidFill>
              </a:rPr>
              <a:t>B</a:t>
            </a:r>
            <a:endParaRPr lang="en-US" sz="2400" b="1" dirty="0">
              <a:solidFill>
                <a:schemeClr val="accent6">
                  <a:lumMod val="50000"/>
                </a:schemeClr>
              </a:solidFill>
            </a:endParaRPr>
          </a:p>
        </p:txBody>
      </p:sp>
      <p:sp>
        <p:nvSpPr>
          <p:cNvPr id="10" name="TextBox 9"/>
          <p:cNvSpPr txBox="1"/>
          <p:nvPr/>
        </p:nvSpPr>
        <p:spPr>
          <a:xfrm>
            <a:off x="8199120" y="2365673"/>
            <a:ext cx="1066800" cy="461665"/>
          </a:xfrm>
          <a:prstGeom prst="rect">
            <a:avLst/>
          </a:prstGeom>
          <a:noFill/>
        </p:spPr>
        <p:txBody>
          <a:bodyPr wrap="square" rtlCol="0">
            <a:spAutoFit/>
          </a:bodyPr>
          <a:lstStyle/>
          <a:p>
            <a:r>
              <a:rPr lang="en-US" sz="2400" b="1" dirty="0" smtClean="0">
                <a:solidFill>
                  <a:schemeClr val="accent6">
                    <a:lumMod val="50000"/>
                  </a:schemeClr>
                </a:solidFill>
              </a:rPr>
              <a:t>30</a:t>
            </a:r>
            <a:r>
              <a:rPr lang="en-US" sz="2400" b="1" baseline="30000" dirty="0" smtClean="0">
                <a:solidFill>
                  <a:schemeClr val="accent6">
                    <a:lumMod val="50000"/>
                  </a:schemeClr>
                </a:solidFill>
              </a:rPr>
              <a:t>0</a:t>
            </a:r>
            <a:r>
              <a:rPr lang="en-US" sz="2400" b="1" dirty="0" smtClean="0">
                <a:solidFill>
                  <a:schemeClr val="accent6">
                    <a:lumMod val="50000"/>
                  </a:schemeClr>
                </a:solidFill>
              </a:rPr>
              <a:t>B</a:t>
            </a:r>
            <a:endParaRPr lang="en-US" sz="2400" b="1" dirty="0">
              <a:solidFill>
                <a:schemeClr val="accent6">
                  <a:lumMod val="50000"/>
                </a:schemeClr>
              </a:solidFill>
            </a:endParaRPr>
          </a:p>
        </p:txBody>
      </p:sp>
      <p:sp>
        <p:nvSpPr>
          <p:cNvPr id="11" name="TextBox 10"/>
          <p:cNvSpPr txBox="1"/>
          <p:nvPr/>
        </p:nvSpPr>
        <p:spPr>
          <a:xfrm>
            <a:off x="8199120" y="3612506"/>
            <a:ext cx="1066800" cy="461665"/>
          </a:xfrm>
          <a:prstGeom prst="rect">
            <a:avLst/>
          </a:prstGeom>
          <a:noFill/>
        </p:spPr>
        <p:txBody>
          <a:bodyPr wrap="square" rtlCol="0">
            <a:spAutoFit/>
          </a:bodyPr>
          <a:lstStyle/>
          <a:p>
            <a:r>
              <a:rPr lang="en-US" sz="2400" b="1" dirty="0" smtClean="0">
                <a:solidFill>
                  <a:schemeClr val="accent6">
                    <a:lumMod val="50000"/>
                  </a:schemeClr>
                </a:solidFill>
              </a:rPr>
              <a:t>30</a:t>
            </a:r>
            <a:r>
              <a:rPr lang="en-US" sz="2400" b="1" baseline="30000" dirty="0" smtClean="0">
                <a:solidFill>
                  <a:schemeClr val="accent6">
                    <a:lumMod val="50000"/>
                  </a:schemeClr>
                </a:solidFill>
              </a:rPr>
              <a:t>0</a:t>
            </a:r>
            <a:r>
              <a:rPr lang="en-US" sz="2400" b="1" dirty="0">
                <a:solidFill>
                  <a:schemeClr val="accent6">
                    <a:lumMod val="50000"/>
                  </a:schemeClr>
                </a:solidFill>
              </a:rPr>
              <a:t>N</a:t>
            </a:r>
            <a:endParaRPr lang="en-US" sz="2400" b="1" dirty="0">
              <a:solidFill>
                <a:schemeClr val="accent6">
                  <a:lumMod val="50000"/>
                </a:schemeClr>
              </a:solidFill>
            </a:endParaRPr>
          </a:p>
        </p:txBody>
      </p:sp>
      <p:sp>
        <p:nvSpPr>
          <p:cNvPr id="12" name="TextBox 11"/>
          <p:cNvSpPr txBox="1"/>
          <p:nvPr/>
        </p:nvSpPr>
        <p:spPr>
          <a:xfrm>
            <a:off x="8183880" y="4250149"/>
            <a:ext cx="1066800" cy="461665"/>
          </a:xfrm>
          <a:prstGeom prst="rect">
            <a:avLst/>
          </a:prstGeom>
          <a:noFill/>
        </p:spPr>
        <p:txBody>
          <a:bodyPr wrap="square" rtlCol="0">
            <a:spAutoFit/>
          </a:bodyPr>
          <a:lstStyle/>
          <a:p>
            <a:r>
              <a:rPr lang="en-US" sz="2400" b="1" dirty="0">
                <a:solidFill>
                  <a:schemeClr val="accent6">
                    <a:lumMod val="50000"/>
                  </a:schemeClr>
                </a:solidFill>
              </a:rPr>
              <a:t>6</a:t>
            </a:r>
            <a:r>
              <a:rPr lang="en-US" sz="2400" b="1" dirty="0" smtClean="0">
                <a:solidFill>
                  <a:schemeClr val="accent6">
                    <a:lumMod val="50000"/>
                  </a:schemeClr>
                </a:solidFill>
              </a:rPr>
              <a:t>0</a:t>
            </a:r>
            <a:r>
              <a:rPr lang="en-US" sz="2400" b="1" baseline="30000" dirty="0" smtClean="0">
                <a:solidFill>
                  <a:schemeClr val="accent6">
                    <a:lumMod val="50000"/>
                  </a:schemeClr>
                </a:solidFill>
              </a:rPr>
              <a:t>0</a:t>
            </a:r>
            <a:r>
              <a:rPr lang="en-US" sz="2400" b="1" dirty="0" smtClean="0">
                <a:solidFill>
                  <a:schemeClr val="accent6">
                    <a:lumMod val="50000"/>
                  </a:schemeClr>
                </a:solidFill>
              </a:rPr>
              <a:t>N</a:t>
            </a:r>
            <a:endParaRPr lang="en-US" sz="2400" b="1" dirty="0">
              <a:solidFill>
                <a:schemeClr val="accent6">
                  <a:lumMod val="50000"/>
                </a:schemeClr>
              </a:solidFill>
            </a:endParaRPr>
          </a:p>
        </p:txBody>
      </p:sp>
      <p:sp>
        <p:nvSpPr>
          <p:cNvPr id="13" name="TextBox 12"/>
          <p:cNvSpPr txBox="1"/>
          <p:nvPr/>
        </p:nvSpPr>
        <p:spPr>
          <a:xfrm>
            <a:off x="8199120" y="5258426"/>
            <a:ext cx="1066800" cy="461665"/>
          </a:xfrm>
          <a:prstGeom prst="rect">
            <a:avLst/>
          </a:prstGeom>
          <a:noFill/>
        </p:spPr>
        <p:txBody>
          <a:bodyPr wrap="square" rtlCol="0">
            <a:spAutoFit/>
          </a:bodyPr>
          <a:lstStyle/>
          <a:p>
            <a:r>
              <a:rPr lang="en-US" sz="2400" b="1" dirty="0" smtClean="0">
                <a:solidFill>
                  <a:schemeClr val="accent6">
                    <a:lumMod val="50000"/>
                  </a:schemeClr>
                </a:solidFill>
              </a:rPr>
              <a:t>90</a:t>
            </a:r>
            <a:r>
              <a:rPr lang="en-US" sz="2400" b="1" baseline="30000" dirty="0" smtClean="0">
                <a:solidFill>
                  <a:schemeClr val="accent6">
                    <a:lumMod val="50000"/>
                  </a:schemeClr>
                </a:solidFill>
              </a:rPr>
              <a:t>0</a:t>
            </a:r>
            <a:r>
              <a:rPr lang="en-US" sz="2400" b="1" dirty="0" smtClean="0">
                <a:solidFill>
                  <a:schemeClr val="accent6">
                    <a:lumMod val="50000"/>
                  </a:schemeClr>
                </a:solidFill>
              </a:rPr>
              <a:t>N</a:t>
            </a:r>
            <a:endParaRPr lang="en-US" sz="2400" b="1" dirty="0">
              <a:solidFill>
                <a:schemeClr val="accent6">
                  <a:lumMod val="50000"/>
                </a:schemeClr>
              </a:solidFill>
            </a:endParaRPr>
          </a:p>
        </p:txBody>
      </p:sp>
      <p:sp>
        <p:nvSpPr>
          <p:cNvPr id="18" name="TextBox 17"/>
          <p:cNvSpPr txBox="1"/>
          <p:nvPr/>
        </p:nvSpPr>
        <p:spPr>
          <a:xfrm>
            <a:off x="8199120" y="3035383"/>
            <a:ext cx="1783080" cy="461665"/>
          </a:xfrm>
          <a:prstGeom prst="rect">
            <a:avLst/>
          </a:prstGeom>
          <a:noFill/>
        </p:spPr>
        <p:txBody>
          <a:bodyPr wrap="square" rtlCol="0">
            <a:spAutoFit/>
          </a:bodyPr>
          <a:lstStyle/>
          <a:p>
            <a:r>
              <a:rPr lang="en-US" sz="2400" b="1" dirty="0" smtClean="0">
                <a:solidFill>
                  <a:schemeClr val="accent6">
                    <a:lumMod val="50000"/>
                  </a:schemeClr>
                </a:solidFill>
              </a:rPr>
              <a:t>0</a:t>
            </a:r>
            <a:r>
              <a:rPr lang="en-US" sz="2400" b="1" baseline="30000" dirty="0" smtClean="0">
                <a:solidFill>
                  <a:schemeClr val="accent6">
                    <a:lumMod val="50000"/>
                  </a:schemeClr>
                </a:solidFill>
              </a:rPr>
              <a:t>0</a:t>
            </a:r>
            <a:r>
              <a:rPr lang="en-US" sz="2400" b="1" dirty="0" smtClean="0">
                <a:solidFill>
                  <a:schemeClr val="accent6">
                    <a:lumMod val="50000"/>
                  </a:schemeClr>
                </a:solidFill>
              </a:rPr>
              <a:t> - </a:t>
            </a:r>
            <a:r>
              <a:rPr lang="en-US" sz="2400" b="1" dirty="0" err="1" smtClean="0">
                <a:solidFill>
                  <a:schemeClr val="accent6">
                    <a:lumMod val="50000"/>
                  </a:schemeClr>
                </a:solidFill>
              </a:rPr>
              <a:t>Xích</a:t>
            </a:r>
            <a:r>
              <a:rPr lang="en-US" sz="2400" b="1" dirty="0" smtClean="0">
                <a:solidFill>
                  <a:schemeClr val="accent6">
                    <a:lumMod val="50000"/>
                  </a:schemeClr>
                </a:solidFill>
              </a:rPr>
              <a:t> </a:t>
            </a:r>
            <a:r>
              <a:rPr lang="en-US" sz="2400" b="1" dirty="0" err="1" smtClean="0">
                <a:solidFill>
                  <a:schemeClr val="accent6">
                    <a:lumMod val="50000"/>
                  </a:schemeClr>
                </a:solidFill>
              </a:rPr>
              <a:t>đạo</a:t>
            </a:r>
            <a:endParaRPr lang="en-US" sz="2400" b="1" dirty="0">
              <a:solidFill>
                <a:schemeClr val="accent6">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5" y="1627834"/>
            <a:ext cx="4057647" cy="293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7" descr="arroww"/>
          <p:cNvPicPr>
            <a:picLocks noChangeAspect="1" noChangeArrowheads="1" noCrop="1"/>
          </p:cNvPicPr>
          <p:nvPr/>
        </p:nvPicPr>
        <p:blipFill>
          <a:blip r:embed="rId2">
            <a:duotone>
              <a:prstClr val="black"/>
              <a:schemeClr val="accent1">
                <a:tint val="45000"/>
                <a:satMod val="400000"/>
              </a:schemeClr>
            </a:duotone>
          </a:blip>
          <a:srcRect/>
          <a:stretch>
            <a:fillRect/>
          </a:stretch>
        </p:blipFill>
        <p:spPr bwMode="auto">
          <a:xfrm rot="7564703">
            <a:off x="2117888" y="2421099"/>
            <a:ext cx="850900"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819400" y="1937413"/>
            <a:ext cx="1295400" cy="369332"/>
          </a:xfrm>
          <a:prstGeom prst="rect">
            <a:avLst/>
          </a:prstGeom>
          <a:solidFill>
            <a:srgbClr val="92D050"/>
          </a:solidFill>
        </p:spPr>
        <p:txBody>
          <a:bodyPr wrap="square" rtlCol="0">
            <a:spAutoFit/>
          </a:bodyPr>
          <a:lstStyle/>
          <a:p>
            <a:r>
              <a:rPr lang="en-US" dirty="0" err="1" smtClean="0"/>
              <a:t>Đông</a:t>
            </a:r>
            <a:r>
              <a:rPr lang="en-US" dirty="0" smtClean="0"/>
              <a:t> </a:t>
            </a:r>
            <a:r>
              <a:rPr lang="en-US" dirty="0" err="1" smtClean="0"/>
              <a:t>Bắc</a:t>
            </a:r>
            <a:endParaRPr lang="en-US" dirty="0"/>
          </a:p>
        </p:txBody>
      </p:sp>
      <p:pic>
        <p:nvPicPr>
          <p:cNvPr id="22" name="Picture 68" descr="arroww"/>
          <p:cNvPicPr>
            <a:picLocks noChangeAspect="1" noChangeArrowheads="1" noCrop="1"/>
          </p:cNvPicPr>
          <p:nvPr/>
        </p:nvPicPr>
        <p:blipFill>
          <a:blip r:embed="rId2">
            <a:duotone>
              <a:prstClr val="black"/>
              <a:schemeClr val="accent2">
                <a:tint val="45000"/>
                <a:satMod val="400000"/>
              </a:schemeClr>
            </a:duotone>
          </a:blip>
          <a:srcRect/>
          <a:stretch>
            <a:fillRect/>
          </a:stretch>
        </p:blipFill>
        <p:spPr bwMode="auto">
          <a:xfrm rot="-8512328">
            <a:off x="5347872" y="3493549"/>
            <a:ext cx="1026238" cy="4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8" descr="arroww"/>
          <p:cNvPicPr>
            <a:picLocks noChangeAspect="1" noChangeArrowheads="1" noCrop="1"/>
          </p:cNvPicPr>
          <p:nvPr/>
        </p:nvPicPr>
        <p:blipFill>
          <a:blip r:embed="rId2">
            <a:duotone>
              <a:prstClr val="black"/>
              <a:schemeClr val="accent2">
                <a:tint val="45000"/>
                <a:satMod val="400000"/>
              </a:schemeClr>
            </a:duotone>
          </a:blip>
          <a:srcRect/>
          <a:stretch>
            <a:fillRect/>
          </a:stretch>
        </p:blipFill>
        <p:spPr bwMode="auto">
          <a:xfrm rot="12310625">
            <a:off x="2129451" y="3294063"/>
            <a:ext cx="1026238" cy="4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2840992" y="3801667"/>
            <a:ext cx="1280160" cy="369332"/>
          </a:xfrm>
          <a:prstGeom prst="rect">
            <a:avLst/>
          </a:prstGeom>
          <a:solidFill>
            <a:srgbClr val="92D050"/>
          </a:solidFill>
        </p:spPr>
        <p:txBody>
          <a:bodyPr wrap="square" rtlCol="0">
            <a:spAutoFit/>
          </a:bodyPr>
          <a:lstStyle/>
          <a:p>
            <a:r>
              <a:rPr lang="en-US" dirty="0" err="1" smtClean="0"/>
              <a:t>Đông</a:t>
            </a:r>
            <a:r>
              <a:rPr lang="en-US" dirty="0" smtClean="0"/>
              <a:t> Nam</a:t>
            </a:r>
            <a:endParaRPr lang="en-US" dirty="0"/>
          </a:p>
        </p:txBody>
      </p:sp>
      <p:pic>
        <p:nvPicPr>
          <p:cNvPr id="26" name="Picture 67" descr="arroww"/>
          <p:cNvPicPr>
            <a:picLocks noChangeAspect="1" noChangeArrowheads="1" noCrop="1"/>
          </p:cNvPicPr>
          <p:nvPr/>
        </p:nvPicPr>
        <p:blipFill>
          <a:blip r:embed="rId2">
            <a:duotone>
              <a:prstClr val="black"/>
              <a:schemeClr val="accent1">
                <a:tint val="45000"/>
                <a:satMod val="400000"/>
              </a:schemeClr>
            </a:duotone>
          </a:blip>
          <a:srcRect/>
          <a:stretch>
            <a:fillRect/>
          </a:stretch>
        </p:blipFill>
        <p:spPr bwMode="auto">
          <a:xfrm rot="6767035">
            <a:off x="5290483" y="2545720"/>
            <a:ext cx="850900"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Rounded Corners 11"/>
          <p:cNvSpPr/>
          <p:nvPr/>
        </p:nvSpPr>
        <p:spPr>
          <a:xfrm>
            <a:off x="0" y="26894"/>
            <a:ext cx="5860991" cy="60338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III. 2. </a:t>
            </a:r>
            <a:r>
              <a:rPr lang="en-US" sz="4000" b="1" dirty="0" err="1" smtClean="0">
                <a:latin typeface="Arial" panose="020B0604020202020204" pitchFamily="34" charset="0"/>
                <a:cs typeface="Arial" panose="020B0604020202020204" pitchFamily="34" charset="0"/>
              </a:rPr>
              <a:t>Gió</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trên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Trái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Đất</a:t>
            </a:r>
            <a:r>
              <a:rPr lang="en-US"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2" name="TextBox 1"/>
          <p:cNvSpPr txBox="1"/>
          <p:nvPr/>
        </p:nvSpPr>
        <p:spPr>
          <a:xfrm>
            <a:off x="322729" y="855672"/>
            <a:ext cx="3798423" cy="369332"/>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HD: </a:t>
            </a:r>
            <a:r>
              <a:rPr lang="en-US" i="1" dirty="0" err="1" smtClean="0">
                <a:latin typeface="Arial" panose="020B0604020202020204" pitchFamily="34" charset="0"/>
                <a:cs typeface="Arial" panose="020B0604020202020204" pitchFamily="34" charset="0"/>
              </a:rPr>
              <a:t>Xác</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định</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hướng</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gió</a:t>
            </a:r>
            <a:r>
              <a:rPr lang="en-US" i="1" dirty="0" smtClean="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6" presetClass="entr" presetSubtype="16"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ircle(in)">
                                      <p:cBhvr>
                                        <p:cTn id="24" dur="2000"/>
                                        <p:tgtEl>
                                          <p:spTgt spid="26"/>
                                        </p:tgtEl>
                                      </p:cBhvr>
                                    </p:animEffect>
                                  </p:childTnLst>
                                </p:cTn>
                              </p:par>
                              <p:par>
                                <p:cTn id="25" presetID="6"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2000"/>
                                        <p:tgtEl>
                                          <p:spTgt spid="22"/>
                                        </p:tgtEl>
                                      </p:cBhvr>
                                    </p:animEffect>
                                  </p:childTnLst>
                                </p:cTn>
                              </p:par>
                              <p:par>
                                <p:cTn id="36" presetID="6" presetClass="entr" presetSubtype="16"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2" name="Title 73731"/>
          <p:cNvSpPr>
            <a:spLocks noGrp="1"/>
          </p:cNvSpPr>
          <p:nvPr>
            <p:ph type="title"/>
          </p:nvPr>
        </p:nvSpPr>
        <p:spPr/>
        <p:txBody>
          <a:bodyPr anchor="b" anchorCtr="0"/>
          <a:p>
            <a:pPr algn="ctr"/>
            <a:r>
              <a:rPr b="1">
                <a:latin typeface="Times New Roman" panose="02020603050405020304" pitchFamily="18" charset="0"/>
                <a:cs typeface="Times New Roman" panose="02020603050405020304" pitchFamily="18" charset="0"/>
              </a:rPr>
              <a:t>CÂU HỎI CỦNG CỐ</a:t>
            </a:r>
            <a:endParaRPr b="1">
              <a:latin typeface="Times New Roman" panose="02020603050405020304" pitchFamily="18" charset="0"/>
              <a:cs typeface="Times New Roman" panose="02020603050405020304" pitchFamily="18" charset="0"/>
            </a:endParaRPr>
          </a:p>
        </p:txBody>
      </p:sp>
      <p:sp>
        <p:nvSpPr>
          <p:cNvPr id="73733" name="Text Placeholder 73732"/>
          <p:cNvSpPr>
            <a:spLocks noGrp="1"/>
          </p:cNvSpPr>
          <p:nvPr>
            <p:ph type="body" idx="1"/>
          </p:nvPr>
        </p:nvSpPr>
        <p:spPr>
          <a:xfrm>
            <a:off x="838200" y="1809115"/>
            <a:ext cx="11094720" cy="4351655"/>
          </a:xfrm>
        </p:spPr>
        <p:txBody>
          <a:bodyPr/>
          <a:p>
            <a:pPr marL="0" indent="0" algn="l">
              <a:buFont typeface="+mj-lt"/>
              <a:buNone/>
            </a:pPr>
            <a:r>
              <a:rPr sz="4000" b="1" err="1">
                <a:solidFill>
                  <a:srgbClr val="FF0000"/>
                </a:solidFill>
                <a:latin typeface="Times New Roman" panose="02020603050405020304" pitchFamily="18" charset="0"/>
                <a:cs typeface="Times New Roman" panose="02020603050405020304" pitchFamily="18" charset="0"/>
              </a:rPr>
              <a:t>Câu</a:t>
            </a:r>
            <a:r>
              <a:rPr sz="4000" b="1">
                <a:solidFill>
                  <a:srgbClr val="FF0000"/>
                </a:solidFill>
                <a:latin typeface="Times New Roman" panose="02020603050405020304" pitchFamily="18" charset="0"/>
                <a:cs typeface="Times New Roman" panose="02020603050405020304" pitchFamily="18" charset="0"/>
              </a:rPr>
              <a:t> 1: </a:t>
            </a:r>
            <a:r>
              <a:rPr sz="4000" b="1" err="1">
                <a:solidFill>
                  <a:srgbClr val="FF0000"/>
                </a:solidFill>
                <a:latin typeface="Times New Roman" panose="02020603050405020304" pitchFamily="18" charset="0"/>
                <a:cs typeface="Times New Roman" panose="02020603050405020304" pitchFamily="18" charset="0"/>
              </a:rPr>
              <a:t>Trong</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thành</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phần</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không</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khí</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khí</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nào</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chiếm</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tỉ</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lệ</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cao</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nhất</a:t>
            </a:r>
            <a:r>
              <a:rPr sz="4000" b="1">
                <a:solidFill>
                  <a:srgbClr val="FF0000"/>
                </a:solidFill>
                <a:latin typeface="Times New Roman" panose="02020603050405020304" pitchFamily="18" charset="0"/>
                <a:cs typeface="Times New Roman" panose="02020603050405020304" pitchFamily="18" charset="0"/>
              </a:rPr>
              <a:t>?</a:t>
            </a:r>
            <a:endParaRPr sz="4000" b="1">
              <a:solidFill>
                <a:srgbClr val="FF0000"/>
              </a:solidFill>
              <a:latin typeface="Times New Roman" panose="02020603050405020304" pitchFamily="18" charset="0"/>
              <a:cs typeface="Times New Roman" panose="02020603050405020304" pitchFamily="18" charset="0"/>
            </a:endParaRPr>
          </a:p>
          <a:p>
            <a:pPr marL="1799590" indent="-513715" algn="l">
              <a:buFont typeface="+mj-lt"/>
              <a:buAutoNum type="alphaUcPeriod"/>
            </a:pPr>
            <a:r>
              <a:rPr sz="4000" err="1">
                <a:latin typeface="Times New Roman" panose="02020603050405020304" pitchFamily="18" charset="0"/>
                <a:cs typeface="Times New Roman" panose="02020603050405020304" pitchFamily="18" charset="0"/>
              </a:rPr>
              <a:t>Khí</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oxi</a:t>
            </a:r>
            <a:endParaRPr sz="4000" err="1">
              <a:latin typeface="Times New Roman" panose="02020603050405020304" pitchFamily="18" charset="0"/>
              <a:cs typeface="Times New Roman" panose="02020603050405020304" pitchFamily="18" charset="0"/>
            </a:endParaRPr>
          </a:p>
          <a:p>
            <a:pPr marL="1799590" indent="-513715" algn="l">
              <a:buFont typeface="+mj-lt"/>
              <a:buAutoNum type="alphaUcPeriod"/>
            </a:pPr>
            <a:r>
              <a:rPr sz="4000" err="1">
                <a:latin typeface="Times New Roman" panose="02020603050405020304" pitchFamily="18" charset="0"/>
                <a:cs typeface="Times New Roman" panose="02020603050405020304" pitchFamily="18" charset="0"/>
              </a:rPr>
              <a:t>Khí</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nito</a:t>
            </a:r>
            <a:endParaRPr sz="4000" err="1">
              <a:latin typeface="Times New Roman" panose="02020603050405020304" pitchFamily="18" charset="0"/>
              <a:cs typeface="Times New Roman" panose="02020603050405020304" pitchFamily="18" charset="0"/>
            </a:endParaRPr>
          </a:p>
          <a:p>
            <a:pPr marL="1799590" indent="-513715" algn="l">
              <a:buFont typeface="+mj-lt"/>
              <a:buAutoNum type="alphaUcPeriod"/>
            </a:pPr>
            <a:r>
              <a:rPr sz="4000" err="1">
                <a:latin typeface="Times New Roman" panose="02020603050405020304" pitchFamily="18" charset="0"/>
                <a:cs typeface="Times New Roman" panose="02020603050405020304" pitchFamily="18" charset="0"/>
              </a:rPr>
              <a:t>Hơi</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nước</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và</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các</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khí</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khác</a:t>
            </a:r>
            <a:endParaRPr sz="4000" err="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3">
                                            <p:txEl>
                                              <p:charRg st="0" end="65"/>
                                            </p:txEl>
                                          </p:spTgt>
                                        </p:tgtEl>
                                        <p:attrNameLst>
                                          <p:attrName>style.visibility</p:attrName>
                                        </p:attrNameLst>
                                      </p:cBhvr>
                                      <p:to>
                                        <p:strVal val="visible"/>
                                      </p:to>
                                    </p:set>
                                    <p:anim calcmode="lin" valueType="num">
                                      <p:cBhvr additive="base">
                                        <p:cTn id="7" dur="500" fill="hold"/>
                                        <p:tgtEl>
                                          <p:spTgt spid="73733">
                                            <p:txEl>
                                              <p:charRg st="0" end="6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3">
                                            <p:txEl>
                                              <p:charRg st="0" end="6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3">
                                            <p:txEl>
                                              <p:charRg st="65" end="73"/>
                                            </p:txEl>
                                          </p:spTgt>
                                        </p:tgtEl>
                                        <p:attrNameLst>
                                          <p:attrName>style.visibility</p:attrName>
                                        </p:attrNameLst>
                                      </p:cBhvr>
                                      <p:to>
                                        <p:strVal val="visible"/>
                                      </p:to>
                                    </p:set>
                                    <p:anim calcmode="lin" valueType="num">
                                      <p:cBhvr additive="base">
                                        <p:cTn id="13" dur="500" fill="hold"/>
                                        <p:tgtEl>
                                          <p:spTgt spid="73733">
                                            <p:txEl>
                                              <p:charRg st="65" end="7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3">
                                            <p:txEl>
                                              <p:charRg st="65" end="7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73733">
                                            <p:txEl>
                                              <p:charRg st="73" end="82"/>
                                            </p:txEl>
                                          </p:spTgt>
                                        </p:tgtEl>
                                        <p:attrNameLst>
                                          <p:attrName>style.visibility</p:attrName>
                                        </p:attrNameLst>
                                      </p:cBhvr>
                                      <p:to>
                                        <p:strVal val="visible"/>
                                      </p:to>
                                    </p:set>
                                    <p:anim calcmode="lin" valueType="num">
                                      <p:cBhvr additive="base">
                                        <p:cTn id="19" dur="500" fill="hold"/>
                                        <p:tgtEl>
                                          <p:spTgt spid="73733">
                                            <p:txEl>
                                              <p:charRg st="73" end="8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3">
                                            <p:txEl>
                                              <p:charRg st="73" end="8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3">
                                            <p:txEl>
                                              <p:charRg st="82" end="107"/>
                                            </p:txEl>
                                          </p:spTgt>
                                        </p:tgtEl>
                                        <p:attrNameLst>
                                          <p:attrName>style.visibility</p:attrName>
                                        </p:attrNameLst>
                                      </p:cBhvr>
                                      <p:to>
                                        <p:strVal val="visible"/>
                                      </p:to>
                                    </p:set>
                                    <p:anim calcmode="lin" valueType="num">
                                      <p:cBhvr additive="base">
                                        <p:cTn id="25" dur="500" fill="hold"/>
                                        <p:tgtEl>
                                          <p:spTgt spid="73733">
                                            <p:txEl>
                                              <p:charRg st="82" end="10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3">
                                            <p:txEl>
                                              <p:charRg st="82" end="10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73733">
                                            <p:txEl>
                                              <p:charRg st="73" end="82"/>
                                            </p:txEl>
                                          </p:spTgt>
                                        </p:tgtEl>
                                        <p:attrNameLst>
                                          <p:attrName>style.color</p:attrName>
                                        </p:attrNameLst>
                                      </p:cBhvr>
                                      <p:to>
                                        <p:clrVal>
                                          <a:schemeClr val="accent2"/>
                                        </p:clrVal>
                                      </p:to>
                                    </p:set>
                                    <p:set>
                                      <p:cBhvr>
                                        <p:cTn id="31" dur="500" fill="hold"/>
                                        <p:tgtEl>
                                          <p:spTgt spid="73733">
                                            <p:txEl>
                                              <p:charRg st="73" end="82"/>
                                            </p:txEl>
                                          </p:spTgt>
                                        </p:tgtEl>
                                        <p:attrNameLst>
                                          <p:attrName>fillcolor</p:attrName>
                                        </p:attrNameLst>
                                      </p:cBhvr>
                                      <p:to>
                                        <p:clrVal>
                                          <a:schemeClr val="accent2"/>
                                        </p:clrVal>
                                      </p:to>
                                    </p:set>
                                    <p:set>
                                      <p:cBhvr>
                                        <p:cTn id="32" dur="500" fill="hold"/>
                                        <p:tgtEl>
                                          <p:spTgt spid="73733">
                                            <p:txEl>
                                              <p:charRg st="73" end="8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3" name="Text Placeholder 76802"/>
          <p:cNvSpPr>
            <a:spLocks noGrp="1"/>
          </p:cNvSpPr>
          <p:nvPr>
            <p:ph type="body" idx="1"/>
          </p:nvPr>
        </p:nvSpPr>
        <p:spPr>
          <a:xfrm>
            <a:off x="837565" y="2163445"/>
            <a:ext cx="11080750" cy="3724275"/>
          </a:xfrm>
        </p:spPr>
        <p:txBody>
          <a:bodyPr/>
          <a:p>
            <a:pPr marL="46990" indent="-46990">
              <a:buNone/>
            </a:pPr>
            <a:r>
              <a:rPr sz="4400" b="1" err="1">
                <a:solidFill>
                  <a:srgbClr val="FF0000"/>
                </a:solidFill>
                <a:latin typeface="Times New Roman" panose="02020603050405020304" pitchFamily="18" charset="0"/>
                <a:cs typeface="Times New Roman" panose="02020603050405020304" pitchFamily="18" charset="0"/>
              </a:rPr>
              <a:t>Câu</a:t>
            </a:r>
            <a:r>
              <a:rPr sz="4400" b="1">
                <a:solidFill>
                  <a:srgbClr val="FF0000"/>
                </a:solidFill>
                <a:latin typeface="Times New Roman" panose="02020603050405020304" pitchFamily="18" charset="0"/>
                <a:cs typeface="Times New Roman" panose="02020603050405020304" pitchFamily="18" charset="0"/>
              </a:rPr>
              <a:t> 2: </a:t>
            </a:r>
            <a:r>
              <a:rPr sz="4400" b="1" err="1">
                <a:solidFill>
                  <a:srgbClr val="FF0000"/>
                </a:solidFill>
                <a:latin typeface="Times New Roman" panose="02020603050405020304" pitchFamily="18" charset="0"/>
                <a:cs typeface="Times New Roman" panose="02020603050405020304" pitchFamily="18" charset="0"/>
              </a:rPr>
              <a:t>Lớp</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ozon</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nằm</a:t>
            </a:r>
            <a:r>
              <a:rPr sz="4400" b="1">
                <a:solidFill>
                  <a:srgbClr val="FF0000"/>
                </a:solidFill>
                <a:latin typeface="Times New Roman" panose="02020603050405020304" pitchFamily="18" charset="0"/>
                <a:cs typeface="Times New Roman" panose="02020603050405020304" pitchFamily="18" charset="0"/>
              </a:rPr>
              <a:t> ở </a:t>
            </a:r>
            <a:r>
              <a:rPr sz="4400" b="1" err="1">
                <a:solidFill>
                  <a:srgbClr val="FF0000"/>
                </a:solidFill>
                <a:latin typeface="Times New Roman" panose="02020603050405020304" pitchFamily="18" charset="0"/>
                <a:cs typeface="Times New Roman" panose="02020603050405020304" pitchFamily="18" charset="0"/>
              </a:rPr>
              <a:t>tầng</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nào</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trong</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các</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tầng</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của</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khí</a:t>
            </a:r>
            <a:r>
              <a:rPr sz="4400" b="1">
                <a:solidFill>
                  <a:srgbClr val="FF0000"/>
                </a:solidFill>
                <a:latin typeface="Times New Roman" panose="02020603050405020304" pitchFamily="18" charset="0"/>
                <a:cs typeface="Times New Roman" panose="02020603050405020304" pitchFamily="18" charset="0"/>
              </a:rPr>
              <a:t> </a:t>
            </a:r>
            <a:r>
              <a:rPr sz="4400" b="1" err="1">
                <a:solidFill>
                  <a:srgbClr val="FF0000"/>
                </a:solidFill>
                <a:latin typeface="Times New Roman" panose="02020603050405020304" pitchFamily="18" charset="0"/>
                <a:cs typeface="Times New Roman" panose="02020603050405020304" pitchFamily="18" charset="0"/>
              </a:rPr>
              <a:t>quyển</a:t>
            </a:r>
            <a:r>
              <a:rPr sz="4400" b="1">
                <a:solidFill>
                  <a:srgbClr val="FF0000"/>
                </a:solidFill>
                <a:latin typeface="Times New Roman" panose="02020603050405020304" pitchFamily="18" charset="0"/>
                <a:cs typeface="Times New Roman" panose="02020603050405020304" pitchFamily="18" charset="0"/>
              </a:rPr>
              <a:t>?</a:t>
            </a:r>
            <a:endParaRPr sz="4400" b="1">
              <a:solidFill>
                <a:srgbClr val="FF0000"/>
              </a:solidFill>
              <a:latin typeface="Times New Roman" panose="02020603050405020304" pitchFamily="18" charset="0"/>
              <a:cs typeface="Times New Roman" panose="02020603050405020304" pitchFamily="18" charset="0"/>
            </a:endParaRPr>
          </a:p>
          <a:p>
            <a:pPr marL="1802130" indent="-532765">
              <a:buFont typeface="Wingdings" panose="05000000000000000000" pitchFamily="2" charset="2"/>
              <a:buAutoNum type="alphaUcPeriod"/>
            </a:pPr>
            <a:r>
              <a:rPr sz="4400" err="1">
                <a:latin typeface="Times New Roman" panose="02020603050405020304" pitchFamily="18" charset="0"/>
                <a:cs typeface="Times New Roman" panose="02020603050405020304" pitchFamily="18" charset="0"/>
              </a:rPr>
              <a:t>Tầng</a:t>
            </a:r>
            <a:r>
              <a:rPr sz="4400">
                <a:latin typeface="Times New Roman" panose="02020603050405020304" pitchFamily="18" charset="0"/>
                <a:cs typeface="Times New Roman" panose="02020603050405020304" pitchFamily="18" charset="0"/>
              </a:rPr>
              <a:t> </a:t>
            </a:r>
            <a:r>
              <a:rPr sz="4400" err="1">
                <a:latin typeface="Times New Roman" panose="02020603050405020304" pitchFamily="18" charset="0"/>
                <a:cs typeface="Times New Roman" panose="02020603050405020304" pitchFamily="18" charset="0"/>
              </a:rPr>
              <a:t>đối</a:t>
            </a:r>
            <a:r>
              <a:rPr sz="4400">
                <a:latin typeface="Times New Roman" panose="02020603050405020304" pitchFamily="18" charset="0"/>
                <a:cs typeface="Times New Roman" panose="02020603050405020304" pitchFamily="18" charset="0"/>
              </a:rPr>
              <a:t> </a:t>
            </a:r>
            <a:r>
              <a:rPr sz="4400" err="1">
                <a:latin typeface="Times New Roman" panose="02020603050405020304" pitchFamily="18" charset="0"/>
                <a:cs typeface="Times New Roman" panose="02020603050405020304" pitchFamily="18" charset="0"/>
              </a:rPr>
              <a:t>lưu</a:t>
            </a:r>
            <a:endParaRPr sz="4400" err="1">
              <a:latin typeface="Times New Roman" panose="02020603050405020304" pitchFamily="18" charset="0"/>
              <a:cs typeface="Times New Roman" panose="02020603050405020304" pitchFamily="18" charset="0"/>
            </a:endParaRPr>
          </a:p>
          <a:p>
            <a:pPr marL="1802130" indent="-532765">
              <a:buFont typeface="Wingdings" panose="05000000000000000000" pitchFamily="2" charset="2"/>
              <a:buAutoNum type="alphaUcPeriod"/>
            </a:pPr>
            <a:r>
              <a:rPr sz="4400" err="1">
                <a:latin typeface="Times New Roman" panose="02020603050405020304" pitchFamily="18" charset="0"/>
                <a:cs typeface="Times New Roman" panose="02020603050405020304" pitchFamily="18" charset="0"/>
              </a:rPr>
              <a:t>Tầng</a:t>
            </a:r>
            <a:r>
              <a:rPr sz="4400">
                <a:latin typeface="Times New Roman" panose="02020603050405020304" pitchFamily="18" charset="0"/>
                <a:cs typeface="Times New Roman" panose="02020603050405020304" pitchFamily="18" charset="0"/>
              </a:rPr>
              <a:t> </a:t>
            </a:r>
            <a:r>
              <a:rPr sz="4400" err="1">
                <a:latin typeface="Times New Roman" panose="02020603050405020304" pitchFamily="18" charset="0"/>
                <a:cs typeface="Times New Roman" panose="02020603050405020304" pitchFamily="18" charset="0"/>
              </a:rPr>
              <a:t>bình</a:t>
            </a:r>
            <a:r>
              <a:rPr sz="4400">
                <a:latin typeface="Times New Roman" panose="02020603050405020304" pitchFamily="18" charset="0"/>
                <a:cs typeface="Times New Roman" panose="02020603050405020304" pitchFamily="18" charset="0"/>
              </a:rPr>
              <a:t> </a:t>
            </a:r>
            <a:r>
              <a:rPr sz="4400" err="1">
                <a:latin typeface="Times New Roman" panose="02020603050405020304" pitchFamily="18" charset="0"/>
                <a:cs typeface="Times New Roman" panose="02020603050405020304" pitchFamily="18" charset="0"/>
              </a:rPr>
              <a:t>lưu</a:t>
            </a:r>
            <a:endParaRPr sz="4400" err="1">
              <a:latin typeface="Times New Roman" panose="02020603050405020304" pitchFamily="18" charset="0"/>
              <a:cs typeface="Times New Roman" panose="02020603050405020304" pitchFamily="18" charset="0"/>
            </a:endParaRPr>
          </a:p>
          <a:p>
            <a:pPr marL="1802130" indent="-532765">
              <a:buFont typeface="Wingdings" panose="05000000000000000000" pitchFamily="2" charset="2"/>
              <a:buAutoNum type="alphaUcPeriod"/>
            </a:pPr>
            <a:r>
              <a:rPr sz="4400" err="1">
                <a:latin typeface="Times New Roman" panose="02020603050405020304" pitchFamily="18" charset="0"/>
                <a:cs typeface="Times New Roman" panose="02020603050405020304" pitchFamily="18" charset="0"/>
              </a:rPr>
              <a:t>Tầng</a:t>
            </a:r>
            <a:r>
              <a:rPr sz="4400">
                <a:latin typeface="Times New Roman" panose="02020603050405020304" pitchFamily="18" charset="0"/>
                <a:cs typeface="Times New Roman" panose="02020603050405020304" pitchFamily="18" charset="0"/>
              </a:rPr>
              <a:t> </a:t>
            </a:r>
            <a:r>
              <a:rPr sz="4400" err="1">
                <a:latin typeface="Times New Roman" panose="02020603050405020304" pitchFamily="18" charset="0"/>
                <a:cs typeface="Times New Roman" panose="02020603050405020304" pitchFamily="18" charset="0"/>
              </a:rPr>
              <a:t>cao</a:t>
            </a:r>
            <a:r>
              <a:rPr sz="4400">
                <a:latin typeface="Times New Roman" panose="02020603050405020304" pitchFamily="18" charset="0"/>
                <a:cs typeface="Times New Roman" panose="02020603050405020304" pitchFamily="18" charset="0"/>
              </a:rPr>
              <a:t> </a:t>
            </a:r>
            <a:r>
              <a:rPr sz="4400" err="1">
                <a:latin typeface="Times New Roman" panose="02020603050405020304" pitchFamily="18" charset="0"/>
                <a:cs typeface="Times New Roman" panose="02020603050405020304" pitchFamily="18" charset="0"/>
              </a:rPr>
              <a:t>khí</a:t>
            </a:r>
            <a:r>
              <a:rPr sz="4400">
                <a:latin typeface="Times New Roman" panose="02020603050405020304" pitchFamily="18" charset="0"/>
                <a:cs typeface="Times New Roman" panose="02020603050405020304" pitchFamily="18" charset="0"/>
              </a:rPr>
              <a:t> </a:t>
            </a:r>
            <a:r>
              <a:rPr sz="4400" err="1">
                <a:latin typeface="Times New Roman" panose="02020603050405020304" pitchFamily="18" charset="0"/>
                <a:cs typeface="Times New Roman" panose="02020603050405020304" pitchFamily="18" charset="0"/>
              </a:rPr>
              <a:t>quyển</a:t>
            </a:r>
            <a:endParaRPr sz="4400" err="1">
              <a:latin typeface="Times New Roman" panose="02020603050405020304" pitchFamily="18" charset="0"/>
              <a:cs typeface="Times New Roman" panose="02020603050405020304" pitchFamily="18" charset="0"/>
            </a:endParaRPr>
          </a:p>
        </p:txBody>
      </p:sp>
      <p:sp>
        <p:nvSpPr>
          <p:cNvPr id="76804" name="Title 76803"/>
          <p:cNvSpPr>
            <a:spLocks noGrp="1"/>
          </p:cNvSpPr>
          <p:nvPr>
            <p:ph type="title"/>
          </p:nvPr>
        </p:nvSpPr>
        <p:spPr/>
        <p:txBody>
          <a:bodyPr vert="horz" wrap="square" lIns="91440" tIns="45720" rIns="91440" bIns="45720" anchor="b" anchorCtr="0"/>
          <a:p>
            <a:pPr algn="ctr"/>
            <a:r>
              <a:rPr b="1">
                <a:latin typeface="Times New Roman" panose="02020603050405020304" pitchFamily="18" charset="0"/>
                <a:cs typeface="Times New Roman" panose="02020603050405020304" pitchFamily="18" charset="0"/>
              </a:rPr>
              <a:t>CÂU HỎI CỦNG CỐ</a:t>
            </a:r>
            <a:endParaRPr b="1">
              <a:latin typeface="Times New Roman" panose="02020603050405020304" pitchFamily="18" charset="0"/>
              <a:cs typeface="Times New Roman" panose="02020603050405020304" pitchFamily="18" charset="0"/>
            </a:endParaRPr>
          </a:p>
        </p:txBody>
      </p:sp>
      <p:sp>
        <p:nvSpPr>
          <p:cNvPr id="4" name="Text Box 3"/>
          <p:cNvSpPr txBox="1"/>
          <p:nvPr/>
        </p:nvSpPr>
        <p:spPr>
          <a:xfrm>
            <a:off x="2131060" y="4210050"/>
            <a:ext cx="3912870" cy="645160"/>
          </a:xfrm>
          <a:prstGeom prst="rect">
            <a:avLst/>
          </a:prstGeom>
          <a:solidFill>
            <a:srgbClr val="FFFF00">
              <a:alpha val="41000"/>
            </a:srgbClr>
          </a:solidFill>
          <a:ln>
            <a:solidFill>
              <a:schemeClr val="accent1">
                <a:alpha val="24000"/>
              </a:schemeClr>
            </a:solidFill>
          </a:ln>
        </p:spPr>
        <p:txBody>
          <a:bodyPr wrap="square" rtlCol="0">
            <a:spAutoFit/>
          </a:bodyPr>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803">
                                            <p:txEl>
                                              <p:charRg st="61" end="74"/>
                                            </p:txEl>
                                          </p:spTgt>
                                        </p:tgtEl>
                                        <p:attrNameLst>
                                          <p:attrName>style.visibility</p:attrName>
                                        </p:attrNameLst>
                                      </p:cBhvr>
                                      <p:to>
                                        <p:strVal val="visible"/>
                                      </p:to>
                                    </p:set>
                                    <p:anim calcmode="lin" valueType="num">
                                      <p:cBhvr>
                                        <p:cTn id="7" dur="500" fill="hold"/>
                                        <p:tgtEl>
                                          <p:spTgt spid="76803">
                                            <p:txEl>
                                              <p:charRg st="61" end="74"/>
                                            </p:txEl>
                                          </p:spTgt>
                                        </p:tgtEl>
                                        <p:attrNameLst>
                                          <p:attrName>ppt_w</p:attrName>
                                        </p:attrNameLst>
                                      </p:cBhvr>
                                      <p:tavLst>
                                        <p:tav tm="0">
                                          <p:val>
                                            <p:fltVal val="0.000000"/>
                                          </p:val>
                                        </p:tav>
                                        <p:tav tm="100000">
                                          <p:val>
                                            <p:strVal val="#ppt_w"/>
                                          </p:val>
                                        </p:tav>
                                      </p:tavLst>
                                    </p:anim>
                                    <p:anim calcmode="lin" valueType="num">
                                      <p:cBhvr>
                                        <p:cTn id="8" dur="500" fill="hold"/>
                                        <p:tgtEl>
                                          <p:spTgt spid="76803">
                                            <p:txEl>
                                              <p:charRg st="61" end="74"/>
                                            </p:txEl>
                                          </p:spTgt>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6803">
                                            <p:txEl>
                                              <p:charRg st="74" end="88"/>
                                            </p:txEl>
                                          </p:spTgt>
                                        </p:tgtEl>
                                        <p:attrNameLst>
                                          <p:attrName>style.visibility</p:attrName>
                                        </p:attrNameLst>
                                      </p:cBhvr>
                                      <p:to>
                                        <p:strVal val="visible"/>
                                      </p:to>
                                    </p:set>
                                    <p:anim calcmode="lin" valueType="num">
                                      <p:cBhvr>
                                        <p:cTn id="13" dur="500" fill="hold"/>
                                        <p:tgtEl>
                                          <p:spTgt spid="76803">
                                            <p:txEl>
                                              <p:charRg st="74" end="88"/>
                                            </p:txEl>
                                          </p:spTgt>
                                        </p:tgtEl>
                                        <p:attrNameLst>
                                          <p:attrName>ppt_w</p:attrName>
                                        </p:attrNameLst>
                                      </p:cBhvr>
                                      <p:tavLst>
                                        <p:tav tm="0">
                                          <p:val>
                                            <p:fltVal val="0.000000"/>
                                          </p:val>
                                        </p:tav>
                                        <p:tav tm="100000">
                                          <p:val>
                                            <p:strVal val="#ppt_w"/>
                                          </p:val>
                                        </p:tav>
                                      </p:tavLst>
                                    </p:anim>
                                    <p:anim calcmode="lin" valueType="num">
                                      <p:cBhvr>
                                        <p:cTn id="14" dur="500" fill="hold"/>
                                        <p:tgtEl>
                                          <p:spTgt spid="76803">
                                            <p:txEl>
                                              <p:charRg st="74" end="88"/>
                                            </p:txEl>
                                          </p:spTgt>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6803">
                                            <p:txEl>
                                              <p:charRg st="88" end="107"/>
                                            </p:txEl>
                                          </p:spTgt>
                                        </p:tgtEl>
                                        <p:attrNameLst>
                                          <p:attrName>style.visibility</p:attrName>
                                        </p:attrNameLst>
                                      </p:cBhvr>
                                      <p:to>
                                        <p:strVal val="visible"/>
                                      </p:to>
                                    </p:set>
                                    <p:anim calcmode="lin" valueType="num">
                                      <p:cBhvr>
                                        <p:cTn id="19" dur="500" fill="hold"/>
                                        <p:tgtEl>
                                          <p:spTgt spid="76803">
                                            <p:txEl>
                                              <p:charRg st="88" end="107"/>
                                            </p:txEl>
                                          </p:spTgt>
                                        </p:tgtEl>
                                        <p:attrNameLst>
                                          <p:attrName>ppt_w</p:attrName>
                                        </p:attrNameLst>
                                      </p:cBhvr>
                                      <p:tavLst>
                                        <p:tav tm="0">
                                          <p:val>
                                            <p:fltVal val="0.000000"/>
                                          </p:val>
                                        </p:tav>
                                        <p:tav tm="100000">
                                          <p:val>
                                            <p:strVal val="#ppt_w"/>
                                          </p:val>
                                        </p:tav>
                                      </p:tavLst>
                                    </p:anim>
                                    <p:anim calcmode="lin" valueType="num">
                                      <p:cBhvr>
                                        <p:cTn id="20" dur="500" fill="hold"/>
                                        <p:tgtEl>
                                          <p:spTgt spid="76803">
                                            <p:txEl>
                                              <p:charRg st="88" end="107"/>
                                            </p:txEl>
                                          </p:spTgt>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mph" presetSubtype="0" fill="hold" nodeType="clickEffect">
                                  <p:stCondLst>
                                    <p:cond delay="0"/>
                                  </p:stCondLst>
                                  <p:childTnLst>
                                    <p:animClr clrSpc="hsl" dir="cw">
                                      <p:cBhvr override="childStyle">
                                        <p:cTn id="24" dur="500" fill="hold"/>
                                        <p:tgtEl>
                                          <p:spTgt spid="76803">
                                            <p:txEl>
                                              <p:charRg st="74" end="88"/>
                                            </p:txEl>
                                          </p:spTgt>
                                        </p:tgtEl>
                                        <p:attrNameLst>
                                          <p:attrName>style.color</p:attrName>
                                        </p:attrNameLst>
                                      </p:cBhvr>
                                      <p:by>
                                        <p:hsl h="0" s="12544" l="25088"/>
                                      </p:by>
                                    </p:animClr>
                                    <p:animClr clrSpc="hsl" dir="cw">
                                      <p:cBhvr>
                                        <p:cTn id="25" dur="500" fill="hold"/>
                                        <p:tgtEl>
                                          <p:spTgt spid="76803">
                                            <p:txEl>
                                              <p:charRg st="74" end="88"/>
                                            </p:txEl>
                                          </p:spTgt>
                                        </p:tgtEl>
                                        <p:attrNameLst>
                                          <p:attrName>fillcolor</p:attrName>
                                        </p:attrNameLst>
                                      </p:cBhvr>
                                      <p:by>
                                        <p:hsl h="0" s="12544" l="25088"/>
                                      </p:by>
                                    </p:animClr>
                                    <p:animClr clrSpc="hsl" dir="cw">
                                      <p:cBhvr>
                                        <p:cTn id="26" dur="500" fill="hold"/>
                                        <p:tgtEl>
                                          <p:spTgt spid="76803">
                                            <p:txEl>
                                              <p:charRg st="74" end="88"/>
                                            </p:txEl>
                                          </p:spTgt>
                                        </p:tgtEl>
                                        <p:attrNameLst>
                                          <p:attrName>stroke.color</p:attrName>
                                        </p:attrNameLst>
                                      </p:cBhvr>
                                      <p:by>
                                        <p:hsl h="0" s="12544" l="25088"/>
                                      </p:by>
                                    </p:animClr>
                                    <p:set>
                                      <p:cBhvr>
                                        <p:cTn id="27" dur="500" fill="hold"/>
                                        <p:tgtEl>
                                          <p:spTgt spid="76803">
                                            <p:txEl>
                                              <p:charRg st="74" end="88"/>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72" name="Text Box 36871"/>
          <p:cNvSpPr txBox="1"/>
          <p:nvPr/>
        </p:nvSpPr>
        <p:spPr>
          <a:xfrm>
            <a:off x="3810000" y="6092190"/>
            <a:ext cx="1676400" cy="398780"/>
          </a:xfrm>
          <a:prstGeom prst="rect">
            <a:avLst/>
          </a:prstGeom>
          <a:noFill/>
          <a:ln w="9525">
            <a:noFill/>
          </a:ln>
        </p:spPr>
        <p:txBody>
          <a:bodyPr>
            <a:spAutoFit/>
          </a:bodyPr>
          <a:p>
            <a:pPr>
              <a:spcBef>
                <a:spcPct val="50000"/>
              </a:spcBef>
            </a:pPr>
            <a:r>
              <a:rPr sz="2000" b="1" err="1">
                <a:latin typeface="Times New Roman" panose="02020603050405020304" pitchFamily="18" charset="0"/>
                <a:cs typeface="Times New Roman" panose="02020603050405020304" pitchFamily="18" charset="0"/>
              </a:rPr>
              <a:t>Tầng</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đối</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lưu</a:t>
            </a:r>
            <a:endParaRPr sz="2000" b="1">
              <a:latin typeface="Times New Roman" panose="02020603050405020304" pitchFamily="18" charset="0"/>
              <a:cs typeface="Times New Roman" panose="02020603050405020304" pitchFamily="18" charset="0"/>
            </a:endParaRPr>
          </a:p>
        </p:txBody>
      </p:sp>
      <p:sp>
        <p:nvSpPr>
          <p:cNvPr id="36873" name="Text Box 36872"/>
          <p:cNvSpPr txBox="1"/>
          <p:nvPr/>
        </p:nvSpPr>
        <p:spPr>
          <a:xfrm>
            <a:off x="3810000" y="5034280"/>
            <a:ext cx="2057400" cy="398780"/>
          </a:xfrm>
          <a:prstGeom prst="rect">
            <a:avLst/>
          </a:prstGeom>
          <a:noFill/>
          <a:ln w="9525">
            <a:noFill/>
          </a:ln>
        </p:spPr>
        <p:txBody>
          <a:bodyPr>
            <a:spAutoFit/>
          </a:bodyPr>
          <a:p>
            <a:pPr>
              <a:spcBef>
                <a:spcPct val="50000"/>
              </a:spcBef>
            </a:pPr>
            <a:r>
              <a:rPr sz="2000" b="1" err="1">
                <a:latin typeface="Times New Roman" panose="02020603050405020304" pitchFamily="18" charset="0"/>
                <a:cs typeface="Times New Roman" panose="02020603050405020304" pitchFamily="18" charset="0"/>
              </a:rPr>
              <a:t>Tầng</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bình</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lưu</a:t>
            </a:r>
            <a:endParaRPr sz="2000" b="1">
              <a:latin typeface="Times New Roman" panose="02020603050405020304" pitchFamily="18" charset="0"/>
              <a:cs typeface="Times New Roman" panose="02020603050405020304" pitchFamily="18" charset="0"/>
            </a:endParaRPr>
          </a:p>
        </p:txBody>
      </p:sp>
      <p:sp>
        <p:nvSpPr>
          <p:cNvPr id="36874" name="Text Box 36873"/>
          <p:cNvSpPr txBox="1"/>
          <p:nvPr/>
        </p:nvSpPr>
        <p:spPr>
          <a:xfrm>
            <a:off x="4209415" y="1974215"/>
            <a:ext cx="3187065" cy="398780"/>
          </a:xfrm>
          <a:prstGeom prst="rect">
            <a:avLst/>
          </a:prstGeom>
          <a:noFill/>
          <a:ln w="9525">
            <a:noFill/>
          </a:ln>
        </p:spPr>
        <p:txBody>
          <a:bodyPr wrap="square">
            <a:spAutoFit/>
          </a:bodyPr>
          <a:p>
            <a:pPr>
              <a:spcBef>
                <a:spcPct val="50000"/>
              </a:spcBef>
            </a:pPr>
            <a:r>
              <a:rPr sz="2000" b="1" err="1">
                <a:latin typeface="Times New Roman" panose="02020603050405020304" pitchFamily="18" charset="0"/>
                <a:cs typeface="Times New Roman" panose="02020603050405020304" pitchFamily="18" charset="0"/>
              </a:rPr>
              <a:t>Các</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tầng</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cao</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của</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khí</a:t>
            </a:r>
            <a:r>
              <a:rPr sz="2000" b="1">
                <a:latin typeface="Times New Roman" panose="02020603050405020304" pitchFamily="18" charset="0"/>
                <a:cs typeface="Times New Roman" panose="02020603050405020304" pitchFamily="18" charset="0"/>
              </a:rPr>
              <a:t> </a:t>
            </a:r>
            <a:r>
              <a:rPr sz="2000" b="1" err="1">
                <a:latin typeface="Times New Roman" panose="02020603050405020304" pitchFamily="18" charset="0"/>
                <a:cs typeface="Times New Roman" panose="02020603050405020304" pitchFamily="18" charset="0"/>
              </a:rPr>
              <a:t>quyển</a:t>
            </a:r>
            <a:endParaRPr sz="2000" b="1">
              <a:latin typeface="Times New Roman" panose="02020603050405020304" pitchFamily="18" charset="0"/>
              <a:cs typeface="Times New Roman" panose="02020603050405020304" pitchFamily="18" charset="0"/>
            </a:endParaRPr>
          </a:p>
        </p:txBody>
      </p:sp>
      <p:sp>
        <p:nvSpPr>
          <p:cNvPr id="36875" name="Rounded Rectangular Callout 36874"/>
          <p:cNvSpPr/>
          <p:nvPr/>
        </p:nvSpPr>
        <p:spPr>
          <a:xfrm>
            <a:off x="7611745" y="811530"/>
            <a:ext cx="4291330" cy="2145030"/>
          </a:xfrm>
          <a:prstGeom prst="wedgeRoundRectCallout">
            <a:avLst>
              <a:gd name="adj1" fmla="val -38132"/>
              <a:gd name="adj2" fmla="val 80935"/>
              <a:gd name="adj3" fmla="val 16667"/>
            </a:avLst>
          </a:prstGeom>
          <a:solidFill>
            <a:srgbClr val="FFFF99"/>
          </a:solidFill>
          <a:ln w="9525" cap="flat" cmpd="sng">
            <a:solidFill>
              <a:schemeClr val="tx1"/>
            </a:solidFill>
            <a:prstDash val="solid"/>
            <a:miter/>
            <a:headEnd type="none" w="med" len="med"/>
            <a:tailEnd type="none" w="med" len="med"/>
          </a:ln>
        </p:spPr>
        <p:txBody>
          <a:bodyPr/>
          <a:p>
            <a:pPr algn="ctr"/>
            <a:r>
              <a:rPr sz="2800" i="1" err="1">
                <a:latin typeface="Times New Roman" panose="02020603050405020304" pitchFamily="18" charset="0"/>
                <a:cs typeface="Times New Roman" panose="02020603050405020304" pitchFamily="18" charset="0"/>
              </a:rPr>
              <a:t>Quan</a:t>
            </a:r>
            <a:r>
              <a:rPr sz="2800" i="1">
                <a:latin typeface="Times New Roman" panose="02020603050405020304" pitchFamily="18" charset="0"/>
                <a:cs typeface="Times New Roman" panose="02020603050405020304" pitchFamily="18" charset="0"/>
              </a:rPr>
              <a:t> </a:t>
            </a:r>
            <a:r>
              <a:rPr sz="2800" i="1" err="1">
                <a:latin typeface="Times New Roman" panose="02020603050405020304" pitchFamily="18" charset="0"/>
                <a:cs typeface="Times New Roman" panose="02020603050405020304" pitchFamily="18" charset="0"/>
              </a:rPr>
              <a:t>sát</a:t>
            </a:r>
            <a:r>
              <a:rPr sz="2800" i="1">
                <a:latin typeface="Times New Roman" panose="02020603050405020304" pitchFamily="18" charset="0"/>
                <a:cs typeface="Times New Roman" panose="02020603050405020304" pitchFamily="18" charset="0"/>
              </a:rPr>
              <a:t> </a:t>
            </a:r>
            <a:r>
              <a:rPr sz="2800" i="1" err="1">
                <a:latin typeface="Times New Roman" panose="02020603050405020304" pitchFamily="18" charset="0"/>
                <a:cs typeface="Times New Roman" panose="02020603050405020304" pitchFamily="18" charset="0"/>
              </a:rPr>
              <a:t>hình</a:t>
            </a:r>
            <a:r>
              <a:rPr lang="en-NZ" sz="2800" i="1" err="1">
                <a:latin typeface="Times New Roman" panose="02020603050405020304" pitchFamily="18" charset="0"/>
                <a:cs typeface="Times New Roman" panose="02020603050405020304" pitchFamily="18" charset="0"/>
              </a:rPr>
              <a:t> 12.1</a:t>
            </a:r>
            <a:r>
              <a:rPr sz="2800" i="1">
                <a:latin typeface="Times New Roman" panose="02020603050405020304" pitchFamily="18" charset="0"/>
                <a:cs typeface="Times New Roman" panose="02020603050405020304" pitchFamily="18" charset="0"/>
              </a:rPr>
              <a:t> SGK, </a:t>
            </a:r>
            <a:r>
              <a:rPr sz="2800" i="1" err="1">
                <a:latin typeface="Times New Roman" panose="02020603050405020304" pitchFamily="18" charset="0"/>
                <a:cs typeface="Times New Roman" panose="02020603050405020304" pitchFamily="18" charset="0"/>
              </a:rPr>
              <a:t>em</a:t>
            </a:r>
            <a:r>
              <a:rPr sz="2800" i="1">
                <a:latin typeface="Times New Roman" panose="02020603050405020304" pitchFamily="18" charset="0"/>
                <a:cs typeface="Times New Roman" panose="02020603050405020304" pitchFamily="18" charset="0"/>
              </a:rPr>
              <a:t> </a:t>
            </a:r>
            <a:r>
              <a:rPr sz="2800" i="1" err="1">
                <a:latin typeface="Times New Roman" panose="02020603050405020304" pitchFamily="18" charset="0"/>
                <a:cs typeface="Times New Roman" panose="02020603050405020304" pitchFamily="18" charset="0"/>
              </a:rPr>
              <a:t>hãy</a:t>
            </a:r>
            <a:r>
              <a:rPr sz="2800" i="1">
                <a:latin typeface="Times New Roman" panose="02020603050405020304" pitchFamily="18" charset="0"/>
                <a:cs typeface="Times New Roman" panose="02020603050405020304" pitchFamily="18" charset="0"/>
              </a:rPr>
              <a:t> </a:t>
            </a:r>
            <a:r>
              <a:rPr sz="2800" i="1" err="1">
                <a:latin typeface="Times New Roman" panose="02020603050405020304" pitchFamily="18" charset="0"/>
                <a:cs typeface="Times New Roman" panose="02020603050405020304" pitchFamily="18" charset="0"/>
              </a:rPr>
              <a:t>cho</a:t>
            </a:r>
            <a:r>
              <a:rPr sz="2800" i="1">
                <a:latin typeface="Times New Roman" panose="02020603050405020304" pitchFamily="18" charset="0"/>
                <a:cs typeface="Times New Roman" panose="02020603050405020304" pitchFamily="18" charset="0"/>
              </a:rPr>
              <a:t> </a:t>
            </a:r>
            <a:r>
              <a:rPr sz="2800" i="1" err="1">
                <a:latin typeface="Times New Roman" panose="02020603050405020304" pitchFamily="18" charset="0"/>
                <a:cs typeface="Times New Roman" panose="02020603050405020304" pitchFamily="18" charset="0"/>
              </a:rPr>
              <a:t>biết</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gn="ctr"/>
            <a:r>
              <a:rPr sz="2800" b="1" i="1" err="1">
                <a:solidFill>
                  <a:srgbClr val="3333FF"/>
                </a:solidFill>
                <a:latin typeface="Times New Roman" panose="02020603050405020304" pitchFamily="18" charset="0"/>
                <a:cs typeface="Times New Roman" panose="02020603050405020304" pitchFamily="18" charset="0"/>
              </a:rPr>
              <a:t>Lớp</a:t>
            </a:r>
            <a:r>
              <a:rPr sz="2800" b="1" i="1">
                <a:solidFill>
                  <a:srgbClr val="3333FF"/>
                </a:solidFill>
                <a:latin typeface="Times New Roman" panose="02020603050405020304" pitchFamily="18" charset="0"/>
                <a:cs typeface="Times New Roman" panose="02020603050405020304" pitchFamily="18" charset="0"/>
              </a:rPr>
              <a:t> </a:t>
            </a:r>
            <a:r>
              <a:rPr sz="2800" b="1" i="1" err="1">
                <a:solidFill>
                  <a:srgbClr val="3333FF"/>
                </a:solidFill>
                <a:latin typeface="Times New Roman" panose="02020603050405020304" pitchFamily="18" charset="0"/>
                <a:cs typeface="Times New Roman" panose="02020603050405020304" pitchFamily="18" charset="0"/>
              </a:rPr>
              <a:t>vỏ</a:t>
            </a:r>
            <a:r>
              <a:rPr sz="2800" b="1" i="1">
                <a:solidFill>
                  <a:srgbClr val="3333FF"/>
                </a:solidFill>
                <a:latin typeface="Times New Roman" panose="02020603050405020304" pitchFamily="18" charset="0"/>
                <a:cs typeface="Times New Roman" panose="02020603050405020304" pitchFamily="18" charset="0"/>
              </a:rPr>
              <a:t> </a:t>
            </a:r>
            <a:r>
              <a:rPr sz="2800" b="1" i="1" err="1">
                <a:solidFill>
                  <a:srgbClr val="3333FF"/>
                </a:solidFill>
                <a:latin typeface="Times New Roman" panose="02020603050405020304" pitchFamily="18" charset="0"/>
                <a:cs typeface="Times New Roman" panose="02020603050405020304" pitchFamily="18" charset="0"/>
              </a:rPr>
              <a:t>khí</a:t>
            </a:r>
            <a:r>
              <a:rPr sz="2800" b="1" i="1">
                <a:solidFill>
                  <a:srgbClr val="3333FF"/>
                </a:solidFill>
                <a:latin typeface="Times New Roman" panose="02020603050405020304" pitchFamily="18" charset="0"/>
                <a:cs typeface="Times New Roman" panose="02020603050405020304" pitchFamily="18" charset="0"/>
              </a:rPr>
              <a:t> </a:t>
            </a:r>
            <a:r>
              <a:rPr sz="2800" b="1" i="1" err="1">
                <a:solidFill>
                  <a:srgbClr val="3333FF"/>
                </a:solidFill>
                <a:latin typeface="Times New Roman" panose="02020603050405020304" pitchFamily="18" charset="0"/>
                <a:cs typeface="Times New Roman" panose="02020603050405020304" pitchFamily="18" charset="0"/>
              </a:rPr>
              <a:t>gồm</a:t>
            </a:r>
            <a:r>
              <a:rPr sz="2800" b="1" i="1">
                <a:solidFill>
                  <a:srgbClr val="3333FF"/>
                </a:solidFill>
                <a:latin typeface="Times New Roman" panose="02020603050405020304" pitchFamily="18" charset="0"/>
                <a:cs typeface="Times New Roman" panose="02020603050405020304" pitchFamily="18" charset="0"/>
              </a:rPr>
              <a:t> </a:t>
            </a:r>
            <a:r>
              <a:rPr sz="2800" b="1" i="1" err="1">
                <a:solidFill>
                  <a:srgbClr val="3333FF"/>
                </a:solidFill>
                <a:latin typeface="Times New Roman" panose="02020603050405020304" pitchFamily="18" charset="0"/>
                <a:cs typeface="Times New Roman" panose="02020603050405020304" pitchFamily="18" charset="0"/>
              </a:rPr>
              <a:t>những</a:t>
            </a:r>
            <a:r>
              <a:rPr sz="2800" b="1" i="1">
                <a:solidFill>
                  <a:srgbClr val="3333FF"/>
                </a:solidFill>
                <a:latin typeface="Times New Roman" panose="02020603050405020304" pitchFamily="18" charset="0"/>
                <a:cs typeface="Times New Roman" panose="02020603050405020304" pitchFamily="18" charset="0"/>
              </a:rPr>
              <a:t> </a:t>
            </a:r>
            <a:r>
              <a:rPr sz="2800" b="1" i="1" err="1">
                <a:solidFill>
                  <a:srgbClr val="3333FF"/>
                </a:solidFill>
                <a:latin typeface="Times New Roman" panose="02020603050405020304" pitchFamily="18" charset="0"/>
                <a:cs typeface="Times New Roman" panose="02020603050405020304" pitchFamily="18" charset="0"/>
              </a:rPr>
              <a:t>tầng</a:t>
            </a:r>
            <a:r>
              <a:rPr sz="2800" b="1" i="1">
                <a:solidFill>
                  <a:srgbClr val="3333FF"/>
                </a:solidFill>
                <a:latin typeface="Times New Roman" panose="02020603050405020304" pitchFamily="18" charset="0"/>
                <a:cs typeface="Times New Roman" panose="02020603050405020304" pitchFamily="18" charset="0"/>
              </a:rPr>
              <a:t> </a:t>
            </a:r>
            <a:r>
              <a:rPr sz="2800" b="1" i="1" err="1">
                <a:solidFill>
                  <a:srgbClr val="3333FF"/>
                </a:solidFill>
                <a:latin typeface="Times New Roman" panose="02020603050405020304" pitchFamily="18" charset="0"/>
                <a:cs typeface="Times New Roman" panose="02020603050405020304" pitchFamily="18" charset="0"/>
              </a:rPr>
              <a:t>nào</a:t>
            </a:r>
            <a:r>
              <a:rPr sz="2800" b="1" i="1">
                <a:solidFill>
                  <a:srgbClr val="3333FF"/>
                </a:solidFill>
                <a:latin typeface="Times New Roman" panose="02020603050405020304" pitchFamily="18" charset="0"/>
                <a:cs typeface="Times New Roman" panose="02020603050405020304" pitchFamily="18" charset="0"/>
              </a:rPr>
              <a:t>? </a:t>
            </a:r>
            <a:endParaRPr sz="2800" b="1" i="1">
              <a:solidFill>
                <a:srgbClr val="3333FF"/>
              </a:solidFill>
              <a:latin typeface="Times New Roman" panose="02020603050405020304" pitchFamily="18" charset="0"/>
              <a:cs typeface="Times New Roman" panose="02020603050405020304" pitchFamily="18" charset="0"/>
            </a:endParaRPr>
          </a:p>
        </p:txBody>
      </p:sp>
      <p:pic>
        <p:nvPicPr>
          <p:cNvPr id="1073743001" name="Picture 1073743000"/>
          <p:cNvPicPr>
            <a:picLocks noChangeAspect="1"/>
          </p:cNvPicPr>
          <p:nvPr/>
        </p:nvPicPr>
        <p:blipFill>
          <a:blip r:embed="rId1">
            <a:clrChange>
              <a:clrFrom>
                <a:srgbClr val="FFFFFF"/>
              </a:clrFrom>
              <a:clrTo>
                <a:srgbClr val="FFFFFF">
                  <a:alpha val="0"/>
                </a:srgbClr>
              </a:clrTo>
            </a:clrChange>
          </a:blip>
          <a:srcRect l="10210" t="37720" r="55714" b="5838"/>
          <a:stretch>
            <a:fillRect/>
          </a:stretch>
        </p:blipFill>
        <p:spPr>
          <a:xfrm>
            <a:off x="523240" y="108585"/>
            <a:ext cx="2856230" cy="6640195"/>
          </a:xfrm>
          <a:prstGeom prst="rect">
            <a:avLst/>
          </a:prstGeom>
          <a:noFill/>
          <a:ln w="9525">
            <a:noFill/>
          </a:ln>
        </p:spPr>
      </p:pic>
      <p:sp>
        <p:nvSpPr>
          <p:cNvPr id="5" name="Right Brace 4"/>
          <p:cNvSpPr/>
          <p:nvPr/>
        </p:nvSpPr>
        <p:spPr>
          <a:xfrm>
            <a:off x="3267075" y="223520"/>
            <a:ext cx="727075" cy="415163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latin typeface="Times New Roman" panose="02020603050405020304" pitchFamily="18" charset="0"/>
              <a:cs typeface="Times New Roman" panose="02020603050405020304" pitchFamily="18" charset="0"/>
            </a:endParaRPr>
          </a:p>
        </p:txBody>
      </p:sp>
      <p:sp>
        <p:nvSpPr>
          <p:cNvPr id="6" name="Right Brace 5"/>
          <p:cNvSpPr/>
          <p:nvPr/>
        </p:nvSpPr>
        <p:spPr>
          <a:xfrm>
            <a:off x="3274695" y="4375150"/>
            <a:ext cx="346710" cy="1717040"/>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latin typeface="Times New Roman" panose="02020603050405020304" pitchFamily="18" charset="0"/>
              <a:cs typeface="Times New Roman" panose="02020603050405020304" pitchFamily="18" charset="0"/>
            </a:endParaRPr>
          </a:p>
        </p:txBody>
      </p:sp>
      <p:sp>
        <p:nvSpPr>
          <p:cNvPr id="7" name="Right Brace 6"/>
          <p:cNvSpPr/>
          <p:nvPr/>
        </p:nvSpPr>
        <p:spPr>
          <a:xfrm>
            <a:off x="3274695" y="6092190"/>
            <a:ext cx="220980" cy="610870"/>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latin typeface="Times New Roman" panose="02020603050405020304" pitchFamily="18" charset="0"/>
              <a:cs typeface="Times New Roman" panose="02020603050405020304" pitchFamily="18" charset="0"/>
            </a:endParaRPr>
          </a:p>
        </p:txBody>
      </p:sp>
      <p:pic>
        <p:nvPicPr>
          <p:cNvPr id="14" name="Picture 2" descr="Hình ảnh có liên qua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055995" y="3743325"/>
            <a:ext cx="2253615" cy="3005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4"/>
                                        </p:tgtEl>
                                        <p:attrNameLst>
                                          <p:attrName>r</p:attrName>
                                        </p:attrNameLst>
                                      </p:cBhvr>
                                    </p:animRot>
                                    <p:animRot by="-240000">
                                      <p:cBhvr>
                                        <p:cTn id="7" dur="400" fill="hold">
                                          <p:stCondLst>
                                            <p:cond delay="400"/>
                                          </p:stCondLst>
                                        </p:cTn>
                                        <p:tgtEl>
                                          <p:spTgt spid="14"/>
                                        </p:tgtEl>
                                        <p:attrNameLst>
                                          <p:attrName>r</p:attrName>
                                        </p:attrNameLst>
                                      </p:cBhvr>
                                    </p:animRot>
                                    <p:animRot by="240000">
                                      <p:cBhvr>
                                        <p:cTn id="8" dur="400" fill="hold">
                                          <p:stCondLst>
                                            <p:cond delay="800"/>
                                          </p:stCondLst>
                                        </p:cTn>
                                        <p:tgtEl>
                                          <p:spTgt spid="14"/>
                                        </p:tgtEl>
                                        <p:attrNameLst>
                                          <p:attrName>r</p:attrName>
                                        </p:attrNameLst>
                                      </p:cBhvr>
                                    </p:animRot>
                                    <p:animRot by="-240000">
                                      <p:cBhvr>
                                        <p:cTn id="9" dur="400" fill="hold">
                                          <p:stCondLst>
                                            <p:cond delay="1200"/>
                                          </p:stCondLst>
                                        </p:cTn>
                                        <p:tgtEl>
                                          <p:spTgt spid="14"/>
                                        </p:tgtEl>
                                        <p:attrNameLst>
                                          <p:attrName>r</p:attrName>
                                        </p:attrNameLst>
                                      </p:cBhvr>
                                    </p:animRot>
                                    <p:animRot by="120000">
                                      <p:cBhvr>
                                        <p:cTn id="10" dur="400" fill="hold">
                                          <p:stCondLst>
                                            <p:cond delay="16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6875"/>
                                        </p:tgtEl>
                                        <p:attrNameLst>
                                          <p:attrName>style.visibility</p:attrName>
                                        </p:attrNameLst>
                                      </p:cBhvr>
                                      <p:to>
                                        <p:strVal val="visible"/>
                                      </p:to>
                                    </p:set>
                                    <p:animEffect transition="in" filter="diamond(in)">
                                      <p:cBhvr>
                                        <p:cTn id="15" dur="500"/>
                                        <p:tgtEl>
                                          <p:spTgt spid="3687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6872"/>
                                        </p:tgtEl>
                                        <p:attrNameLst>
                                          <p:attrName>style.visibility</p:attrName>
                                        </p:attrNameLst>
                                      </p:cBhvr>
                                      <p:to>
                                        <p:strVal val="visible"/>
                                      </p:to>
                                    </p:set>
                                    <p:animEffect transition="in" filter="dissolve">
                                      <p:cBhvr>
                                        <p:cTn id="23" dur="500"/>
                                        <p:tgtEl>
                                          <p:spTgt spid="3687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6873"/>
                                        </p:tgtEl>
                                        <p:attrNameLst>
                                          <p:attrName>style.visibility</p:attrName>
                                        </p:attrNameLst>
                                      </p:cBhvr>
                                      <p:to>
                                        <p:strVal val="visible"/>
                                      </p:to>
                                    </p:set>
                                    <p:animEffect transition="in" filter="dissolve">
                                      <p:cBhvr>
                                        <p:cTn id="31" dur="500"/>
                                        <p:tgtEl>
                                          <p:spTgt spid="3687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6874"/>
                                        </p:tgtEl>
                                        <p:attrNameLst>
                                          <p:attrName>style.visibility</p:attrName>
                                        </p:attrNameLst>
                                      </p:cBhvr>
                                      <p:to>
                                        <p:strVal val="visible"/>
                                      </p:to>
                                    </p:set>
                                    <p:animEffect transition="in" filter="dissolve">
                                      <p:cBhvr>
                                        <p:cTn id="39"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bldLvl="0" animBg="1"/>
      <p:bldP spid="7" grpId="0" animBg="1"/>
      <p:bldP spid="36872" grpId="0"/>
      <p:bldP spid="6" grpId="0" animBg="1"/>
      <p:bldP spid="36873" grpId="0"/>
      <p:bldP spid="5" grpId="0" animBg="1"/>
      <p:bldP spid="368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7" name="Text Placeholder 93186"/>
          <p:cNvSpPr>
            <a:spLocks noGrp="1"/>
          </p:cNvSpPr>
          <p:nvPr>
            <p:ph type="body" idx="1"/>
          </p:nvPr>
        </p:nvSpPr>
        <p:spPr>
          <a:xfrm>
            <a:off x="838200" y="1809115"/>
            <a:ext cx="10515600" cy="4351338"/>
          </a:xfrm>
        </p:spPr>
        <p:txBody>
          <a:bodyPr/>
          <a:p>
            <a:pPr marL="29845" indent="-29845">
              <a:buNone/>
            </a:pPr>
            <a:r>
              <a:rPr sz="4000" b="1" err="1">
                <a:solidFill>
                  <a:srgbClr val="FF0000"/>
                </a:solidFill>
                <a:latin typeface="Times New Roman" panose="02020603050405020304" pitchFamily="18" charset="0"/>
                <a:cs typeface="Times New Roman" panose="02020603050405020304" pitchFamily="18" charset="0"/>
              </a:rPr>
              <a:t>Câu</a:t>
            </a:r>
            <a:r>
              <a:rPr sz="4000" b="1">
                <a:solidFill>
                  <a:srgbClr val="FF0000"/>
                </a:solidFill>
                <a:latin typeface="Times New Roman" panose="02020603050405020304" pitchFamily="18" charset="0"/>
                <a:cs typeface="Times New Roman" panose="02020603050405020304" pitchFamily="18" charset="0"/>
              </a:rPr>
              <a:t> 3: </a:t>
            </a:r>
            <a:r>
              <a:rPr sz="4000" b="1" err="1">
                <a:solidFill>
                  <a:srgbClr val="FF0000"/>
                </a:solidFill>
                <a:latin typeface="Times New Roman" panose="02020603050405020304" pitchFamily="18" charset="0"/>
                <a:cs typeface="Times New Roman" panose="02020603050405020304" pitchFamily="18" charset="0"/>
              </a:rPr>
              <a:t>dựa</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vào</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vị</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trí</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hình</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thành</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người</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ta</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chia</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thành</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các</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khối</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khí</a:t>
            </a:r>
            <a:r>
              <a:rPr sz="4000" b="1">
                <a:solidFill>
                  <a:srgbClr val="FF0000"/>
                </a:solidFill>
                <a:latin typeface="Times New Roman" panose="02020603050405020304" pitchFamily="18" charset="0"/>
                <a:cs typeface="Times New Roman" panose="02020603050405020304" pitchFamily="18" charset="0"/>
              </a:rPr>
              <a:t> </a:t>
            </a:r>
            <a:r>
              <a:rPr sz="4000" b="1" err="1">
                <a:solidFill>
                  <a:srgbClr val="FF0000"/>
                </a:solidFill>
                <a:latin typeface="Times New Roman" panose="02020603050405020304" pitchFamily="18" charset="0"/>
                <a:cs typeface="Times New Roman" panose="02020603050405020304" pitchFamily="18" charset="0"/>
              </a:rPr>
              <a:t>nào</a:t>
            </a:r>
            <a:r>
              <a:rPr sz="4000" b="1">
                <a:solidFill>
                  <a:srgbClr val="FF0000"/>
                </a:solidFill>
                <a:latin typeface="Times New Roman" panose="02020603050405020304" pitchFamily="18" charset="0"/>
                <a:cs typeface="Times New Roman" panose="02020603050405020304" pitchFamily="18" charset="0"/>
              </a:rPr>
              <a:t>?</a:t>
            </a:r>
            <a:endParaRPr sz="4000" b="1">
              <a:solidFill>
                <a:srgbClr val="FF0000"/>
              </a:solidFill>
              <a:latin typeface="Times New Roman" panose="02020603050405020304" pitchFamily="18" charset="0"/>
              <a:cs typeface="Times New Roman" panose="02020603050405020304" pitchFamily="18" charset="0"/>
            </a:endParaRPr>
          </a:p>
          <a:p>
            <a:pPr marL="2130425" indent="-446405">
              <a:buFont typeface="Wingdings" panose="05000000000000000000" pitchFamily="2" charset="2"/>
              <a:buAutoNum type="alphaUcPeriod"/>
            </a:pPr>
            <a:r>
              <a:rPr sz="4000" err="1">
                <a:latin typeface="Times New Roman" panose="02020603050405020304" pitchFamily="18" charset="0"/>
                <a:cs typeface="Times New Roman" panose="02020603050405020304" pitchFamily="18" charset="0"/>
              </a:rPr>
              <a:t>Khối</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khí</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nóng</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và</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lạnh</a:t>
            </a:r>
            <a:endParaRPr sz="4000" err="1">
              <a:latin typeface="Times New Roman" panose="02020603050405020304" pitchFamily="18" charset="0"/>
              <a:cs typeface="Times New Roman" panose="02020603050405020304" pitchFamily="18" charset="0"/>
            </a:endParaRPr>
          </a:p>
          <a:p>
            <a:pPr marL="2130425" indent="-446405">
              <a:buFont typeface="Wingdings" panose="05000000000000000000" pitchFamily="2" charset="2"/>
              <a:buAutoNum type="alphaUcPeriod"/>
            </a:pPr>
            <a:r>
              <a:rPr sz="4000" err="1">
                <a:latin typeface="Times New Roman" panose="02020603050405020304" pitchFamily="18" charset="0"/>
                <a:cs typeface="Times New Roman" panose="02020603050405020304" pitchFamily="18" charset="0"/>
              </a:rPr>
              <a:t>Khối</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khí</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lục</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địa</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và</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đại</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dương</a:t>
            </a:r>
            <a:endParaRPr sz="4000" err="1">
              <a:latin typeface="Times New Roman" panose="02020603050405020304" pitchFamily="18" charset="0"/>
              <a:cs typeface="Times New Roman" panose="02020603050405020304" pitchFamily="18" charset="0"/>
            </a:endParaRPr>
          </a:p>
          <a:p>
            <a:pPr marL="2130425" indent="-446405">
              <a:buFont typeface="Wingdings" panose="05000000000000000000" pitchFamily="2" charset="2"/>
              <a:buAutoNum type="alphaUcPeriod"/>
            </a:pPr>
            <a:r>
              <a:rPr sz="4000" err="1">
                <a:latin typeface="Times New Roman" panose="02020603050405020304" pitchFamily="18" charset="0"/>
                <a:cs typeface="Times New Roman" panose="02020603050405020304" pitchFamily="18" charset="0"/>
              </a:rPr>
              <a:t>Khối</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khí</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nóng</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và</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khối</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khí</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đại</a:t>
            </a:r>
            <a:r>
              <a:rPr sz="4000">
                <a:latin typeface="Times New Roman" panose="02020603050405020304" pitchFamily="18" charset="0"/>
                <a:cs typeface="Times New Roman" panose="02020603050405020304" pitchFamily="18" charset="0"/>
              </a:rPr>
              <a:t> </a:t>
            </a:r>
            <a:r>
              <a:rPr sz="4000" err="1">
                <a:latin typeface="Times New Roman" panose="02020603050405020304" pitchFamily="18" charset="0"/>
                <a:cs typeface="Times New Roman" panose="02020603050405020304" pitchFamily="18" charset="0"/>
              </a:rPr>
              <a:t>dương</a:t>
            </a:r>
            <a:endParaRPr sz="4000" err="1">
              <a:latin typeface="Times New Roman" panose="02020603050405020304" pitchFamily="18" charset="0"/>
              <a:cs typeface="Times New Roman" panose="02020603050405020304" pitchFamily="18" charset="0"/>
            </a:endParaRPr>
          </a:p>
        </p:txBody>
      </p:sp>
      <p:sp>
        <p:nvSpPr>
          <p:cNvPr id="93188" name="Title 93187"/>
          <p:cNvSpPr>
            <a:spLocks noGrp="1"/>
          </p:cNvSpPr>
          <p:nvPr>
            <p:ph type="title"/>
          </p:nvPr>
        </p:nvSpPr>
        <p:spPr>
          <a:xfrm>
            <a:off x="838200" y="348615"/>
            <a:ext cx="10515600" cy="1325563"/>
          </a:xfrm>
        </p:spPr>
        <p:txBody>
          <a:bodyPr vert="horz" wrap="square" lIns="91440" tIns="45720" rIns="91440" bIns="45720" anchor="b" anchorCtr="0"/>
          <a:p>
            <a:pPr algn="ctr"/>
            <a:r>
              <a:rPr b="1">
                <a:latin typeface="Times New Roman" panose="02020603050405020304" pitchFamily="18" charset="0"/>
                <a:cs typeface="Times New Roman" panose="02020603050405020304" pitchFamily="18" charset="0"/>
              </a:rPr>
              <a:t>CÂU HỎI CỦNG CỐ</a:t>
            </a:r>
            <a:endParaRPr b="1">
              <a:latin typeface="Times New Roman" panose="02020603050405020304" pitchFamily="18" charset="0"/>
              <a:cs typeface="Times New Roman" panose="02020603050405020304" pitchFamily="18" charset="0"/>
            </a:endParaRPr>
          </a:p>
        </p:txBody>
      </p:sp>
      <p:sp>
        <p:nvSpPr>
          <p:cNvPr id="4" name="Text Box 3"/>
          <p:cNvSpPr txBox="1"/>
          <p:nvPr/>
        </p:nvSpPr>
        <p:spPr>
          <a:xfrm>
            <a:off x="2662555" y="2938145"/>
            <a:ext cx="5329555" cy="645160"/>
          </a:xfrm>
          <a:prstGeom prst="rect">
            <a:avLst/>
          </a:prstGeom>
          <a:solidFill>
            <a:srgbClr val="FFFF00">
              <a:alpha val="41000"/>
            </a:srgbClr>
          </a:solidFill>
          <a:ln>
            <a:solidFill>
              <a:schemeClr val="accent1">
                <a:alpha val="24000"/>
              </a:schemeClr>
            </a:solidFill>
          </a:ln>
        </p:spPr>
        <p:txBody>
          <a:bodyPr wrap="square" rtlCol="0">
            <a:spAutoFit/>
          </a:bodyPr>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charRg st="0" end="71"/>
                                            </p:txEl>
                                          </p:spTgt>
                                        </p:tgtEl>
                                        <p:attrNameLst>
                                          <p:attrName>style.visibility</p:attrName>
                                        </p:attrNameLst>
                                      </p:cBhvr>
                                      <p:to>
                                        <p:strVal val="visible"/>
                                      </p:to>
                                    </p:set>
                                    <p:anim calcmode="lin" valueType="num">
                                      <p:cBhvr additive="base">
                                        <p:cTn id="7" dur="500" fill="hold"/>
                                        <p:tgtEl>
                                          <p:spTgt spid="93187">
                                            <p:txEl>
                                              <p:charRg st="0" end="7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charRg st="0" end="7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charRg st="71" end="93"/>
                                            </p:txEl>
                                          </p:spTgt>
                                        </p:tgtEl>
                                        <p:attrNameLst>
                                          <p:attrName>style.visibility</p:attrName>
                                        </p:attrNameLst>
                                      </p:cBhvr>
                                      <p:to>
                                        <p:strVal val="visible"/>
                                      </p:to>
                                    </p:set>
                                    <p:anim calcmode="lin" valueType="num">
                                      <p:cBhvr additive="base">
                                        <p:cTn id="13" dur="500" fill="hold"/>
                                        <p:tgtEl>
                                          <p:spTgt spid="93187">
                                            <p:txEl>
                                              <p:charRg st="71" end="9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charRg st="71" end="9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87">
                                            <p:txEl>
                                              <p:charRg st="93" end="123"/>
                                            </p:txEl>
                                          </p:spTgt>
                                        </p:tgtEl>
                                        <p:attrNameLst>
                                          <p:attrName>style.visibility</p:attrName>
                                        </p:attrNameLst>
                                      </p:cBhvr>
                                      <p:to>
                                        <p:strVal val="visible"/>
                                      </p:to>
                                    </p:set>
                                    <p:anim calcmode="lin" valueType="num">
                                      <p:cBhvr additive="base">
                                        <p:cTn id="19" dur="500" fill="hold"/>
                                        <p:tgtEl>
                                          <p:spTgt spid="93187">
                                            <p:txEl>
                                              <p:charRg st="93" end="12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charRg st="93" end="12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187">
                                            <p:txEl>
                                              <p:charRg st="123" end="159"/>
                                            </p:txEl>
                                          </p:spTgt>
                                        </p:tgtEl>
                                        <p:attrNameLst>
                                          <p:attrName>style.visibility</p:attrName>
                                        </p:attrNameLst>
                                      </p:cBhvr>
                                      <p:to>
                                        <p:strVal val="visible"/>
                                      </p:to>
                                    </p:set>
                                    <p:anim calcmode="lin" valueType="num">
                                      <p:cBhvr additive="base">
                                        <p:cTn id="25" dur="500" fill="hold"/>
                                        <p:tgtEl>
                                          <p:spTgt spid="93187">
                                            <p:txEl>
                                              <p:charRg st="123" end="15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charRg st="123" end="15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mph" presetSubtype="0" fill="hold" nodeType="clickEffect">
                                  <p:stCondLst>
                                    <p:cond delay="0"/>
                                  </p:stCondLst>
                                  <p:childTnLst>
                                    <p:animClr clrSpc="hsl" dir="cw">
                                      <p:cBhvr override="childStyle">
                                        <p:cTn id="30" dur="500" fill="hold"/>
                                        <p:tgtEl>
                                          <p:spTgt spid="93187">
                                            <p:txEl>
                                              <p:charRg st="71" end="93"/>
                                            </p:txEl>
                                          </p:spTgt>
                                        </p:tgtEl>
                                        <p:attrNameLst>
                                          <p:attrName>style.color</p:attrName>
                                        </p:attrNameLst>
                                      </p:cBhvr>
                                      <p:by>
                                        <p:hsl h="-7199925" s="0" l="0"/>
                                      </p:by>
                                    </p:animClr>
                                    <p:animClr clrSpc="hsl" dir="cw">
                                      <p:cBhvr>
                                        <p:cTn id="31" dur="500" fill="hold"/>
                                        <p:tgtEl>
                                          <p:spTgt spid="93187">
                                            <p:txEl>
                                              <p:charRg st="71" end="93"/>
                                            </p:txEl>
                                          </p:spTgt>
                                        </p:tgtEl>
                                        <p:attrNameLst>
                                          <p:attrName>fillcolor</p:attrName>
                                        </p:attrNameLst>
                                      </p:cBhvr>
                                      <p:by>
                                        <p:hsl h="-7199925" s="0" l="0"/>
                                      </p:by>
                                    </p:animClr>
                                    <p:animClr clrSpc="hsl" dir="cw">
                                      <p:cBhvr>
                                        <p:cTn id="32" dur="500" fill="hold"/>
                                        <p:tgtEl>
                                          <p:spTgt spid="93187">
                                            <p:txEl>
                                              <p:charRg st="71" end="93"/>
                                            </p:txEl>
                                          </p:spTgt>
                                        </p:tgtEl>
                                        <p:attrNameLst>
                                          <p:attrName>stroke.color</p:attrName>
                                        </p:attrNameLst>
                                      </p:cBhvr>
                                      <p:by>
                                        <p:hsl h="-7199925" s="0" l="0"/>
                                      </p:by>
                                    </p:animClr>
                                    <p:set>
                                      <p:cBhvr>
                                        <p:cTn id="33" dur="500" fill="hold"/>
                                        <p:tgtEl>
                                          <p:spTgt spid="93187">
                                            <p:txEl>
                                              <p:charRg st="71" end="93"/>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Title 94209"/>
          <p:cNvSpPr>
            <a:spLocks noGrp="1"/>
          </p:cNvSpPr>
          <p:nvPr>
            <p:ph type="title"/>
          </p:nvPr>
        </p:nvSpPr>
        <p:spPr/>
        <p:txBody>
          <a:bodyPr vert="horz" wrap="square" lIns="91440" tIns="45720" rIns="91440" bIns="45720" anchor="b" anchorCtr="0"/>
          <a:p>
            <a:pPr algn="ctr"/>
            <a:r>
              <a:rPr b="1">
                <a:latin typeface="Times New Roman" panose="02020603050405020304" pitchFamily="18" charset="0"/>
                <a:cs typeface="Times New Roman" panose="02020603050405020304" pitchFamily="18" charset="0"/>
              </a:rPr>
              <a:t>CÂU HỎI CỦNG CỐ</a:t>
            </a:r>
            <a:endParaRPr b="1">
              <a:latin typeface="Times New Roman" panose="02020603050405020304" pitchFamily="18" charset="0"/>
              <a:cs typeface="Times New Roman" panose="02020603050405020304" pitchFamily="18" charset="0"/>
            </a:endParaRPr>
          </a:p>
        </p:txBody>
      </p:sp>
      <p:sp>
        <p:nvSpPr>
          <p:cNvPr id="94211" name="Text Box 94210"/>
          <p:cNvSpPr txBox="1"/>
          <p:nvPr/>
        </p:nvSpPr>
        <p:spPr>
          <a:xfrm>
            <a:off x="2362200" y="2362200"/>
            <a:ext cx="6781800" cy="645160"/>
          </a:xfrm>
          <a:prstGeom prst="rect">
            <a:avLst/>
          </a:prstGeom>
          <a:noFill/>
          <a:ln w="9525">
            <a:noFill/>
          </a:ln>
        </p:spPr>
        <p:txBody>
          <a:bodyPr>
            <a:spAutoFit/>
          </a:bodyPr>
          <a:p>
            <a:pPr algn="ctr" eaLnBrk="1" hangingPunct="1">
              <a:spcBef>
                <a:spcPct val="50000"/>
              </a:spcBef>
            </a:pPr>
            <a:r>
              <a:rPr sz="3600" b="1" err="1">
                <a:solidFill>
                  <a:srgbClr val="FF0000"/>
                </a:solidFill>
                <a:latin typeface="Times New Roman" panose="02020603050405020304" pitchFamily="18" charset="0"/>
                <a:cs typeface="Times New Roman" panose="02020603050405020304" pitchFamily="18" charset="0"/>
              </a:rPr>
              <a:t>Câu</a:t>
            </a:r>
            <a:r>
              <a:rPr sz="3600" b="1">
                <a:solidFill>
                  <a:srgbClr val="FF0000"/>
                </a:solidFill>
                <a:latin typeface="Times New Roman" panose="02020603050405020304" pitchFamily="18" charset="0"/>
                <a:cs typeface="Times New Roman" panose="02020603050405020304" pitchFamily="18" charset="0"/>
              </a:rPr>
              <a:t> 4: </a:t>
            </a:r>
            <a:r>
              <a:rPr sz="3600" b="1" err="1">
                <a:solidFill>
                  <a:srgbClr val="FF0000"/>
                </a:solidFill>
                <a:latin typeface="Times New Roman" panose="02020603050405020304" pitchFamily="18" charset="0"/>
                <a:cs typeface="Times New Roman" panose="02020603050405020304" pitchFamily="18" charset="0"/>
              </a:rPr>
              <a:t>Tính</a:t>
            </a:r>
            <a:r>
              <a:rPr sz="3600" b="1">
                <a:solidFill>
                  <a:srgbClr val="FF0000"/>
                </a:solidFill>
                <a:latin typeface="Times New Roman" panose="02020603050405020304" pitchFamily="18" charset="0"/>
                <a:cs typeface="Times New Roman" panose="02020603050405020304" pitchFamily="18" charset="0"/>
              </a:rPr>
              <a:t> </a:t>
            </a:r>
            <a:r>
              <a:rPr sz="3600" b="1" err="1">
                <a:solidFill>
                  <a:srgbClr val="FF0000"/>
                </a:solidFill>
                <a:latin typeface="Times New Roman" panose="02020603050405020304" pitchFamily="18" charset="0"/>
                <a:cs typeface="Times New Roman" panose="02020603050405020304" pitchFamily="18" charset="0"/>
              </a:rPr>
              <a:t>chất</a:t>
            </a:r>
            <a:r>
              <a:rPr sz="3600" b="1">
                <a:solidFill>
                  <a:srgbClr val="FF0000"/>
                </a:solidFill>
                <a:latin typeface="Times New Roman" panose="02020603050405020304" pitchFamily="18" charset="0"/>
                <a:cs typeface="Times New Roman" panose="02020603050405020304" pitchFamily="18" charset="0"/>
              </a:rPr>
              <a:t> </a:t>
            </a:r>
            <a:r>
              <a:rPr sz="3600" b="1" err="1">
                <a:solidFill>
                  <a:srgbClr val="FF0000"/>
                </a:solidFill>
                <a:latin typeface="Times New Roman" panose="02020603050405020304" pitchFamily="18" charset="0"/>
                <a:cs typeface="Times New Roman" panose="02020603050405020304" pitchFamily="18" charset="0"/>
              </a:rPr>
              <a:t>của</a:t>
            </a:r>
            <a:r>
              <a:rPr sz="3600" b="1">
                <a:solidFill>
                  <a:srgbClr val="FF0000"/>
                </a:solidFill>
                <a:latin typeface="Times New Roman" panose="02020603050405020304" pitchFamily="18" charset="0"/>
                <a:cs typeface="Times New Roman" panose="02020603050405020304" pitchFamily="18" charset="0"/>
              </a:rPr>
              <a:t> </a:t>
            </a:r>
            <a:r>
              <a:rPr sz="3600" b="1" err="1">
                <a:solidFill>
                  <a:srgbClr val="FF0000"/>
                </a:solidFill>
                <a:latin typeface="Times New Roman" panose="02020603050405020304" pitchFamily="18" charset="0"/>
                <a:cs typeface="Times New Roman" panose="02020603050405020304" pitchFamily="18" charset="0"/>
              </a:rPr>
              <a:t>các</a:t>
            </a:r>
            <a:r>
              <a:rPr sz="3600" b="1">
                <a:solidFill>
                  <a:srgbClr val="FF0000"/>
                </a:solidFill>
                <a:latin typeface="Times New Roman" panose="02020603050405020304" pitchFamily="18" charset="0"/>
                <a:cs typeface="Times New Roman" panose="02020603050405020304" pitchFamily="18" charset="0"/>
              </a:rPr>
              <a:t> </a:t>
            </a:r>
            <a:r>
              <a:rPr sz="3600" b="1" err="1">
                <a:solidFill>
                  <a:srgbClr val="FF0000"/>
                </a:solidFill>
                <a:latin typeface="Times New Roman" panose="02020603050405020304" pitchFamily="18" charset="0"/>
                <a:cs typeface="Times New Roman" panose="02020603050405020304" pitchFamily="18" charset="0"/>
              </a:rPr>
              <a:t>khối</a:t>
            </a:r>
            <a:r>
              <a:rPr sz="3600" b="1">
                <a:solidFill>
                  <a:srgbClr val="FF0000"/>
                </a:solidFill>
                <a:latin typeface="Times New Roman" panose="02020603050405020304" pitchFamily="18" charset="0"/>
                <a:cs typeface="Times New Roman" panose="02020603050405020304" pitchFamily="18" charset="0"/>
              </a:rPr>
              <a:t> </a:t>
            </a:r>
            <a:r>
              <a:rPr sz="3600" b="1" err="1">
                <a:solidFill>
                  <a:srgbClr val="FF0000"/>
                </a:solidFill>
                <a:latin typeface="Times New Roman" panose="02020603050405020304" pitchFamily="18" charset="0"/>
                <a:cs typeface="Times New Roman" panose="02020603050405020304" pitchFamily="18" charset="0"/>
              </a:rPr>
              <a:t>khí</a:t>
            </a:r>
            <a:endParaRPr sz="3600" b="1" err="1">
              <a:solidFill>
                <a:srgbClr val="FF0000"/>
              </a:solidFill>
              <a:latin typeface="Times New Roman" panose="02020603050405020304" pitchFamily="18" charset="0"/>
              <a:cs typeface="Times New Roman" panose="02020603050405020304" pitchFamily="18" charset="0"/>
            </a:endParaRPr>
          </a:p>
        </p:txBody>
      </p:sp>
      <p:graphicFrame>
        <p:nvGraphicFramePr>
          <p:cNvPr id="94212" name="Content Placeholder 94211"/>
          <p:cNvGraphicFramePr/>
          <p:nvPr>
            <p:ph idx="1"/>
          </p:nvPr>
        </p:nvGraphicFramePr>
        <p:xfrm>
          <a:off x="2362200" y="3200400"/>
          <a:ext cx="7315200" cy="2886075"/>
        </p:xfrm>
        <a:graphic>
          <a:graphicData uri="http://schemas.openxmlformats.org/drawingml/2006/table">
            <a:tbl>
              <a:tblPr/>
              <a:tblGrid>
                <a:gridCol w="4521200"/>
                <a:gridCol w="2794000"/>
              </a:tblGrid>
              <a:tr h="698500">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tx1"/>
                        </a:buClr>
                        <a:buSzPct val="80000"/>
                        <a:buFontTx/>
                        <a:buChar char="–"/>
                        <a:defRPr sz="16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l"/>
                        <a:defRPr sz="1600" b="0" i="0" u="none" kern="1200" baseline="0">
                          <a:solidFill>
                            <a:schemeClr val="tx1"/>
                          </a:solidFill>
                          <a:latin typeface="Arial" panose="020B0604020202020204" pitchFamily="34" charset="0"/>
                        </a:defRPr>
                      </a:lvl5pPr>
                    </a:lstStyle>
                    <a:p>
                      <a:pPr marL="0" lvl="0" indent="0">
                        <a:buNone/>
                      </a:pPr>
                      <a:r>
                        <a:rPr>
                          <a:latin typeface="Times New Roman" panose="02020603050405020304" pitchFamily="18" charset="0"/>
                          <a:cs typeface="Times New Roman" panose="02020603050405020304" pitchFamily="18" charset="0"/>
                        </a:rPr>
                        <a:t>1. </a:t>
                      </a:r>
                      <a:r>
                        <a:rPr err="1">
                          <a:latin typeface="Times New Roman" panose="02020603050405020304" pitchFamily="18" charset="0"/>
                          <a:cs typeface="Times New Roman" panose="02020603050405020304" pitchFamily="18" charset="0"/>
                        </a:rPr>
                        <a:t>Khối</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khí</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nóng</a:t>
                      </a:r>
                      <a:endParaRPr lang="en-US">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cap="flat">
                      <a:noFill/>
                    </a:lnT>
                    <a:lnB w="12700" cap="flat" cmpd="sng">
                      <a:solidFill>
                        <a:schemeClr val="bg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tx1"/>
                        </a:buClr>
                        <a:buSzPct val="80000"/>
                        <a:buFontTx/>
                        <a:buChar char="–"/>
                        <a:defRPr sz="16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l"/>
                        <a:defRPr sz="1600" b="0" i="0" u="none" kern="1200" baseline="0">
                          <a:solidFill>
                            <a:schemeClr val="tx1"/>
                          </a:solidFill>
                          <a:latin typeface="Arial" panose="020B0604020202020204" pitchFamily="34" charset="0"/>
                        </a:defRPr>
                      </a:lvl5pPr>
                    </a:lstStyle>
                    <a:p>
                      <a:pPr marL="0" lvl="0" indent="0" algn="r">
                        <a:buNone/>
                      </a:pPr>
                      <a:r>
                        <a:rPr err="1">
                          <a:latin typeface="Times New Roman" panose="02020603050405020304" pitchFamily="18" charset="0"/>
                          <a:cs typeface="Times New Roman" panose="02020603050405020304" pitchFamily="18" charset="0"/>
                        </a:rPr>
                        <a:t>a.Độ</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ẩm</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cao</a:t>
                      </a:r>
                      <a:r>
                        <a:rPr>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cap="flat">
                      <a:noFill/>
                    </a:lnT>
                    <a:lnB w="12700" cap="flat" cmpd="sng">
                      <a:solidFill>
                        <a:schemeClr val="bg1"/>
                      </a:solidFill>
                      <a:prstDash val="solid"/>
                      <a:headEnd type="none" w="med" len="med"/>
                      <a:tailEnd type="none" w="med" len="med"/>
                    </a:lnB>
                    <a:lnTlToBr>
                      <a:noFill/>
                    </a:lnTlToBr>
                    <a:lnBlToTr>
                      <a:noFill/>
                    </a:lnBlToTr>
                    <a:noFill/>
                  </a:tcPr>
                </a:tc>
              </a:tr>
              <a:tr h="698500">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tx1"/>
                        </a:buClr>
                        <a:buSzPct val="80000"/>
                        <a:buFontTx/>
                        <a:buChar char="–"/>
                        <a:defRPr sz="16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l"/>
                        <a:defRPr sz="1600" b="0" i="0" u="none" kern="1200" baseline="0">
                          <a:solidFill>
                            <a:schemeClr val="tx1"/>
                          </a:solidFill>
                          <a:latin typeface="Arial" panose="020B0604020202020204" pitchFamily="34" charset="0"/>
                        </a:defRPr>
                      </a:lvl5pPr>
                    </a:lstStyle>
                    <a:p>
                      <a:pPr marL="0" lvl="0" indent="0">
                        <a:buNone/>
                      </a:pPr>
                      <a:r>
                        <a:rPr>
                          <a:latin typeface="Times New Roman" panose="02020603050405020304" pitchFamily="18" charset="0"/>
                          <a:cs typeface="Times New Roman" panose="02020603050405020304" pitchFamily="18" charset="0"/>
                        </a:rPr>
                        <a:t>2. </a:t>
                      </a:r>
                      <a:r>
                        <a:rPr err="1">
                          <a:latin typeface="Times New Roman" panose="02020603050405020304" pitchFamily="18" charset="0"/>
                          <a:cs typeface="Times New Roman" panose="02020603050405020304" pitchFamily="18" charset="0"/>
                        </a:rPr>
                        <a:t>Khối</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khí</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lạnh</a:t>
                      </a:r>
                      <a:endParaRPr lang="en-US">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tx1"/>
                        </a:buClr>
                        <a:buSzPct val="80000"/>
                        <a:buFontTx/>
                        <a:buChar char="–"/>
                        <a:defRPr sz="16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l"/>
                        <a:defRPr sz="1600" b="0" i="0" u="none" kern="1200" baseline="0">
                          <a:solidFill>
                            <a:schemeClr val="tx1"/>
                          </a:solidFill>
                          <a:latin typeface="Arial" panose="020B0604020202020204" pitchFamily="34" charset="0"/>
                        </a:defRPr>
                      </a:lvl5pPr>
                    </a:lstStyle>
                    <a:p>
                      <a:pPr marL="0" lvl="0" indent="0" algn="r">
                        <a:buNone/>
                      </a:pPr>
                      <a:r>
                        <a:rPr err="1">
                          <a:latin typeface="Times New Roman" panose="02020603050405020304" pitchFamily="18" charset="0"/>
                          <a:cs typeface="Times New Roman" panose="02020603050405020304" pitchFamily="18" charset="0"/>
                        </a:rPr>
                        <a:t>b.Nhiệt</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độ</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cao</a:t>
                      </a:r>
                      <a:r>
                        <a:rPr>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r>
              <a:tr h="698500">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tx1"/>
                        </a:buClr>
                        <a:buSzPct val="80000"/>
                        <a:buFontTx/>
                        <a:buChar char="–"/>
                        <a:defRPr sz="16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l"/>
                        <a:defRPr sz="1600" b="0" i="0" u="none" kern="1200" baseline="0">
                          <a:solidFill>
                            <a:schemeClr val="tx1"/>
                          </a:solidFill>
                          <a:latin typeface="Arial" panose="020B0604020202020204" pitchFamily="34" charset="0"/>
                        </a:defRPr>
                      </a:lvl5pPr>
                    </a:lstStyle>
                    <a:p>
                      <a:pPr marL="0" lvl="0" indent="0">
                        <a:buNone/>
                      </a:pPr>
                      <a:r>
                        <a:rPr>
                          <a:latin typeface="Times New Roman" panose="02020603050405020304" pitchFamily="18" charset="0"/>
                          <a:cs typeface="Times New Roman" panose="02020603050405020304" pitchFamily="18" charset="0"/>
                        </a:rPr>
                        <a:t>3. </a:t>
                      </a:r>
                      <a:r>
                        <a:rPr err="1">
                          <a:latin typeface="Times New Roman" panose="02020603050405020304" pitchFamily="18" charset="0"/>
                          <a:cs typeface="Times New Roman" panose="02020603050405020304" pitchFamily="18" charset="0"/>
                        </a:rPr>
                        <a:t>Khối</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khí</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lục</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địa</a:t>
                      </a:r>
                      <a:endParaRPr lang="en-US">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tx1"/>
                        </a:buClr>
                        <a:buSzPct val="80000"/>
                        <a:buFontTx/>
                        <a:buChar char="–"/>
                        <a:defRPr sz="16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l"/>
                        <a:defRPr sz="1600" b="0" i="0" u="none" kern="1200" baseline="0">
                          <a:solidFill>
                            <a:schemeClr val="tx1"/>
                          </a:solidFill>
                          <a:latin typeface="Arial" panose="020B0604020202020204" pitchFamily="34" charset="0"/>
                        </a:defRPr>
                      </a:lvl5pPr>
                    </a:lstStyle>
                    <a:p>
                      <a:pPr marL="0" lvl="0" indent="0" algn="r">
                        <a:buNone/>
                      </a:pPr>
                      <a:r>
                        <a:rPr err="1">
                          <a:latin typeface="Times New Roman" panose="02020603050405020304" pitchFamily="18" charset="0"/>
                          <a:cs typeface="Times New Roman" panose="02020603050405020304" pitchFamily="18" charset="0"/>
                        </a:rPr>
                        <a:t>c.Nhiệt</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độ</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thấp</a:t>
                      </a:r>
                      <a:r>
                        <a:rPr>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r>
              <a:tr h="790575">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tx1"/>
                        </a:buClr>
                        <a:buSzPct val="80000"/>
                        <a:buFontTx/>
                        <a:buChar char="–"/>
                        <a:defRPr sz="16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l"/>
                        <a:defRPr sz="1600" b="0" i="0" u="none" kern="1200" baseline="0">
                          <a:solidFill>
                            <a:schemeClr val="tx1"/>
                          </a:solidFill>
                          <a:latin typeface="Arial" panose="020B0604020202020204" pitchFamily="34" charset="0"/>
                        </a:defRPr>
                      </a:lvl5pPr>
                    </a:lstStyle>
                    <a:p>
                      <a:pPr marL="0" lvl="0" indent="0">
                        <a:buNone/>
                      </a:pPr>
                      <a:r>
                        <a:rPr>
                          <a:latin typeface="Times New Roman" panose="02020603050405020304" pitchFamily="18" charset="0"/>
                          <a:cs typeface="Times New Roman" panose="02020603050405020304" pitchFamily="18" charset="0"/>
                        </a:rPr>
                        <a:t>4. </a:t>
                      </a:r>
                      <a:r>
                        <a:rPr err="1">
                          <a:latin typeface="Times New Roman" panose="02020603050405020304" pitchFamily="18" charset="0"/>
                          <a:cs typeface="Times New Roman" panose="02020603050405020304" pitchFamily="18" charset="0"/>
                        </a:rPr>
                        <a:t>Khối</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khí</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đại</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dương</a:t>
                      </a:r>
                      <a:endParaRPr lang="en-US">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24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tx1"/>
                        </a:buClr>
                        <a:buSzPct val="75000"/>
                        <a:buFontTx/>
                        <a:buChar char="–"/>
                        <a:defRPr sz="20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defRPr sz="18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tx1"/>
                        </a:buClr>
                        <a:buSzPct val="80000"/>
                        <a:buFontTx/>
                        <a:buChar char="–"/>
                        <a:defRPr sz="16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l"/>
                        <a:defRPr sz="1600" b="0" i="0" u="none" kern="1200" baseline="0">
                          <a:solidFill>
                            <a:schemeClr val="tx1"/>
                          </a:solidFill>
                          <a:latin typeface="Arial" panose="020B0604020202020204" pitchFamily="34" charset="0"/>
                        </a:defRPr>
                      </a:lvl5pPr>
                    </a:lstStyle>
                    <a:p>
                      <a:pPr marL="0" lvl="0" indent="0" algn="r">
                        <a:buNone/>
                      </a:pPr>
                      <a:r>
                        <a:rPr err="1">
                          <a:latin typeface="Times New Roman" panose="02020603050405020304" pitchFamily="18" charset="0"/>
                          <a:cs typeface="Times New Roman" panose="02020603050405020304" pitchFamily="18" charset="0"/>
                        </a:rPr>
                        <a:t>d.Độ</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ẩm</a:t>
                      </a:r>
                      <a:r>
                        <a:rPr>
                          <a:latin typeface="Times New Roman" panose="02020603050405020304" pitchFamily="18" charset="0"/>
                          <a:cs typeface="Times New Roman" panose="02020603050405020304" pitchFamily="18" charset="0"/>
                        </a:rPr>
                        <a:t> </a:t>
                      </a:r>
                      <a:r>
                        <a:rPr err="1">
                          <a:latin typeface="Times New Roman" panose="02020603050405020304" pitchFamily="18" charset="0"/>
                          <a:cs typeface="Times New Roman" panose="02020603050405020304" pitchFamily="18" charset="0"/>
                        </a:rPr>
                        <a:t>thấp</a:t>
                      </a:r>
                      <a:r>
                        <a:rPr>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r>
            </a:tbl>
          </a:graphicData>
        </a:graphic>
      </p:graphicFrame>
      <p:sp>
        <p:nvSpPr>
          <p:cNvPr id="94230" name="Straight Connector 94229"/>
          <p:cNvSpPr/>
          <p:nvPr/>
        </p:nvSpPr>
        <p:spPr>
          <a:xfrm>
            <a:off x="4572000" y="3505200"/>
            <a:ext cx="2895600" cy="609600"/>
          </a:xfrm>
          <a:prstGeom prst="line">
            <a:avLst/>
          </a:prstGeom>
          <a:ln w="38100" cap="flat" cmpd="sng">
            <a:solidFill>
              <a:srgbClr val="FF0000"/>
            </a:solidFill>
            <a:prstDash val="solid"/>
            <a:headEnd type="none" w="med" len="med"/>
            <a:tailEnd type="triangle" w="med" len="med"/>
          </a:ln>
        </p:spPr>
      </p:sp>
      <p:sp>
        <p:nvSpPr>
          <p:cNvPr id="94231" name="Straight Connector 94230"/>
          <p:cNvSpPr/>
          <p:nvPr/>
        </p:nvSpPr>
        <p:spPr>
          <a:xfrm>
            <a:off x="4572000" y="4191000"/>
            <a:ext cx="2819400" cy="685800"/>
          </a:xfrm>
          <a:prstGeom prst="line">
            <a:avLst/>
          </a:prstGeom>
          <a:ln w="38100" cap="flat" cmpd="sng">
            <a:solidFill>
              <a:srgbClr val="FF0000"/>
            </a:solidFill>
            <a:prstDash val="solid"/>
            <a:headEnd type="none" w="med" len="med"/>
            <a:tailEnd type="triangle" w="med" len="med"/>
          </a:ln>
        </p:spPr>
      </p:sp>
      <p:sp>
        <p:nvSpPr>
          <p:cNvPr id="94232" name="Straight Connector 94231"/>
          <p:cNvSpPr/>
          <p:nvPr/>
        </p:nvSpPr>
        <p:spPr>
          <a:xfrm>
            <a:off x="4876800" y="4876800"/>
            <a:ext cx="2667000" cy="685800"/>
          </a:xfrm>
          <a:prstGeom prst="line">
            <a:avLst/>
          </a:prstGeom>
          <a:ln w="38100" cap="flat" cmpd="sng">
            <a:solidFill>
              <a:srgbClr val="FF0000"/>
            </a:solidFill>
            <a:prstDash val="solid"/>
            <a:headEnd type="none" w="med" len="med"/>
            <a:tailEnd type="triangle" w="med" len="med"/>
          </a:ln>
        </p:spPr>
      </p:sp>
      <p:sp>
        <p:nvSpPr>
          <p:cNvPr id="94233" name="Straight Connector 94232"/>
          <p:cNvSpPr/>
          <p:nvPr/>
        </p:nvSpPr>
        <p:spPr>
          <a:xfrm flipV="1">
            <a:off x="5410200" y="3505200"/>
            <a:ext cx="2209800" cy="2057400"/>
          </a:xfrm>
          <a:prstGeom prst="line">
            <a:avLst/>
          </a:prstGeom>
          <a:ln w="38100" cap="flat" cmpd="sng">
            <a:solidFill>
              <a:srgbClr val="FF0000"/>
            </a:solidFill>
            <a:prstDash val="solid"/>
            <a:headEnd type="none" w="med" len="med"/>
            <a:tailEnd type="triangle" w="med" len="med"/>
          </a:ln>
        </p:spPr>
      </p:sp>
      <p:sp>
        <p:nvSpPr>
          <p:cNvPr id="94234" name="Text Box 94233"/>
          <p:cNvSpPr txBox="1"/>
          <p:nvPr/>
        </p:nvSpPr>
        <p:spPr>
          <a:xfrm>
            <a:off x="2438400" y="6172200"/>
            <a:ext cx="7772400" cy="583565"/>
          </a:xfrm>
          <a:prstGeom prst="rect">
            <a:avLst/>
          </a:prstGeom>
          <a:noFill/>
          <a:ln w="9525">
            <a:noFill/>
          </a:ln>
        </p:spPr>
        <p:txBody>
          <a:bodyPr>
            <a:spAutoFit/>
          </a:bodyPr>
          <a:p>
            <a:pPr algn="ctr">
              <a:spcBef>
                <a:spcPct val="50000"/>
              </a:spcBef>
            </a:pPr>
            <a:r>
              <a:rPr sz="3200" b="1">
                <a:solidFill>
                  <a:srgbClr val="FF0000"/>
                </a:solidFill>
                <a:latin typeface="Times New Roman" panose="02020603050405020304" pitchFamily="18" charset="0"/>
                <a:cs typeface="Times New Roman" panose="02020603050405020304" pitchFamily="18" charset="0"/>
              </a:rPr>
              <a:t>1 – b, 2 – c, 3 – d, 4 - a</a:t>
            </a:r>
            <a:endParaRPr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30"/>
                                        </p:tgtEl>
                                        <p:attrNameLst>
                                          <p:attrName>style.visibility</p:attrName>
                                        </p:attrNameLst>
                                      </p:cBhvr>
                                      <p:to>
                                        <p:strVal val="visible"/>
                                      </p:to>
                                    </p:set>
                                    <p:anim calcmode="lin" valueType="num">
                                      <p:cBhvr additive="base">
                                        <p:cTn id="7" dur="500" fill="hold"/>
                                        <p:tgtEl>
                                          <p:spTgt spid="94230"/>
                                        </p:tgtEl>
                                        <p:attrNameLst>
                                          <p:attrName>ppt_x</p:attrName>
                                        </p:attrNameLst>
                                      </p:cBhvr>
                                      <p:tavLst>
                                        <p:tav tm="0">
                                          <p:val>
                                            <p:strVal val="#ppt_x"/>
                                          </p:val>
                                        </p:tav>
                                        <p:tav tm="100000">
                                          <p:val>
                                            <p:strVal val="#ppt_x"/>
                                          </p:val>
                                        </p:tav>
                                      </p:tavLst>
                                    </p:anim>
                                    <p:anim calcmode="lin" valueType="num">
                                      <p:cBhvr additive="base">
                                        <p:cTn id="8" dur="500" fill="hold"/>
                                        <p:tgtEl>
                                          <p:spTgt spid="94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231"/>
                                        </p:tgtEl>
                                        <p:attrNameLst>
                                          <p:attrName>style.visibility</p:attrName>
                                        </p:attrNameLst>
                                      </p:cBhvr>
                                      <p:to>
                                        <p:strVal val="visible"/>
                                      </p:to>
                                    </p:set>
                                    <p:anim calcmode="lin" valueType="num">
                                      <p:cBhvr additive="base">
                                        <p:cTn id="13" dur="500" fill="hold"/>
                                        <p:tgtEl>
                                          <p:spTgt spid="94231"/>
                                        </p:tgtEl>
                                        <p:attrNameLst>
                                          <p:attrName>ppt_x</p:attrName>
                                        </p:attrNameLst>
                                      </p:cBhvr>
                                      <p:tavLst>
                                        <p:tav tm="0">
                                          <p:val>
                                            <p:strVal val="#ppt_x"/>
                                          </p:val>
                                        </p:tav>
                                        <p:tav tm="100000">
                                          <p:val>
                                            <p:strVal val="#ppt_x"/>
                                          </p:val>
                                        </p:tav>
                                      </p:tavLst>
                                    </p:anim>
                                    <p:anim calcmode="lin" valueType="num">
                                      <p:cBhvr additive="base">
                                        <p:cTn id="14" dur="500" fill="hold"/>
                                        <p:tgtEl>
                                          <p:spTgt spid="942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232"/>
                                        </p:tgtEl>
                                        <p:attrNameLst>
                                          <p:attrName>style.visibility</p:attrName>
                                        </p:attrNameLst>
                                      </p:cBhvr>
                                      <p:to>
                                        <p:strVal val="visible"/>
                                      </p:to>
                                    </p:set>
                                    <p:anim calcmode="lin" valueType="num">
                                      <p:cBhvr additive="base">
                                        <p:cTn id="19" dur="500" fill="hold"/>
                                        <p:tgtEl>
                                          <p:spTgt spid="94232"/>
                                        </p:tgtEl>
                                        <p:attrNameLst>
                                          <p:attrName>ppt_x</p:attrName>
                                        </p:attrNameLst>
                                      </p:cBhvr>
                                      <p:tavLst>
                                        <p:tav tm="0">
                                          <p:val>
                                            <p:strVal val="#ppt_x"/>
                                          </p:val>
                                        </p:tav>
                                        <p:tav tm="100000">
                                          <p:val>
                                            <p:strVal val="#ppt_x"/>
                                          </p:val>
                                        </p:tav>
                                      </p:tavLst>
                                    </p:anim>
                                    <p:anim calcmode="lin" valueType="num">
                                      <p:cBhvr additive="base">
                                        <p:cTn id="20" dur="500" fill="hold"/>
                                        <p:tgtEl>
                                          <p:spTgt spid="942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4233"/>
                                        </p:tgtEl>
                                        <p:attrNameLst>
                                          <p:attrName>style.visibility</p:attrName>
                                        </p:attrNameLst>
                                      </p:cBhvr>
                                      <p:to>
                                        <p:strVal val="visible"/>
                                      </p:to>
                                    </p:set>
                                    <p:anim calcmode="lin" valueType="num">
                                      <p:cBhvr additive="base">
                                        <p:cTn id="25" dur="500" fill="hold"/>
                                        <p:tgtEl>
                                          <p:spTgt spid="94233"/>
                                        </p:tgtEl>
                                        <p:attrNameLst>
                                          <p:attrName>ppt_x</p:attrName>
                                        </p:attrNameLst>
                                      </p:cBhvr>
                                      <p:tavLst>
                                        <p:tav tm="0">
                                          <p:val>
                                            <p:strVal val="#ppt_x"/>
                                          </p:val>
                                        </p:tav>
                                        <p:tav tm="100000">
                                          <p:val>
                                            <p:strVal val="#ppt_x"/>
                                          </p:val>
                                        </p:tav>
                                      </p:tavLst>
                                    </p:anim>
                                    <p:anim calcmode="lin" valueType="num">
                                      <p:cBhvr additive="base">
                                        <p:cTn id="26" dur="500" fill="hold"/>
                                        <p:tgtEl>
                                          <p:spTgt spid="942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94234"/>
                                        </p:tgtEl>
                                        <p:attrNameLst>
                                          <p:attrName>style.visibility</p:attrName>
                                        </p:attrNameLst>
                                      </p:cBhvr>
                                      <p:to>
                                        <p:strVal val="visible"/>
                                      </p:to>
                                    </p:set>
                                    <p:animEffect transition="in" filter="diamond(in)">
                                      <p:cBhvr>
                                        <p:cTn id="31" dur="1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9454" y="97269"/>
            <a:ext cx="3316605" cy="1322070"/>
          </a:xfrm>
          <a:prstGeom prst="rect">
            <a:avLst/>
          </a:prstGeom>
        </p:spPr>
        <p:txBody>
          <a:bodyPr wrap="none">
            <a:spAutoFit/>
          </a:bodyPr>
          <a:lstStyle/>
          <a:p>
            <a:r>
              <a:rPr lang="en-US" sz="8000" b="1">
                <a:solidFill>
                  <a:srgbClr val="00B0F0"/>
                </a:solidFill>
                <a:latin typeface="Times New Roman" panose="02020603050405020304" pitchFamily="18" charset="0"/>
                <a:cs typeface="Times New Roman" panose="02020603050405020304" pitchFamily="18" charset="0"/>
              </a:rPr>
              <a:t>Dặn dò</a:t>
            </a:r>
            <a:endParaRPr lang="en-US" sz="8000" b="1">
              <a:solidFill>
                <a:srgbClr val="00B0F0"/>
              </a:solidFill>
              <a:latin typeface="Times New Roman" panose="02020603050405020304" pitchFamily="18" charset="0"/>
              <a:cs typeface="Times New Roman" panose="02020603050405020304" pitchFamily="18" charset="0"/>
            </a:endParaRPr>
          </a:p>
        </p:txBody>
      </p:sp>
      <p:sp>
        <p:nvSpPr>
          <p:cNvPr id="6" name="Oval 5"/>
          <p:cNvSpPr/>
          <p:nvPr/>
        </p:nvSpPr>
        <p:spPr>
          <a:xfrm>
            <a:off x="438682" y="142070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800"/>
              </a:spcBef>
            </a:pPr>
            <a:r>
              <a:rPr lang="en-US" sz="5330" b="1">
                <a:solidFill>
                  <a:schemeClr val="bg1"/>
                </a:solidFill>
                <a:latin typeface="Times New Roman" panose="02020603050405020304" pitchFamily="18" charset="0"/>
                <a:cs typeface="Times New Roman" panose="02020603050405020304" pitchFamily="18" charset="0"/>
              </a:rPr>
              <a:t>1</a:t>
            </a:r>
            <a:endParaRPr lang="en-US" sz="5330" b="1">
              <a:solidFill>
                <a:schemeClr val="bg1"/>
              </a:solidFill>
              <a:latin typeface="Times New Roman" panose="02020603050405020304" pitchFamily="18" charset="0"/>
              <a:cs typeface="Times New Roman" panose="02020603050405020304" pitchFamily="18" charset="0"/>
            </a:endParaRPr>
          </a:p>
        </p:txBody>
      </p:sp>
      <p:sp>
        <p:nvSpPr>
          <p:cNvPr id="7" name="Oval 6"/>
          <p:cNvSpPr/>
          <p:nvPr/>
        </p:nvSpPr>
        <p:spPr>
          <a:xfrm>
            <a:off x="438682" y="304630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30" b="1">
                <a:solidFill>
                  <a:schemeClr val="bg1"/>
                </a:solidFill>
                <a:latin typeface="Times New Roman" panose="02020603050405020304" pitchFamily="18" charset="0"/>
                <a:cs typeface="Times New Roman" panose="02020603050405020304" pitchFamily="18" charset="0"/>
              </a:rPr>
              <a:t>2</a:t>
            </a:r>
            <a:endParaRPr lang="en-US" sz="5330" b="1">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438682" y="467190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Times New Roman" panose="02020603050405020304" pitchFamily="18" charset="0"/>
                <a:cs typeface="Times New Roman" panose="02020603050405020304" pitchFamily="18" charset="0"/>
              </a:rPr>
              <a:t>3</a:t>
            </a:r>
            <a:endParaRPr lang="en-US" sz="4795" b="1">
              <a:solidFill>
                <a:schemeClr val="bg1"/>
              </a:solidFill>
              <a:latin typeface="Times New Roman" panose="02020603050405020304" pitchFamily="18" charset="0"/>
              <a:cs typeface="Times New Roman" panose="02020603050405020304" pitchFamily="18" charset="0"/>
            </a:endParaRPr>
          </a:p>
        </p:txBody>
      </p:sp>
      <p:sp>
        <p:nvSpPr>
          <p:cNvPr id="11" name="Freeform 5"/>
          <p:cNvSpPr/>
          <p:nvPr/>
        </p:nvSpPr>
        <p:spPr>
          <a:xfrm>
            <a:off x="1196667" y="1612054"/>
            <a:ext cx="10750547"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85">
              <a:lnSpc>
                <a:spcPct val="90000"/>
              </a:lnSpc>
              <a:spcBef>
                <a:spcPct val="0"/>
              </a:spcBef>
              <a:spcAft>
                <a:spcPct val="35000"/>
              </a:spcAft>
            </a:pPr>
            <a:r>
              <a:rPr lang="en-US" sz="3730" b="1">
                <a:solidFill>
                  <a:srgbClr val="00B050"/>
                </a:solidFill>
                <a:latin typeface="Times New Roman" panose="02020603050405020304" pitchFamily="18" charset="0"/>
                <a:cs typeface="Times New Roman" panose="02020603050405020304" pitchFamily="18" charset="0"/>
              </a:rPr>
              <a:t>Xem lại bài đã học</a:t>
            </a:r>
            <a:endParaRPr lang="en-US" sz="3730" b="1">
              <a:solidFill>
                <a:srgbClr val="00B050"/>
              </a:solidFill>
              <a:latin typeface="Times New Roman" panose="02020603050405020304" pitchFamily="18" charset="0"/>
              <a:cs typeface="Times New Roman" panose="02020603050405020304" pitchFamily="18" charset="0"/>
            </a:endParaRPr>
          </a:p>
        </p:txBody>
      </p:sp>
      <p:sp>
        <p:nvSpPr>
          <p:cNvPr id="12" name="Freeform 7"/>
          <p:cNvSpPr/>
          <p:nvPr/>
        </p:nvSpPr>
        <p:spPr>
          <a:xfrm>
            <a:off x="1312173" y="3221567"/>
            <a:ext cx="10553762"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85">
              <a:lnSpc>
                <a:spcPct val="90000"/>
              </a:lnSpc>
              <a:spcBef>
                <a:spcPct val="0"/>
              </a:spcBef>
              <a:spcAft>
                <a:spcPct val="35000"/>
              </a:spcAft>
            </a:pPr>
            <a:r>
              <a:rPr lang="en-US" sz="3730" b="1" dirty="0" err="1">
                <a:solidFill>
                  <a:srgbClr val="FF3399"/>
                </a:solidFill>
                <a:latin typeface="Times New Roman" panose="02020603050405020304" pitchFamily="18" charset="0"/>
                <a:cs typeface="Times New Roman" panose="02020603050405020304" pitchFamily="18" charset="0"/>
              </a:rPr>
              <a:t>Hoàn</a:t>
            </a:r>
            <a:r>
              <a:rPr lang="en-US" sz="3730" b="1" dirty="0">
                <a:solidFill>
                  <a:srgbClr val="FF3399"/>
                </a:solidFill>
                <a:latin typeface="Times New Roman" panose="02020603050405020304" pitchFamily="18" charset="0"/>
                <a:cs typeface="Times New Roman" panose="02020603050405020304" pitchFamily="18" charset="0"/>
              </a:rPr>
              <a:t> </a:t>
            </a:r>
            <a:r>
              <a:rPr lang="en-US" sz="3730" b="1" dirty="0" err="1">
                <a:solidFill>
                  <a:srgbClr val="FF3399"/>
                </a:solidFill>
                <a:latin typeface="Times New Roman" panose="02020603050405020304" pitchFamily="18" charset="0"/>
                <a:cs typeface="Times New Roman" panose="02020603050405020304" pitchFamily="18" charset="0"/>
              </a:rPr>
              <a:t>thành</a:t>
            </a:r>
            <a:r>
              <a:rPr lang="en-US" sz="3730" b="1" dirty="0">
                <a:solidFill>
                  <a:srgbClr val="FF3399"/>
                </a:solidFill>
                <a:latin typeface="Times New Roman" panose="02020603050405020304" pitchFamily="18" charset="0"/>
                <a:cs typeface="Times New Roman" panose="02020603050405020304" pitchFamily="18" charset="0"/>
              </a:rPr>
              <a:t> </a:t>
            </a:r>
            <a:r>
              <a:rPr lang="en-US" sz="3730" b="1" dirty="0" err="1">
                <a:solidFill>
                  <a:srgbClr val="FF3399"/>
                </a:solidFill>
                <a:latin typeface="Times New Roman" panose="02020603050405020304" pitchFamily="18" charset="0"/>
                <a:cs typeface="Times New Roman" panose="02020603050405020304" pitchFamily="18" charset="0"/>
              </a:rPr>
              <a:t>bài</a:t>
            </a:r>
            <a:r>
              <a:rPr lang="en-US" sz="3730" b="1" dirty="0">
                <a:solidFill>
                  <a:srgbClr val="FF3399"/>
                </a:solidFill>
                <a:latin typeface="Times New Roman" panose="02020603050405020304" pitchFamily="18" charset="0"/>
                <a:cs typeface="Times New Roman" panose="02020603050405020304" pitchFamily="18" charset="0"/>
              </a:rPr>
              <a:t> </a:t>
            </a:r>
            <a:r>
              <a:rPr lang="en-US" sz="3730" b="1" dirty="0" err="1">
                <a:solidFill>
                  <a:srgbClr val="FF3399"/>
                </a:solidFill>
                <a:latin typeface="Times New Roman" panose="02020603050405020304" pitchFamily="18" charset="0"/>
                <a:cs typeface="Times New Roman" panose="02020603050405020304" pitchFamily="18" charset="0"/>
              </a:rPr>
              <a:t>tập</a:t>
            </a:r>
            <a:r>
              <a:rPr lang="en-US" sz="3730" b="1" dirty="0">
                <a:solidFill>
                  <a:srgbClr val="FF3399"/>
                </a:solidFill>
                <a:latin typeface="Times New Roman" panose="02020603050405020304" pitchFamily="18" charset="0"/>
                <a:cs typeface="Times New Roman" panose="02020603050405020304" pitchFamily="18" charset="0"/>
              </a:rPr>
              <a:t> </a:t>
            </a:r>
            <a:r>
              <a:rPr lang="en-US" sz="3730" b="1" dirty="0" smtClean="0">
                <a:solidFill>
                  <a:srgbClr val="FF3399"/>
                </a:solidFill>
                <a:latin typeface="Times New Roman" panose="02020603050405020304" pitchFamily="18" charset="0"/>
                <a:cs typeface="Times New Roman" panose="02020603050405020304" pitchFamily="18" charset="0"/>
              </a:rPr>
              <a:t>SGK T154 </a:t>
            </a:r>
            <a:r>
              <a:rPr lang="en-US" sz="3730" b="1" dirty="0" err="1" smtClean="0">
                <a:solidFill>
                  <a:srgbClr val="FF3399"/>
                </a:solidFill>
                <a:latin typeface="Times New Roman" panose="02020603050405020304" pitchFamily="18" charset="0"/>
                <a:cs typeface="Times New Roman" panose="02020603050405020304" pitchFamily="18" charset="0"/>
              </a:rPr>
              <a:t>phần</a:t>
            </a:r>
            <a:r>
              <a:rPr lang="en-US" sz="3730" b="1" dirty="0" smtClean="0">
                <a:solidFill>
                  <a:srgbClr val="FF3399"/>
                </a:solidFill>
                <a:latin typeface="Times New Roman" panose="02020603050405020304" pitchFamily="18" charset="0"/>
                <a:cs typeface="Times New Roman" panose="02020603050405020304" pitchFamily="18" charset="0"/>
              </a:rPr>
              <a:t> </a:t>
            </a:r>
            <a:r>
              <a:rPr lang="en-US" sz="3730" b="1" dirty="0" err="1" smtClean="0">
                <a:solidFill>
                  <a:srgbClr val="FF3399"/>
                </a:solidFill>
                <a:latin typeface="Times New Roman" panose="02020603050405020304" pitchFamily="18" charset="0"/>
                <a:cs typeface="Times New Roman" panose="02020603050405020304" pitchFamily="18" charset="0"/>
              </a:rPr>
              <a:t>luyện</a:t>
            </a:r>
            <a:r>
              <a:rPr lang="en-US" sz="3730" b="1" dirty="0" smtClean="0">
                <a:solidFill>
                  <a:srgbClr val="FF3399"/>
                </a:solidFill>
                <a:latin typeface="Times New Roman" panose="02020603050405020304" pitchFamily="18" charset="0"/>
                <a:cs typeface="Times New Roman" panose="02020603050405020304" pitchFamily="18" charset="0"/>
              </a:rPr>
              <a:t> </a:t>
            </a:r>
            <a:r>
              <a:rPr lang="en-US" sz="3730" b="1" dirty="0" err="1" smtClean="0">
                <a:solidFill>
                  <a:srgbClr val="FF3399"/>
                </a:solidFill>
                <a:latin typeface="Times New Roman" panose="02020603050405020304" pitchFamily="18" charset="0"/>
                <a:cs typeface="Times New Roman" panose="02020603050405020304" pitchFamily="18" charset="0"/>
              </a:rPr>
              <a:t>tập</a:t>
            </a:r>
            <a:r>
              <a:rPr lang="en-US" sz="3730" b="1" dirty="0" smtClean="0">
                <a:solidFill>
                  <a:srgbClr val="FF3399"/>
                </a:solidFill>
                <a:latin typeface="Times New Roman" panose="02020603050405020304" pitchFamily="18" charset="0"/>
                <a:cs typeface="Times New Roman" panose="02020603050405020304" pitchFamily="18" charset="0"/>
              </a:rPr>
              <a:t> </a:t>
            </a:r>
            <a:r>
              <a:rPr lang="en-US" sz="3730" b="1" dirty="0" err="1" smtClean="0">
                <a:solidFill>
                  <a:srgbClr val="FF3399"/>
                </a:solidFill>
                <a:latin typeface="Times New Roman" panose="02020603050405020304" pitchFamily="18" charset="0"/>
                <a:cs typeface="Times New Roman" panose="02020603050405020304" pitchFamily="18" charset="0"/>
              </a:rPr>
              <a:t>và</a:t>
            </a:r>
            <a:r>
              <a:rPr lang="en-US" sz="3730" b="1" dirty="0" smtClean="0">
                <a:solidFill>
                  <a:srgbClr val="FF3399"/>
                </a:solidFill>
                <a:latin typeface="Times New Roman" panose="02020603050405020304" pitchFamily="18" charset="0"/>
                <a:cs typeface="Times New Roman" panose="02020603050405020304" pitchFamily="18" charset="0"/>
              </a:rPr>
              <a:t> </a:t>
            </a:r>
            <a:r>
              <a:rPr lang="en-US" sz="3730" b="1" dirty="0" err="1" smtClean="0">
                <a:solidFill>
                  <a:srgbClr val="FF3399"/>
                </a:solidFill>
                <a:latin typeface="Times New Roman" panose="02020603050405020304" pitchFamily="18" charset="0"/>
                <a:cs typeface="Times New Roman" panose="02020603050405020304" pitchFamily="18" charset="0"/>
              </a:rPr>
              <a:t>vận</a:t>
            </a:r>
            <a:r>
              <a:rPr lang="en-US" sz="3730" b="1" dirty="0" smtClean="0">
                <a:solidFill>
                  <a:srgbClr val="FF3399"/>
                </a:solidFill>
                <a:latin typeface="Times New Roman" panose="02020603050405020304" pitchFamily="18" charset="0"/>
                <a:cs typeface="Times New Roman" panose="02020603050405020304" pitchFamily="18" charset="0"/>
              </a:rPr>
              <a:t> </a:t>
            </a:r>
            <a:r>
              <a:rPr lang="en-US" sz="3730" b="1" dirty="0" err="1" smtClean="0">
                <a:solidFill>
                  <a:srgbClr val="FF3399"/>
                </a:solidFill>
                <a:latin typeface="Times New Roman" panose="02020603050405020304" pitchFamily="18" charset="0"/>
                <a:cs typeface="Times New Roman" panose="02020603050405020304" pitchFamily="18" charset="0"/>
              </a:rPr>
              <a:t>dụng</a:t>
            </a:r>
            <a:r>
              <a:rPr lang="en-US" sz="3730" b="1" dirty="0" smtClean="0">
                <a:solidFill>
                  <a:srgbClr val="FF3399"/>
                </a:solidFill>
                <a:latin typeface="Times New Roman" panose="02020603050405020304" pitchFamily="18" charset="0"/>
                <a:cs typeface="Times New Roman" panose="02020603050405020304" pitchFamily="18" charset="0"/>
              </a:rPr>
              <a:t> </a:t>
            </a:r>
            <a:r>
              <a:rPr lang="en-US" sz="3730" b="1" dirty="0" err="1" smtClean="0">
                <a:solidFill>
                  <a:srgbClr val="FF3399"/>
                </a:solidFill>
                <a:latin typeface="Times New Roman" panose="02020603050405020304" pitchFamily="18" charset="0"/>
                <a:cs typeface="Times New Roman" panose="02020603050405020304" pitchFamily="18" charset="0"/>
              </a:rPr>
              <a:t>chưa</a:t>
            </a:r>
            <a:r>
              <a:rPr lang="en-US" sz="3730" b="1" dirty="0" smtClean="0">
                <a:solidFill>
                  <a:srgbClr val="FF3399"/>
                </a:solidFill>
                <a:latin typeface="Times New Roman" panose="02020603050405020304" pitchFamily="18" charset="0"/>
                <a:cs typeface="Times New Roman" panose="02020603050405020304" pitchFamily="18" charset="0"/>
              </a:rPr>
              <a:t> </a:t>
            </a:r>
            <a:r>
              <a:rPr lang="en-US" sz="3730" b="1" dirty="0" err="1" smtClean="0">
                <a:solidFill>
                  <a:srgbClr val="FF3399"/>
                </a:solidFill>
                <a:latin typeface="Times New Roman" panose="02020603050405020304" pitchFamily="18" charset="0"/>
                <a:cs typeface="Times New Roman" panose="02020603050405020304" pitchFamily="18" charset="0"/>
              </a:rPr>
              <a:t>hoàn</a:t>
            </a:r>
            <a:r>
              <a:rPr lang="en-US" sz="3730" b="1" dirty="0" smtClean="0">
                <a:solidFill>
                  <a:srgbClr val="FF3399"/>
                </a:solidFill>
                <a:latin typeface="Times New Roman" panose="02020603050405020304" pitchFamily="18" charset="0"/>
                <a:cs typeface="Times New Roman" panose="02020603050405020304" pitchFamily="18" charset="0"/>
              </a:rPr>
              <a:t> </a:t>
            </a:r>
            <a:r>
              <a:rPr lang="en-US" sz="3730" b="1" dirty="0" err="1" smtClean="0">
                <a:solidFill>
                  <a:srgbClr val="FF3399"/>
                </a:solidFill>
                <a:latin typeface="Times New Roman" panose="02020603050405020304" pitchFamily="18" charset="0"/>
                <a:cs typeface="Times New Roman" panose="02020603050405020304" pitchFamily="18" charset="0"/>
              </a:rPr>
              <a:t>thành</a:t>
            </a:r>
            <a:r>
              <a:rPr lang="en-US" sz="3730" b="1" dirty="0" smtClean="0">
                <a:solidFill>
                  <a:srgbClr val="FF3399"/>
                </a:solidFill>
                <a:latin typeface="Times New Roman" panose="02020603050405020304" pitchFamily="18" charset="0"/>
                <a:cs typeface="Times New Roman" panose="02020603050405020304" pitchFamily="18" charset="0"/>
              </a:rPr>
              <a:t>.</a:t>
            </a:r>
            <a:endParaRPr lang="en-US" sz="3730" b="1" dirty="0">
              <a:solidFill>
                <a:srgbClr val="FF3399"/>
              </a:solidFill>
              <a:latin typeface="Times New Roman" panose="02020603050405020304" pitchFamily="18" charset="0"/>
              <a:cs typeface="Times New Roman" panose="02020603050405020304" pitchFamily="18" charset="0"/>
            </a:endParaRPr>
          </a:p>
        </p:txBody>
      </p:sp>
      <p:sp>
        <p:nvSpPr>
          <p:cNvPr id="13" name="Freeform 9"/>
          <p:cNvSpPr/>
          <p:nvPr/>
        </p:nvSpPr>
        <p:spPr>
          <a:xfrm>
            <a:off x="1446416" y="4532838"/>
            <a:ext cx="103585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85">
              <a:lnSpc>
                <a:spcPct val="90000"/>
              </a:lnSpc>
              <a:spcBef>
                <a:spcPct val="0"/>
              </a:spcBef>
              <a:spcAft>
                <a:spcPct val="35000"/>
              </a:spcAft>
            </a:pPr>
            <a:r>
              <a:rPr lang="en-US" sz="3730" b="1" dirty="0" err="1">
                <a:solidFill>
                  <a:srgbClr val="3399FF"/>
                </a:solidFill>
                <a:latin typeface="Times New Roman" panose="02020603050405020304" pitchFamily="18" charset="0"/>
                <a:cs typeface="Times New Roman" panose="02020603050405020304" pitchFamily="18" charset="0"/>
              </a:rPr>
              <a:t>Chuẩn</a:t>
            </a:r>
            <a:r>
              <a:rPr lang="en-US" sz="3730" b="1" dirty="0">
                <a:solidFill>
                  <a:srgbClr val="3399FF"/>
                </a:solidFill>
                <a:latin typeface="Times New Roman" panose="02020603050405020304" pitchFamily="18" charset="0"/>
                <a:cs typeface="Times New Roman" panose="02020603050405020304" pitchFamily="18" charset="0"/>
              </a:rPr>
              <a:t> </a:t>
            </a:r>
            <a:r>
              <a:rPr lang="en-US" sz="3730" b="1" dirty="0" err="1">
                <a:solidFill>
                  <a:srgbClr val="3399FF"/>
                </a:solidFill>
                <a:latin typeface="Times New Roman" panose="02020603050405020304" pitchFamily="18" charset="0"/>
                <a:cs typeface="Times New Roman" panose="02020603050405020304" pitchFamily="18" charset="0"/>
              </a:rPr>
              <a:t>bị</a:t>
            </a:r>
            <a:r>
              <a:rPr lang="en-US" sz="3730" b="1" dirty="0">
                <a:solidFill>
                  <a:srgbClr val="3399FF"/>
                </a:solidFill>
                <a:latin typeface="Times New Roman" panose="02020603050405020304" pitchFamily="18" charset="0"/>
                <a:cs typeface="Times New Roman" panose="02020603050405020304" pitchFamily="18" charset="0"/>
              </a:rPr>
              <a:t> </a:t>
            </a:r>
            <a:r>
              <a:rPr lang="en-US" sz="3730" b="1" dirty="0" err="1">
                <a:solidFill>
                  <a:srgbClr val="3399FF"/>
                </a:solidFill>
                <a:latin typeface="Times New Roman" panose="02020603050405020304" pitchFamily="18" charset="0"/>
                <a:cs typeface="Times New Roman" panose="02020603050405020304" pitchFamily="18" charset="0"/>
              </a:rPr>
              <a:t>bài</a:t>
            </a:r>
            <a:r>
              <a:rPr lang="en-US" sz="3730" b="1" dirty="0">
                <a:solidFill>
                  <a:srgbClr val="3399FF"/>
                </a:solidFill>
                <a:latin typeface="Times New Roman" panose="02020603050405020304" pitchFamily="18" charset="0"/>
                <a:cs typeface="Times New Roman" panose="02020603050405020304" pitchFamily="18" charset="0"/>
              </a:rPr>
              <a:t> </a:t>
            </a:r>
            <a:r>
              <a:rPr lang="en-US" sz="3730" b="1" dirty="0" err="1" smtClean="0">
                <a:solidFill>
                  <a:srgbClr val="3399FF"/>
                </a:solidFill>
                <a:latin typeface="Times New Roman" panose="02020603050405020304" pitchFamily="18" charset="0"/>
                <a:cs typeface="Times New Roman" panose="02020603050405020304" pitchFamily="18" charset="0"/>
              </a:rPr>
              <a:t>mới</a:t>
            </a:r>
            <a:r>
              <a:rPr lang="en-US" sz="3730" b="1" dirty="0" smtClean="0">
                <a:solidFill>
                  <a:srgbClr val="3399FF"/>
                </a:solidFill>
                <a:latin typeface="Times New Roman" panose="02020603050405020304" pitchFamily="18" charset="0"/>
                <a:cs typeface="Times New Roman" panose="02020603050405020304" pitchFamily="18" charset="0"/>
              </a:rPr>
              <a:t>.</a:t>
            </a:r>
            <a:endParaRPr lang="en-US" sz="3730" b="1" dirty="0">
              <a:solidFill>
                <a:srgbClr val="3399FF"/>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1"/>
          <a:stretch>
            <a:fillRect/>
          </a:stretch>
        </p:blipFill>
        <p:spPr>
          <a:xfrm>
            <a:off x="9248326" y="0"/>
            <a:ext cx="2943674" cy="20564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3001" name="Picture 1073743000"/>
          <p:cNvPicPr>
            <a:picLocks noChangeAspect="1"/>
          </p:cNvPicPr>
          <p:nvPr/>
        </p:nvPicPr>
        <p:blipFill>
          <a:blip r:embed="rId1">
            <a:clrChange>
              <a:clrFrom>
                <a:srgbClr val="FFFFFF"/>
              </a:clrFrom>
              <a:clrTo>
                <a:srgbClr val="FFFFFF">
                  <a:alpha val="0"/>
                </a:srgbClr>
              </a:clrTo>
            </a:clrChange>
          </a:blip>
          <a:srcRect l="10210" t="37720" r="55714" b="5838"/>
          <a:stretch>
            <a:fillRect/>
          </a:stretch>
        </p:blipFill>
        <p:spPr>
          <a:xfrm>
            <a:off x="225425" y="807085"/>
            <a:ext cx="2602230" cy="6050915"/>
          </a:xfrm>
          <a:prstGeom prst="rect">
            <a:avLst/>
          </a:prstGeom>
          <a:noFill/>
          <a:ln w="9525">
            <a:noFill/>
          </a:ln>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180" y="817880"/>
            <a:ext cx="8950325" cy="60286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6"/>
          <p:cNvSpPr/>
          <p:nvPr/>
        </p:nvSpPr>
        <p:spPr>
          <a:xfrm>
            <a:off x="525780" y="0"/>
            <a:ext cx="10352405" cy="61849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1</a:t>
            </a:r>
            <a:r>
              <a:rPr lang="en-NZ" altLang="en-US" sz="3200" b="1"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Các</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tầng</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khí</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quyển</a:t>
            </a:r>
            <a:r>
              <a:rPr lang="en-US" sz="3200" b="1" dirty="0"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Text Box 2"/>
          <p:cNvSpPr txBox="1"/>
          <p:nvPr/>
        </p:nvSpPr>
        <p:spPr>
          <a:xfrm>
            <a:off x="4912995" y="1671955"/>
            <a:ext cx="2497455" cy="922020"/>
          </a:xfrm>
          <a:prstGeom prst="rect">
            <a:avLst/>
          </a:prstGeom>
          <a:solidFill>
            <a:schemeClr val="bg1"/>
          </a:solidFill>
          <a:ln>
            <a:solidFill>
              <a:schemeClr val="tx1"/>
            </a:solidFill>
          </a:ln>
        </p:spPr>
        <p:txBody>
          <a:bodyPr wrap="square" rtlCol="0">
            <a:spAutoFit/>
          </a:bodyPr>
          <a:p>
            <a:endParaRPr lang="en-US"/>
          </a:p>
          <a:p>
            <a:endParaRPr lang="en-US"/>
          </a:p>
          <a:p>
            <a:endParaRPr lang="en-US"/>
          </a:p>
        </p:txBody>
      </p:sp>
      <p:sp>
        <p:nvSpPr>
          <p:cNvPr id="4" name="Text Box 3"/>
          <p:cNvSpPr txBox="1"/>
          <p:nvPr/>
        </p:nvSpPr>
        <p:spPr>
          <a:xfrm>
            <a:off x="7410450" y="1671955"/>
            <a:ext cx="2339975" cy="922020"/>
          </a:xfrm>
          <a:prstGeom prst="rect">
            <a:avLst/>
          </a:prstGeom>
          <a:solidFill>
            <a:schemeClr val="accent1">
              <a:lumMod val="20000"/>
              <a:lumOff val="80000"/>
            </a:schemeClr>
          </a:solidFill>
          <a:ln>
            <a:solidFill>
              <a:schemeClr val="tx1"/>
            </a:solidFill>
          </a:ln>
        </p:spPr>
        <p:txBody>
          <a:bodyPr wrap="square" rtlCol="0">
            <a:spAutoFit/>
          </a:bodyPr>
          <a:p>
            <a:endParaRPr lang="en-US"/>
          </a:p>
          <a:p>
            <a:endParaRPr lang="en-US"/>
          </a:p>
          <a:p>
            <a:endParaRPr lang="en-US"/>
          </a:p>
        </p:txBody>
      </p:sp>
      <p:sp>
        <p:nvSpPr>
          <p:cNvPr id="8" name="Text Box 7"/>
          <p:cNvSpPr txBox="1"/>
          <p:nvPr/>
        </p:nvSpPr>
        <p:spPr>
          <a:xfrm>
            <a:off x="9750425" y="1672590"/>
            <a:ext cx="2080895" cy="922020"/>
          </a:xfrm>
          <a:prstGeom prst="rect">
            <a:avLst/>
          </a:prstGeom>
          <a:solidFill>
            <a:schemeClr val="accent1">
              <a:lumMod val="60000"/>
              <a:lumOff val="40000"/>
            </a:schemeClr>
          </a:solidFill>
          <a:ln>
            <a:solidFill>
              <a:schemeClr val="tx1"/>
            </a:solidFill>
          </a:ln>
        </p:spPr>
        <p:txBody>
          <a:bodyPr wrap="square" rtlCol="0">
            <a:spAutoFit/>
          </a:bodyPr>
          <a:p>
            <a:endParaRPr lang="en-US"/>
          </a:p>
          <a:p>
            <a:endParaRPr lang="en-US"/>
          </a:p>
          <a:p>
            <a:endParaRPr lang="en-US"/>
          </a:p>
        </p:txBody>
      </p:sp>
      <p:sp>
        <p:nvSpPr>
          <p:cNvPr id="9" name="Text Box 8"/>
          <p:cNvSpPr txBox="1"/>
          <p:nvPr/>
        </p:nvSpPr>
        <p:spPr>
          <a:xfrm>
            <a:off x="4928870" y="4398010"/>
            <a:ext cx="2481580" cy="2306955"/>
          </a:xfrm>
          <a:prstGeom prst="rect">
            <a:avLst/>
          </a:prstGeom>
          <a:solidFill>
            <a:schemeClr val="bg1"/>
          </a:solidFill>
          <a:ln>
            <a:solidFill>
              <a:schemeClr val="tx1"/>
            </a:solidFill>
          </a:ln>
        </p:spPr>
        <p:txBody>
          <a:bodyPr wrap="square" rtlCol="0">
            <a:spAutoFit/>
          </a:bodyPr>
          <a:p>
            <a:endParaRPr lang="en-US"/>
          </a:p>
          <a:p>
            <a:endParaRPr lang="en-US"/>
          </a:p>
          <a:p>
            <a:endParaRPr lang="en-US"/>
          </a:p>
          <a:p>
            <a:endParaRPr lang="en-US"/>
          </a:p>
          <a:p>
            <a:endParaRPr lang="en-US"/>
          </a:p>
          <a:p>
            <a:endParaRPr lang="en-US"/>
          </a:p>
          <a:p>
            <a:endParaRPr lang="en-US"/>
          </a:p>
          <a:p>
            <a:endParaRPr lang="en-US"/>
          </a:p>
        </p:txBody>
      </p:sp>
      <p:sp>
        <p:nvSpPr>
          <p:cNvPr id="10" name="Text Box 9"/>
          <p:cNvSpPr txBox="1"/>
          <p:nvPr/>
        </p:nvSpPr>
        <p:spPr>
          <a:xfrm>
            <a:off x="7432675" y="4398010"/>
            <a:ext cx="2322195" cy="2306955"/>
          </a:xfrm>
          <a:prstGeom prst="rect">
            <a:avLst/>
          </a:prstGeom>
          <a:solidFill>
            <a:schemeClr val="accent5">
              <a:lumMod val="20000"/>
              <a:lumOff val="80000"/>
            </a:schemeClr>
          </a:solidFill>
          <a:ln>
            <a:solidFill>
              <a:schemeClr val="tx1"/>
            </a:solidFill>
          </a:ln>
        </p:spPr>
        <p:txBody>
          <a:bodyPr wrap="square" rtlCol="0">
            <a:spAutoFit/>
          </a:bodyPr>
          <a:p>
            <a:endParaRPr lang="en-US"/>
          </a:p>
          <a:p>
            <a:endParaRPr lang="en-US"/>
          </a:p>
          <a:p>
            <a:endParaRPr lang="en-US"/>
          </a:p>
          <a:p>
            <a:endParaRPr lang="en-US"/>
          </a:p>
          <a:p>
            <a:endParaRPr lang="en-US"/>
          </a:p>
          <a:p>
            <a:endParaRPr lang="en-US"/>
          </a:p>
          <a:p>
            <a:endParaRPr lang="en-US"/>
          </a:p>
          <a:p>
            <a:endParaRPr lang="en-US"/>
          </a:p>
        </p:txBody>
      </p:sp>
      <p:sp>
        <p:nvSpPr>
          <p:cNvPr id="11" name="Text Box 10"/>
          <p:cNvSpPr txBox="1"/>
          <p:nvPr/>
        </p:nvSpPr>
        <p:spPr>
          <a:xfrm>
            <a:off x="9777095" y="4398010"/>
            <a:ext cx="2010410" cy="2306955"/>
          </a:xfrm>
          <a:prstGeom prst="rect">
            <a:avLst/>
          </a:prstGeom>
          <a:solidFill>
            <a:schemeClr val="accent1">
              <a:lumMod val="60000"/>
              <a:lumOff val="40000"/>
            </a:schemeClr>
          </a:solidFill>
          <a:ln>
            <a:solidFill>
              <a:schemeClr val="tx1"/>
            </a:solidFill>
          </a:ln>
        </p:spPr>
        <p:txBody>
          <a:bodyPr wrap="square" rtlCol="0">
            <a:spAutoFit/>
          </a:bodyPr>
          <a:p>
            <a:endParaRPr lang="en-US"/>
          </a:p>
          <a:p>
            <a:endParaRPr lang="en-US"/>
          </a:p>
          <a:p>
            <a:endParaRPr lang="en-US"/>
          </a:p>
          <a:p>
            <a:endParaRPr lang="en-US"/>
          </a:p>
          <a:p>
            <a:endParaRPr lang="en-US"/>
          </a:p>
          <a:p>
            <a:endParaRPr lang="en-US"/>
          </a:p>
          <a:p>
            <a:endParaRPr lang="en-US"/>
          </a:p>
          <a:p>
            <a:endParaRPr lang="en-US"/>
          </a:p>
        </p:txBody>
      </p:sp>
      <p:sp>
        <p:nvSpPr>
          <p:cNvPr id="12" name="Text Box 11"/>
          <p:cNvSpPr txBox="1"/>
          <p:nvPr/>
        </p:nvSpPr>
        <p:spPr>
          <a:xfrm>
            <a:off x="4928870" y="2619375"/>
            <a:ext cx="2503170" cy="1753235"/>
          </a:xfrm>
          <a:prstGeom prst="rect">
            <a:avLst/>
          </a:prstGeom>
          <a:solidFill>
            <a:schemeClr val="bg1"/>
          </a:solidFill>
          <a:ln>
            <a:solidFill>
              <a:schemeClr val="tx1"/>
            </a:solidFill>
          </a:ln>
        </p:spPr>
        <p:txBody>
          <a:bodyPr wrap="square" rtlCol="0">
            <a:spAutoFit/>
          </a:bodyPr>
          <a:p>
            <a:endParaRPr lang="en-US"/>
          </a:p>
          <a:p>
            <a:endParaRPr lang="en-US"/>
          </a:p>
          <a:p>
            <a:endParaRPr lang="en-US"/>
          </a:p>
          <a:p>
            <a:endParaRPr lang="en-US"/>
          </a:p>
          <a:p>
            <a:endParaRPr lang="en-US"/>
          </a:p>
          <a:p>
            <a:endParaRPr lang="en-US"/>
          </a:p>
        </p:txBody>
      </p:sp>
      <p:sp>
        <p:nvSpPr>
          <p:cNvPr id="13" name="Text Box 12"/>
          <p:cNvSpPr txBox="1"/>
          <p:nvPr/>
        </p:nvSpPr>
        <p:spPr>
          <a:xfrm>
            <a:off x="7411085" y="2593975"/>
            <a:ext cx="2343785" cy="1753235"/>
          </a:xfrm>
          <a:prstGeom prst="rect">
            <a:avLst/>
          </a:prstGeom>
          <a:solidFill>
            <a:schemeClr val="accent1">
              <a:lumMod val="20000"/>
              <a:lumOff val="80000"/>
            </a:schemeClr>
          </a:solidFill>
          <a:ln>
            <a:solidFill>
              <a:schemeClr val="tx1"/>
            </a:solidFill>
          </a:ln>
        </p:spPr>
        <p:txBody>
          <a:bodyPr wrap="square" rtlCol="0">
            <a:spAutoFit/>
          </a:bodyPr>
          <a:p>
            <a:endParaRPr lang="en-US"/>
          </a:p>
          <a:p>
            <a:endParaRPr lang="en-US"/>
          </a:p>
          <a:p>
            <a:endParaRPr lang="en-US"/>
          </a:p>
          <a:p>
            <a:endParaRPr lang="en-US"/>
          </a:p>
          <a:p>
            <a:endParaRPr lang="en-US"/>
          </a:p>
          <a:p>
            <a:endParaRPr lang="en-US"/>
          </a:p>
        </p:txBody>
      </p:sp>
      <p:sp>
        <p:nvSpPr>
          <p:cNvPr id="14" name="Text Box 13"/>
          <p:cNvSpPr txBox="1"/>
          <p:nvPr/>
        </p:nvSpPr>
        <p:spPr>
          <a:xfrm>
            <a:off x="9755505" y="2619375"/>
            <a:ext cx="2075815" cy="1753235"/>
          </a:xfrm>
          <a:prstGeom prst="rect">
            <a:avLst/>
          </a:prstGeom>
          <a:solidFill>
            <a:schemeClr val="accent1">
              <a:lumMod val="60000"/>
              <a:lumOff val="40000"/>
            </a:schemeClr>
          </a:solidFill>
          <a:ln>
            <a:solidFill>
              <a:schemeClr val="tx1"/>
            </a:solidFill>
          </a:ln>
        </p:spPr>
        <p:txBody>
          <a:bodyPr wrap="square" rtlCol="0">
            <a:spAutoFit/>
          </a:bodyPr>
          <a:p>
            <a:endParaRPr lang="en-US"/>
          </a:p>
          <a:p>
            <a:endParaRPr lang="en-US"/>
          </a:p>
          <a:p>
            <a:endParaRPr lang="en-US"/>
          </a:p>
          <a:p>
            <a:endParaRPr lang="en-US"/>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9" grpId="0" animBg="1"/>
      <p:bldP spid="4" grpId="0" animBg="1"/>
      <p:bldP spid="13" grpId="0" animBg="1"/>
      <p:bldP spid="10" grpId="0" animBg="1"/>
      <p:bldP spid="8" grpId="0" animBg="1"/>
      <p:bldP spid="14"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68" name="Content Placeholder 11267"/>
          <p:cNvGraphicFramePr>
            <a:graphicFrameLocks noGrp="1"/>
          </p:cNvGraphicFramePr>
          <p:nvPr>
            <p:ph idx="1"/>
          </p:nvPr>
        </p:nvGraphicFramePr>
        <p:xfrm>
          <a:off x="2974975" y="2345690"/>
          <a:ext cx="7693025" cy="3722688"/>
        </p:xfrm>
        <a:graphic>
          <a:graphicData uri="http://schemas.openxmlformats.org/presentationml/2006/ole">
            <mc:AlternateContent xmlns:mc="http://schemas.openxmlformats.org/markup-compatibility/2006">
              <mc:Choice xmlns:v="urn:schemas-microsoft-com:vml" Requires="v">
                <p:oleObj spid="_x0000_s3076" name="" r:id="rId1" imgW="7252335" imgH="3514090" progId="MSGraph.Chart.8">
                  <p:embed/>
                </p:oleObj>
              </mc:Choice>
              <mc:Fallback>
                <p:oleObj name="" r:id="rId1" imgW="7252335" imgH="3514090" progId="MSGraph.Chart.8">
                  <p:embed/>
                  <p:pic>
                    <p:nvPicPr>
                      <p:cNvPr id="0" name="Picture 3075"/>
                      <p:cNvPicPr/>
                      <p:nvPr/>
                    </p:nvPicPr>
                    <p:blipFill>
                      <a:blip r:embed="rId2"/>
                      <a:stretch>
                        <a:fillRect/>
                      </a:stretch>
                    </p:blipFill>
                    <p:spPr>
                      <a:xfrm>
                        <a:off x="2974975" y="2345690"/>
                        <a:ext cx="7693025" cy="3722688"/>
                      </a:xfrm>
                      <a:prstGeom prst="rect">
                        <a:avLst/>
                      </a:prstGeom>
                      <a:noFill/>
                      <a:ln w="38100">
                        <a:miter/>
                      </a:ln>
                    </p:spPr>
                  </p:pic>
                </p:oleObj>
              </mc:Fallback>
            </mc:AlternateContent>
          </a:graphicData>
        </a:graphic>
      </p:graphicFrame>
      <p:graphicFrame>
        <p:nvGraphicFramePr>
          <p:cNvPr id="11277" name="Content Placeholder 11276"/>
          <p:cNvGraphicFramePr>
            <a:graphicFrameLocks noGrp="1"/>
          </p:cNvGraphicFramePr>
          <p:nvPr>
            <p:ph idx="1"/>
          </p:nvPr>
        </p:nvGraphicFramePr>
        <p:xfrm>
          <a:off x="1524000" y="2514600"/>
          <a:ext cx="5867400" cy="4538663"/>
        </p:xfrm>
        <a:graphic>
          <a:graphicData uri="http://schemas.openxmlformats.org/presentationml/2006/ole">
            <mc:AlternateContent xmlns:mc="http://schemas.openxmlformats.org/markup-compatibility/2006">
              <mc:Choice xmlns:v="urn:schemas-microsoft-com:vml" Requires="v">
                <p:oleObj spid="_x0000_s3077" name="" r:id="rId3" imgW="5432425" imgH="4204335" progId="Excel.Chart.8">
                  <p:embed/>
                </p:oleObj>
              </mc:Choice>
              <mc:Fallback>
                <p:oleObj name="" r:id="rId3" imgW="5432425" imgH="4204335" progId="Excel.Chart.8">
                  <p:embed/>
                  <p:pic>
                    <p:nvPicPr>
                      <p:cNvPr id="0" name="Picture 3076"/>
                      <p:cNvPicPr/>
                      <p:nvPr/>
                    </p:nvPicPr>
                    <p:blipFill>
                      <a:blip r:embed="rId4"/>
                      <a:stretch>
                        <a:fillRect/>
                      </a:stretch>
                    </p:blipFill>
                    <p:spPr>
                      <a:xfrm>
                        <a:off x="1524000" y="2514600"/>
                        <a:ext cx="5867400" cy="4538663"/>
                      </a:xfrm>
                      <a:prstGeom prst="rect">
                        <a:avLst/>
                      </a:prstGeom>
                      <a:noFill/>
                      <a:ln w="38100">
                        <a:miter/>
                      </a:ln>
                    </p:spPr>
                  </p:pic>
                </p:oleObj>
              </mc:Fallback>
            </mc:AlternateContent>
          </a:graphicData>
        </a:graphic>
      </p:graphicFrame>
      <p:sp>
        <p:nvSpPr>
          <p:cNvPr id="11278" name="Text Box 11277"/>
          <p:cNvSpPr txBox="1"/>
          <p:nvPr/>
        </p:nvSpPr>
        <p:spPr>
          <a:xfrm>
            <a:off x="5181600" y="2971800"/>
            <a:ext cx="1828800" cy="629920"/>
          </a:xfrm>
          <a:prstGeom prst="rect">
            <a:avLst/>
          </a:prstGeom>
          <a:noFill/>
          <a:ln w="9525">
            <a:noFill/>
          </a:ln>
        </p:spPr>
        <p:txBody>
          <a:bodyPr>
            <a:spAutoFit/>
          </a:bodyPr>
          <a:p>
            <a:pPr>
              <a:spcBef>
                <a:spcPct val="50000"/>
              </a:spcBef>
            </a:pPr>
            <a:r>
              <a:rPr sz="1400" b="1" err="1"/>
              <a:t>Khí</a:t>
            </a:r>
            <a:r>
              <a:rPr sz="1400" b="1"/>
              <a:t> </a:t>
            </a:r>
            <a:r>
              <a:rPr sz="1400" b="1" err="1"/>
              <a:t>Oxi</a:t>
            </a:r>
            <a:r>
              <a:rPr sz="1400" b="1"/>
              <a:t> </a:t>
            </a:r>
            <a:endParaRPr sz="1400" b="1"/>
          </a:p>
          <a:p>
            <a:pPr>
              <a:spcBef>
                <a:spcPct val="50000"/>
              </a:spcBef>
            </a:pPr>
            <a:r>
              <a:rPr sz="1400" b="1"/>
              <a:t>(21%)</a:t>
            </a:r>
            <a:endParaRPr sz="1400" b="1"/>
          </a:p>
        </p:txBody>
      </p:sp>
      <p:sp>
        <p:nvSpPr>
          <p:cNvPr id="11281" name="Text Box 11280"/>
          <p:cNvSpPr txBox="1"/>
          <p:nvPr/>
        </p:nvSpPr>
        <p:spPr>
          <a:xfrm>
            <a:off x="3733800" y="5334000"/>
            <a:ext cx="1371600" cy="306705"/>
          </a:xfrm>
          <a:prstGeom prst="rect">
            <a:avLst/>
          </a:prstGeom>
          <a:noFill/>
          <a:ln w="9525">
            <a:noFill/>
          </a:ln>
        </p:spPr>
        <p:txBody>
          <a:bodyPr>
            <a:spAutoFit/>
          </a:bodyPr>
          <a:p>
            <a:pPr algn="ctr">
              <a:spcBef>
                <a:spcPct val="50000"/>
              </a:spcBef>
            </a:pPr>
            <a:r>
              <a:rPr sz="1400" b="1" err="1"/>
              <a:t>Khí</a:t>
            </a:r>
            <a:r>
              <a:rPr sz="1400" b="1"/>
              <a:t> </a:t>
            </a:r>
            <a:r>
              <a:rPr sz="1400" b="1" err="1"/>
              <a:t>Nitơ</a:t>
            </a:r>
            <a:r>
              <a:rPr sz="1400" b="1"/>
              <a:t> (78%)</a:t>
            </a:r>
            <a:endParaRPr sz="1400" b="1"/>
          </a:p>
        </p:txBody>
      </p:sp>
      <p:sp>
        <p:nvSpPr>
          <p:cNvPr id="11282" name="Straight Connector 11281"/>
          <p:cNvSpPr/>
          <p:nvPr/>
        </p:nvSpPr>
        <p:spPr>
          <a:xfrm>
            <a:off x="4794250" y="3157538"/>
            <a:ext cx="0" cy="533400"/>
          </a:xfrm>
          <a:prstGeom prst="line">
            <a:avLst/>
          </a:prstGeom>
          <a:ln w="19050" cap="flat" cmpd="sng">
            <a:solidFill>
              <a:schemeClr val="tx1"/>
            </a:solidFill>
            <a:prstDash val="solid"/>
            <a:headEnd type="none" w="med" len="med"/>
            <a:tailEnd type="none" w="med" len="med"/>
          </a:ln>
        </p:spPr>
      </p:sp>
      <p:sp>
        <p:nvSpPr>
          <p:cNvPr id="11283" name="Straight Connector 11282"/>
          <p:cNvSpPr/>
          <p:nvPr/>
        </p:nvSpPr>
        <p:spPr>
          <a:xfrm>
            <a:off x="4794250" y="3157538"/>
            <a:ext cx="457200" cy="0"/>
          </a:xfrm>
          <a:prstGeom prst="line">
            <a:avLst/>
          </a:prstGeom>
          <a:ln w="19050" cap="flat" cmpd="sng">
            <a:solidFill>
              <a:schemeClr val="tx1"/>
            </a:solidFill>
            <a:prstDash val="solid"/>
            <a:headEnd type="none" w="med" len="med"/>
            <a:tailEnd type="none" w="med" len="med"/>
          </a:ln>
        </p:spPr>
      </p:sp>
      <p:sp>
        <p:nvSpPr>
          <p:cNvPr id="11284" name="Text Box 11283"/>
          <p:cNvSpPr txBox="1"/>
          <p:nvPr/>
        </p:nvSpPr>
        <p:spPr>
          <a:xfrm>
            <a:off x="2244725" y="2973388"/>
            <a:ext cx="2057400" cy="521970"/>
          </a:xfrm>
          <a:prstGeom prst="rect">
            <a:avLst/>
          </a:prstGeom>
          <a:noFill/>
          <a:ln w="9525">
            <a:noFill/>
          </a:ln>
        </p:spPr>
        <p:txBody>
          <a:bodyPr>
            <a:spAutoFit/>
          </a:bodyPr>
          <a:p>
            <a:pPr>
              <a:spcBef>
                <a:spcPct val="50000"/>
              </a:spcBef>
            </a:pPr>
            <a:r>
              <a:rPr lang="en-NZ" sz="1400" b="1" err="1"/>
              <a:t>Khí carbonic, h</a:t>
            </a:r>
            <a:r>
              <a:rPr sz="1400" b="1" err="1"/>
              <a:t>ơi</a:t>
            </a:r>
            <a:r>
              <a:rPr sz="1400" b="1"/>
              <a:t> </a:t>
            </a:r>
            <a:r>
              <a:rPr sz="1400" b="1" err="1"/>
              <a:t>nước</a:t>
            </a:r>
            <a:r>
              <a:rPr sz="1400" b="1"/>
              <a:t> </a:t>
            </a:r>
            <a:r>
              <a:rPr sz="1400" b="1" err="1"/>
              <a:t>và</a:t>
            </a:r>
            <a:r>
              <a:rPr sz="1400" b="1"/>
              <a:t> </a:t>
            </a:r>
            <a:r>
              <a:rPr sz="1400" b="1" err="1"/>
              <a:t>các</a:t>
            </a:r>
            <a:r>
              <a:rPr sz="1400" b="1"/>
              <a:t> </a:t>
            </a:r>
            <a:r>
              <a:rPr sz="1400" b="1" err="1"/>
              <a:t>khí</a:t>
            </a:r>
            <a:r>
              <a:rPr sz="1400" b="1"/>
              <a:t> </a:t>
            </a:r>
            <a:r>
              <a:rPr sz="1400" b="1" err="1"/>
              <a:t>khác</a:t>
            </a:r>
            <a:r>
              <a:rPr sz="1400" b="1"/>
              <a:t> (1%)</a:t>
            </a:r>
            <a:endParaRPr sz="1400" b="1"/>
          </a:p>
        </p:txBody>
      </p:sp>
      <p:sp>
        <p:nvSpPr>
          <p:cNvPr id="11287" name="Straight Connector 11286"/>
          <p:cNvSpPr/>
          <p:nvPr/>
        </p:nvSpPr>
        <p:spPr>
          <a:xfrm>
            <a:off x="4400550" y="3124200"/>
            <a:ext cx="0" cy="381000"/>
          </a:xfrm>
          <a:prstGeom prst="line">
            <a:avLst/>
          </a:prstGeom>
          <a:ln w="12700" cap="flat" cmpd="sng">
            <a:solidFill>
              <a:schemeClr val="tx1"/>
            </a:solidFill>
            <a:prstDash val="solid"/>
            <a:headEnd type="none" w="med" len="med"/>
            <a:tailEnd type="none" w="med" len="med"/>
          </a:ln>
        </p:spPr>
      </p:sp>
      <p:sp>
        <p:nvSpPr>
          <p:cNvPr id="11288" name="Straight Connector 11287"/>
          <p:cNvSpPr/>
          <p:nvPr/>
        </p:nvSpPr>
        <p:spPr>
          <a:xfrm>
            <a:off x="4097338" y="3124200"/>
            <a:ext cx="315912" cy="0"/>
          </a:xfrm>
          <a:prstGeom prst="line">
            <a:avLst/>
          </a:prstGeom>
          <a:ln w="19050" cap="flat" cmpd="sng">
            <a:solidFill>
              <a:schemeClr val="tx1"/>
            </a:solidFill>
            <a:prstDash val="solid"/>
            <a:headEnd type="none" w="med" len="med"/>
            <a:tailEnd type="none" w="med" len="med"/>
          </a:ln>
        </p:spPr>
      </p:sp>
      <p:sp>
        <p:nvSpPr>
          <p:cNvPr id="11289" name="Cloud Callout 11288"/>
          <p:cNvSpPr/>
          <p:nvPr/>
        </p:nvSpPr>
        <p:spPr>
          <a:xfrm>
            <a:off x="8021955" y="724535"/>
            <a:ext cx="3871595" cy="2966720"/>
          </a:xfrm>
          <a:prstGeom prst="cloudCallout">
            <a:avLst>
              <a:gd name="adj1" fmla="val -39224"/>
              <a:gd name="adj2" fmla="val 61527"/>
            </a:avLst>
          </a:prstGeom>
          <a:solidFill>
            <a:srgbClr val="FFFF99"/>
          </a:solidFill>
          <a:ln w="9525" cap="flat" cmpd="sng">
            <a:solidFill>
              <a:schemeClr val="tx1"/>
            </a:solidFill>
            <a:prstDash val="solid"/>
            <a:headEnd type="none" w="med" len="med"/>
            <a:tailEnd type="none" w="med" len="med"/>
          </a:ln>
        </p:spPr>
        <p:txBody>
          <a:bodyPr/>
          <a:p>
            <a:pPr algn="ctr"/>
            <a:r>
              <a:rPr err="1"/>
              <a:t>Dựa</a:t>
            </a:r>
            <a:r>
              <a:t> </a:t>
            </a:r>
            <a:r>
              <a:rPr err="1"/>
              <a:t>vào</a:t>
            </a:r>
            <a:r>
              <a:t> </a:t>
            </a:r>
            <a:r>
              <a:rPr err="1"/>
              <a:t>biểu</a:t>
            </a:r>
            <a:r>
              <a:t> </a:t>
            </a:r>
            <a:r>
              <a:rPr err="1"/>
              <a:t>đồ</a:t>
            </a:r>
            <a:r>
              <a:t> </a:t>
            </a:r>
            <a:r>
              <a:rPr err="1"/>
              <a:t>em</a:t>
            </a:r>
            <a:r>
              <a:t> </a:t>
            </a:r>
            <a:r>
              <a:rPr err="1"/>
              <a:t>hãy</a:t>
            </a:r>
            <a:r>
              <a:t> </a:t>
            </a:r>
            <a:r>
              <a:rPr err="1"/>
              <a:t>cho</a:t>
            </a:r>
            <a:r>
              <a:t> </a:t>
            </a:r>
            <a:r>
              <a:rPr err="1"/>
              <a:t>biết</a:t>
            </a:r>
            <a:r>
              <a:t>: </a:t>
            </a:r>
            <a:r>
              <a:rPr b="1" i="1" err="1">
                <a:solidFill>
                  <a:srgbClr val="3333FF"/>
                </a:solidFill>
              </a:rPr>
              <a:t>Các</a:t>
            </a:r>
            <a:r>
              <a:rPr b="1" i="1">
                <a:solidFill>
                  <a:srgbClr val="3333FF"/>
                </a:solidFill>
              </a:rPr>
              <a:t> </a:t>
            </a:r>
            <a:r>
              <a:rPr b="1" i="1" err="1">
                <a:solidFill>
                  <a:srgbClr val="3333FF"/>
                </a:solidFill>
              </a:rPr>
              <a:t>thành</a:t>
            </a:r>
            <a:r>
              <a:rPr b="1" i="1">
                <a:solidFill>
                  <a:srgbClr val="3333FF"/>
                </a:solidFill>
              </a:rPr>
              <a:t> </a:t>
            </a:r>
            <a:r>
              <a:rPr b="1" i="1" err="1">
                <a:solidFill>
                  <a:srgbClr val="3333FF"/>
                </a:solidFill>
              </a:rPr>
              <a:t>phần</a:t>
            </a:r>
            <a:r>
              <a:rPr b="1" i="1">
                <a:solidFill>
                  <a:srgbClr val="3333FF"/>
                </a:solidFill>
              </a:rPr>
              <a:t> </a:t>
            </a:r>
            <a:r>
              <a:rPr b="1" i="1" err="1">
                <a:solidFill>
                  <a:srgbClr val="3333FF"/>
                </a:solidFill>
              </a:rPr>
              <a:t>của</a:t>
            </a:r>
            <a:r>
              <a:rPr b="1" i="1">
                <a:solidFill>
                  <a:srgbClr val="3333FF"/>
                </a:solidFill>
              </a:rPr>
              <a:t> </a:t>
            </a:r>
            <a:r>
              <a:rPr b="1" i="1" err="1">
                <a:solidFill>
                  <a:srgbClr val="3333FF"/>
                </a:solidFill>
              </a:rPr>
              <a:t>không</a:t>
            </a:r>
            <a:r>
              <a:rPr b="1" i="1">
                <a:solidFill>
                  <a:srgbClr val="3333FF"/>
                </a:solidFill>
              </a:rPr>
              <a:t> </a:t>
            </a:r>
            <a:r>
              <a:rPr b="1" i="1" err="1">
                <a:solidFill>
                  <a:srgbClr val="3333FF"/>
                </a:solidFill>
              </a:rPr>
              <a:t>khí</a:t>
            </a:r>
            <a:r>
              <a:rPr b="1" i="1">
                <a:solidFill>
                  <a:srgbClr val="3333FF"/>
                </a:solidFill>
              </a:rPr>
              <a:t> </a:t>
            </a:r>
            <a:r>
              <a:rPr b="1" i="1" err="1">
                <a:solidFill>
                  <a:srgbClr val="3333FF"/>
                </a:solidFill>
              </a:rPr>
              <a:t>và</a:t>
            </a:r>
            <a:r>
              <a:rPr b="1" i="1">
                <a:solidFill>
                  <a:srgbClr val="3333FF"/>
                </a:solidFill>
              </a:rPr>
              <a:t> </a:t>
            </a:r>
            <a:r>
              <a:rPr b="1" i="1" err="1">
                <a:solidFill>
                  <a:srgbClr val="3333FF"/>
                </a:solidFill>
              </a:rPr>
              <a:t>mỗi</a:t>
            </a:r>
            <a:r>
              <a:rPr b="1" i="1">
                <a:solidFill>
                  <a:srgbClr val="3333FF"/>
                </a:solidFill>
              </a:rPr>
              <a:t> </a:t>
            </a:r>
            <a:r>
              <a:rPr b="1" i="1" err="1">
                <a:solidFill>
                  <a:srgbClr val="3333FF"/>
                </a:solidFill>
              </a:rPr>
              <a:t>thành</a:t>
            </a:r>
            <a:r>
              <a:rPr b="1" i="1">
                <a:solidFill>
                  <a:srgbClr val="3333FF"/>
                </a:solidFill>
              </a:rPr>
              <a:t> </a:t>
            </a:r>
            <a:r>
              <a:rPr b="1" i="1" err="1">
                <a:solidFill>
                  <a:srgbClr val="3333FF"/>
                </a:solidFill>
              </a:rPr>
              <a:t>phần</a:t>
            </a:r>
            <a:r>
              <a:rPr b="1" i="1">
                <a:solidFill>
                  <a:srgbClr val="3333FF"/>
                </a:solidFill>
              </a:rPr>
              <a:t> </a:t>
            </a:r>
            <a:r>
              <a:rPr b="1" i="1" err="1">
                <a:solidFill>
                  <a:srgbClr val="3333FF"/>
                </a:solidFill>
              </a:rPr>
              <a:t>chiếm</a:t>
            </a:r>
            <a:r>
              <a:rPr b="1" i="1">
                <a:solidFill>
                  <a:srgbClr val="3333FF"/>
                </a:solidFill>
              </a:rPr>
              <a:t> </a:t>
            </a:r>
            <a:r>
              <a:rPr b="1" i="1" err="1">
                <a:solidFill>
                  <a:srgbClr val="3333FF"/>
                </a:solidFill>
              </a:rPr>
              <a:t>tỉ</a:t>
            </a:r>
            <a:r>
              <a:rPr b="1" i="1">
                <a:solidFill>
                  <a:srgbClr val="3333FF"/>
                </a:solidFill>
              </a:rPr>
              <a:t> </a:t>
            </a:r>
            <a:r>
              <a:rPr b="1" i="1" err="1">
                <a:solidFill>
                  <a:srgbClr val="3333FF"/>
                </a:solidFill>
              </a:rPr>
              <a:t>lệ</a:t>
            </a:r>
            <a:r>
              <a:rPr b="1" i="1">
                <a:solidFill>
                  <a:srgbClr val="3333FF"/>
                </a:solidFill>
              </a:rPr>
              <a:t> </a:t>
            </a:r>
            <a:r>
              <a:rPr b="1" i="1" err="1">
                <a:solidFill>
                  <a:srgbClr val="3333FF"/>
                </a:solidFill>
              </a:rPr>
              <a:t>bao</a:t>
            </a:r>
            <a:r>
              <a:rPr b="1" i="1">
                <a:solidFill>
                  <a:srgbClr val="3333FF"/>
                </a:solidFill>
              </a:rPr>
              <a:t> </a:t>
            </a:r>
            <a:r>
              <a:rPr b="1" i="1" err="1">
                <a:solidFill>
                  <a:srgbClr val="3333FF"/>
                </a:solidFill>
              </a:rPr>
              <a:t>nhiêu</a:t>
            </a:r>
            <a:r>
              <a:rPr b="1" i="1">
                <a:solidFill>
                  <a:srgbClr val="3333FF"/>
                </a:solidFill>
              </a:rPr>
              <a:t>?</a:t>
            </a:r>
            <a:endParaRPr b="1" i="1">
              <a:solidFill>
                <a:srgbClr val="3333FF"/>
              </a:solidFill>
            </a:endParaRPr>
          </a:p>
        </p:txBody>
      </p:sp>
      <p:pic>
        <p:nvPicPr>
          <p:cNvPr id="14" name="Picture 2" descr="Hình ảnh có liên qua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7011035" y="4321810"/>
            <a:ext cx="1819910" cy="2427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4"/>
                                        </p:tgtEl>
                                        <p:attrNameLst>
                                          <p:attrName>r</p:attrName>
                                        </p:attrNameLst>
                                      </p:cBhvr>
                                    </p:animRot>
                                    <p:animRot by="-240000">
                                      <p:cBhvr>
                                        <p:cTn id="7" dur="400" fill="hold">
                                          <p:stCondLst>
                                            <p:cond delay="400"/>
                                          </p:stCondLst>
                                        </p:cTn>
                                        <p:tgtEl>
                                          <p:spTgt spid="14"/>
                                        </p:tgtEl>
                                        <p:attrNameLst>
                                          <p:attrName>r</p:attrName>
                                        </p:attrNameLst>
                                      </p:cBhvr>
                                    </p:animRot>
                                    <p:animRot by="240000">
                                      <p:cBhvr>
                                        <p:cTn id="8" dur="400" fill="hold">
                                          <p:stCondLst>
                                            <p:cond delay="800"/>
                                          </p:stCondLst>
                                        </p:cTn>
                                        <p:tgtEl>
                                          <p:spTgt spid="14"/>
                                        </p:tgtEl>
                                        <p:attrNameLst>
                                          <p:attrName>r</p:attrName>
                                        </p:attrNameLst>
                                      </p:cBhvr>
                                    </p:animRot>
                                    <p:animRot by="-240000">
                                      <p:cBhvr>
                                        <p:cTn id="9" dur="400" fill="hold">
                                          <p:stCondLst>
                                            <p:cond delay="1200"/>
                                          </p:stCondLst>
                                        </p:cTn>
                                        <p:tgtEl>
                                          <p:spTgt spid="14"/>
                                        </p:tgtEl>
                                        <p:attrNameLst>
                                          <p:attrName>r</p:attrName>
                                        </p:attrNameLst>
                                      </p:cBhvr>
                                    </p:animRot>
                                    <p:animRot by="120000">
                                      <p:cBhvr>
                                        <p:cTn id="10" dur="400" fill="hold">
                                          <p:stCondLst>
                                            <p:cond delay="16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1284"/>
                                        </p:tgtEl>
                                        <p:attrNameLst>
                                          <p:attrName>style.visibility</p:attrName>
                                        </p:attrNameLst>
                                      </p:cBhvr>
                                      <p:to>
                                        <p:strVal val="visible"/>
                                      </p:to>
                                    </p:set>
                                    <p:animEffect transition="in" filter="wheel(4)">
                                      <p:cBhvr>
                                        <p:cTn id="15" dur="1000"/>
                                        <p:tgtEl>
                                          <p:spTgt spid="11284"/>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1278"/>
                                        </p:tgtEl>
                                        <p:attrNameLst>
                                          <p:attrName>style.visibility</p:attrName>
                                        </p:attrNameLst>
                                      </p:cBhvr>
                                      <p:to>
                                        <p:strVal val="visible"/>
                                      </p:to>
                                    </p:set>
                                    <p:animEffect transition="in" filter="wheel(4)">
                                      <p:cBhvr>
                                        <p:cTn id="18" dur="1000"/>
                                        <p:tgtEl>
                                          <p:spTgt spid="11278"/>
                                        </p:tgtEl>
                                      </p:cBhvr>
                                    </p:animEffect>
                                  </p:childTnLst>
                                </p:cTn>
                              </p:par>
                              <p:par>
                                <p:cTn id="19" presetID="21" presetClass="entr" presetSubtype="4" fill="hold" nodeType="withEffect">
                                  <p:stCondLst>
                                    <p:cond delay="0"/>
                                  </p:stCondLst>
                                  <p:childTnLst>
                                    <p:set>
                                      <p:cBhvr>
                                        <p:cTn id="20" dur="1" fill="hold">
                                          <p:stCondLst>
                                            <p:cond delay="0"/>
                                          </p:stCondLst>
                                        </p:cTn>
                                        <p:tgtEl>
                                          <p:spTgt spid="11283"/>
                                        </p:tgtEl>
                                        <p:attrNameLst>
                                          <p:attrName>style.visibility</p:attrName>
                                        </p:attrNameLst>
                                      </p:cBhvr>
                                      <p:to>
                                        <p:strVal val="visible"/>
                                      </p:to>
                                    </p:set>
                                    <p:animEffect transition="in" filter="wheel(4)">
                                      <p:cBhvr>
                                        <p:cTn id="21" dur="1000"/>
                                        <p:tgtEl>
                                          <p:spTgt spid="11283"/>
                                        </p:tgtEl>
                                      </p:cBhvr>
                                    </p:animEffect>
                                  </p:childTnLst>
                                </p:cTn>
                              </p:par>
                              <p:par>
                                <p:cTn id="22" presetID="21" presetClass="entr" presetSubtype="4" fill="hold" nodeType="withEffect">
                                  <p:stCondLst>
                                    <p:cond delay="0"/>
                                  </p:stCondLst>
                                  <p:childTnLst>
                                    <p:set>
                                      <p:cBhvr>
                                        <p:cTn id="23" dur="1" fill="hold">
                                          <p:stCondLst>
                                            <p:cond delay="0"/>
                                          </p:stCondLst>
                                        </p:cTn>
                                        <p:tgtEl>
                                          <p:spTgt spid="11282"/>
                                        </p:tgtEl>
                                        <p:attrNameLst>
                                          <p:attrName>style.visibility</p:attrName>
                                        </p:attrNameLst>
                                      </p:cBhvr>
                                      <p:to>
                                        <p:strVal val="visible"/>
                                      </p:to>
                                    </p:set>
                                    <p:animEffect transition="in" filter="wheel(4)">
                                      <p:cBhvr>
                                        <p:cTn id="24" dur="1000"/>
                                        <p:tgtEl>
                                          <p:spTgt spid="11282"/>
                                        </p:tgtEl>
                                      </p:cBhvr>
                                    </p:animEffect>
                                  </p:childTnLst>
                                </p:cTn>
                              </p:par>
                              <p:par>
                                <p:cTn id="25" presetID="21" presetClass="entr" presetSubtype="4" fill="hold" nodeType="withEffect">
                                  <p:stCondLst>
                                    <p:cond delay="0"/>
                                  </p:stCondLst>
                                  <p:childTnLst>
                                    <p:set>
                                      <p:cBhvr>
                                        <p:cTn id="26" dur="1" fill="hold">
                                          <p:stCondLst>
                                            <p:cond delay="0"/>
                                          </p:stCondLst>
                                        </p:cTn>
                                        <p:tgtEl>
                                          <p:spTgt spid="11287"/>
                                        </p:tgtEl>
                                        <p:attrNameLst>
                                          <p:attrName>style.visibility</p:attrName>
                                        </p:attrNameLst>
                                      </p:cBhvr>
                                      <p:to>
                                        <p:strVal val="visible"/>
                                      </p:to>
                                    </p:set>
                                    <p:animEffect transition="in" filter="wheel(4)">
                                      <p:cBhvr>
                                        <p:cTn id="27" dur="1000"/>
                                        <p:tgtEl>
                                          <p:spTgt spid="11287"/>
                                        </p:tgtEl>
                                      </p:cBhvr>
                                    </p:animEffect>
                                  </p:childTnLst>
                                </p:cTn>
                              </p:par>
                              <p:par>
                                <p:cTn id="28" presetID="21" presetClass="entr" presetSubtype="4" fill="hold" nodeType="withEffect">
                                  <p:stCondLst>
                                    <p:cond delay="0"/>
                                  </p:stCondLst>
                                  <p:childTnLst>
                                    <p:set>
                                      <p:cBhvr>
                                        <p:cTn id="29" dur="1" fill="hold">
                                          <p:stCondLst>
                                            <p:cond delay="0"/>
                                          </p:stCondLst>
                                        </p:cTn>
                                        <p:tgtEl>
                                          <p:spTgt spid="11288"/>
                                        </p:tgtEl>
                                        <p:attrNameLst>
                                          <p:attrName>style.visibility</p:attrName>
                                        </p:attrNameLst>
                                      </p:cBhvr>
                                      <p:to>
                                        <p:strVal val="visible"/>
                                      </p:to>
                                    </p:set>
                                    <p:animEffect transition="in" filter="wheel(4)">
                                      <p:cBhvr>
                                        <p:cTn id="30" dur="1000"/>
                                        <p:tgtEl>
                                          <p:spTgt spid="11288"/>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11281"/>
                                        </p:tgtEl>
                                        <p:attrNameLst>
                                          <p:attrName>style.visibility</p:attrName>
                                        </p:attrNameLst>
                                      </p:cBhvr>
                                      <p:to>
                                        <p:strVal val="visible"/>
                                      </p:to>
                                    </p:set>
                                    <p:animEffect transition="in" filter="wheel(4)">
                                      <p:cBhvr>
                                        <p:cTn id="33" dur="1000"/>
                                        <p:tgtEl>
                                          <p:spTgt spid="11281"/>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11277"/>
                                        </p:tgtEl>
                                        <p:attrNameLst>
                                          <p:attrName>style.visibility</p:attrName>
                                        </p:attrNameLst>
                                      </p:cBhvr>
                                      <p:to>
                                        <p:strVal val="visible"/>
                                      </p:to>
                                    </p:set>
                                    <p:animEffect transition="in" filter="wheel(4)">
                                      <p:cBhvr>
                                        <p:cTn id="36" dur="1000"/>
                                        <p:tgtEl>
                                          <p:spTgt spid="11277"/>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1289"/>
                                        </p:tgtEl>
                                        <p:attrNameLst>
                                          <p:attrName>style.visibility</p:attrName>
                                        </p:attrNameLst>
                                      </p:cBhvr>
                                      <p:to>
                                        <p:strVal val="visible"/>
                                      </p:to>
                                    </p:set>
                                    <p:animEffect transition="in" filter="diamond(in)">
                                      <p:cBhvr>
                                        <p:cTn id="41" dur="10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77" grpId="0" animBg="1"/>
      <p:bldP spid="11278" grpId="0"/>
      <p:bldP spid="11281" grpId="0"/>
      <p:bldP spid="11284" grpId="0"/>
      <p:bldP spid="1128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Text Placeholder 34818"/>
          <p:cNvSpPr>
            <a:spLocks noGrp="1"/>
          </p:cNvSpPr>
          <p:nvPr>
            <p:ph type="body" idx="1"/>
          </p:nvPr>
        </p:nvSpPr>
        <p:spPr>
          <a:xfrm>
            <a:off x="131445" y="2336165"/>
            <a:ext cx="6913880" cy="2077085"/>
          </a:xfrm>
        </p:spPr>
        <p:txBody>
          <a:bodyPr>
            <a:normAutofit lnSpcReduction="10000"/>
          </a:bodyPr>
          <a:p>
            <a:pPr marL="0" indent="0">
              <a:buNone/>
            </a:pPr>
            <a:r>
              <a:rPr b="1" err="1"/>
              <a:t>Thành</a:t>
            </a:r>
            <a:r>
              <a:rPr b="1"/>
              <a:t> </a:t>
            </a:r>
            <a:r>
              <a:rPr b="1" err="1"/>
              <a:t>phần</a:t>
            </a:r>
            <a:r>
              <a:rPr b="1"/>
              <a:t> </a:t>
            </a:r>
            <a:r>
              <a:rPr b="1" err="1"/>
              <a:t>của</a:t>
            </a:r>
            <a:r>
              <a:rPr b="1"/>
              <a:t> </a:t>
            </a:r>
            <a:r>
              <a:rPr b="1" err="1"/>
              <a:t>không</a:t>
            </a:r>
            <a:r>
              <a:rPr b="1"/>
              <a:t> </a:t>
            </a:r>
            <a:r>
              <a:rPr b="1" err="1"/>
              <a:t>khí</a:t>
            </a:r>
            <a:r>
              <a:rPr b="1"/>
              <a:t> </a:t>
            </a:r>
            <a:r>
              <a:rPr b="1" err="1"/>
              <a:t>bao</a:t>
            </a:r>
            <a:r>
              <a:rPr b="1"/>
              <a:t> </a:t>
            </a:r>
            <a:r>
              <a:rPr b="1" err="1"/>
              <a:t>gồm</a:t>
            </a:r>
            <a:r>
              <a:rPr b="1"/>
              <a:t>: </a:t>
            </a:r>
            <a:endParaRPr b="1"/>
          </a:p>
          <a:p>
            <a:pPr lvl="1"/>
            <a:r>
              <a:rPr sz="2800" err="1"/>
              <a:t>Khí</a:t>
            </a:r>
            <a:r>
              <a:rPr sz="2800"/>
              <a:t> </a:t>
            </a:r>
            <a:r>
              <a:rPr sz="2800" err="1"/>
              <a:t>oxi</a:t>
            </a:r>
            <a:r>
              <a:rPr sz="2800"/>
              <a:t> 21%, </a:t>
            </a:r>
            <a:r>
              <a:rPr lang="en-NZ" sz="2800"/>
              <a:t>là chất khí cần thiết cho sự sống của con người và sinh vật.</a:t>
            </a:r>
            <a:endParaRPr sz="2800"/>
          </a:p>
          <a:p>
            <a:pPr lvl="1"/>
            <a:r>
              <a:rPr sz="2800" err="1"/>
              <a:t>Nito</a:t>
            </a:r>
            <a:r>
              <a:rPr sz="2800"/>
              <a:t> 78%, </a:t>
            </a:r>
            <a:endParaRPr sz="2800"/>
          </a:p>
          <a:p>
            <a:pPr lvl="1"/>
            <a:r>
              <a:rPr lang="en-NZ" sz="2800" err="1"/>
              <a:t>Khí carbonic, h</a:t>
            </a:r>
            <a:r>
              <a:rPr sz="2800" err="1"/>
              <a:t>ơi</a:t>
            </a:r>
            <a:r>
              <a:rPr sz="2800"/>
              <a:t> </a:t>
            </a:r>
            <a:r>
              <a:rPr sz="2800" err="1"/>
              <a:t>nước</a:t>
            </a:r>
            <a:r>
              <a:rPr sz="2800"/>
              <a:t> </a:t>
            </a:r>
            <a:r>
              <a:rPr sz="2800" err="1"/>
              <a:t>và</a:t>
            </a:r>
            <a:r>
              <a:rPr sz="2800"/>
              <a:t> </a:t>
            </a:r>
            <a:r>
              <a:rPr sz="2800" err="1"/>
              <a:t>các</a:t>
            </a:r>
            <a:r>
              <a:rPr sz="2800"/>
              <a:t> </a:t>
            </a:r>
            <a:r>
              <a:rPr sz="2800" err="1"/>
              <a:t>khí</a:t>
            </a:r>
            <a:r>
              <a:rPr sz="2800"/>
              <a:t> </a:t>
            </a:r>
            <a:r>
              <a:rPr sz="2800" err="1"/>
              <a:t>khác</a:t>
            </a:r>
            <a:r>
              <a:rPr sz="2800"/>
              <a:t> 1%.</a:t>
            </a:r>
            <a:endParaRPr sz="2800"/>
          </a:p>
        </p:txBody>
      </p:sp>
      <p:sp>
        <p:nvSpPr>
          <p:cNvPr id="10" name="Rectangle: Rounded Corners 6"/>
          <p:cNvSpPr/>
          <p:nvPr/>
        </p:nvSpPr>
        <p:spPr>
          <a:xfrm>
            <a:off x="823536" y="247552"/>
            <a:ext cx="9757039" cy="61869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2.</a:t>
            </a:r>
            <a:r>
              <a:rPr lang="en-NZ" altLang="en-US"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Thành </a:t>
            </a:r>
            <a:r>
              <a:rPr lang="en-US" sz="3200" b="1" dirty="0" err="1" smtClean="0">
                <a:latin typeface="Arial" panose="020B0604020202020204" pitchFamily="34" charset="0"/>
                <a:cs typeface="Arial" panose="020B0604020202020204" pitchFamily="34" charset="0"/>
              </a:rPr>
              <a:t>phần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không</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khí</a:t>
            </a:r>
            <a:r>
              <a:rPr lang="en-US" sz="3200" b="1" dirty="0"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graphicFrame>
        <p:nvGraphicFramePr>
          <p:cNvPr id="4" name="Object 3"/>
          <p:cNvGraphicFramePr>
            <a:graphicFrameLocks noGrp="1"/>
          </p:cNvGraphicFramePr>
          <p:nvPr/>
        </p:nvGraphicFramePr>
        <p:xfrm>
          <a:off x="6324600" y="1159510"/>
          <a:ext cx="5867400" cy="4538663"/>
        </p:xfrm>
        <a:graphic>
          <a:graphicData uri="http://schemas.openxmlformats.org/presentationml/2006/ole">
            <mc:AlternateContent xmlns:mc="http://schemas.openxmlformats.org/markup-compatibility/2006">
              <mc:Choice xmlns:v="urn:schemas-microsoft-com:vml" Requires="v">
                <p:oleObj spid="_x0000_s5" name="" r:id="rId1" imgW="5432425" imgH="4204335" progId="Excel.Chart.8">
                  <p:embed/>
                </p:oleObj>
              </mc:Choice>
              <mc:Fallback>
                <p:oleObj name="" r:id="rId1" imgW="5432425" imgH="4204335" progId="Excel.Chart.8">
                  <p:embed/>
                  <p:pic>
                    <p:nvPicPr>
                      <p:cNvPr id="0" name="Picture 3076"/>
                      <p:cNvPicPr/>
                      <p:nvPr/>
                    </p:nvPicPr>
                    <p:blipFill>
                      <a:blip r:embed="rId2"/>
                      <a:stretch>
                        <a:fillRect/>
                      </a:stretch>
                    </p:blipFill>
                    <p:spPr>
                      <a:xfrm>
                        <a:off x="6324600" y="1159510"/>
                        <a:ext cx="5867400" cy="4538663"/>
                      </a:xfrm>
                      <a:prstGeom prst="rect">
                        <a:avLst/>
                      </a:prstGeom>
                      <a:noFill/>
                      <a:ln w="38100">
                        <a:miter/>
                      </a:ln>
                    </p:spPr>
                  </p:pic>
                </p:oleObj>
              </mc:Fallback>
            </mc:AlternateContent>
          </a:graphicData>
        </a:graphic>
      </p:graphicFrame>
      <p:sp>
        <p:nvSpPr>
          <p:cNvPr id="11278" name="Text Box 11277"/>
          <p:cNvSpPr txBox="1"/>
          <p:nvPr/>
        </p:nvSpPr>
        <p:spPr>
          <a:xfrm>
            <a:off x="9982200" y="1616710"/>
            <a:ext cx="1828800" cy="623888"/>
          </a:xfrm>
          <a:prstGeom prst="rect">
            <a:avLst/>
          </a:prstGeom>
          <a:noFill/>
          <a:ln w="9525">
            <a:noFill/>
          </a:ln>
        </p:spPr>
        <p:txBody>
          <a:bodyPr>
            <a:spAutoFit/>
          </a:bodyPr>
          <a:p>
            <a:pPr>
              <a:spcBef>
                <a:spcPct val="50000"/>
              </a:spcBef>
            </a:pPr>
            <a:r>
              <a:rPr sz="1400" b="1" err="1"/>
              <a:t>Khí</a:t>
            </a:r>
            <a:r>
              <a:rPr sz="1400" b="1"/>
              <a:t> </a:t>
            </a:r>
            <a:r>
              <a:rPr sz="1400" b="1" err="1"/>
              <a:t>Oxi</a:t>
            </a:r>
            <a:r>
              <a:rPr sz="1400" b="1"/>
              <a:t> </a:t>
            </a:r>
            <a:endParaRPr sz="1400" b="1"/>
          </a:p>
          <a:p>
            <a:pPr>
              <a:spcBef>
                <a:spcPct val="50000"/>
              </a:spcBef>
            </a:pPr>
            <a:r>
              <a:rPr sz="1400" b="1"/>
              <a:t>(21%)</a:t>
            </a:r>
            <a:endParaRPr sz="1400" b="1"/>
          </a:p>
        </p:txBody>
      </p:sp>
      <p:sp>
        <p:nvSpPr>
          <p:cNvPr id="11281" name="Text Box 11280"/>
          <p:cNvSpPr txBox="1"/>
          <p:nvPr/>
        </p:nvSpPr>
        <p:spPr>
          <a:xfrm>
            <a:off x="8534400" y="3978910"/>
            <a:ext cx="1371600" cy="517525"/>
          </a:xfrm>
          <a:prstGeom prst="rect">
            <a:avLst/>
          </a:prstGeom>
          <a:noFill/>
          <a:ln w="9525">
            <a:noFill/>
          </a:ln>
        </p:spPr>
        <p:txBody>
          <a:bodyPr>
            <a:spAutoFit/>
          </a:bodyPr>
          <a:p>
            <a:pPr algn="ctr">
              <a:spcBef>
                <a:spcPct val="50000"/>
              </a:spcBef>
            </a:pPr>
            <a:r>
              <a:rPr sz="1400" b="1" err="1"/>
              <a:t>Khí</a:t>
            </a:r>
            <a:r>
              <a:rPr sz="1400" b="1"/>
              <a:t> </a:t>
            </a:r>
            <a:r>
              <a:rPr sz="1400" b="1" err="1"/>
              <a:t>Nitơ</a:t>
            </a:r>
            <a:r>
              <a:rPr sz="1400" b="1"/>
              <a:t> (78%)</a:t>
            </a:r>
            <a:endParaRPr sz="1400" b="1"/>
          </a:p>
        </p:txBody>
      </p:sp>
      <p:sp>
        <p:nvSpPr>
          <p:cNvPr id="11282" name="Straight Connector 11281"/>
          <p:cNvSpPr/>
          <p:nvPr/>
        </p:nvSpPr>
        <p:spPr>
          <a:xfrm>
            <a:off x="9594850" y="1802448"/>
            <a:ext cx="0" cy="533400"/>
          </a:xfrm>
          <a:prstGeom prst="line">
            <a:avLst/>
          </a:prstGeom>
          <a:ln w="19050" cap="flat" cmpd="sng">
            <a:solidFill>
              <a:schemeClr val="tx1"/>
            </a:solidFill>
            <a:prstDash val="solid"/>
            <a:headEnd type="none" w="med" len="med"/>
            <a:tailEnd type="none" w="med" len="med"/>
          </a:ln>
        </p:spPr>
      </p:sp>
      <p:sp>
        <p:nvSpPr>
          <p:cNvPr id="11283" name="Straight Connector 11282"/>
          <p:cNvSpPr/>
          <p:nvPr/>
        </p:nvSpPr>
        <p:spPr>
          <a:xfrm>
            <a:off x="9594850" y="1802448"/>
            <a:ext cx="457200" cy="0"/>
          </a:xfrm>
          <a:prstGeom prst="line">
            <a:avLst/>
          </a:prstGeom>
          <a:ln w="19050" cap="flat" cmpd="sng">
            <a:solidFill>
              <a:schemeClr val="tx1"/>
            </a:solidFill>
            <a:prstDash val="solid"/>
            <a:headEnd type="none" w="med" len="med"/>
            <a:tailEnd type="none" w="med" len="med"/>
          </a:ln>
        </p:spPr>
      </p:sp>
      <p:sp>
        <p:nvSpPr>
          <p:cNvPr id="11284" name="Text Box 11283"/>
          <p:cNvSpPr txBox="1"/>
          <p:nvPr/>
        </p:nvSpPr>
        <p:spPr>
          <a:xfrm>
            <a:off x="7045325" y="1618298"/>
            <a:ext cx="2057400" cy="521970"/>
          </a:xfrm>
          <a:prstGeom prst="rect">
            <a:avLst/>
          </a:prstGeom>
          <a:noFill/>
          <a:ln w="9525">
            <a:noFill/>
          </a:ln>
        </p:spPr>
        <p:txBody>
          <a:bodyPr>
            <a:spAutoFit/>
          </a:bodyPr>
          <a:p>
            <a:pPr>
              <a:spcBef>
                <a:spcPct val="50000"/>
              </a:spcBef>
            </a:pPr>
            <a:r>
              <a:rPr lang="en-NZ" sz="1400" b="1" err="1"/>
              <a:t>Khí carbonic, h</a:t>
            </a:r>
            <a:r>
              <a:rPr sz="1400" b="1" err="1"/>
              <a:t>ơi</a:t>
            </a:r>
            <a:r>
              <a:rPr sz="1400" b="1"/>
              <a:t> </a:t>
            </a:r>
            <a:r>
              <a:rPr sz="1400" b="1" err="1"/>
              <a:t>nước</a:t>
            </a:r>
            <a:r>
              <a:rPr sz="1400" b="1"/>
              <a:t> </a:t>
            </a:r>
            <a:r>
              <a:rPr sz="1400" b="1" err="1"/>
              <a:t>và</a:t>
            </a:r>
            <a:r>
              <a:rPr sz="1400" b="1"/>
              <a:t> </a:t>
            </a:r>
            <a:r>
              <a:rPr sz="1400" b="1" err="1"/>
              <a:t>các</a:t>
            </a:r>
            <a:r>
              <a:rPr sz="1400" b="1"/>
              <a:t> </a:t>
            </a:r>
            <a:r>
              <a:rPr sz="1400" b="1" err="1"/>
              <a:t>khí</a:t>
            </a:r>
            <a:r>
              <a:rPr sz="1400" b="1"/>
              <a:t> </a:t>
            </a:r>
            <a:r>
              <a:rPr sz="1400" b="1" err="1"/>
              <a:t>khác</a:t>
            </a:r>
            <a:r>
              <a:rPr sz="1400" b="1"/>
              <a:t> (1%)</a:t>
            </a:r>
            <a:endParaRPr sz="1400" b="1"/>
          </a:p>
        </p:txBody>
      </p:sp>
      <p:sp>
        <p:nvSpPr>
          <p:cNvPr id="11287" name="Straight Connector 11286"/>
          <p:cNvSpPr/>
          <p:nvPr/>
        </p:nvSpPr>
        <p:spPr>
          <a:xfrm>
            <a:off x="9201150" y="1769110"/>
            <a:ext cx="0" cy="381000"/>
          </a:xfrm>
          <a:prstGeom prst="line">
            <a:avLst/>
          </a:prstGeom>
          <a:ln w="12700" cap="flat" cmpd="sng">
            <a:solidFill>
              <a:schemeClr val="tx1"/>
            </a:solidFill>
            <a:prstDash val="solid"/>
            <a:headEnd type="none" w="med" len="med"/>
            <a:tailEnd type="none" w="med" len="med"/>
          </a:ln>
        </p:spPr>
      </p:sp>
      <p:sp>
        <p:nvSpPr>
          <p:cNvPr id="11288" name="Straight Connector 11287"/>
          <p:cNvSpPr/>
          <p:nvPr/>
        </p:nvSpPr>
        <p:spPr>
          <a:xfrm>
            <a:off x="8897938" y="1769110"/>
            <a:ext cx="315912" cy="0"/>
          </a:xfrm>
          <a:prstGeom prst="line">
            <a:avLst/>
          </a:prstGeom>
          <a:ln w="19050" cap="flat" cmpd="sng">
            <a:solidFill>
              <a:schemeClr val="tx1"/>
            </a:solidFill>
            <a:prstDash val="solid"/>
            <a:headEnd type="none" w="med" len="med"/>
            <a:tailEnd type="none" w="med" len="med"/>
          </a:ln>
        </p:spPr>
      </p:sp>
      <p:pic>
        <p:nvPicPr>
          <p:cNvPr id="6" name="Picture 2" descr="Kết quả hình ảnh cho panda carto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10483850" y="4601210"/>
            <a:ext cx="1708150" cy="2256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charRg st="0" end="35"/>
                                            </p:txEl>
                                          </p:spTgt>
                                        </p:tgtEl>
                                        <p:attrNameLst>
                                          <p:attrName>style.visibility</p:attrName>
                                        </p:attrNameLst>
                                      </p:cBhvr>
                                      <p:to>
                                        <p:strVal val="visible"/>
                                      </p:to>
                                    </p:set>
                                    <p:anim calcmode="lin" valueType="num">
                                      <p:cBhvr additive="base">
                                        <p:cTn id="7" dur="500" fill="hold"/>
                                        <p:tgtEl>
                                          <p:spTgt spid="34819">
                                            <p:txEl>
                                              <p:charRg st="0" end="3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charRg st="0" end="3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xEl>
                                              <p:charRg st="35" end="49"/>
                                            </p:txEl>
                                          </p:spTgt>
                                        </p:tgtEl>
                                        <p:attrNameLst>
                                          <p:attrName>style.visibility</p:attrName>
                                        </p:attrNameLst>
                                      </p:cBhvr>
                                      <p:to>
                                        <p:strVal val="visible"/>
                                      </p:to>
                                    </p:set>
                                    <p:anim calcmode="lin" valueType="num">
                                      <p:cBhvr additive="base">
                                        <p:cTn id="11" dur="500" fill="hold"/>
                                        <p:tgtEl>
                                          <p:spTgt spid="34819">
                                            <p:txEl>
                                              <p:charRg st="35" end="4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charRg st="35" end="49"/>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19">
                                            <p:txEl>
                                              <p:charRg st="49" end="60"/>
                                            </p:txEl>
                                          </p:spTgt>
                                        </p:tgtEl>
                                        <p:attrNameLst>
                                          <p:attrName>style.visibility</p:attrName>
                                        </p:attrNameLst>
                                      </p:cBhvr>
                                      <p:to>
                                        <p:strVal val="visible"/>
                                      </p:to>
                                    </p:set>
                                    <p:anim calcmode="lin" valueType="num">
                                      <p:cBhvr additive="base">
                                        <p:cTn id="15" dur="500" fill="hold"/>
                                        <p:tgtEl>
                                          <p:spTgt spid="34819">
                                            <p:txEl>
                                              <p:charRg st="49" end="6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19">
                                            <p:txEl>
                                              <p:charRg st="49" end="6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819">
                                            <p:txEl>
                                              <p:charRg st="60" end="89"/>
                                            </p:txEl>
                                          </p:spTgt>
                                        </p:tgtEl>
                                        <p:attrNameLst>
                                          <p:attrName>style.visibility</p:attrName>
                                        </p:attrNameLst>
                                      </p:cBhvr>
                                      <p:to>
                                        <p:strVal val="visible"/>
                                      </p:to>
                                    </p:set>
                                    <p:anim calcmode="lin" valueType="num">
                                      <p:cBhvr additive="base">
                                        <p:cTn id="19" dur="500" fill="hold"/>
                                        <p:tgtEl>
                                          <p:spTgt spid="34819">
                                            <p:txEl>
                                              <p:charRg st="60" end="8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charRg st="60" end="8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pPr eaLnBrk="1" hangingPunct="1"/>
            <a:endParaRPr lang="en-US" smtClean="0"/>
          </a:p>
        </p:txBody>
      </p:sp>
      <p:sp>
        <p:nvSpPr>
          <p:cNvPr id="4" name="Text Box 5"/>
          <p:cNvSpPr txBox="1">
            <a:spLocks noChangeArrowheads="1"/>
          </p:cNvSpPr>
          <p:nvPr/>
        </p:nvSpPr>
        <p:spPr bwMode="auto">
          <a:xfrm>
            <a:off x="2476712" y="348588"/>
            <a:ext cx="7239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sz="2800" b="1" dirty="0" err="1">
                <a:solidFill>
                  <a:srgbClr val="FF0000"/>
                </a:solidFill>
                <a:ea typeface="#9Slide03 Arima Madurai Black"/>
                <a:cs typeface="Times New Roman" panose="02020603050405020304" pitchFamily="18" charset="0"/>
              </a:rPr>
              <a:t>Hiện</a:t>
            </a:r>
            <a:r>
              <a:rPr lang="en-US" sz="2800" b="1" dirty="0">
                <a:solidFill>
                  <a:srgbClr val="FF0000"/>
                </a:solidFill>
                <a:ea typeface="#9Slide03 Arima Madurai Black"/>
                <a:cs typeface="Times New Roman" panose="02020603050405020304" pitchFamily="18" charset="0"/>
              </a:rPr>
              <a:t> </a:t>
            </a:r>
            <a:r>
              <a:rPr lang="en-US" sz="2800" b="1" dirty="0" err="1">
                <a:solidFill>
                  <a:srgbClr val="FF0000"/>
                </a:solidFill>
                <a:ea typeface="#9Slide03 Arima Madurai Black"/>
                <a:cs typeface="Times New Roman" panose="02020603050405020304" pitchFamily="18" charset="0"/>
              </a:rPr>
              <a:t>tượng</a:t>
            </a:r>
            <a:r>
              <a:rPr lang="en-US" sz="2800" b="1" dirty="0">
                <a:solidFill>
                  <a:srgbClr val="FF0000"/>
                </a:solidFill>
                <a:ea typeface="#9Slide03 Arima Madurai Black"/>
                <a:cs typeface="Times New Roman" panose="02020603050405020304" pitchFamily="18" charset="0"/>
              </a:rPr>
              <a:t> </a:t>
            </a:r>
            <a:r>
              <a:rPr lang="en-US" sz="2800" b="1" dirty="0" err="1">
                <a:solidFill>
                  <a:srgbClr val="FF0000"/>
                </a:solidFill>
                <a:ea typeface="#9Slide03 Arima Madurai Black"/>
                <a:cs typeface="Times New Roman" panose="02020603050405020304" pitchFamily="18" charset="0"/>
              </a:rPr>
              <a:t>khí</a:t>
            </a:r>
            <a:r>
              <a:rPr lang="en-US" sz="2800" b="1" dirty="0">
                <a:solidFill>
                  <a:srgbClr val="FF0000"/>
                </a:solidFill>
                <a:ea typeface="#9Slide03 Arima Madurai Black"/>
                <a:cs typeface="Times New Roman" panose="02020603050405020304" pitchFamily="18" charset="0"/>
              </a:rPr>
              <a:t> </a:t>
            </a:r>
            <a:r>
              <a:rPr lang="en-US" sz="2800" b="1" dirty="0" err="1">
                <a:solidFill>
                  <a:srgbClr val="FF0000"/>
                </a:solidFill>
                <a:ea typeface="#9Slide03 Arima Madurai Black"/>
                <a:cs typeface="Times New Roman" panose="02020603050405020304" pitchFamily="18" charset="0"/>
              </a:rPr>
              <a:t>tượng</a:t>
            </a:r>
            <a:endParaRPr lang="en-US" sz="2800" b="1" dirty="0">
              <a:solidFill>
                <a:srgbClr val="FF0000"/>
              </a:solidFill>
              <a:ea typeface="#9Slide03 Arima Madurai Black"/>
              <a:cs typeface="Times New Roman" panose="02020603050405020304" pitchFamily="18" charset="0"/>
            </a:endParaRPr>
          </a:p>
        </p:txBody>
      </p:sp>
      <p:pic>
        <p:nvPicPr>
          <p:cNvPr id="7" name="Picture 9" descr="rain_1"/>
          <p:cNvPicPr>
            <a:picLocks noChangeAspect="1" noChangeArrowheads="1"/>
          </p:cNvPicPr>
          <p:nvPr/>
        </p:nvPicPr>
        <p:blipFill>
          <a:blip r:embed="rId1"/>
          <a:srcRect/>
          <a:stretch>
            <a:fillRect/>
          </a:stretch>
        </p:blipFill>
        <p:spPr bwMode="auto">
          <a:xfrm>
            <a:off x="6096000" y="990169"/>
            <a:ext cx="5181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igh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93682"/>
            <a:ext cx="5181600"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ình ảnh : Đường chân trời, đám mây, Bầu trời, mặt trời, trắ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86994"/>
            <a:ext cx="54864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0" name="Picture 2" descr="Vì sao có cầu vồng? - KhoaHoc.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07968"/>
            <a:ext cx="5486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352368" y="1254369"/>
            <a:ext cx="1625600" cy="46196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400" b="1">
                <a:latin typeface="Tahoma" panose="020B0604030504040204" pitchFamily="34" charset="0"/>
                <a:cs typeface="Tahoma" panose="020B0604030504040204" pitchFamily="34" charset="0"/>
              </a:rPr>
              <a:t>Mưa</a:t>
            </a:r>
            <a:endParaRPr lang="en-US" sz="2400" b="1">
              <a:latin typeface="Tahoma" panose="020B0604030504040204" pitchFamily="34" charset="0"/>
              <a:cs typeface="Tahoma" panose="020B0604030504040204" pitchFamily="34" charset="0"/>
            </a:endParaRPr>
          </a:p>
        </p:txBody>
      </p:sp>
      <p:sp>
        <p:nvSpPr>
          <p:cNvPr id="11" name="TextBox 10"/>
          <p:cNvSpPr txBox="1"/>
          <p:nvPr/>
        </p:nvSpPr>
        <p:spPr>
          <a:xfrm>
            <a:off x="6970184" y="4000977"/>
            <a:ext cx="2764367" cy="46196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400" b="1">
                <a:latin typeface="Tahoma" panose="020B0604030504040204" pitchFamily="34" charset="0"/>
                <a:cs typeface="Tahoma" panose="020B0604030504040204" pitchFamily="34" charset="0"/>
              </a:rPr>
              <a:t>Sấm chớp</a:t>
            </a:r>
            <a:endParaRPr lang="en-US" sz="2400" b="1">
              <a:latin typeface="Tahoma" panose="020B0604030504040204" pitchFamily="34" charset="0"/>
              <a:cs typeface="Tahoma" panose="020B0604030504040204" pitchFamily="34" charset="0"/>
            </a:endParaRPr>
          </a:p>
        </p:txBody>
      </p:sp>
      <p:sp>
        <p:nvSpPr>
          <p:cNvPr id="12" name="TextBox 11"/>
          <p:cNvSpPr txBox="1"/>
          <p:nvPr/>
        </p:nvSpPr>
        <p:spPr>
          <a:xfrm>
            <a:off x="3129492" y="3998596"/>
            <a:ext cx="2601384" cy="46196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400" b="1" dirty="0" err="1">
                <a:latin typeface="Tahoma" panose="020B0604030504040204" pitchFamily="34" charset="0"/>
                <a:cs typeface="Tahoma" panose="020B0604030504040204" pitchFamily="34" charset="0"/>
              </a:rPr>
              <a:t>Cầu</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vồng</a:t>
            </a:r>
            <a:endParaRPr lang="en-US" sz="2400" b="1" dirty="0">
              <a:latin typeface="Tahoma" panose="020B0604030504040204" pitchFamily="34" charset="0"/>
              <a:cs typeface="Tahoma" panose="020B0604030504040204" pitchFamily="34" charset="0"/>
            </a:endParaRPr>
          </a:p>
        </p:txBody>
      </p:sp>
      <p:sp>
        <p:nvSpPr>
          <p:cNvPr id="2" name="Cloud Callout 1"/>
          <p:cNvSpPr/>
          <p:nvPr/>
        </p:nvSpPr>
        <p:spPr>
          <a:xfrm>
            <a:off x="4126523" y="1254369"/>
            <a:ext cx="1430215" cy="855785"/>
          </a:xfrm>
          <a:prstGeom prst="cloudCallout">
            <a:avLst>
              <a:gd name="adj1" fmla="val -74112"/>
              <a:gd name="adj2" fmla="val 136473"/>
            </a:avLst>
          </a:prstGeom>
          <a:solidFill>
            <a:schemeClr val="accent3">
              <a:lumMod val="60000"/>
              <a:lumOff val="40000"/>
            </a:schemeClr>
          </a:solidFill>
          <a:ln>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err="1">
                <a:solidFill>
                  <a:sysClr val="windowText" lastClr="000000"/>
                </a:solidFill>
                <a:latin typeface="Tahoma" panose="020B0604030504040204" pitchFamily="34" charset="0"/>
                <a:cs typeface="Tahoma" panose="020B0604030504040204" pitchFamily="34" charset="0"/>
              </a:rPr>
              <a:t>Mây</a:t>
            </a:r>
            <a:endParaRPr lang="en-US" b="1" dirty="0">
              <a:solidFill>
                <a:sysClr val="windowText" lastClr="000000"/>
              </a:solidFill>
              <a:latin typeface="Tahoma" panose="020B0604030504040204" pitchFamily="34" charset="0"/>
              <a:cs typeface="Tahom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0"/>
                                  </p:stCondLst>
                                  <p:childTnLst>
                                    <p:set>
                                      <p:cBhvr>
                                        <p:cTn id="19" dur="1" fill="hold">
                                          <p:stCondLst>
                                            <p:cond delay="0"/>
                                          </p:stCondLst>
                                        </p:cTn>
                                        <p:tgtEl>
                                          <p:spTgt spid="140290"/>
                                        </p:tgtEl>
                                        <p:attrNameLst>
                                          <p:attrName>style.visibility</p:attrName>
                                        </p:attrNameLst>
                                      </p:cBhvr>
                                      <p:to>
                                        <p:strVal val="visible"/>
                                      </p:to>
                                    </p:set>
                                    <p:anim calcmode="lin" valueType="num">
                                      <p:cBhvr>
                                        <p:cTn id="20" dur="500" fill="hold"/>
                                        <p:tgtEl>
                                          <p:spTgt spid="140290"/>
                                        </p:tgtEl>
                                        <p:attrNameLst>
                                          <p:attrName>ppt_w</p:attrName>
                                        </p:attrNameLst>
                                      </p:cBhvr>
                                      <p:tavLst>
                                        <p:tav tm="0">
                                          <p:val>
                                            <p:fltVal val="0"/>
                                          </p:val>
                                        </p:tav>
                                        <p:tav tm="100000">
                                          <p:val>
                                            <p:strVal val="#ppt_w"/>
                                          </p:val>
                                        </p:tav>
                                      </p:tavLst>
                                    </p:anim>
                                    <p:anim calcmode="lin" valueType="num">
                                      <p:cBhvr>
                                        <p:cTn id="21" dur="500" fill="hold"/>
                                        <p:tgtEl>
                                          <p:spTgt spid="140290"/>
                                        </p:tgtEl>
                                        <p:attrNameLst>
                                          <p:attrName>ppt_h</p:attrName>
                                        </p:attrNameLst>
                                      </p:cBhvr>
                                      <p:tavLst>
                                        <p:tav tm="0">
                                          <p:val>
                                            <p:fltVal val="0"/>
                                          </p:val>
                                        </p:tav>
                                        <p:tav tm="100000">
                                          <p:val>
                                            <p:strVal val="#ppt_h"/>
                                          </p:val>
                                        </p:tav>
                                      </p:tavLst>
                                    </p:anim>
                                    <p:animEffect transition="in" filter="fade">
                                      <p:cBhvr>
                                        <p:cTn id="22" dur="500"/>
                                        <p:tgtEl>
                                          <p:spTgt spid="14029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3350"/>
            <a:ext cx="4927600"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739676" y="6596390"/>
            <a:ext cx="9170893" cy="523220"/>
          </a:xfrm>
          <a:prstGeom prst="rect">
            <a:avLst/>
          </a:prstGeom>
          <a:noFill/>
        </p:spPr>
        <p:txBody>
          <a:bodyPr wrap="square" rtlCol="0">
            <a:spAutoFit/>
          </a:bodyPr>
          <a:lstStyle/>
          <a:p>
            <a:r>
              <a:rPr lang="en-US" sz="2800" dirty="0" smtClean="0">
                <a:solidFill>
                  <a:schemeClr val="accent6">
                    <a:lumMod val="50000"/>
                  </a:schemeClr>
                </a:solidFill>
              </a:rPr>
              <a:t>  </a:t>
            </a:r>
            <a:endParaRPr lang="en-US" sz="2800"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11277" name="Object 11276"/>
          <p:cNvGraphicFramePr>
            <a:graphicFrameLocks noGrp="1"/>
          </p:cNvGraphicFramePr>
          <p:nvPr/>
        </p:nvGraphicFramePr>
        <p:xfrm>
          <a:off x="5206365" y="551815"/>
          <a:ext cx="5867400" cy="4538663"/>
        </p:xfrm>
        <a:graphic>
          <a:graphicData uri="http://schemas.openxmlformats.org/presentationml/2006/ole">
            <mc:AlternateContent xmlns:mc="http://schemas.openxmlformats.org/markup-compatibility/2006">
              <mc:Choice xmlns:v="urn:schemas-microsoft-com:vml" Requires="v">
                <p:oleObj spid="_x0000_s3077" name="" r:id="rId2" imgW="5432425" imgH="4204335" progId="Excel.Chart.8">
                  <p:embed/>
                </p:oleObj>
              </mc:Choice>
              <mc:Fallback>
                <p:oleObj name="" r:id="rId2" imgW="5432425" imgH="4204335" progId="Excel.Chart.8">
                  <p:embed/>
                  <p:pic>
                    <p:nvPicPr>
                      <p:cNvPr id="0" name="Picture 3076"/>
                      <p:cNvPicPr/>
                      <p:nvPr/>
                    </p:nvPicPr>
                    <p:blipFill>
                      <a:blip r:embed="rId3"/>
                      <a:stretch>
                        <a:fillRect/>
                      </a:stretch>
                    </p:blipFill>
                    <p:spPr>
                      <a:xfrm>
                        <a:off x="5206365" y="551815"/>
                        <a:ext cx="5867400" cy="4538663"/>
                      </a:xfrm>
                      <a:prstGeom prst="rect">
                        <a:avLst/>
                      </a:prstGeom>
                      <a:noFill/>
                      <a:ln w="38100">
                        <a:miter/>
                      </a:ln>
                    </p:spPr>
                  </p:pic>
                </p:oleObj>
              </mc:Fallback>
            </mc:AlternateContent>
          </a:graphicData>
        </a:graphic>
      </p:graphicFrame>
      <p:sp>
        <p:nvSpPr>
          <p:cNvPr id="11278" name="Text Box 11277"/>
          <p:cNvSpPr txBox="1"/>
          <p:nvPr/>
        </p:nvSpPr>
        <p:spPr>
          <a:xfrm>
            <a:off x="8902065" y="1114425"/>
            <a:ext cx="1828800" cy="623888"/>
          </a:xfrm>
          <a:prstGeom prst="rect">
            <a:avLst/>
          </a:prstGeom>
          <a:noFill/>
          <a:ln w="9525">
            <a:noFill/>
          </a:ln>
        </p:spPr>
        <p:txBody>
          <a:bodyPr>
            <a:spAutoFit/>
          </a:bodyPr>
          <a:p>
            <a:pPr>
              <a:spcBef>
                <a:spcPct val="50000"/>
              </a:spcBef>
            </a:pPr>
            <a:r>
              <a:rPr sz="1400" b="1" err="1"/>
              <a:t>Khí</a:t>
            </a:r>
            <a:r>
              <a:rPr sz="1400" b="1"/>
              <a:t> </a:t>
            </a:r>
            <a:r>
              <a:rPr sz="1400" b="1" err="1"/>
              <a:t>Oxi</a:t>
            </a:r>
            <a:r>
              <a:rPr sz="1400" b="1"/>
              <a:t> </a:t>
            </a:r>
            <a:endParaRPr sz="1400" b="1"/>
          </a:p>
          <a:p>
            <a:pPr>
              <a:spcBef>
                <a:spcPct val="50000"/>
              </a:spcBef>
            </a:pPr>
            <a:r>
              <a:rPr sz="1400" b="1"/>
              <a:t>(21%)</a:t>
            </a:r>
            <a:endParaRPr sz="1400" b="1"/>
          </a:p>
        </p:txBody>
      </p:sp>
      <p:sp>
        <p:nvSpPr>
          <p:cNvPr id="11281" name="Text Box 11280"/>
          <p:cNvSpPr txBox="1"/>
          <p:nvPr/>
        </p:nvSpPr>
        <p:spPr>
          <a:xfrm>
            <a:off x="7454265" y="3476625"/>
            <a:ext cx="1371600" cy="517525"/>
          </a:xfrm>
          <a:prstGeom prst="rect">
            <a:avLst/>
          </a:prstGeom>
          <a:noFill/>
          <a:ln w="9525">
            <a:noFill/>
          </a:ln>
        </p:spPr>
        <p:txBody>
          <a:bodyPr>
            <a:spAutoFit/>
          </a:bodyPr>
          <a:p>
            <a:pPr algn="ctr">
              <a:spcBef>
                <a:spcPct val="50000"/>
              </a:spcBef>
            </a:pPr>
            <a:r>
              <a:rPr sz="1400" b="1" err="1"/>
              <a:t>Khí</a:t>
            </a:r>
            <a:r>
              <a:rPr sz="1400" b="1"/>
              <a:t> </a:t>
            </a:r>
            <a:r>
              <a:rPr sz="1400" b="1" err="1"/>
              <a:t>Nitơ</a:t>
            </a:r>
            <a:r>
              <a:rPr sz="1400" b="1"/>
              <a:t> (78%)</a:t>
            </a:r>
            <a:endParaRPr sz="1400" b="1"/>
          </a:p>
        </p:txBody>
      </p:sp>
      <p:sp>
        <p:nvSpPr>
          <p:cNvPr id="11282" name="Straight Connector 11281"/>
          <p:cNvSpPr/>
          <p:nvPr/>
        </p:nvSpPr>
        <p:spPr>
          <a:xfrm>
            <a:off x="8514715" y="1300163"/>
            <a:ext cx="0" cy="533400"/>
          </a:xfrm>
          <a:prstGeom prst="line">
            <a:avLst/>
          </a:prstGeom>
          <a:ln w="19050" cap="flat" cmpd="sng">
            <a:solidFill>
              <a:schemeClr val="tx1"/>
            </a:solidFill>
            <a:prstDash val="solid"/>
            <a:headEnd type="none" w="med" len="med"/>
            <a:tailEnd type="none" w="med" len="med"/>
          </a:ln>
        </p:spPr>
      </p:sp>
      <p:sp>
        <p:nvSpPr>
          <p:cNvPr id="11283" name="Straight Connector 11282"/>
          <p:cNvSpPr/>
          <p:nvPr/>
        </p:nvSpPr>
        <p:spPr>
          <a:xfrm>
            <a:off x="8514715" y="1300163"/>
            <a:ext cx="457200" cy="0"/>
          </a:xfrm>
          <a:prstGeom prst="line">
            <a:avLst/>
          </a:prstGeom>
          <a:ln w="19050" cap="flat" cmpd="sng">
            <a:solidFill>
              <a:schemeClr val="tx1"/>
            </a:solidFill>
            <a:prstDash val="solid"/>
            <a:headEnd type="none" w="med" len="med"/>
            <a:tailEnd type="none" w="med" len="med"/>
          </a:ln>
        </p:spPr>
      </p:sp>
      <p:sp>
        <p:nvSpPr>
          <p:cNvPr id="11284" name="Text Box 11283"/>
          <p:cNvSpPr txBox="1"/>
          <p:nvPr/>
        </p:nvSpPr>
        <p:spPr>
          <a:xfrm>
            <a:off x="5965190" y="1116013"/>
            <a:ext cx="2057400" cy="521970"/>
          </a:xfrm>
          <a:prstGeom prst="rect">
            <a:avLst/>
          </a:prstGeom>
          <a:noFill/>
          <a:ln w="9525">
            <a:noFill/>
          </a:ln>
        </p:spPr>
        <p:txBody>
          <a:bodyPr>
            <a:spAutoFit/>
          </a:bodyPr>
          <a:p>
            <a:pPr>
              <a:spcBef>
                <a:spcPct val="50000"/>
              </a:spcBef>
            </a:pPr>
            <a:r>
              <a:rPr lang="en-NZ" sz="1400" b="1" err="1"/>
              <a:t>Khí carbonic, h</a:t>
            </a:r>
            <a:r>
              <a:rPr sz="1400" b="1" err="1"/>
              <a:t>ơi</a:t>
            </a:r>
            <a:r>
              <a:rPr sz="1400" b="1"/>
              <a:t> </a:t>
            </a:r>
            <a:r>
              <a:rPr sz="1400" b="1" err="1"/>
              <a:t>nước</a:t>
            </a:r>
            <a:r>
              <a:rPr sz="1400" b="1"/>
              <a:t> </a:t>
            </a:r>
            <a:r>
              <a:rPr sz="1400" b="1" err="1"/>
              <a:t>và</a:t>
            </a:r>
            <a:r>
              <a:rPr sz="1400" b="1"/>
              <a:t> </a:t>
            </a:r>
            <a:r>
              <a:rPr sz="1400" b="1" err="1"/>
              <a:t>các</a:t>
            </a:r>
            <a:r>
              <a:rPr sz="1400" b="1"/>
              <a:t> </a:t>
            </a:r>
            <a:r>
              <a:rPr sz="1400" b="1" err="1"/>
              <a:t>khí</a:t>
            </a:r>
            <a:r>
              <a:rPr sz="1400" b="1"/>
              <a:t> </a:t>
            </a:r>
            <a:r>
              <a:rPr sz="1400" b="1" err="1"/>
              <a:t>khác</a:t>
            </a:r>
            <a:r>
              <a:rPr sz="1400" b="1"/>
              <a:t> (1%)</a:t>
            </a:r>
            <a:endParaRPr sz="1400" b="1"/>
          </a:p>
        </p:txBody>
      </p:sp>
      <p:sp>
        <p:nvSpPr>
          <p:cNvPr id="11287" name="Straight Connector 11286"/>
          <p:cNvSpPr/>
          <p:nvPr/>
        </p:nvSpPr>
        <p:spPr>
          <a:xfrm>
            <a:off x="8121015" y="1266825"/>
            <a:ext cx="0" cy="381000"/>
          </a:xfrm>
          <a:prstGeom prst="line">
            <a:avLst/>
          </a:prstGeom>
          <a:ln w="12700" cap="flat" cmpd="sng">
            <a:solidFill>
              <a:schemeClr val="tx1"/>
            </a:solidFill>
            <a:prstDash val="solid"/>
            <a:headEnd type="none" w="med" len="med"/>
            <a:tailEnd type="none" w="med" len="med"/>
          </a:ln>
        </p:spPr>
      </p:sp>
      <p:sp>
        <p:nvSpPr>
          <p:cNvPr id="11288" name="Straight Connector 11287"/>
          <p:cNvSpPr/>
          <p:nvPr/>
        </p:nvSpPr>
        <p:spPr>
          <a:xfrm>
            <a:off x="7817803" y="1266825"/>
            <a:ext cx="315912" cy="0"/>
          </a:xfrm>
          <a:prstGeom prst="line">
            <a:avLst/>
          </a:prstGeom>
          <a:ln w="19050" cap="flat" cmpd="sng">
            <a:solidFill>
              <a:schemeClr val="tx1"/>
            </a:solidFill>
            <a:prstDash val="solid"/>
            <a:headEnd type="none" w="med" len="med"/>
            <a:tailEnd type="none" w="med" len="med"/>
          </a:ln>
        </p:spPr>
      </p:sp>
      <p:sp>
        <p:nvSpPr>
          <p:cNvPr id="3" name="Pentagon 2"/>
          <p:cNvSpPr/>
          <p:nvPr/>
        </p:nvSpPr>
        <p:spPr>
          <a:xfrm>
            <a:off x="-8537575" y="5520690"/>
            <a:ext cx="7264400" cy="1075690"/>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NZ" altLang="en-US" sz="2800" b="1">
                <a:solidFill>
                  <a:srgbClr val="FF0000"/>
                </a:solidFill>
                <a:latin typeface="Times New Roman" panose="02020603050405020304" pitchFamily="18" charset="0"/>
                <a:cs typeface="Times New Roman" panose="02020603050405020304" pitchFamily="18" charset="0"/>
              </a:rPr>
              <a:t>Khí ôxy và hơi nước</a:t>
            </a:r>
            <a:endParaRPr lang="en-NZ" altLang="en-US" sz="2800" b="1">
              <a:solidFill>
                <a:srgbClr val="FF0000"/>
              </a:solidFill>
              <a:latin typeface="Times New Roman" panose="02020603050405020304" pitchFamily="18" charset="0"/>
              <a:cs typeface="Times New Roman" panose="02020603050405020304" pitchFamily="18" charset="0"/>
            </a:endParaRPr>
          </a:p>
          <a:p>
            <a:pPr algn="ctr"/>
            <a:r>
              <a:rPr lang="en-NZ" altLang="en-US" sz="2800" b="1">
                <a:solidFill>
                  <a:srgbClr val="FF0000"/>
                </a:solidFill>
                <a:latin typeface="Times New Roman" panose="02020603050405020304" pitchFamily="18" charset="0"/>
                <a:cs typeface="Times New Roman" panose="02020603050405020304" pitchFamily="18" charset="0"/>
              </a:rPr>
              <a:t> có vai trò gì đối với tự nhiên trên Trái Đất ?</a:t>
            </a:r>
            <a:endParaRPr lang="en-NZ" altLang="en-US" sz="2800" b="1">
              <a:solidFill>
                <a:srgbClr val="FF0000"/>
              </a:solidFill>
              <a:latin typeface="Times New Roman" panose="02020603050405020304" pitchFamily="18" charset="0"/>
              <a:cs typeface="Times New Roman" panose="02020603050405020304" pitchFamily="18" charset="0"/>
            </a:endParaRPr>
          </a:p>
        </p:txBody>
      </p:sp>
      <p:sp>
        <p:nvSpPr>
          <p:cNvPr id="5" name="Pentagon 4"/>
          <p:cNvSpPr/>
          <p:nvPr/>
        </p:nvSpPr>
        <p:spPr>
          <a:xfrm>
            <a:off x="4676775" y="4822825"/>
            <a:ext cx="7411085" cy="1903095"/>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NZ" altLang="en-US" sz="2400" b="1" i="1">
                <a:solidFill>
                  <a:srgbClr val="FF0000"/>
                </a:solidFill>
                <a:latin typeface="Times New Roman" panose="02020603050405020304" pitchFamily="18" charset="0"/>
                <a:cs typeface="Times New Roman" panose="02020603050405020304" pitchFamily="18" charset="0"/>
              </a:rPr>
              <a:t>Khí ôxy, hơi nước có vai trò quang trọng đối với tự nhiên, là chất khí cần thiết cho sự sống của mọi sinh vật và là  nguồn gốc sinh ra các hiện tượng khí tượng như mây mưa, sương mù... </a:t>
            </a:r>
            <a:endParaRPr lang="en-NZ" altLang="en-US" sz="24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300052 -0.0268519 L 1.09557 -0.0290741 " pathEditMode="relative" rAng="0" ptsTypes="">
                                      <p:cBhvr>
                                        <p:cTn id="6" dur="2000" fill="hold"/>
                                        <p:tgtEl>
                                          <p:spTgt spid="3"/>
                                        </p:tgtEl>
                                        <p:attrNameLst>
                                          <p:attrName>ppt_x</p:attrName>
                                          <p:attrName>ppt_y</p:attrName>
                                        </p:attrNameLst>
                                      </p:cBhvr>
                                      <p:rCtr x="405" y="-3"/>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grpId="1"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ppt_y"/>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có liên qua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1427480" y="3583305"/>
            <a:ext cx="2455545" cy="327469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3555365" y="1922780"/>
            <a:ext cx="2929255" cy="1372870"/>
          </a:xfrm>
          <a:prstGeom prst="wedgeRoundRectCallout">
            <a:avLst>
              <a:gd name="adj1" fmla="val -45243"/>
              <a:gd name="adj2" fmla="val 762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dirty="0" err="1" smtClean="0">
                <a:solidFill>
                  <a:schemeClr val="tx1"/>
                </a:solidFill>
                <a:latin typeface="Times New Roman" panose="02020603050405020304" pitchFamily="18" charset="0"/>
                <a:cs typeface="Times New Roman" panose="02020603050405020304" pitchFamily="18" charset="0"/>
                <a:sym typeface="+mn-ea"/>
              </a:rPr>
              <a:t>Em</a:t>
            </a:r>
            <a:r>
              <a:rPr lang="en-US" b="1" dirty="0" smtClean="0">
                <a:solidFill>
                  <a:schemeClr val="tx1"/>
                </a:solidFill>
                <a:latin typeface="Times New Roman" panose="02020603050405020304" pitchFamily="18" charset="0"/>
                <a:cs typeface="Times New Roman" panose="02020603050405020304" pitchFamily="18" charset="0"/>
                <a:sym typeface="+mn-ea"/>
              </a:rPr>
              <a:t> </a:t>
            </a:r>
            <a:r>
              <a:rPr lang="en-US" b="1" dirty="0" err="1" smtClean="0">
                <a:solidFill>
                  <a:schemeClr val="tx1"/>
                </a:solidFill>
                <a:latin typeface="Times New Roman" panose="02020603050405020304" pitchFamily="18" charset="0"/>
                <a:cs typeface="Times New Roman" panose="02020603050405020304" pitchFamily="18" charset="0"/>
                <a:sym typeface="+mn-ea"/>
              </a:rPr>
              <a:t>hãy</a:t>
            </a:r>
            <a:r>
              <a:rPr lang="en-US" b="1" dirty="0" smtClean="0">
                <a:solidFill>
                  <a:schemeClr val="tx1"/>
                </a:solidFill>
                <a:latin typeface="Times New Roman" panose="02020603050405020304" pitchFamily="18" charset="0"/>
                <a:cs typeface="Times New Roman" panose="02020603050405020304" pitchFamily="18" charset="0"/>
                <a:sym typeface="+mn-ea"/>
              </a:rPr>
              <a:t> đ</a:t>
            </a:r>
            <a:r>
              <a:rPr lang="vi-VN" b="1" dirty="0" smtClean="0">
                <a:solidFill>
                  <a:schemeClr val="tx1"/>
                </a:solidFill>
                <a:latin typeface="Times New Roman" panose="02020603050405020304" pitchFamily="18" charset="0"/>
                <a:cs typeface="Times New Roman" panose="02020603050405020304" pitchFamily="18" charset="0"/>
                <a:sym typeface="+mn-ea"/>
              </a:rPr>
              <a:t>ưa </a:t>
            </a:r>
            <a:r>
              <a:rPr lang="vi-VN" b="1" dirty="0">
                <a:solidFill>
                  <a:schemeClr val="tx1"/>
                </a:solidFill>
                <a:latin typeface="Times New Roman" panose="02020603050405020304" pitchFamily="18" charset="0"/>
                <a:cs typeface="Times New Roman" panose="02020603050405020304" pitchFamily="18" charset="0"/>
                <a:sym typeface="+mn-ea"/>
              </a:rPr>
              <a:t>ra giải pháp để giảm khí cacbonic và tăng khí </a:t>
            </a:r>
            <a:r>
              <a:rPr lang="vi-VN" b="1" dirty="0" smtClean="0">
                <a:solidFill>
                  <a:schemeClr val="tx1"/>
                </a:solidFill>
                <a:latin typeface="Times New Roman" panose="02020603050405020304" pitchFamily="18" charset="0"/>
                <a:cs typeface="Times New Roman" panose="02020603050405020304" pitchFamily="18" charset="0"/>
                <a:sym typeface="+mn-ea"/>
              </a:rPr>
              <a:t>ôxy</a:t>
            </a:r>
            <a:r>
              <a:rPr lang="en-US" b="1" dirty="0" smtClean="0">
                <a:solidFill>
                  <a:schemeClr val="tx1"/>
                </a:solidFill>
                <a:latin typeface="Times New Roman" panose="02020603050405020304" pitchFamily="18" charset="0"/>
                <a:cs typeface="Times New Roman" panose="02020603050405020304" pitchFamily="18" charset="0"/>
                <a:sym typeface="+mn-ea"/>
              </a:rPr>
              <a:t>?</a:t>
            </a:r>
            <a:endParaRPr lang="en-US" b="1" dirty="0" smtClean="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4"/>
                                        </p:tgtEl>
                                        <p:attrNameLst>
                                          <p:attrName>r</p:attrName>
                                        </p:attrNameLst>
                                      </p:cBhvr>
                                    </p:animRot>
                                    <p:animRot by="-240000">
                                      <p:cBhvr>
                                        <p:cTn id="7" dur="400" fill="hold">
                                          <p:stCondLst>
                                            <p:cond delay="400"/>
                                          </p:stCondLst>
                                        </p:cTn>
                                        <p:tgtEl>
                                          <p:spTgt spid="14"/>
                                        </p:tgtEl>
                                        <p:attrNameLst>
                                          <p:attrName>r</p:attrName>
                                        </p:attrNameLst>
                                      </p:cBhvr>
                                    </p:animRot>
                                    <p:animRot by="240000">
                                      <p:cBhvr>
                                        <p:cTn id="8" dur="400" fill="hold">
                                          <p:stCondLst>
                                            <p:cond delay="800"/>
                                          </p:stCondLst>
                                        </p:cTn>
                                        <p:tgtEl>
                                          <p:spTgt spid="14"/>
                                        </p:tgtEl>
                                        <p:attrNameLst>
                                          <p:attrName>r</p:attrName>
                                        </p:attrNameLst>
                                      </p:cBhvr>
                                    </p:animRot>
                                    <p:animRot by="-240000">
                                      <p:cBhvr>
                                        <p:cTn id="9" dur="400" fill="hold">
                                          <p:stCondLst>
                                            <p:cond delay="1200"/>
                                          </p:stCondLst>
                                        </p:cTn>
                                        <p:tgtEl>
                                          <p:spTgt spid="14"/>
                                        </p:tgtEl>
                                        <p:attrNameLst>
                                          <p:attrName>r</p:attrName>
                                        </p:attrNameLst>
                                      </p:cBhvr>
                                    </p:animRot>
                                    <p:animRot by="120000">
                                      <p:cBhvr>
                                        <p:cTn id="10" dur="400" fill="hold">
                                          <p:stCondLst>
                                            <p:cond delay="16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7042" name="Content Placeholder 87041"/>
          <p:cNvGraphicFramePr/>
          <p:nvPr>
            <p:ph/>
          </p:nvPr>
        </p:nvGraphicFramePr>
        <p:xfrm>
          <a:off x="621030" y="2286000"/>
          <a:ext cx="10793730" cy="4347210"/>
        </p:xfrm>
        <a:graphic>
          <a:graphicData uri="http://schemas.openxmlformats.org/drawingml/2006/table">
            <a:tbl>
              <a:tblPr/>
              <a:tblGrid>
                <a:gridCol w="3597910"/>
                <a:gridCol w="3597910"/>
                <a:gridCol w="3597910"/>
              </a:tblGrid>
              <a:tr h="872490">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err="1">
                          <a:solidFill>
                            <a:srgbClr val="FF0000"/>
                          </a:solidFill>
                          <a:latin typeface="Times New Roman" panose="02020603050405020304" pitchFamily="18" charset="0"/>
                          <a:cs typeface="Times New Roman" panose="02020603050405020304" pitchFamily="18" charset="0"/>
                        </a:rPr>
                        <a:t>Tên</a:t>
                      </a:r>
                      <a:r>
                        <a:rPr b="1">
                          <a:solidFill>
                            <a:srgbClr val="FF0000"/>
                          </a:solidFill>
                          <a:latin typeface="Times New Roman" panose="02020603050405020304" pitchFamily="18" charset="0"/>
                          <a:cs typeface="Times New Roman" panose="02020603050405020304" pitchFamily="18" charset="0"/>
                        </a:rPr>
                        <a:t> </a:t>
                      </a:r>
                      <a:r>
                        <a:rPr b="1" err="1">
                          <a:solidFill>
                            <a:srgbClr val="FF0000"/>
                          </a:solidFill>
                          <a:latin typeface="Times New Roman" panose="02020603050405020304" pitchFamily="18" charset="0"/>
                          <a:cs typeface="Times New Roman" panose="02020603050405020304" pitchFamily="18" charset="0"/>
                        </a:rPr>
                        <a:t>khối</a:t>
                      </a:r>
                      <a:r>
                        <a:rPr b="1">
                          <a:solidFill>
                            <a:srgbClr val="FF0000"/>
                          </a:solidFill>
                          <a:latin typeface="Times New Roman" panose="02020603050405020304" pitchFamily="18" charset="0"/>
                          <a:cs typeface="Times New Roman" panose="02020603050405020304" pitchFamily="18" charset="0"/>
                        </a:rPr>
                        <a:t> </a:t>
                      </a:r>
                      <a:r>
                        <a:rPr b="1" err="1">
                          <a:solidFill>
                            <a:srgbClr val="FF0000"/>
                          </a:solidFill>
                          <a:latin typeface="Times New Roman" panose="02020603050405020304" pitchFamily="18" charset="0"/>
                          <a:cs typeface="Times New Roman" panose="02020603050405020304" pitchFamily="18" charset="0"/>
                        </a:rPr>
                        <a:t>khí</a:t>
                      </a:r>
                      <a:endParaRPr lang="en-US" b="1" err="1">
                        <a:solidFill>
                          <a:srgbClr val="FF0000"/>
                        </a:solidFill>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err="1">
                          <a:solidFill>
                            <a:srgbClr val="FF0000"/>
                          </a:solidFill>
                          <a:latin typeface="Times New Roman" panose="02020603050405020304" pitchFamily="18" charset="0"/>
                          <a:cs typeface="Times New Roman" panose="02020603050405020304" pitchFamily="18" charset="0"/>
                        </a:rPr>
                        <a:t>Nơi</a:t>
                      </a:r>
                      <a:r>
                        <a:rPr b="1">
                          <a:solidFill>
                            <a:srgbClr val="FF0000"/>
                          </a:solidFill>
                          <a:latin typeface="Times New Roman" panose="02020603050405020304" pitchFamily="18" charset="0"/>
                          <a:cs typeface="Times New Roman" panose="02020603050405020304" pitchFamily="18" charset="0"/>
                        </a:rPr>
                        <a:t> </a:t>
                      </a:r>
                      <a:r>
                        <a:rPr b="1" err="1">
                          <a:solidFill>
                            <a:srgbClr val="FF0000"/>
                          </a:solidFill>
                          <a:latin typeface="Times New Roman" panose="02020603050405020304" pitchFamily="18" charset="0"/>
                          <a:cs typeface="Times New Roman" panose="02020603050405020304" pitchFamily="18" charset="0"/>
                        </a:rPr>
                        <a:t>hình</a:t>
                      </a:r>
                      <a:r>
                        <a:rPr b="1">
                          <a:solidFill>
                            <a:srgbClr val="FF0000"/>
                          </a:solidFill>
                          <a:latin typeface="Times New Roman" panose="02020603050405020304" pitchFamily="18" charset="0"/>
                          <a:cs typeface="Times New Roman" panose="02020603050405020304" pitchFamily="18" charset="0"/>
                        </a:rPr>
                        <a:t> </a:t>
                      </a:r>
                      <a:r>
                        <a:rPr b="1" err="1">
                          <a:solidFill>
                            <a:srgbClr val="FF0000"/>
                          </a:solidFill>
                          <a:latin typeface="Times New Roman" panose="02020603050405020304" pitchFamily="18" charset="0"/>
                          <a:cs typeface="Times New Roman" panose="02020603050405020304" pitchFamily="18" charset="0"/>
                        </a:rPr>
                        <a:t>thành</a:t>
                      </a:r>
                      <a:endParaRPr lang="en-US" b="1" err="1">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err="1">
                          <a:solidFill>
                            <a:srgbClr val="FF0000"/>
                          </a:solidFill>
                          <a:latin typeface="Times New Roman" panose="02020603050405020304" pitchFamily="18" charset="0"/>
                          <a:cs typeface="Times New Roman" panose="02020603050405020304" pitchFamily="18" charset="0"/>
                        </a:rPr>
                        <a:t>Tính</a:t>
                      </a:r>
                      <a:r>
                        <a:rPr b="1">
                          <a:solidFill>
                            <a:srgbClr val="FF0000"/>
                          </a:solidFill>
                          <a:latin typeface="Times New Roman" panose="02020603050405020304" pitchFamily="18" charset="0"/>
                          <a:cs typeface="Times New Roman" panose="02020603050405020304" pitchFamily="18" charset="0"/>
                        </a:rPr>
                        <a:t> </a:t>
                      </a:r>
                      <a:r>
                        <a:rPr b="1" err="1">
                          <a:solidFill>
                            <a:srgbClr val="FF0000"/>
                          </a:solidFill>
                          <a:latin typeface="Times New Roman" panose="02020603050405020304" pitchFamily="18" charset="0"/>
                          <a:cs typeface="Times New Roman" panose="02020603050405020304" pitchFamily="18" charset="0"/>
                        </a:rPr>
                        <a:t>chất</a:t>
                      </a:r>
                      <a:endParaRPr lang="en-US" b="1" err="1">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59790">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buNone/>
                      </a:pPr>
                      <a:r>
                        <a:rPr sz="3200" b="1" err="1">
                          <a:solidFill>
                            <a:srgbClr val="002060"/>
                          </a:solidFill>
                          <a:latin typeface="Times New Roman" panose="02020603050405020304" pitchFamily="18" charset="0"/>
                          <a:cs typeface="Times New Roman" panose="02020603050405020304" pitchFamily="18" charset="0"/>
                        </a:rPr>
                        <a:t>Lục</a:t>
                      </a:r>
                      <a:r>
                        <a:rPr sz="3200" b="1">
                          <a:solidFill>
                            <a:srgbClr val="002060"/>
                          </a:solidFill>
                          <a:latin typeface="Times New Roman" panose="02020603050405020304" pitchFamily="18" charset="0"/>
                          <a:cs typeface="Times New Roman" panose="02020603050405020304" pitchFamily="18" charset="0"/>
                        </a:rPr>
                        <a:t> </a:t>
                      </a:r>
                      <a:r>
                        <a:rPr sz="3200" b="1" err="1">
                          <a:solidFill>
                            <a:srgbClr val="002060"/>
                          </a:solidFill>
                          <a:latin typeface="Times New Roman" panose="02020603050405020304" pitchFamily="18" charset="0"/>
                          <a:cs typeface="Times New Roman" panose="02020603050405020304" pitchFamily="18" charset="0"/>
                        </a:rPr>
                        <a:t>địa</a:t>
                      </a:r>
                      <a:endParaRPr lang="en-US" sz="3200" b="1" err="1">
                        <a:solidFill>
                          <a:srgbClr val="002060"/>
                        </a:solidFill>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a:latin typeface="Times New Roman" panose="02020603050405020304" pitchFamily="18" charset="0"/>
                          <a:cs typeface="Times New Roman" panose="02020603050405020304" pitchFamily="18" charset="0"/>
                        </a:rPr>
                        <a:t>………………..</a:t>
                      </a:r>
                      <a:endParaRPr lang="en-US"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a:latin typeface="Times New Roman" panose="02020603050405020304" pitchFamily="18" charset="0"/>
                          <a:cs typeface="Times New Roman" panose="02020603050405020304" pitchFamily="18" charset="0"/>
                        </a:rPr>
                        <a:t>………</a:t>
                      </a:r>
                      <a:r>
                        <a:rPr lang="en-NZ" b="1">
                          <a:latin typeface="Times New Roman" panose="02020603050405020304" pitchFamily="18" charset="0"/>
                          <a:cs typeface="Times New Roman" panose="02020603050405020304" pitchFamily="18" charset="0"/>
                        </a:rPr>
                        <a:t>................</a:t>
                      </a:r>
                      <a:endParaRPr lang="en-NZ"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71855">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buNone/>
                      </a:pPr>
                      <a:r>
                        <a:rPr sz="3200" b="1" err="1">
                          <a:solidFill>
                            <a:srgbClr val="002060"/>
                          </a:solidFill>
                          <a:latin typeface="Times New Roman" panose="02020603050405020304" pitchFamily="18" charset="0"/>
                          <a:cs typeface="Times New Roman" panose="02020603050405020304" pitchFamily="18" charset="0"/>
                        </a:rPr>
                        <a:t>Đại</a:t>
                      </a:r>
                      <a:r>
                        <a:rPr sz="3200" b="1">
                          <a:solidFill>
                            <a:srgbClr val="002060"/>
                          </a:solidFill>
                          <a:latin typeface="Times New Roman" panose="02020603050405020304" pitchFamily="18" charset="0"/>
                          <a:cs typeface="Times New Roman" panose="02020603050405020304" pitchFamily="18" charset="0"/>
                        </a:rPr>
                        <a:t> </a:t>
                      </a:r>
                      <a:r>
                        <a:rPr sz="3200" b="1" err="1">
                          <a:solidFill>
                            <a:srgbClr val="002060"/>
                          </a:solidFill>
                          <a:latin typeface="Times New Roman" panose="02020603050405020304" pitchFamily="18" charset="0"/>
                          <a:cs typeface="Times New Roman" panose="02020603050405020304" pitchFamily="18" charset="0"/>
                        </a:rPr>
                        <a:t>dương</a:t>
                      </a:r>
                      <a:endParaRPr lang="en-US" sz="3200" b="1" err="1">
                        <a:solidFill>
                          <a:srgbClr val="002060"/>
                        </a:solidFill>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a:latin typeface="Times New Roman" panose="02020603050405020304" pitchFamily="18" charset="0"/>
                          <a:cs typeface="Times New Roman" panose="02020603050405020304" pitchFamily="18" charset="0"/>
                        </a:rPr>
                        <a:t>…………………</a:t>
                      </a:r>
                      <a:endParaRPr lang="en-US"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a:latin typeface="Times New Roman" panose="02020603050405020304" pitchFamily="18" charset="0"/>
                          <a:cs typeface="Times New Roman" panose="02020603050405020304" pitchFamily="18" charset="0"/>
                        </a:rPr>
                        <a:t>……….</a:t>
                      </a:r>
                      <a:r>
                        <a:rPr lang="en-NZ" b="1">
                          <a:latin typeface="Times New Roman" panose="02020603050405020304" pitchFamily="18" charset="0"/>
                          <a:cs typeface="Times New Roman" panose="02020603050405020304" pitchFamily="18" charset="0"/>
                        </a:rPr>
                        <a:t>...............</a:t>
                      </a:r>
                      <a:endParaRPr lang="en-NZ"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70585">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buNone/>
                      </a:pPr>
                      <a:r>
                        <a:rPr sz="3200" b="1" err="1">
                          <a:solidFill>
                            <a:srgbClr val="002060"/>
                          </a:solidFill>
                          <a:latin typeface="Times New Roman" panose="02020603050405020304" pitchFamily="18" charset="0"/>
                          <a:cs typeface="Times New Roman" panose="02020603050405020304" pitchFamily="18" charset="0"/>
                        </a:rPr>
                        <a:t>Nóng</a:t>
                      </a:r>
                      <a:r>
                        <a:rPr sz="3200" b="1">
                          <a:solidFill>
                            <a:srgbClr val="002060"/>
                          </a:solidFill>
                          <a:latin typeface="Times New Roman" panose="02020603050405020304" pitchFamily="18" charset="0"/>
                          <a:cs typeface="Times New Roman" panose="02020603050405020304" pitchFamily="18" charset="0"/>
                        </a:rPr>
                        <a:t> </a:t>
                      </a:r>
                      <a:endParaRPr lang="en-US" sz="3200" b="1">
                        <a:solidFill>
                          <a:srgbClr val="002060"/>
                        </a:solidFill>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a:latin typeface="Times New Roman" panose="02020603050405020304" pitchFamily="18" charset="0"/>
                          <a:cs typeface="Times New Roman" panose="02020603050405020304" pitchFamily="18" charset="0"/>
                        </a:rPr>
                        <a:t>…………………</a:t>
                      </a:r>
                      <a:endParaRPr lang="en-US"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a:latin typeface="Times New Roman" panose="02020603050405020304" pitchFamily="18" charset="0"/>
                          <a:cs typeface="Times New Roman" panose="02020603050405020304" pitchFamily="18" charset="0"/>
                        </a:rPr>
                        <a:t>……..</a:t>
                      </a:r>
                      <a:r>
                        <a:rPr lang="en-NZ" b="1">
                          <a:latin typeface="Times New Roman" panose="02020603050405020304" pitchFamily="18" charset="0"/>
                          <a:cs typeface="Times New Roman" panose="02020603050405020304" pitchFamily="18" charset="0"/>
                        </a:rPr>
                        <a:t>...................</a:t>
                      </a:r>
                      <a:endParaRPr lang="en-NZ"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72490">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buNone/>
                      </a:pPr>
                      <a:r>
                        <a:rPr sz="3200" b="1" err="1">
                          <a:solidFill>
                            <a:srgbClr val="002060"/>
                          </a:solidFill>
                          <a:latin typeface="Times New Roman" panose="02020603050405020304" pitchFamily="18" charset="0"/>
                          <a:cs typeface="Times New Roman" panose="02020603050405020304" pitchFamily="18" charset="0"/>
                        </a:rPr>
                        <a:t>Lạnh</a:t>
                      </a:r>
                      <a:endParaRPr lang="en-US" sz="3200" b="1" err="1">
                        <a:solidFill>
                          <a:srgbClr val="002060"/>
                        </a:solidFill>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a:latin typeface="Times New Roman" panose="02020603050405020304" pitchFamily="18" charset="0"/>
                          <a:cs typeface="Times New Roman" panose="02020603050405020304" pitchFamily="18" charset="0"/>
                        </a:rPr>
                        <a:t>…………………</a:t>
                      </a:r>
                      <a:endParaRPr lang="en-US"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ctr">
                        <a:buNone/>
                      </a:pPr>
                      <a:r>
                        <a:rPr b="1">
                          <a:latin typeface="Times New Roman" panose="02020603050405020304" pitchFamily="18" charset="0"/>
                          <a:cs typeface="Times New Roman" panose="02020603050405020304" pitchFamily="18" charset="0"/>
                        </a:rPr>
                        <a:t>…….</a:t>
                      </a:r>
                      <a:r>
                        <a:rPr lang="en-NZ" b="1">
                          <a:latin typeface="Times New Roman" panose="02020603050405020304" pitchFamily="18" charset="0"/>
                          <a:cs typeface="Times New Roman" panose="02020603050405020304" pitchFamily="18" charset="0"/>
                        </a:rPr>
                        <a:t>....................</a:t>
                      </a:r>
                      <a:endParaRPr lang="en-NZ"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7070" name="Text Box 87069"/>
          <p:cNvSpPr txBox="1"/>
          <p:nvPr/>
        </p:nvSpPr>
        <p:spPr>
          <a:xfrm>
            <a:off x="426085" y="1195705"/>
            <a:ext cx="11339830" cy="8223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3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l"/>
              <a:defRPr sz="21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
                <a:schemeClr val="accent1"/>
              </a:buClr>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defRPr>
            </a:lvl5pPr>
          </a:lstStyle>
          <a:p>
            <a:pPr marL="0" lvl="0" indent="0" algn="just" eaLnBrk="0" hangingPunct="0">
              <a:spcBef>
                <a:spcPct val="50000"/>
              </a:spcBef>
              <a:buClrTx/>
              <a:buFont typeface="Wingdings 2" panose="05020102010507070707" pitchFamily="18" charset="2"/>
              <a:buNone/>
            </a:pPr>
            <a:r>
              <a:rPr b="1" err="1">
                <a:latin typeface="Times New Roman" panose="02020603050405020304" pitchFamily="18" charset="0"/>
                <a:cs typeface="Times New Roman" panose="02020603050405020304" pitchFamily="18" charset="0"/>
              </a:rPr>
              <a:t>Dựa</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vào</a:t>
            </a:r>
            <a:r>
              <a:rPr lang="en-NZ" b="1" err="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sách</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giáo</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khoa</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trang</a:t>
            </a:r>
            <a:r>
              <a:rPr b="1">
                <a:latin typeface="Times New Roman" panose="02020603050405020304" pitchFamily="18" charset="0"/>
                <a:cs typeface="Times New Roman" panose="02020603050405020304" pitchFamily="18" charset="0"/>
              </a:rPr>
              <a:t> </a:t>
            </a:r>
            <a:r>
              <a:rPr lang="en-NZ" b="1">
                <a:latin typeface="Times New Roman" panose="02020603050405020304" pitchFamily="18" charset="0"/>
                <a:cs typeface="Times New Roman" panose="02020603050405020304" pitchFamily="18" charset="0"/>
              </a:rPr>
              <a:t>1</a:t>
            </a:r>
            <a:r>
              <a:rPr b="1">
                <a:latin typeface="Times New Roman" panose="02020603050405020304" pitchFamily="18" charset="0"/>
                <a:cs typeface="Times New Roman" panose="02020603050405020304" pitchFamily="18" charset="0"/>
              </a:rPr>
              <a:t>5</a:t>
            </a:r>
            <a:r>
              <a:rPr lang="en-NZ" b="1">
                <a:latin typeface="Times New Roman" panose="02020603050405020304" pitchFamily="18" charset="0"/>
                <a:cs typeface="Times New Roman" panose="02020603050405020304" pitchFamily="18" charset="0"/>
              </a:rPr>
              <a:t>2</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em</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hãy</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hoàn</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thành</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phiếu</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học</a:t>
            </a:r>
            <a:r>
              <a:rPr b="1">
                <a:latin typeface="Times New Roman" panose="02020603050405020304" pitchFamily="18" charset="0"/>
                <a:cs typeface="Times New Roman" panose="02020603050405020304" pitchFamily="18" charset="0"/>
              </a:rPr>
              <a:t> </a:t>
            </a:r>
            <a:r>
              <a:rPr b="1" err="1">
                <a:latin typeface="Times New Roman" panose="02020603050405020304" pitchFamily="18" charset="0"/>
                <a:cs typeface="Times New Roman" panose="02020603050405020304" pitchFamily="18" charset="0"/>
              </a:rPr>
              <a:t>tập</a:t>
            </a:r>
            <a:r>
              <a:rPr b="1">
                <a:latin typeface="Times New Roman" panose="02020603050405020304" pitchFamily="18" charset="0"/>
                <a:cs typeface="Times New Roman" panose="02020603050405020304" pitchFamily="18" charset="0"/>
              </a:rPr>
              <a:t>?</a:t>
            </a:r>
            <a:endParaRPr b="1">
              <a:latin typeface="Times New Roman" panose="02020603050405020304" pitchFamily="18" charset="0"/>
              <a:cs typeface="Times New Roman" panose="02020603050405020304" pitchFamily="18" charset="0"/>
            </a:endParaRPr>
          </a:p>
          <a:p>
            <a:pPr marL="0" lvl="0" indent="0" algn="just" eaLnBrk="0" hangingPunct="0">
              <a:spcBef>
                <a:spcPct val="50000"/>
              </a:spcBef>
              <a:buClrTx/>
              <a:buFont typeface="Wingdings 2" panose="05020102010507070707" pitchFamily="18" charset="2"/>
              <a:buNone/>
            </a:pPr>
            <a:endParaRPr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7070"/>
                                        </p:tgtEl>
                                        <p:attrNameLst>
                                          <p:attrName>style.visibility</p:attrName>
                                        </p:attrNameLst>
                                      </p:cBhvr>
                                      <p:to>
                                        <p:strVal val="visible"/>
                                      </p:to>
                                    </p:set>
                                    <p:animEffect transition="in" filter="slide(fromLeft)">
                                      <p:cBhvr>
                                        <p:cTn id="7" dur="500"/>
                                        <p:tgtEl>
                                          <p:spTgt spid="870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7042"/>
                                        </p:tgtEl>
                                        <p:attrNameLst>
                                          <p:attrName>style.visibility</p:attrName>
                                        </p:attrNameLst>
                                      </p:cBhvr>
                                      <p:to>
                                        <p:strVal val="visible"/>
                                      </p:to>
                                    </p:set>
                                    <p:animEffect transition="in" filter="wheel(4)">
                                      <p:cBhvr>
                                        <p:cTn id="12" dur="500"/>
                                        <p:tgtEl>
                                          <p:spTgt spid="8704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707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70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0" grpId="0"/>
      <p:bldP spid="8707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3886</Words>
  <Application>WPS Presentation</Application>
  <PresentationFormat>Widescreen</PresentationFormat>
  <Paragraphs>345</Paragraphs>
  <Slides>22</Slides>
  <Notes>1</Notes>
  <HiddenSlides>0</HiddenSlides>
  <MMClips>1</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5</vt:i4>
      </vt:variant>
      <vt:variant>
        <vt:lpstr>幻灯片标题</vt:lpstr>
      </vt:variant>
      <vt:variant>
        <vt:i4>22</vt:i4>
      </vt:variant>
    </vt:vector>
  </HeadingPairs>
  <TitlesOfParts>
    <vt:vector size="40" baseType="lpstr">
      <vt:lpstr>Arial</vt:lpstr>
      <vt:lpstr>SimSun</vt:lpstr>
      <vt:lpstr>Wingdings</vt:lpstr>
      <vt:lpstr>Times New Roman</vt:lpstr>
      <vt:lpstr>#9Slide03 Arima Madurai Black</vt:lpstr>
      <vt:lpstr>Segoe Print</vt:lpstr>
      <vt:lpstr>Tahoma</vt:lpstr>
      <vt:lpstr>Wingdings 2</vt:lpstr>
      <vt:lpstr>Microsoft YaHei</vt:lpstr>
      <vt:lpstr>Arial Unicode MS</vt:lpstr>
      <vt:lpstr>Calibri Light</vt:lpstr>
      <vt:lpstr>Calibri</vt:lpstr>
      <vt:lpstr>Office Theme</vt:lpstr>
      <vt:lpstr>PowerPoint.Slide.8</vt:lpstr>
      <vt:lpstr>MSGraph.Chart.8</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CÂU HỎI CỦNG CỐ</vt:lpstr>
      <vt:lpstr>CÂU HỎI CỦNG CỐ</vt:lpstr>
      <vt:lpstr>CÂU HỎI CỦNG CỐ</vt:lpstr>
      <vt:lpstr>CÂU HỎI CỦNG CỐ</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sát đoạn video sau và trả lời các câu hỏi:</dc:title>
  <dc:creator>AutoBVT</dc:creator>
  <cp:lastModifiedBy>acer</cp:lastModifiedBy>
  <cp:revision>278</cp:revision>
  <dcterms:created xsi:type="dcterms:W3CDTF">2020-02-15T07:53:00Z</dcterms:created>
  <dcterms:modified xsi:type="dcterms:W3CDTF">2023-03-27T14:35:09Z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69A4EFB6B49A4347A1A98F11A7767A67</vt:lpwstr>
  </property>
  <property fmtid="{D5CDD505-2E9C-101B-9397-08002B2CF9AE}" pid="3" name="KSOProductBuildVer">
    <vt:lpwstr>1033-11.2.0.11486</vt:lpwstr>
  </property>
</Properties>
</file>