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91" r:id="rId3"/>
    <p:sldId id="292" r:id="rId4"/>
    <p:sldId id="293" r:id="rId5"/>
    <p:sldId id="338" r:id="rId6"/>
    <p:sldId id="295" r:id="rId7"/>
    <p:sldId id="296" r:id="rId8"/>
    <p:sldId id="297" r:id="rId9"/>
    <p:sldId id="298" r:id="rId10"/>
    <p:sldId id="299" r:id="rId11"/>
    <p:sldId id="341" r:id="rId12"/>
    <p:sldId id="300" r:id="rId13"/>
    <p:sldId id="302" r:id="rId14"/>
    <p:sldId id="342" r:id="rId15"/>
    <p:sldId id="345" r:id="rId16"/>
    <p:sldId id="306" r:id="rId17"/>
    <p:sldId id="339" r:id="rId18"/>
    <p:sldId id="343" r:id="rId19"/>
    <p:sldId id="340" r:id="rId20"/>
    <p:sldId id="344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562A9-27E0-4802-91A1-BEE9E5A58739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BE5EF-7E7C-40F6-98BD-ACF446D18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8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0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3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57D-1557-4C29-90B3-3356BE30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736064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79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1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2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56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0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55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18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9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3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0105-B749-47F5-8022-6650E1610345}" type="datetimeFigureOut">
              <a:rPr lang="en-US" smtClean="0"/>
              <a:t>18/11/2022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218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tailieu.com/bo-60-tro-choi-power-poin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94212" y="1371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0000"/>
                </a:solidFill>
                <a:latin typeface="Tahoma" pitchFamily="34" charset="0"/>
              </a:rPr>
              <a:t>THIÊN NHIÊN CHÂU ÂU</a:t>
            </a:r>
            <a:endParaRPr lang="en-US" sz="48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1583" y="6130393"/>
            <a:ext cx="918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7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1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057" y="222033"/>
            <a:ext cx="5994115" cy="643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86" y="1628184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514" y="2848985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4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6" y="4381343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728" y="3572065"/>
            <a:ext cx="56393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04514" y="1105000"/>
            <a:ext cx="2359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52728" y="623685"/>
            <a:ext cx="2115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621" y="3312213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3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42" y="-2035"/>
            <a:ext cx="5977457" cy="6824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13" y="2353861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590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728" y="1606282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313" y="3744306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26292" y="222099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13934"/>
              <a:gd name="adj2" fmla="val 26340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9132971" y="1768655"/>
            <a:ext cx="1752600" cy="342900"/>
          </a:xfrm>
          <a:prstGeom prst="wedgeRectCallout">
            <a:avLst>
              <a:gd name="adj1" fmla="val -3092"/>
              <a:gd name="adj2" fmla="val 3841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8003954" y="3848891"/>
            <a:ext cx="2005317" cy="426228"/>
          </a:xfrm>
          <a:prstGeom prst="wedgeRectCallout">
            <a:avLst>
              <a:gd name="adj1" fmla="val -86864"/>
              <a:gd name="adj2" fmla="val 5322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2729" y="623685"/>
            <a:ext cx="224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049" y="1582877"/>
            <a:ext cx="5741256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b="1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327075"/>
              </p:ext>
            </p:extLst>
          </p:nvPr>
        </p:nvGraphicFramePr>
        <p:xfrm>
          <a:off x="252728" y="4431176"/>
          <a:ext cx="5759449" cy="2240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553">
                  <a:extLst>
                    <a:ext uri="{9D8B030D-6E8A-4147-A177-3AD203B41FA5}">
                      <a16:colId xmlns:a16="http://schemas.microsoft.com/office/drawing/2014/main" xmlns="" val="720010966"/>
                    </a:ext>
                  </a:extLst>
                </a:gridCol>
                <a:gridCol w="1559612">
                  <a:extLst>
                    <a:ext uri="{9D8B030D-6E8A-4147-A177-3AD203B41FA5}">
                      <a16:colId xmlns:a16="http://schemas.microsoft.com/office/drawing/2014/main" xmlns="" val="163089488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xmlns="" val="3801988852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xmlns="" val="1483985684"/>
                    </a:ext>
                  </a:extLst>
                </a:gridCol>
              </a:tblGrid>
              <a:tr h="37528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thiên nhiên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Phân bố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Đặc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điểm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k</a:t>
                      </a:r>
                      <a:r>
                        <a:rPr lang="vi-VN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hí hậu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742531123"/>
                  </a:ext>
                </a:extLst>
              </a:tr>
              <a:tr h="20066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Cực và cận cực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Các đảo vùng cực và Bắc Âu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</a:rPr>
                        <a:t> quanh năm</a:t>
                      </a:r>
                      <a:r>
                        <a:rPr lang="vi-VN" sz="900" dirty="0">
                          <a:effectLst/>
                        </a:rPr>
                        <a:t> lạnh giá, lượng mưa rất ít.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3344924934"/>
                  </a:ext>
                </a:extLst>
              </a:tr>
              <a:tr h="5810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Ôn đới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Hải dương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Các đảo và ven biển phía </a:t>
                      </a:r>
                      <a:r>
                        <a:rPr lang="vi-VN" sz="900">
                          <a:effectLst/>
                        </a:rPr>
                        <a:t>Tây</a:t>
                      </a:r>
                      <a:r>
                        <a:rPr lang="en-US" sz="900">
                          <a:effectLst/>
                        </a:rPr>
                        <a:t>. 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 M</a:t>
                      </a:r>
                      <a:r>
                        <a:rPr lang="vi-VN" sz="900" u="none" strike="noStrike" spc="0" dirty="0">
                          <a:effectLst/>
                        </a:rPr>
                        <a:t>ùa hạ mát</a:t>
                      </a:r>
                      <a:r>
                        <a:rPr lang="en-US" sz="900" u="none" strike="noStrike" spc="0" dirty="0">
                          <a:effectLst/>
                        </a:rPr>
                        <a:t>. M</a:t>
                      </a:r>
                      <a:r>
                        <a:rPr lang="vi-VN" sz="900" u="none" strike="noStrike" spc="0" dirty="0">
                          <a:effectLst/>
                        </a:rPr>
                        <a:t>ùa đông </a:t>
                      </a:r>
                      <a:r>
                        <a:rPr lang="en-US" sz="900" u="none" strike="noStrike" spc="0" dirty="0" err="1">
                          <a:effectLst/>
                        </a:rPr>
                        <a:t>không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lạnh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lắm</a:t>
                      </a:r>
                      <a:r>
                        <a:rPr lang="vi-VN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</a:t>
                      </a:r>
                      <a:r>
                        <a:rPr lang="en-US" sz="900" u="none" strike="noStrike" spc="0" baseline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baseline="0" dirty="0" err="1" smtClean="0">
                          <a:effectLst/>
                        </a:rPr>
                        <a:t>N</a:t>
                      </a:r>
                      <a:r>
                        <a:rPr lang="en-US" sz="900" u="none" strike="noStrike" spc="0" dirty="0" err="1" smtClean="0">
                          <a:effectLst/>
                        </a:rPr>
                        <a:t>hiệt</a:t>
                      </a:r>
                      <a:r>
                        <a:rPr lang="en-US" sz="900" u="none" strike="noStrike" spc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độ</a:t>
                      </a:r>
                      <a:r>
                        <a:rPr lang="en-US" sz="900" u="none" strike="noStrike" spc="0" dirty="0">
                          <a:effectLst/>
                        </a:rPr>
                        <a:t>: </a:t>
                      </a:r>
                      <a:r>
                        <a:rPr lang="en-US" sz="900" u="none" strike="noStrike" spc="0" dirty="0" err="1">
                          <a:effectLst/>
                        </a:rPr>
                        <a:t>trên</a:t>
                      </a:r>
                      <a:r>
                        <a:rPr lang="en-US" sz="900" u="none" strike="noStrike" spc="0" dirty="0">
                          <a:effectLst/>
                        </a:rPr>
                        <a:t> 0</a:t>
                      </a:r>
                      <a:r>
                        <a:rPr lang="en-US" sz="9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900" u="none" strike="noStrike" spc="0" dirty="0">
                          <a:effectLst/>
                        </a:rPr>
                        <a:t>C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 smtClean="0">
                          <a:effectLst/>
                        </a:rPr>
                        <a:t>- </a:t>
                      </a:r>
                      <a:r>
                        <a:rPr lang="en-US" sz="900" u="none" strike="noStrike" spc="0" dirty="0" err="1" smtClean="0">
                          <a:effectLst/>
                        </a:rPr>
                        <a:t>Mưa</a:t>
                      </a:r>
                      <a:r>
                        <a:rPr lang="en-US" sz="900" u="none" strike="noStrike" spc="0" dirty="0" smtClean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quanh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năm</a:t>
                      </a:r>
                      <a:r>
                        <a:rPr lang="en-US" sz="900" u="none" strike="noStrike" spc="0" dirty="0">
                          <a:effectLst/>
                        </a:rPr>
                        <a:t>, </a:t>
                      </a:r>
                      <a:r>
                        <a:rPr lang="en-US" sz="9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đối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lớn</a:t>
                      </a:r>
                      <a:r>
                        <a:rPr lang="en-US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2893650494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Lục địa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Vùng trung tâm và Đông Âu</a:t>
                      </a:r>
                      <a:endParaRPr lang="en-US" sz="6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Mùa hè nóng</a:t>
                      </a:r>
                      <a:r>
                        <a:rPr lang="vi-VN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 mùa đông lạnh, có tuyết rơi nhiều,</a:t>
                      </a:r>
                      <a:r>
                        <a:rPr lang="vi-VN" sz="900">
                          <a:effectLst/>
                        </a:rPr>
                        <a:t> mưa ít, giảm dần từ tây sang đông.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569549130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</a:t>
                      </a:r>
                      <a:r>
                        <a:rPr lang="en-US" sz="900">
                          <a:effectLst/>
                        </a:rPr>
                        <a:t>cận nhiệt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Nam </a:t>
                      </a:r>
                      <a:r>
                        <a:rPr lang="en-US" sz="900">
                          <a:effectLst/>
                        </a:rPr>
                        <a:t>Â</a:t>
                      </a:r>
                      <a:r>
                        <a:rPr lang="vi-VN" sz="900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 (cận nhiệt địa trung hải)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  <a:hlinkClick r:id="rId4"/>
                        </a:rPr>
                        <a:t>Khí hậu cận nhiệt </a:t>
                      </a:r>
                      <a:r>
                        <a:rPr lang="vi-VN" sz="900" u="none" strike="noStrike" dirty="0" smtClean="0">
                          <a:effectLst/>
                          <a:hlinkClick r:id="rId4"/>
                        </a:rPr>
                        <a:t>địa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vi-VN" sz="900" dirty="0" smtClean="0">
                          <a:effectLst/>
                        </a:rPr>
                        <a:t>trung </a:t>
                      </a:r>
                      <a:r>
                        <a:rPr lang="vi-VN" sz="900" dirty="0">
                          <a:effectLst/>
                        </a:rPr>
                        <a:t>hải, mùa hạ nóng, </a:t>
                      </a:r>
                      <a:r>
                        <a:rPr lang="vi-VN" sz="900" u="none" strike="noStrike" dirty="0">
                          <a:effectLst/>
                          <a:hlinkClick r:id="rId3"/>
                        </a:rPr>
                        <a:t>khô; mùa đông ấm và</a:t>
                      </a:r>
                      <a:r>
                        <a:rPr lang="vi-VN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lượng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mưa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trung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bình</a:t>
                      </a:r>
                      <a:r>
                        <a:rPr lang="vi-VN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8521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3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43735" y="1839538"/>
            <a:ext cx="2788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Sông ngòi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100,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Âu:Vôn-ga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1.1.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226" y="4485499"/>
            <a:ext cx="51674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2349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10" y="982499"/>
            <a:ext cx="2032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" y="-118787"/>
            <a:ext cx="904775" cy="7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4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  <p:bldP spid="18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194" y="2755223"/>
            <a:ext cx="602966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1.1, 1.2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aseline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753" y="41946"/>
            <a:ext cx="5658813" cy="656422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45744"/>
              </p:ext>
            </p:extLst>
          </p:nvPr>
        </p:nvGraphicFramePr>
        <p:xfrm>
          <a:off x="388913" y="2971454"/>
          <a:ext cx="5717406" cy="362360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35325">
                  <a:extLst>
                    <a:ext uri="{9D8B030D-6E8A-4147-A177-3AD203B41FA5}">
                      <a16:colId xmlns:a16="http://schemas.microsoft.com/office/drawing/2014/main" xmlns="" val="188403384"/>
                    </a:ext>
                  </a:extLst>
                </a:gridCol>
                <a:gridCol w="621299">
                  <a:extLst>
                    <a:ext uri="{9D8B030D-6E8A-4147-A177-3AD203B41FA5}">
                      <a16:colId xmlns:a16="http://schemas.microsoft.com/office/drawing/2014/main" xmlns="" val="1012179647"/>
                    </a:ext>
                  </a:extLst>
                </a:gridCol>
                <a:gridCol w="624418">
                  <a:extLst>
                    <a:ext uri="{9D8B030D-6E8A-4147-A177-3AD203B41FA5}">
                      <a16:colId xmlns:a16="http://schemas.microsoft.com/office/drawing/2014/main" xmlns="" val="3834424063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xmlns="" val="1810836261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xmlns="" val="1155660744"/>
                    </a:ext>
                  </a:extLst>
                </a:gridCol>
                <a:gridCol w="981818">
                  <a:extLst>
                    <a:ext uri="{9D8B030D-6E8A-4147-A177-3AD203B41FA5}">
                      <a16:colId xmlns:a16="http://schemas.microsoft.com/office/drawing/2014/main" xmlns="" val="837606916"/>
                    </a:ext>
                  </a:extLst>
                </a:gridCol>
              </a:tblGrid>
              <a:tr h="185433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Đới thiên nhiên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Phân bố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  <a:hlinkClick r:id="rId3"/>
                        </a:rPr>
                        <a:t>K</a:t>
                      </a:r>
                      <a:r>
                        <a:rPr lang="vi-VN" sz="1000" u="none" strike="noStrike">
                          <a:effectLst/>
                          <a:hlinkClick r:id="rId3"/>
                        </a:rPr>
                        <a:t>hí hậu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Thực vật và dất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effectLst/>
                        </a:rPr>
                        <a:t>Động vật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xmlns="" val="3037075090"/>
                  </a:ext>
                </a:extLst>
              </a:tr>
              <a:tr h="533122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Cực và cận cực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Các đảo vùng cực và Bắc Âu</a:t>
                      </a:r>
                      <a:r>
                        <a:rPr lang="en-US" sz="1000">
                          <a:effectLst/>
                        </a:rPr>
                        <a:t>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effectLst/>
                        </a:rPr>
                        <a:t> quanh </a:t>
                      </a:r>
                      <a:r>
                        <a:rPr lang="vi-VN" sz="1000" u="none" strike="noStrike" dirty="0" smtClean="0">
                          <a:effectLst/>
                        </a:rPr>
                        <a:t>năm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l</a:t>
                      </a:r>
                      <a:r>
                        <a:rPr lang="vi-VN" sz="1000" dirty="0" smtClean="0">
                          <a:effectLst/>
                        </a:rPr>
                        <a:t>ạnh </a:t>
                      </a:r>
                      <a:r>
                        <a:rPr lang="vi-VN" sz="1000" dirty="0">
                          <a:effectLst/>
                        </a:rPr>
                        <a:t>giá, lượng mưa rất ít.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effectLst/>
                        </a:rPr>
                        <a:t>Chủ yếu là rêu, địa y, cây bụi. Mặt đất </a:t>
                      </a:r>
                      <a:r>
                        <a:rPr lang="vi-VN" sz="1000" dirty="0" smtClean="0">
                          <a:effectLst/>
                        </a:rPr>
                        <a:t>bị</a:t>
                      </a:r>
                      <a:r>
                        <a:rPr lang="en-US" sz="1000" baseline="0" dirty="0" smtClean="0">
                          <a:effectLst/>
                        </a:rPr>
                        <a:t> </a:t>
                      </a:r>
                      <a:r>
                        <a:rPr lang="vi-VN" sz="1000" u="none" strike="noStrike" dirty="0" smtClean="0">
                          <a:effectLst/>
                        </a:rPr>
                        <a:t>tuyết </a:t>
                      </a:r>
                      <a:r>
                        <a:rPr lang="vi-VN" sz="1000" u="none" strike="noStrike" dirty="0">
                          <a:effectLst/>
                        </a:rPr>
                        <a:t>bao phủ </a:t>
                      </a:r>
                      <a:r>
                        <a:rPr lang="vi-VN" sz="1000" u="none" strike="noStrike" dirty="0" smtClean="0">
                          <a:effectLst/>
                        </a:rPr>
                        <a:t>quanh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vi-VN" sz="1000" dirty="0" smtClean="0">
                          <a:effectLst/>
                        </a:rPr>
                        <a:t>năm</a:t>
                      </a:r>
                      <a:r>
                        <a:rPr lang="vi-VN" sz="1000" dirty="0">
                          <a:effectLst/>
                        </a:rPr>
                        <a:t>.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Một số loài chịu được lạnh.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extLst>
                  <a:ext uri="{0D108BD9-81ED-4DB2-BD59-A6C34878D82A}">
                    <a16:rowId xmlns:a16="http://schemas.microsoft.com/office/drawing/2014/main" xmlns="" val="1481487462"/>
                  </a:ext>
                </a:extLst>
              </a:tr>
              <a:tr h="110487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Ôn đới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Hải dương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Các đảo và ven biển phía </a:t>
                      </a:r>
                      <a:r>
                        <a:rPr lang="vi-VN" sz="1000">
                          <a:effectLst/>
                        </a:rPr>
                        <a:t>Tây</a:t>
                      </a:r>
                      <a:r>
                        <a:rPr lang="en-US" sz="1000">
                          <a:effectLst/>
                        </a:rPr>
                        <a:t>. 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effectLst/>
                        </a:rPr>
                        <a:t>-M</a:t>
                      </a:r>
                      <a:r>
                        <a:rPr lang="vi-VN" sz="1000" u="none" strike="noStrike" spc="0" dirty="0">
                          <a:effectLst/>
                        </a:rPr>
                        <a:t>ùa hạ mát</a:t>
                      </a:r>
                      <a:r>
                        <a:rPr lang="en-US" sz="1000" u="none" strike="noStrike" spc="0" dirty="0">
                          <a:effectLst/>
                        </a:rPr>
                        <a:t>. M</a:t>
                      </a:r>
                      <a:r>
                        <a:rPr lang="vi-VN" sz="1000" u="none" strike="noStrike" spc="0" dirty="0">
                          <a:effectLst/>
                        </a:rPr>
                        <a:t>ùa đông </a:t>
                      </a:r>
                      <a:r>
                        <a:rPr lang="en-US" sz="1000" u="none" strike="noStrike" spc="0" dirty="0" err="1">
                          <a:effectLst/>
                        </a:rPr>
                        <a:t>không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lạnh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lắm</a:t>
                      </a:r>
                      <a:r>
                        <a:rPr lang="vi-VN" sz="1000" u="none" strike="noStrike" spc="0" dirty="0">
                          <a:effectLst/>
                        </a:rPr>
                        <a:t>.</a:t>
                      </a:r>
                      <a:endParaRPr lang="en-US" sz="8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effectLst/>
                        </a:rPr>
                        <a:t>-</a:t>
                      </a:r>
                      <a:r>
                        <a:rPr lang="en-US" sz="1000" u="none" strike="noStrike" spc="0" dirty="0" err="1" smtClean="0">
                          <a:effectLst/>
                        </a:rPr>
                        <a:t>Nhiệt</a:t>
                      </a:r>
                      <a:r>
                        <a:rPr lang="en-US" sz="1000" u="none" strike="noStrike" spc="0" dirty="0" smtClean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độ</a:t>
                      </a:r>
                      <a:r>
                        <a:rPr lang="en-US" sz="1000" u="none" strike="noStrike" spc="0" dirty="0">
                          <a:effectLst/>
                        </a:rPr>
                        <a:t>: </a:t>
                      </a:r>
                      <a:r>
                        <a:rPr lang="en-US" sz="1000" u="none" strike="noStrike" spc="0" dirty="0" err="1">
                          <a:effectLst/>
                        </a:rPr>
                        <a:t>trên</a:t>
                      </a:r>
                      <a:r>
                        <a:rPr lang="en-US" sz="1000" u="none" strike="noStrike" spc="0" dirty="0">
                          <a:effectLst/>
                        </a:rPr>
                        <a:t> 0</a:t>
                      </a:r>
                      <a:r>
                        <a:rPr lang="en-US" sz="10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1000" u="none" strike="noStrike" spc="0" dirty="0">
                          <a:effectLst/>
                        </a:rPr>
                        <a:t>C</a:t>
                      </a:r>
                      <a:endParaRPr lang="en-US" sz="8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 smtClean="0">
                          <a:effectLst/>
                        </a:rPr>
                        <a:t>-</a:t>
                      </a:r>
                      <a:r>
                        <a:rPr lang="en-US" sz="1000" u="none" strike="noStrike" spc="0" baseline="0" dirty="0" smtClean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 smtClean="0">
                          <a:effectLst/>
                        </a:rPr>
                        <a:t>Mưa</a:t>
                      </a:r>
                      <a:r>
                        <a:rPr lang="en-US" sz="1000" u="none" strike="noStrike" spc="0" dirty="0" smtClean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quanh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năm</a:t>
                      </a:r>
                      <a:r>
                        <a:rPr lang="en-US" sz="1000" u="none" strike="noStrike" spc="0" dirty="0">
                          <a:effectLst/>
                        </a:rPr>
                        <a:t>, </a:t>
                      </a:r>
                      <a:r>
                        <a:rPr lang="en-US" sz="10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đối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lớn</a:t>
                      </a:r>
                      <a:r>
                        <a:rPr lang="en-US" sz="1000" u="none" strike="noStrike" spc="0" dirty="0"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- R</a:t>
                      </a:r>
                      <a:r>
                        <a:rPr lang="vi-VN" sz="1000">
                          <a:effectLst/>
                        </a:rPr>
                        <a:t>ừng lá rộng. 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 R</a:t>
                      </a:r>
                      <a:r>
                        <a:rPr lang="vi-VN" sz="1000">
                          <a:effectLst/>
                        </a:rPr>
                        <a:t>ừng hỗn hợp. 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 Đ</a:t>
                      </a:r>
                      <a:r>
                        <a:rPr lang="vi-VN" sz="1000">
                          <a:effectLst/>
                        </a:rPr>
                        <a:t>ất rừng nâu xám.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Đa dạng về số loài và số lượng cá thể trong mỗi loài. Có các loài thú lớn: gấu nâu, chồn, linh miêu, chó sói, sơn dương,... cùng nhiều loài bò sát và các loài chim.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xmlns="" val="3951327056"/>
                  </a:ext>
                </a:extLst>
              </a:tr>
              <a:tr h="556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Lục địa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Vùng trung tâm và Đông Âu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Mùa hè nóng</a:t>
                      </a:r>
                      <a:r>
                        <a:rPr lang="vi-VN" sz="1000">
                          <a:effectLst/>
                        </a:rPr>
                        <a:t>,</a:t>
                      </a:r>
                      <a:r>
                        <a:rPr lang="en-US" sz="1000">
                          <a:effectLst/>
                        </a:rPr>
                        <a:t> mùa đông lạnh, có tuyết rơi nhiều,</a:t>
                      </a:r>
                      <a:r>
                        <a:rPr lang="vi-VN" sz="1000">
                          <a:effectLst/>
                        </a:rPr>
                        <a:t> mưa ít, giảm dần từ tây sang đông.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 T</a:t>
                      </a:r>
                      <a:r>
                        <a:rPr lang="vi-VN" sz="1000" dirty="0">
                          <a:effectLst/>
                        </a:rPr>
                        <a:t>hảo nguyên ôn đới. Đất </a:t>
                      </a:r>
                      <a:r>
                        <a:rPr lang="vi-VN" sz="1000" dirty="0" smtClean="0">
                          <a:effectLst/>
                        </a:rPr>
                        <a:t>đe</a:t>
                      </a:r>
                      <a:r>
                        <a:rPr lang="en-US" sz="1000" dirty="0" smtClean="0">
                          <a:effectLst/>
                        </a:rPr>
                        <a:t>n</a:t>
                      </a:r>
                      <a:r>
                        <a:rPr lang="en-US" sz="1000" baseline="0" dirty="0" smtClean="0">
                          <a:effectLst/>
                        </a:rPr>
                        <a:t> </a:t>
                      </a:r>
                      <a:r>
                        <a:rPr lang="vi-VN" sz="1000" u="none" strike="noStrike" dirty="0" smtClean="0">
                          <a:effectLst/>
                        </a:rPr>
                        <a:t>thảo </a:t>
                      </a:r>
                      <a:r>
                        <a:rPr lang="vi-VN" sz="1000" u="none" strike="noStrike" dirty="0">
                          <a:effectLst/>
                        </a:rPr>
                        <a:t>nguyên ôn đới.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0253778"/>
                  </a:ext>
                </a:extLst>
              </a:tr>
              <a:tr h="649017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Đới </a:t>
                      </a:r>
                      <a:r>
                        <a:rPr lang="en-US" sz="1000">
                          <a:effectLst/>
                        </a:rPr>
                        <a:t>cận nhiệt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Nam </a:t>
                      </a:r>
                      <a:r>
                        <a:rPr lang="en-US" sz="1000">
                          <a:effectLst/>
                        </a:rPr>
                        <a:t>Â</a:t>
                      </a:r>
                      <a:r>
                        <a:rPr lang="vi-VN" sz="1000">
                          <a:effectLst/>
                        </a:rPr>
                        <a:t>u</a:t>
                      </a:r>
                      <a:r>
                        <a:rPr lang="en-US" sz="1000">
                          <a:effectLst/>
                        </a:rPr>
                        <a:t> (cận nhiệt địa trung hải)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effectLst/>
                        </a:rPr>
                        <a:t>Khí hậu cận nhiệt </a:t>
                      </a:r>
                      <a:r>
                        <a:rPr lang="vi-VN" sz="1000" u="none" strike="noStrike" dirty="0" smtClean="0">
                          <a:effectLst/>
                        </a:rPr>
                        <a:t>địa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vi-VN" sz="1000" dirty="0" smtClean="0">
                          <a:effectLst/>
                        </a:rPr>
                        <a:t>trung </a:t>
                      </a:r>
                      <a:r>
                        <a:rPr lang="vi-VN" sz="1000" dirty="0">
                          <a:effectLst/>
                        </a:rPr>
                        <a:t>hải, mùa hạ nóng, </a:t>
                      </a:r>
                      <a:r>
                        <a:rPr lang="vi-VN" sz="1000" u="none" strike="noStrike" dirty="0">
                          <a:effectLst/>
                        </a:rPr>
                        <a:t>khô; mùa đông ấm </a:t>
                      </a:r>
                      <a:r>
                        <a:rPr lang="vi-VN" sz="1000" u="none" strike="noStrike" dirty="0" smtClean="0">
                          <a:effectLst/>
                        </a:rPr>
                        <a:t>và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</a:rPr>
                        <a:t>lượng</a:t>
                      </a:r>
                      <a:r>
                        <a:rPr lang="en-US" sz="1000" dirty="0" smtClean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mưa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trung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bình</a:t>
                      </a:r>
                      <a:r>
                        <a:rPr lang="vi-VN" sz="1000" dirty="0"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 </a:t>
                      </a:r>
                      <a:r>
                        <a:rPr lang="vi-VN" sz="1000" dirty="0">
                          <a:effectLst/>
                        </a:rPr>
                        <a:t>Rừng và cây bụi lá cứng.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61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6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7" y="134754"/>
            <a:ext cx="5130473" cy="32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134754"/>
            <a:ext cx="5411630" cy="32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" y="3301465"/>
            <a:ext cx="5130472" cy="341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3377023"/>
            <a:ext cx="5411630" cy="334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27" y="2871332"/>
            <a:ext cx="131107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Đài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nguyên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324" y="3007691"/>
            <a:ext cx="230101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Thảo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nguyên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ôn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đới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28" y="6349100"/>
            <a:ext cx="139672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Rừng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kim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324" y="6349100"/>
            <a:ext cx="395807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Rừng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bụi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cứng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địa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trung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hải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86" y="1369715"/>
            <a:ext cx="7162800" cy="4200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6654" y="5704994"/>
            <a:ext cx="9197741" cy="1015663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b="1" dirty="0" err="1" smtClean="0">
                <a:solidFill>
                  <a:srgbClr val="FFFF00"/>
                </a:solidFill>
              </a:rPr>
              <a:t>Dựa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vào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hình</a:t>
            </a:r>
            <a:r>
              <a:rPr lang="en-US" sz="2000" b="1" dirty="0" smtClean="0">
                <a:solidFill>
                  <a:srgbClr val="FFFF00"/>
                </a:solidFill>
              </a:rPr>
              <a:t> 1.2, </a:t>
            </a:r>
            <a:r>
              <a:rPr lang="en-US" sz="2000" b="1" dirty="0" err="1" smtClean="0">
                <a:solidFill>
                  <a:srgbClr val="FFFF00"/>
                </a:solidFill>
              </a:rPr>
              <a:t>em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hãy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biết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trạm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khí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tượng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trên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thuộc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kiểu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khí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hậu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nào</a:t>
            </a:r>
            <a:r>
              <a:rPr lang="en-US" sz="2000" b="1" dirty="0" smtClean="0">
                <a:solidFill>
                  <a:srgbClr val="FFFF00"/>
                </a:solidFill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2000" b="1" dirty="0" err="1" smtClean="0">
                <a:solidFill>
                  <a:srgbClr val="FFFF00"/>
                </a:solidFill>
              </a:rPr>
              <a:t>Nhận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xét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đặc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điểm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nhiệt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độ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và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lượng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mưa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tại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hai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trạm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khí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tượng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trên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81858"/>
              </p:ext>
            </p:extLst>
          </p:nvPr>
        </p:nvGraphicFramePr>
        <p:xfrm>
          <a:off x="1246909" y="1880017"/>
          <a:ext cx="10510981" cy="37079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06255">
                  <a:extLst>
                    <a:ext uri="{9D8B030D-6E8A-4147-A177-3AD203B41FA5}">
                      <a16:colId xmlns:a16="http://schemas.microsoft.com/office/drawing/2014/main" xmlns="" val="101097487"/>
                    </a:ext>
                  </a:extLst>
                </a:gridCol>
                <a:gridCol w="4193860">
                  <a:extLst>
                    <a:ext uri="{9D8B030D-6E8A-4147-A177-3AD203B41FA5}">
                      <a16:colId xmlns:a16="http://schemas.microsoft.com/office/drawing/2014/main" xmlns="" val="1387373050"/>
                    </a:ext>
                  </a:extLst>
                </a:gridCol>
                <a:gridCol w="3610866">
                  <a:extLst>
                    <a:ext uri="{9D8B030D-6E8A-4147-A177-3AD203B41FA5}">
                      <a16:colId xmlns:a16="http://schemas.microsoft.com/office/drawing/2014/main" xmlns="" val="2652766709"/>
                    </a:ext>
                  </a:extLst>
                </a:gridCol>
              </a:tblGrid>
              <a:tr h="8240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           </a:t>
                      </a:r>
                      <a:r>
                        <a:rPr lang="en-US" sz="2000" dirty="0" err="1" smtClean="0">
                          <a:solidFill>
                            <a:srgbClr val="FF66FF"/>
                          </a:solidFill>
                          <a:effectLst/>
                        </a:rPr>
                        <a:t>Biểu</a:t>
                      </a:r>
                      <a:r>
                        <a:rPr lang="en-US" sz="2000" baseline="0" dirty="0" smtClean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66FF"/>
                          </a:solidFill>
                          <a:effectLst/>
                        </a:rPr>
                        <a:t>đồ</a:t>
                      </a:r>
                      <a:r>
                        <a:rPr lang="en-US" sz="2000" dirty="0" smtClean="0">
                          <a:solidFill>
                            <a:srgbClr val="FF66FF"/>
                          </a:solidFill>
                          <a:effectLst/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rgbClr val="FF66FF"/>
                          </a:solidFill>
                          <a:effectLst/>
                        </a:rPr>
                        <a:t>Trạm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điểm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Bret (Pháp)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Ca-dan (Liên bang Nga)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8005143"/>
                  </a:ext>
                </a:extLst>
              </a:tr>
              <a:tr h="18684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hậu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: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2000" baseline="30000" dirty="0" err="1">
                          <a:solidFill>
                            <a:srgbClr val="FFFF00"/>
                          </a:solidFill>
                          <a:effectLst/>
                        </a:rPr>
                        <a:t>o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C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mưa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(mm)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Biên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Cao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(18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r>
                        <a:rPr lang="en-US" sz="2000" dirty="0" smtClean="0">
                          <a:effectLst/>
                        </a:rPr>
                        <a:t>),</a:t>
                      </a:r>
                      <a:r>
                        <a:rPr lang="en-US" sz="2000" dirty="0" err="1">
                          <a:effectLst/>
                        </a:rPr>
                        <a:t>Thấp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tương đối lớn (820 mm)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(-8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Mưa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ít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vi-VN" sz="2000" dirty="0">
                          <a:effectLst/>
                        </a:rPr>
                        <a:t>443 mm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28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33563743"/>
                  </a:ext>
                </a:extLst>
              </a:tr>
              <a:tr h="1015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kiểu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hậu</a:t>
                      </a:r>
                      <a:endParaRPr lang="en-US" sz="2400" dirty="0">
                        <a:solidFill>
                          <a:srgbClr val="00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hải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dương</a:t>
                      </a:r>
                      <a:r>
                        <a:rPr lang="en-US" sz="2200" dirty="0">
                          <a:effectLst/>
                        </a:rPr>
                        <a:t> (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hè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mát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lắm</a:t>
                      </a:r>
                      <a:r>
                        <a:rPr lang="en-US" sz="2200" dirty="0">
                          <a:effectLst/>
                        </a:rPr>
                        <a:t>).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lục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địa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17137137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246909" y="1880017"/>
            <a:ext cx="2687782" cy="789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54796" y="898306"/>
            <a:ext cx="709425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>
              <a:lnSpc>
                <a:spcPct val="12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Nhận xét đặc điểm nhiệt độ, lượng mưa: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86100" y="152001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390650" y="883066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0650" y="1981083"/>
            <a:ext cx="10017903" cy="30469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i="1" dirty="0" smtClean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i="1" dirty="0" smtClean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296" y="551006"/>
            <a:ext cx="8938235" cy="5027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33622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ROMA (Ý)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Luân</a:t>
            </a:r>
            <a:r>
              <a:rPr lang="en-US" b="1" dirty="0" smtClean="0"/>
              <a:t> </a:t>
            </a:r>
            <a:r>
              <a:rPr lang="en-US" b="1" dirty="0" err="1" smtClean="0"/>
              <a:t>Đôn</a:t>
            </a:r>
            <a:r>
              <a:rPr lang="en-US" b="1" dirty="0" smtClean="0"/>
              <a:t> (</a:t>
            </a:r>
            <a:r>
              <a:rPr lang="en-US" b="1" dirty="0" err="1" smtClean="0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Paris (</a:t>
            </a:r>
            <a:r>
              <a:rPr lang="en-US" b="1" dirty="0" err="1" smtClean="0"/>
              <a:t>Pháp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FLORENCE (Ý)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VENICE (Ý)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AMSTERDAM</a:t>
            </a:r>
            <a:endParaRPr lang="en-US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-86677"/>
            <a:ext cx="951345" cy="8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8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726806" cy="44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6" y="11126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49649" y="188754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  <a:endParaRPr lang="en-US" u="none" dirty="0">
              <a:solidFill>
                <a:srgbClr val="8064A2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4400550" y="228601"/>
            <a:ext cx="611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THCS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Đoàn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Địa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lí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0000CC"/>
                </a:solidFill>
                <a:latin typeface="Times New Roman" pitchFamily="18" charset="0"/>
              </a:rPr>
              <a:t>7</a:t>
            </a:r>
            <a:endParaRPr lang="en-US" sz="240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16531" y="3733722"/>
            <a:ext cx="10385657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Vị trí địa lí, hình dạng và kích thước lãnh thổ châu Âu.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106611" y="2491186"/>
            <a:ext cx="122986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6000" i="0" u="none" dirty="0" smtClean="0">
                <a:solidFill>
                  <a:srgbClr val="333399"/>
                </a:solidFill>
                <a:latin typeface="Tahoma" pitchFamily="34" charset="0"/>
              </a:rPr>
              <a:t>THIÊN NHIÊN CHÂU ÂU</a:t>
            </a:r>
            <a:endParaRPr lang="en-US" sz="6000" i="0" u="none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748030" y="955635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4271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2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97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SGK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97-101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20110"/>
              </p:ext>
            </p:extLst>
          </p:nvPr>
        </p:nvGraphicFramePr>
        <p:xfrm>
          <a:off x="364056" y="1315254"/>
          <a:ext cx="11482938" cy="4559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97-98 </a:t>
                      </a: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H3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  <a:endParaRPr lang="en-US" sz="2400" b="1" i="1" dirty="0"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H5,6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529" y="187764"/>
            <a:ext cx="6213614" cy="6535008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1, hãy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7" y="722532"/>
            <a:ext cx="533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dang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 smtClean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388775" y="2444951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CHÂU Á</a:t>
            </a:r>
            <a:endParaRPr lang="en-US" b="1" dirty="0">
              <a:solidFill>
                <a:srgbClr val="333399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861"/>
            <a:ext cx="1010653" cy="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9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3" name="Group 43"/>
          <p:cNvGraphicFramePr>
            <a:graphicFrameLocks noGrp="1"/>
          </p:cNvGraphicFramePr>
          <p:nvPr>
            <p:ph/>
            <p:extLst/>
          </p:nvPr>
        </p:nvGraphicFramePr>
        <p:xfrm>
          <a:off x="802152" y="988681"/>
          <a:ext cx="10289308" cy="5542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24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55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79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865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1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69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77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6086375" y="439473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075602" y="5343273"/>
            <a:ext cx="2312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Các-pát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3221658" y="2631117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PhÝa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nam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5470975" y="2488152"/>
            <a:ext cx="2788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Tr¶i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dµi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theo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chiÒu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t©y</a:t>
            </a:r>
            <a:r>
              <a:rPr lang="en-US" altLang="en-US" sz="2400" dirty="0">
                <a:latin typeface=".VnTime" panose="020B7200000000000000" pitchFamily="34" charset="0"/>
              </a:rPr>
              <a:t>-®«ng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chiÕm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2/3 </a:t>
            </a:r>
            <a:r>
              <a:rPr lang="en-US" altLang="en-US" sz="2400" dirty="0" err="1">
                <a:latin typeface=".VnTime" panose="020B7200000000000000" pitchFamily="34" charset="0"/>
              </a:rPr>
              <a:t>diÖn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tÝch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ch©u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lôc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75602" y="4025665"/>
            <a:ext cx="22685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nhän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cao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sư­ên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dèc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5946806" y="4012583"/>
            <a:ext cx="1709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T­ư¬ng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®</a:t>
            </a:r>
            <a:r>
              <a:rPr lang="en-US" altLang="en-US" sz="2400" dirty="0" err="1">
                <a:latin typeface=".VnTime" panose="020B7200000000000000" pitchFamily="34" charset="0"/>
              </a:rPr>
              <a:t>èi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b»ng</a:t>
            </a:r>
            <a:r>
              <a:rPr lang="en-US" altLang="en-US" sz="2400" dirty="0">
                <a:latin typeface=".VnTime" panose="020B7200000000000000" pitchFamily="34" charset="0"/>
              </a:rPr>
              <a:t> ph¼ng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5436267" y="5225732"/>
            <a:ext cx="27303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8487383" y="2557220"/>
            <a:ext cx="2045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phÝa</a:t>
            </a:r>
            <a:r>
              <a:rPr lang="en-US" altLang="en-US" sz="2400" dirty="0" smtClean="0">
                <a:latin typeface=".VnTime" panose="020B7200000000000000" pitchFamily="34" charset="0"/>
              </a:rPr>
              <a:t> b¾c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và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trung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t©m</a:t>
            </a:r>
            <a:r>
              <a:rPr lang="en-US" altLang="en-US" sz="2400" dirty="0" smtClean="0">
                <a:latin typeface=".VnTime" panose="020B7200000000000000" pitchFamily="34" charset="0"/>
              </a:rPr>
              <a:t>.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8487383" y="3979236"/>
            <a:ext cx="23613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trßn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thÊp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tho¶i</a:t>
            </a:r>
            <a:r>
              <a:rPr lang="en-US" altLang="en-US" sz="24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585016" y="5198720"/>
            <a:ext cx="19074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.VnTime" panose="020B7200000000000000" pitchFamily="34" charset="0"/>
              </a:rPr>
              <a:t>D·y:U</a:t>
            </a:r>
            <a:r>
              <a:rPr lang="en-US" altLang="en-US" sz="2400" dirty="0">
                <a:latin typeface=".VnTime" panose="020B7200000000000000" pitchFamily="34" charset="0"/>
              </a:rPr>
              <a:t> ran, </a:t>
            </a:r>
            <a:r>
              <a:rPr lang="en-US" altLang="en-US" sz="2400" dirty="0" err="1">
                <a:latin typeface=".VnTime" panose="020B7200000000000000" pitchFamily="34" charset="0"/>
              </a:rPr>
              <a:t>Xcan</a:t>
            </a:r>
            <a:r>
              <a:rPr lang="en-US" altLang="en-US" sz="2400" dirty="0">
                <a:latin typeface=".VnTime" panose="020B7200000000000000" pitchFamily="34" charset="0"/>
              </a:rPr>
              <a:t>-®</a:t>
            </a:r>
            <a:r>
              <a:rPr lang="en-US" altLang="en-US" sz="2400" dirty="0" err="1">
                <a:latin typeface=".VnTime" panose="020B7200000000000000" pitchFamily="34" charset="0"/>
              </a:rPr>
              <a:t>i</a:t>
            </a:r>
            <a:r>
              <a:rPr lang="en-US" altLang="en-US" sz="2400" dirty="0">
                <a:latin typeface=".VnTime" panose="020B7200000000000000" pitchFamily="34" charset="0"/>
              </a:rPr>
              <a:t>-</a:t>
            </a:r>
            <a:r>
              <a:rPr lang="en-US" altLang="en-US" sz="2400" dirty="0" err="1">
                <a:latin typeface=".VnTime" panose="020B7200000000000000" pitchFamily="34" charset="0"/>
              </a:rPr>
              <a:t>na</a:t>
            </a:r>
            <a:r>
              <a:rPr lang="en-US" altLang="en-US" sz="2400" dirty="0">
                <a:latin typeface=".VnTime" panose="020B7200000000000000" pitchFamily="34" charset="0"/>
              </a:rPr>
              <a:t>-vi</a:t>
            </a: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4117808" y="243192"/>
            <a:ext cx="33110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4387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/>
      <p:bldP spid="30751" grpId="0"/>
      <p:bldP spid="30752" grpId="0"/>
      <p:bldP spid="30753" grpId="0"/>
      <p:bldP spid="30754" grpId="0"/>
      <p:bldP spid="30755" grpId="0"/>
      <p:bldP spid="30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686" y="129300"/>
            <a:ext cx="6082056" cy="6414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799" y="485388"/>
            <a:ext cx="22723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1" y="890035"/>
            <a:ext cx="7795572" cy="56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98" y="552592"/>
            <a:ext cx="6082056" cy="6414669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THIÊN NHIÊN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387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" y="-17114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1782</Words>
  <Application>Microsoft Office PowerPoint</Application>
  <PresentationFormat>Widescreen</PresentationFormat>
  <Paragraphs>268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SimHei</vt:lpstr>
      <vt:lpstr>SimSun</vt:lpstr>
      <vt:lpstr>.VnTime</vt:lpstr>
      <vt:lpstr>Arial</vt:lpstr>
      <vt:lpstr>Calibri</vt:lpstr>
      <vt:lpstr>Calibri Light</vt:lpstr>
      <vt:lpstr>Cambria</vt:lpstr>
      <vt:lpstr>Symbol</vt:lpstr>
      <vt:lpstr>Tahoma</vt:lpstr>
      <vt:lpstr>Times New Roman</vt:lpstr>
      <vt:lpstr>Verdana</vt:lpstr>
      <vt:lpstr>VNI-Broad</vt:lpstr>
      <vt:lpstr>VNI-Times</vt:lpstr>
      <vt:lpstr>Office Theme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Admin</cp:lastModifiedBy>
  <cp:revision>43</cp:revision>
  <dcterms:created xsi:type="dcterms:W3CDTF">2022-07-30T09:50:02Z</dcterms:created>
  <dcterms:modified xsi:type="dcterms:W3CDTF">2022-11-18T11:36:39Z</dcterms:modified>
</cp:coreProperties>
</file>