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7" r:id="rId2"/>
    <p:sldId id="256" r:id="rId3"/>
    <p:sldId id="257"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0C8D4D-0754-4CF2-9841-4874CF6FA940}" type="datetimeFigureOut">
              <a:rPr lang="en-US" smtClean="0"/>
              <a:pPr/>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C8D4D-0754-4CF2-9841-4874CF6FA940}" type="datetimeFigureOut">
              <a:rPr lang="en-US" smtClean="0"/>
              <a:pPr/>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C8D4D-0754-4CF2-9841-4874CF6FA940}" type="datetimeFigureOut">
              <a:rPr lang="en-US" smtClean="0"/>
              <a:pPr/>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0C8D4D-0754-4CF2-9841-4874CF6FA940}" type="datetimeFigureOut">
              <a:rPr lang="en-US" smtClean="0"/>
              <a:pPr/>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C8D4D-0754-4CF2-9841-4874CF6FA940}" type="datetimeFigureOut">
              <a:rPr lang="en-US" smtClean="0"/>
              <a:pPr/>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0C8D4D-0754-4CF2-9841-4874CF6FA940}" type="datetimeFigureOut">
              <a:rPr lang="en-US" smtClean="0"/>
              <a:pPr/>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0C8D4D-0754-4CF2-9841-4874CF6FA940}" type="datetimeFigureOut">
              <a:rPr lang="en-US" smtClean="0"/>
              <a:pPr/>
              <a:t>3/25/2023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0C8D4D-0754-4CF2-9841-4874CF6FA940}" type="datetimeFigureOut">
              <a:rPr lang="en-US" smtClean="0"/>
              <a:pPr/>
              <a:t>3/25/2023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C8D4D-0754-4CF2-9841-4874CF6FA940}" type="datetimeFigureOut">
              <a:rPr lang="en-US" smtClean="0"/>
              <a:pPr/>
              <a:t>3/25/2023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C8D4D-0754-4CF2-9841-4874CF6FA940}" type="datetimeFigureOut">
              <a:rPr lang="en-US" smtClean="0"/>
              <a:pPr/>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C8D4D-0754-4CF2-9841-4874CF6FA940}" type="datetimeFigureOut">
              <a:rPr lang="en-US" smtClean="0"/>
              <a:pPr/>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D7A28-7905-4E73-AFF0-51DB2065E6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0C8D4D-0754-4CF2-9841-4874CF6FA940}" type="datetimeFigureOut">
              <a:rPr lang="en-US" smtClean="0"/>
              <a:pPr/>
              <a:t>3/25/2023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7A28-7905-4E73-AFF0-51DB2065E6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gif"/><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wmf"/><Relationship Id="rId10" Type="http://schemas.openxmlformats.org/officeDocument/2006/relationships/image" Target="../media/image8.jpeg"/><Relationship Id="rId4" Type="http://schemas.openxmlformats.org/officeDocument/2006/relationships/image" Target="../media/image2.gif"/><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206EA2F3-424F-4298-9F41-6C7DD8919308}"/>
              </a:ext>
            </a:extLst>
          </p:cNvPr>
          <p:cNvSpPr txBox="1">
            <a:spLocks noChangeArrowheads="1"/>
          </p:cNvSpPr>
          <p:nvPr/>
        </p:nvSpPr>
        <p:spPr bwMode="auto">
          <a:xfrm>
            <a:off x="1889125" y="34671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vi-VN" sz="1800">
              <a:latin typeface=".VnTime" panose="020B7200000000000000" pitchFamily="34" charset="0"/>
              <a:cs typeface="Arial" panose="020B0604020202020204" pitchFamily="34" charset="0"/>
            </a:endParaRPr>
          </a:p>
        </p:txBody>
      </p:sp>
      <p:pic>
        <p:nvPicPr>
          <p:cNvPr id="3075" name="Picture 4">
            <a:extLst>
              <a:ext uri="{FF2B5EF4-FFF2-40B4-BE49-F238E27FC236}">
                <a16:creationId xmlns:a16="http://schemas.microsoft.com/office/drawing/2014/main" id="{73D583FB-08C9-481C-8BCB-3706BE3DA43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876800"/>
            <a:ext cx="144780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a:extLst>
              <a:ext uri="{FF2B5EF4-FFF2-40B4-BE49-F238E27FC236}">
                <a16:creationId xmlns:a16="http://schemas.microsoft.com/office/drawing/2014/main" id="{FFBB1A56-DA5E-4F92-AA90-B570B58D1F6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50292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a:extLst>
              <a:ext uri="{FF2B5EF4-FFF2-40B4-BE49-F238E27FC236}">
                <a16:creationId xmlns:a16="http://schemas.microsoft.com/office/drawing/2014/main" id="{E2DCACCB-E5A8-469B-8FC1-AA9254CAD8C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219200" y="-1219200"/>
            <a:ext cx="6858000" cy="92964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3078" name="WordArt 10">
            <a:extLst>
              <a:ext uri="{FF2B5EF4-FFF2-40B4-BE49-F238E27FC236}">
                <a16:creationId xmlns:a16="http://schemas.microsoft.com/office/drawing/2014/main" id="{F9227BE6-16F5-4D26-92AF-B45FA1328E37}"/>
              </a:ext>
            </a:extLst>
          </p:cNvPr>
          <p:cNvSpPr>
            <a:spLocks noChangeArrowheads="1" noChangeShapeType="1" noTextEdit="1"/>
          </p:cNvSpPr>
          <p:nvPr/>
        </p:nvSpPr>
        <p:spPr bwMode="auto">
          <a:xfrm>
            <a:off x="2438400" y="152400"/>
            <a:ext cx="5638800" cy="1143000"/>
          </a:xfrm>
          <a:prstGeom prst="rect">
            <a:avLst/>
          </a:prstGeom>
        </p:spPr>
        <p:txBody>
          <a:bodyPr wrap="none" fromWordArt="1">
            <a:prstTxWarp prst="textPlain">
              <a:avLst>
                <a:gd name="adj" fmla="val 50000"/>
              </a:avLst>
            </a:prstTxWarp>
          </a:bodyPr>
          <a:lstStyle/>
          <a:p>
            <a:pPr algn="ctr"/>
            <a:r>
              <a:rPr lang="en-US" sz="3200" kern="10" dirty="0" err="1">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rPr>
              <a:t>Ôn</a:t>
            </a:r>
            <a:r>
              <a:rPr lang="en-US" sz="3200" kern="10" dirty="0">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rPr>
              <a:t> </a:t>
            </a:r>
            <a:r>
              <a:rPr lang="en-US" sz="3200" kern="10" dirty="0" err="1">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rPr>
              <a:t>tậpcuối</a:t>
            </a:r>
            <a:r>
              <a:rPr lang="en-US" sz="3200" kern="10" dirty="0">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rPr>
              <a:t> </a:t>
            </a:r>
            <a:r>
              <a:rPr lang="en-US" sz="3200" kern="10" dirty="0" err="1">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rPr>
              <a:t>kỳ</a:t>
            </a:r>
            <a:endParaRPr lang="vi-VN" sz="3200" kern="10" dirty="0">
              <a:ln w="12700">
                <a:solidFill>
                  <a:srgbClr val="FF0000"/>
                </a:solidFill>
                <a:round/>
                <a:headEnd/>
                <a:tailEnd/>
              </a:ln>
              <a:solidFill>
                <a:srgbClr val="000066">
                  <a:alpha val="50195"/>
                </a:srgbClr>
              </a:solidFill>
              <a:effectLst>
                <a:outerShdw sy="50000" kx="2453608" rotWithShape="0">
                  <a:srgbClr val="9999FF">
                    <a:alpha val="50000"/>
                  </a:srgbClr>
                </a:outerShdw>
              </a:effectLst>
              <a:latin typeface="Times New Roman" pitchFamily="18" charset="0"/>
              <a:cs typeface="Times New Roman" pitchFamily="18" charset="0"/>
            </a:endParaRPr>
          </a:p>
        </p:txBody>
      </p:sp>
      <p:sp>
        <p:nvSpPr>
          <p:cNvPr id="3079" name="TextBox 1">
            <a:extLst>
              <a:ext uri="{FF2B5EF4-FFF2-40B4-BE49-F238E27FC236}">
                <a16:creationId xmlns:a16="http://schemas.microsoft.com/office/drawing/2014/main" id="{A0E5902B-422D-43AB-BB20-F024EEE1CD93}"/>
              </a:ext>
            </a:extLst>
          </p:cNvPr>
          <p:cNvSpPr txBox="1">
            <a:spLocks noChangeArrowheads="1"/>
          </p:cNvSpPr>
          <p:nvPr/>
        </p:nvSpPr>
        <p:spPr bwMode="auto">
          <a:xfrm>
            <a:off x="-762000" y="674688"/>
            <a:ext cx="3809999"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b="1" dirty="0">
                <a:solidFill>
                  <a:srgbClr val="FF0000"/>
                </a:solidFill>
                <a:latin typeface="Times New Roman" panose="02020603050405020304" pitchFamily="18" charset="0"/>
                <a:cs typeface="Times New Roman" panose="02020603050405020304" pitchFamily="18" charset="0"/>
              </a:rPr>
              <a:t>TIẾT 16</a:t>
            </a:r>
            <a:endParaRPr lang="vi-VN" altLang="vi-VN" b="1" dirty="0">
              <a:solidFill>
                <a:srgbClr val="FF00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endParaRPr lang="vi-VN" altLang="vi-VN" b="1" dirty="0">
              <a:solidFill>
                <a:srgbClr val="0000CC"/>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DB51C25-271E-4ECB-8BBA-A9A774294D7E}"/>
              </a:ext>
            </a:extLst>
          </p:cNvPr>
          <p:cNvSpPr/>
          <p:nvPr/>
        </p:nvSpPr>
        <p:spPr>
          <a:xfrm>
            <a:off x="1502804" y="1295400"/>
            <a:ext cx="8459368" cy="584775"/>
          </a:xfrm>
          <a:prstGeom prst="rect">
            <a:avLst/>
          </a:prstGeom>
          <a:noFill/>
        </p:spPr>
        <p:txBody>
          <a:bodyPr wrap="none">
            <a:spAutoFit/>
          </a:bodyPr>
          <a:lstStyle/>
          <a:p>
            <a:pPr algn="ctr" eaLnBrk="1" hangingPunct="1">
              <a:defRPr/>
            </a:pP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r>
              <a:rPr lang="en-US" sz="3200" b="1" dirty="0" err="1">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Nghề</a:t>
            </a: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r>
              <a:rPr lang="en-US" sz="3200" b="1" dirty="0" err="1">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trồng</a:t>
            </a: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r>
              <a:rPr lang="en-US" sz="3200" b="1" dirty="0" err="1">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cây</a:t>
            </a: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r>
              <a:rPr lang="en-US" sz="3200" b="1" dirty="0" err="1">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ăn</a:t>
            </a: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r>
              <a:rPr lang="en-US" sz="3200" b="1" dirty="0" err="1">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quả</a:t>
            </a:r>
            <a:r>
              <a:rPr lang="en-US" sz="3200" b="1" dirty="0">
                <a:ln w="6600">
                  <a:solidFill>
                    <a:srgbClr val="FF3300"/>
                  </a:solidFill>
                  <a:prstDash val="solid"/>
                </a:ln>
                <a:solidFill>
                  <a:srgbClr val="FF3300"/>
                </a:solidFill>
                <a:effectLst>
                  <a:outerShdw dist="38100" dir="2700000" algn="tl" rotWithShape="0">
                    <a:schemeClr val="accent2"/>
                  </a:outerShdw>
                </a:effectLst>
                <a:latin typeface="Times New Roman" pitchFamily="18" charset="0"/>
                <a:cs typeface="Times New Roman" pitchFamily="18" charset="0"/>
              </a:rPr>
              <a:t>                         </a:t>
            </a:r>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46934" y="1905000"/>
            <a:ext cx="2704070" cy="2028825"/>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03404" y="1905000"/>
            <a:ext cx="2743200" cy="2050064"/>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2204" y="1905000"/>
            <a:ext cx="2743200" cy="2028825"/>
          </a:xfrm>
          <a:prstGeom prst="rect">
            <a:avLst/>
          </a:prstGeom>
        </p:spPr>
      </p:pic>
      <p:pic>
        <p:nvPicPr>
          <p:cNvPr id="14" name="Picture 6" descr="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76800" y="4038601"/>
            <a:ext cx="27813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944129" y="4051819"/>
            <a:ext cx="2704070" cy="2120382"/>
          </a:xfrm>
          <a:prstGeom prst="rect">
            <a:avLst/>
          </a:prstGeom>
        </p:spPr>
      </p:pic>
    </p:spTree>
    <p:custDataLst>
      <p:tags r:id="rId1"/>
    </p:custDataLst>
    <p:extLst>
      <p:ext uri="{BB962C8B-B14F-4D97-AF65-F5344CB8AC3E}">
        <p14:creationId xmlns:p14="http://schemas.microsoft.com/office/powerpoint/2010/main" val="2840236141"/>
      </p:ext>
    </p:extLst>
  </p:cSld>
  <p:clrMapOvr>
    <a:masterClrMapping/>
  </p:clrMapOvr>
  <p:transition advTm="14721">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wheel(1)">
                                      <p:cBhvr>
                                        <p:cTn id="7" dur="2000"/>
                                        <p:tgtEl>
                                          <p:spTgt spid="307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wheel(1)">
                                      <p:cBhvr>
                                        <p:cTn id="12" dur="2000"/>
                                        <p:tgtEl>
                                          <p:spTgt spid="3078"/>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par>
                                <p:cTn id="16" presetID="21" presetClass="entr" presetSubtype="1"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heel(1)">
                                      <p:cBhvr>
                                        <p:cTn id="18" dur="2000"/>
                                        <p:tgtEl>
                                          <p:spTgt spid="13"/>
                                        </p:tgtEl>
                                      </p:cBhvr>
                                    </p:animEffect>
                                  </p:childTnLst>
                                </p:cTn>
                              </p:par>
                              <p:par>
                                <p:cTn id="19" presetID="21" presetClass="entr" presetSubtype="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heel(1)">
                                      <p:cBhvr>
                                        <p:cTn id="21" dur="2000"/>
                                        <p:tgtEl>
                                          <p:spTgt spid="11"/>
                                        </p:tgtEl>
                                      </p:cBhvr>
                                    </p:animEffect>
                                  </p:childTnLst>
                                </p:cTn>
                              </p:par>
                              <p:par>
                                <p:cTn id="22" presetID="21" presetClass="entr" presetSubtype="1"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heel(1)">
                                      <p:cBhvr>
                                        <p:cTn id="24" dur="2000"/>
                                        <p:tgtEl>
                                          <p:spTgt spid="12"/>
                                        </p:tgtEl>
                                      </p:cBhvr>
                                    </p:animEffect>
                                  </p:childTnLst>
                                </p:cTn>
                              </p:par>
                              <p:par>
                                <p:cTn id="25" presetID="21" presetClass="entr" presetSubtype="1"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heel(1)">
                                      <p:cBhvr>
                                        <p:cTn id="27" dur="2000"/>
                                        <p:tgtEl>
                                          <p:spTgt spid="16"/>
                                        </p:tgtEl>
                                      </p:cBhvr>
                                    </p:animEffect>
                                  </p:childTnLst>
                                </p:cTn>
                              </p:par>
                              <p:par>
                                <p:cTn id="28" presetID="21" presetClass="entr" presetSubtype="1" fill="hold"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heel(1)">
                                      <p:cBhvr>
                                        <p:cTn id="3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53200"/>
          </a:xfrm>
        </p:spPr>
        <p:txBody>
          <a:bodyPr>
            <a:noAutofit/>
          </a:bodyPr>
          <a:lstStyle/>
          <a:p>
            <a:pPr>
              <a:buNone/>
            </a:pPr>
            <a:r>
              <a:rPr lang="en-US" sz="2000" b="1" dirty="0" err="1">
                <a:latin typeface="Times New Roman" pitchFamily="18" charset="0"/>
                <a:cs typeface="Times New Roman" pitchFamily="18" charset="0"/>
              </a:rPr>
              <a:t>Bài</a:t>
            </a:r>
            <a:r>
              <a:rPr lang="en-US" sz="2000" b="1" dirty="0">
                <a:latin typeface="Times New Roman" pitchFamily="18" charset="0"/>
                <a:cs typeface="Times New Roman" pitchFamily="18" charset="0"/>
              </a:rPr>
              <a:t> 8.Kỹ </a:t>
            </a:r>
            <a:r>
              <a:rPr lang="en-US" sz="2000" b="1" dirty="0" err="1">
                <a:latin typeface="Times New Roman" pitchFamily="18" charset="0"/>
                <a:cs typeface="Times New Roman" pitchFamily="18" charset="0"/>
              </a:rPr>
              <a:t>thuậttrồngcâynhãn</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38.Trên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nhãn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loại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hoa</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nào</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có</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thể</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đậu</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quả</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đực</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 C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3 </a:t>
            </a:r>
            <a:r>
              <a:rPr lang="en-US" sz="2000" dirty="0" err="1">
                <a:latin typeface="Times New Roman" pitchFamily="18" charset="0"/>
                <a:cs typeface="Times New Roman" pitchFamily="18" charset="0"/>
              </a:rPr>
              <a:t>loại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39.Hoa nhãn có các loại:</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Hoa đực, hoa cái  			B. Hoa đực, hoa lưỡng tính</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Hoa đực, hoa cái, hoa lưỡng tính		D. Hoa cái, hoa lưỡng tính</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40.Nhiệt độ thích hợp để cây nhãn phát triển là:</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20ºC- 22º C.					B. 21ºC - 27ºC.</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22ºC - 25ºC					D. 27ºC - 30ºC.</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41.Lượng mưa thích hợp để cây nhãn phát triển là:</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1000mm/năm.					B. 1200mm/năm.</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1500mm/năm					D. 2000mm/năm.</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42.Các cách ghép thường áp dụng trên cây nhãn là :</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A.Ghép áp,ghép nêm				B.Ghép chẻ bên</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C.Ghép cửa sổ					D.Cả A,B,C đều đúng.</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43.</a:t>
            </a:r>
            <a:r>
              <a:rPr lang="vi-VN" sz="2000" b="1" i="1" dirty="0">
                <a:latin typeface="Times New Roman" pitchFamily="18" charset="0"/>
                <a:cs typeface="Times New Roman" pitchFamily="18" charset="0"/>
              </a:rPr>
              <a:t>Khoảng cách thích hợp trồng nhãn ở vùng  đồng bằng là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8m  x  8m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 7m  x  7m</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6m  x  6m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 9m  x  9m </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44.</a:t>
            </a:r>
            <a:r>
              <a:rPr lang="vi-VN" sz="2000" b="1" i="1" dirty="0">
                <a:latin typeface="Times New Roman" pitchFamily="18" charset="0"/>
                <a:cs typeface="Times New Roman" pitchFamily="18" charset="0"/>
              </a:rPr>
              <a:t>Khoảng cách thích hợp trồng nhãn ở vùng </a:t>
            </a:r>
            <a:r>
              <a:rPr lang="en-US" sz="2000" b="1" i="1" dirty="0" err="1">
                <a:latin typeface="Times New Roman" pitchFamily="18" charset="0"/>
                <a:cs typeface="Times New Roman" pitchFamily="18" charset="0"/>
              </a:rPr>
              <a:t>đất</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đồi</a:t>
            </a:r>
            <a:r>
              <a:rPr lang="vi-VN" sz="2000" b="1" i="1" dirty="0">
                <a:latin typeface="Times New Roman" pitchFamily="18" charset="0"/>
                <a:cs typeface="Times New Roman" pitchFamily="18" charset="0"/>
              </a:rPr>
              <a:t> là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8m  x  8m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 B. 7m  x  7m</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6m  x  6m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 9m  x  9m </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45.</a:t>
            </a:r>
            <a:r>
              <a:rPr lang="vi-VN" sz="2000" b="1" i="1" dirty="0">
                <a:latin typeface="Times New Roman" pitchFamily="18" charset="0"/>
                <a:cs typeface="Times New Roman" pitchFamily="18" charset="0"/>
              </a:rPr>
              <a:t>Bón phân thúc cho nhãn vào thời kỳ nào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Thời kỳ ra hoa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 B. Thời kỳ đậu quả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Thời kỳ ra hoa và sau thu hoạch              D. Thời kỳ thu hoạch </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46. </a:t>
            </a:r>
            <a:r>
              <a:rPr lang="vi-VN" sz="2000" b="1" i="1" dirty="0">
                <a:latin typeface="Times New Roman" pitchFamily="18" charset="0"/>
                <a:cs typeface="Times New Roman" pitchFamily="18" charset="0"/>
              </a:rPr>
              <a:t>Loại sâu nào gây hại cho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nhãn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Sâuvẽ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bùa</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 Sâu kèn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Sâu đục thân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Sâu đục quả </a:t>
            </a:r>
            <a:endParaRPr lang="en-US" sz="2000" dirty="0">
              <a:latin typeface="Times New Roman" pitchFamily="18" charset="0"/>
              <a:cs typeface="Times New Roman" pitchFamily="18" charset="0"/>
            </a:endParaRPr>
          </a:p>
          <a:p>
            <a:pPr>
              <a:buNone/>
            </a:pPr>
            <a:r>
              <a:rPr lang="en-US" sz="2000" b="1" i="1" dirty="0">
                <a:latin typeface="Times New Roman" pitchFamily="18" charset="0"/>
                <a:cs typeface="Times New Roman" pitchFamily="18" charset="0"/>
              </a:rPr>
              <a:t>Câu47.Một </a:t>
            </a:r>
            <a:r>
              <a:rPr lang="en-US" sz="2000" b="1" i="1" dirty="0" err="1">
                <a:latin typeface="Times New Roman" pitchFamily="18" charset="0"/>
                <a:cs typeface="Times New Roman" pitchFamily="18" charset="0"/>
              </a:rPr>
              <a:t>số</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loại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bệnh</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hại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cho</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nhãn</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lá</a:t>
            </a:r>
            <a:r>
              <a:rPr lang="en-US" sz="2000" dirty="0">
                <a:latin typeface="Times New Roman" pitchFamily="18" charset="0"/>
                <a:cs typeface="Times New Roman" pitchFamily="18" charset="0"/>
              </a:rPr>
              <a:t>			B</a:t>
            </a:r>
            <a:r>
              <a:rPr lang="vi-VN"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C</a:t>
            </a:r>
            <a:r>
              <a:rPr lang="vi-VN"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sương</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B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C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đúng</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48.Nhiệt độ thích hợp để bảo quản quả nhãn là :</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A.1 – 3</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B.3 – 5</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C.5 – 7</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D.5</a:t>
            </a:r>
            <a:r>
              <a:rPr lang="pt-BR" sz="2000" b="1" dirty="0">
                <a:latin typeface="Times New Roman" pitchFamily="18" charset="0"/>
                <a:cs typeface="Times New Roman" pitchFamily="18" charset="0"/>
              </a:rPr>
              <a:t>– </a:t>
            </a:r>
            <a:r>
              <a:rPr lang="pt-BR" sz="2000" dirty="0">
                <a:latin typeface="Times New Roman" pitchFamily="18" charset="0"/>
                <a:cs typeface="Times New Roman" pitchFamily="18" charset="0"/>
              </a:rPr>
              <a:t>10</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r>
              <a:rPr lang="pt-BR"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8077200" cy="4495800"/>
          </a:xfrm>
        </p:spPr>
        <p:txBody>
          <a:bodyPr>
            <a:noAutofit/>
          </a:bodyPr>
          <a:lstStyle/>
          <a:p>
            <a:pPr lvl="0" algn="l" fontAlgn="base">
              <a:spcAft>
                <a:spcPct val="0"/>
              </a:spcAft>
            </a:pPr>
            <a:r>
              <a:rPr kumimoji="0" lang="nl-NL" sz="2400" b="1"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t>Bài 1.Giới thiệu nghề trồng cây ăn quả. </a:t>
            </a:r>
            <a:br>
              <a:rPr kumimoji="0" lang="nl-NL" sz="2000" b="1" i="0" u="none" strike="noStrike" cap="none" normalizeH="0" baseline="0" dirty="0">
                <a:ln>
                  <a:noFill/>
                </a:ln>
                <a:solidFill>
                  <a:srgbClr val="FF0000"/>
                </a:solidFill>
                <a:effectLst/>
                <a:latin typeface="Times New Roman" pitchFamily="18" charset="0"/>
                <a:ea typeface="Arial" pitchFamily="34" charset="0"/>
                <a:cs typeface="Times New Roman" pitchFamily="18" charset="0"/>
              </a:rPr>
            </a:b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it-IT" sz="2000" b="1" i="1"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Câu 1. Vai trò của nghề trồng cây ăn quả là:</a:t>
            </a: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it-IT"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A. Cung cấp quả cho người tiêu dùng và xuất khẩu.</a:t>
            </a: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it-IT"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B. Cung cấp quả cho người tiêu dùng và nguyên liệu cho công nghiệp chế biến.</a:t>
            </a: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it-IT"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 Cung cấp quả cho người tiêu dùng, nguyên liệu cho công nghiệp chế biến và xuất khẩu.</a:t>
            </a: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it-IT"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D. Nguyên liệu cho công nghiệp chế biến và xuất khẩu.</a:t>
            </a:r>
            <a:br>
              <a:rPr kumimoji="0" lang="it-IT"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br>
            <a:br>
              <a:rPr kumimoji="0" lang="en-US" sz="2000" b="0" i="0" u="none" strike="noStrike" cap="none" normalizeH="0" baseline="0" dirty="0">
                <a:ln>
                  <a:noFill/>
                </a:ln>
                <a:solidFill>
                  <a:schemeClr val="tx1"/>
                </a:solidFill>
                <a:effectLst/>
                <a:latin typeface="Times New Roman" pitchFamily="18" charset="0"/>
                <a:cs typeface="Times New Roman" pitchFamily="18" charset="0"/>
              </a:rPr>
            </a:br>
            <a:r>
              <a:rPr kumimoji="0" lang="pt-BR" altLang="ko-KR" sz="2000" b="1" i="1"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Câu 2.Đối tượng lao động của nghề trồng cây ăn quả là </a:t>
            </a:r>
            <a:br>
              <a:rPr kumimoji="0" lang="en-US" altLang="ko-KR" sz="2000" b="0" i="0" u="none" strike="noStrike" cap="none" normalizeH="0" baseline="0" dirty="0">
                <a:ln>
                  <a:noFill/>
                </a:ln>
                <a:solidFill>
                  <a:schemeClr val="tx1"/>
                </a:solidFill>
                <a:effectLst/>
                <a:latin typeface="Times New Roman" pitchFamily="18" charset="0"/>
                <a:cs typeface="Times New Roman" pitchFamily="18" charset="0"/>
              </a:rPr>
            </a:br>
            <a:r>
              <a:rPr kumimoji="0" lang="pt-BR" altLang="ko-KR"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A. Là các loại cây ăn quả ngắn ngày có giá trị dinh dưỡng cao.</a:t>
            </a:r>
            <a:br>
              <a:rPr kumimoji="0" lang="en-US" altLang="ko-KR" sz="2000" b="0" i="0" u="none" strike="noStrike" cap="none" normalizeH="0" baseline="0" dirty="0">
                <a:ln>
                  <a:noFill/>
                </a:ln>
                <a:solidFill>
                  <a:schemeClr val="tx1"/>
                </a:solidFill>
                <a:effectLst/>
                <a:latin typeface="Times New Roman" pitchFamily="18" charset="0"/>
                <a:cs typeface="Times New Roman" pitchFamily="18" charset="0"/>
              </a:rPr>
            </a:br>
            <a:r>
              <a:rPr kumimoji="0" lang="pt-BR" altLang="ko-KR"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B. Là các loại cây ăn quả lâu năm có giá trị kinh tế cao .</a:t>
            </a:r>
            <a:br>
              <a:rPr kumimoji="0" lang="en-US" altLang="ko-KR" sz="2000" b="0" i="0" u="none" strike="noStrike" cap="none" normalizeH="0" baseline="0" dirty="0">
                <a:ln>
                  <a:noFill/>
                </a:ln>
                <a:solidFill>
                  <a:schemeClr val="tx1"/>
                </a:solidFill>
                <a:effectLst/>
                <a:latin typeface="Times New Roman" pitchFamily="18" charset="0"/>
                <a:cs typeface="Times New Roman" pitchFamily="18" charset="0"/>
              </a:rPr>
            </a:br>
            <a:r>
              <a:rPr kumimoji="0" lang="pt-BR" altLang="ko-KR"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C. Là các loại cây ăn quả lâu năm có giá trị dinh dưỡng và  kinh tế cao .</a:t>
            </a:r>
            <a:br>
              <a:rPr kumimoji="0" lang="en-US" altLang="ko-KR" sz="2000" b="0" i="0" u="none" strike="noStrike" cap="none" normalizeH="0" baseline="0" dirty="0">
                <a:ln>
                  <a:noFill/>
                </a:ln>
                <a:solidFill>
                  <a:schemeClr val="tx1"/>
                </a:solidFill>
                <a:effectLst/>
                <a:latin typeface="Times New Roman" pitchFamily="18" charset="0"/>
                <a:cs typeface="Times New Roman" pitchFamily="18" charset="0"/>
              </a:rPr>
            </a:br>
            <a:r>
              <a:rPr kumimoji="0" lang="pt-BR" altLang="ko-KR" sz="2000" b="0" i="0" u="none" strike="noStrike" cap="none" normalizeH="0" baseline="0" dirty="0">
                <a:ln>
                  <a:noFill/>
                </a:ln>
                <a:solidFill>
                  <a:schemeClr val="tx1"/>
                </a:solidFill>
                <a:effectLst/>
                <a:latin typeface="Times New Roman" pitchFamily="18" charset="0"/>
                <a:ea typeface="Arial" pitchFamily="34" charset="0"/>
                <a:cs typeface="Times New Roman" pitchFamily="18" charset="0"/>
              </a:rPr>
              <a:t>D.Là các loại cây ăn quả ngắn ngày có giá trị kinh tế cao.</a:t>
            </a:r>
            <a:br>
              <a:rPr kumimoji="0" lang="pt-BR" altLang="ko-KR" sz="2000" b="0" i="0" u="none" strike="noStrike" cap="none" normalizeH="0" baseline="0" dirty="0">
                <a:ln>
                  <a:noFill/>
                </a:ln>
                <a:solidFill>
                  <a:schemeClr val="tx1"/>
                </a:solidFill>
                <a:effectLst/>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r>
              <a:rPr lang="nl-NL" sz="2600" b="1" dirty="0">
                <a:solidFill>
                  <a:srgbClr val="FF0000"/>
                </a:solidFill>
              </a:rPr>
              <a:t>Bài 2.Một số vấn đề chung về cây ăn quả.</a:t>
            </a:r>
            <a:endParaRPr lang="en-US" sz="2600" dirty="0">
              <a:solidFill>
                <a:srgbClr val="FF0000"/>
              </a:solidFill>
            </a:endParaRPr>
          </a:p>
          <a:p>
            <a:pPr>
              <a:buNone/>
            </a:pPr>
            <a:r>
              <a:rPr lang="nl-NL" sz="2000" b="1" dirty="0"/>
              <a:t> </a:t>
            </a:r>
            <a:endParaRPr lang="en-US" sz="2000" dirty="0"/>
          </a:p>
          <a:p>
            <a:pPr>
              <a:buNone/>
            </a:pPr>
            <a:r>
              <a:rPr lang="vi-VN" sz="2000" b="1" i="1" dirty="0">
                <a:latin typeface="Times New Roman" pitchFamily="18" charset="0"/>
                <a:cs typeface="Times New Roman" pitchFamily="18" charset="0"/>
              </a:rPr>
              <a:t>Câu</a:t>
            </a:r>
            <a:r>
              <a:rPr lang="en-US" sz="2000" b="1" i="1" dirty="0">
                <a:latin typeface="Times New Roman" pitchFamily="18" charset="0"/>
                <a:cs typeface="Times New Roman" pitchFamily="18" charset="0"/>
              </a:rPr>
              <a:t> 3.</a:t>
            </a:r>
            <a:r>
              <a:rPr lang="vi-VN" sz="2000" b="1" i="1" dirty="0">
                <a:latin typeface="Times New Roman" pitchFamily="18" charset="0"/>
                <a:cs typeface="Times New Roman" pitchFamily="18" charset="0"/>
              </a:rPr>
              <a:t> Cây ăn quả có giá trị nào sau đây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Có giá trị dinh dưỡng                     B. Có khả năng chứa một số bệnh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Bảo vệ môi trường                         D.</a:t>
            </a:r>
            <a:r>
              <a:rPr lang="en-US" sz="2000" dirty="0" err="1">
                <a:latin typeface="Times New Roman" pitchFamily="18" charset="0"/>
                <a:cs typeface="Times New Roman" pitchFamily="18" charset="0"/>
              </a:rPr>
              <a:t>Tất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đúng</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a:t>
            </a:r>
            <a:r>
              <a:rPr lang="en-US" sz="2000" b="1" i="1" dirty="0">
                <a:latin typeface="Times New Roman" pitchFamily="18" charset="0"/>
                <a:cs typeface="Times New Roman" pitchFamily="18" charset="0"/>
              </a:rPr>
              <a:t> 4.</a:t>
            </a:r>
            <a:r>
              <a:rPr lang="vi-VN" sz="2000" b="1" i="1" dirty="0">
                <a:latin typeface="Times New Roman" pitchFamily="18" charset="0"/>
                <a:cs typeface="Times New Roman" pitchFamily="18" charset="0"/>
              </a:rPr>
              <a:t> Cây ăn quả có các loại rễ nào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Chỉ có rễ cọc                             B. Chỉ có rễ con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Có cả rễ cọc và rễ con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Không có rễ </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5.</a:t>
            </a:r>
            <a:r>
              <a:rPr lang="vi-VN" sz="2000" b="1" i="1" dirty="0">
                <a:latin typeface="Times New Roman" pitchFamily="18" charset="0"/>
                <a:cs typeface="Times New Roman" pitchFamily="18" charset="0"/>
              </a:rPr>
              <a:t> Cây ăn quả có các loại </a:t>
            </a:r>
            <a:r>
              <a:rPr lang="en-US" sz="2000" b="1" i="1" dirty="0" err="1">
                <a:latin typeface="Times New Roman" pitchFamily="18" charset="0"/>
                <a:cs typeface="Times New Roman" pitchFamily="18" charset="0"/>
              </a:rPr>
              <a:t>hoa</a:t>
            </a:r>
            <a:r>
              <a:rPr lang="vi-VN" sz="2000" b="1" i="1" dirty="0">
                <a:latin typeface="Times New Roman" pitchFamily="18" charset="0"/>
                <a:cs typeface="Times New Roman" pitchFamily="18" charset="0"/>
              </a:rPr>
              <a:t> nào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đực,hoa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đực,hoa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đực,hoa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tính</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6. Đ</a:t>
            </a:r>
            <a:r>
              <a:rPr lang="nl-NL" sz="2000" b="1" i="1" dirty="0">
                <a:latin typeface="Times New Roman" pitchFamily="18" charset="0"/>
                <a:cs typeface="Times New Roman" pitchFamily="18" charset="0"/>
              </a:rPr>
              <a:t>ào hố, bón phân lót</a:t>
            </a:r>
            <a:r>
              <a:rPr lang="pt-BR" sz="2000" b="1" i="1" dirty="0">
                <a:latin typeface="Times New Roman" pitchFamily="18" charset="0"/>
                <a:cs typeface="Times New Roman" pitchFamily="18" charset="0"/>
              </a:rPr>
              <a:t> trước khi trồng cây khoảng bao nhiêu ngày ?</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Khoảng 5 đến 10 ngày.		B. Khoảng 10 đến 15 ngày.</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Khoảng 15 đến 20 ngày.	D. Khoảng 15 đến 30 ngày.</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Câu7. Tạo hình, sửa cành cho cây vào thời kì cây non gọi là:</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đốn phục hồi	                                B. đốn tạo quả</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đốn tạo cành			   D. đốn tạo hình</a:t>
            </a:r>
            <a:endParaRPr lang="en-US" sz="2000" dirty="0">
              <a:latin typeface="Times New Roman" pitchFamily="18" charset="0"/>
              <a:cs typeface="Times New Roman" pitchFamily="18" charset="0"/>
            </a:endParaRP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9067800" cy="6553200"/>
          </a:xfrm>
        </p:spPr>
        <p:txBody>
          <a:bodyPr>
            <a:noAutofit/>
          </a:bodyPr>
          <a:lstStyle/>
          <a:p>
            <a:pPr>
              <a:buNone/>
            </a:pPr>
            <a:r>
              <a:rPr lang="nl-NL" sz="2000" b="1" dirty="0">
                <a:solidFill>
                  <a:srgbClr val="FF0000"/>
                </a:solidFill>
                <a:latin typeface="Times New Roman" pitchFamily="18" charset="0"/>
                <a:cs typeface="Times New Roman" pitchFamily="18" charset="0"/>
              </a:rPr>
              <a:t>Bài 3.Các phương pháp nhân giống cây ăn quả.</a:t>
            </a:r>
            <a:r>
              <a:rPr lang="nl-NL"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8.Phương </a:t>
            </a:r>
            <a:r>
              <a:rPr lang="en-US" sz="2000" b="1" i="1" dirty="0" err="1">
                <a:latin typeface="Times New Roman" pitchFamily="18" charset="0"/>
                <a:cs typeface="Times New Roman" pitchFamily="18" charset="0"/>
              </a:rPr>
              <a:t>pháp</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ghép</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là</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con.</a:t>
            </a:r>
          </a:p>
          <a:p>
            <a:pPr>
              <a:buNone/>
            </a:pPr>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cành,mắt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hạt</a:t>
            </a:r>
            <a:endParaRPr lang="en-US" sz="2000" dirty="0">
              <a:latin typeface="Times New Roman" pitchFamily="18" charset="0"/>
              <a:cs typeface="Times New Roman" pitchFamily="18" charset="0"/>
            </a:endParaRPr>
          </a:p>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9.Phương </a:t>
            </a:r>
            <a:r>
              <a:rPr lang="en-US" sz="2000" b="1" i="1" dirty="0" err="1">
                <a:latin typeface="Times New Roman" pitchFamily="18" charset="0"/>
                <a:cs typeface="Times New Roman" pitchFamily="18" charset="0"/>
              </a:rPr>
              <a:t>pháp</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chiết</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cành</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là</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từ</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con.</a:t>
            </a:r>
          </a:p>
          <a:p>
            <a:pPr>
              <a:buNone/>
            </a:pPr>
            <a:r>
              <a:rPr lang="en-US" sz="2000" dirty="0">
                <a:latin typeface="Times New Roman" pitchFamily="18" charset="0"/>
                <a:cs typeface="Times New Roman" pitchFamily="18" charset="0"/>
              </a:rPr>
              <a:t>B.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dựa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hình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thành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C.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một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cành,mắt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gốc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cùng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mới</a:t>
            </a:r>
            <a:r>
              <a:rPr lang="en-US" sz="2000" dirty="0">
                <a:latin typeface="Times New Roman" pitchFamily="18" charset="0"/>
                <a:cs typeface="Times New Roman" pitchFamily="18" charset="0"/>
              </a:rPr>
              <a:t>.</a:t>
            </a:r>
          </a:p>
          <a:p>
            <a:pPr>
              <a:buNone/>
            </a:pPr>
            <a:r>
              <a:rPr lang="en-US"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pháp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giống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cây</a:t>
            </a:r>
            <a:r>
              <a:rPr lang="en-US" sz="2000" dirty="0">
                <a:latin typeface="Times New Roman" pitchFamily="18" charset="0"/>
                <a:cs typeface="Times New Roman" pitchFamily="18" charset="0"/>
              </a:rPr>
              <a:t> con </a:t>
            </a:r>
            <a:r>
              <a:rPr lang="en-US" sz="2000" dirty="0" err="1">
                <a:latin typeface="Times New Roman" pitchFamily="18" charset="0"/>
                <a:cs typeface="Times New Roman" pitchFamily="18" charset="0"/>
              </a:rPr>
              <a:t>bằng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gieo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hạt</a:t>
            </a:r>
            <a:r>
              <a:rPr lang="en-US" sz="2000" dirty="0">
                <a:latin typeface="Times New Roman" pitchFamily="18" charset="0"/>
                <a:cs typeface="Times New Roman" pitchFamily="18" charset="0"/>
              </a:rPr>
              <a:t>.</a:t>
            </a:r>
          </a:p>
          <a:p>
            <a:pPr>
              <a:buNone/>
            </a:pPr>
            <a:r>
              <a:rPr lang="pt-BR" sz="2000" b="1" i="1" dirty="0"/>
              <a:t>Câu10. Ghép cành gồm các kiểu ghép:</a:t>
            </a:r>
            <a:endParaRPr lang="en-US" sz="2000" dirty="0"/>
          </a:p>
          <a:p>
            <a:pPr>
              <a:buNone/>
            </a:pPr>
            <a:r>
              <a:rPr lang="vi-VN" sz="2000" dirty="0"/>
              <a:t>A. ghép áp, ghép nêm, ghép chẻ bên</a:t>
            </a:r>
            <a:r>
              <a:rPr lang="en-US" sz="2000" dirty="0"/>
              <a:t> </a:t>
            </a:r>
            <a:r>
              <a:rPr lang="vi-VN" sz="2000" dirty="0"/>
              <a:t>B. ghép cửa sổ,ghép áp,ghép đoạn cành</a:t>
            </a:r>
            <a:endParaRPr lang="en-US" sz="2000" dirty="0"/>
          </a:p>
          <a:p>
            <a:pPr>
              <a:buNone/>
            </a:pPr>
            <a:r>
              <a:rPr lang="vi-VN" sz="2000" dirty="0"/>
              <a:t>C. ghép cửa sổ, ghép chữ T, ghép ápD.ghépđoạn cành,ghép cửa sổ,ghép nêm</a:t>
            </a:r>
            <a:endParaRPr lang="en-US" sz="2000" dirty="0"/>
          </a:p>
          <a:p>
            <a:pPr>
              <a:buNone/>
            </a:pPr>
            <a:r>
              <a:rPr lang="pt-BR" sz="2000" b="1" i="1" dirty="0">
                <a:latin typeface="Times New Roman" pitchFamily="18" charset="0"/>
                <a:cs typeface="Times New Roman" pitchFamily="18" charset="0"/>
              </a:rPr>
              <a:t>Câu 11. </a:t>
            </a:r>
            <a:r>
              <a:rPr lang="nl-NL" sz="2000" b="1" i="1" dirty="0">
                <a:latin typeface="Times New Roman" pitchFamily="18" charset="0"/>
                <a:cs typeface="Times New Roman" pitchFamily="18" charset="0"/>
              </a:rPr>
              <a:t>Ưu điểm của phương pháp chiết cành là gì:</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Hệ số nhân giống cao			B. Cây mau già cỗi</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Đơn giản dễ làm, chi phí ít		D. Ra hoa, quả sớm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buNone/>
            </a:pPr>
            <a:r>
              <a:rPr lang="pt-BR" sz="2000" b="1" i="1" dirty="0">
                <a:latin typeface="Times New Roman" pitchFamily="18" charset="0"/>
                <a:cs typeface="Times New Roman" pitchFamily="18" charset="0"/>
              </a:rPr>
              <a:t>Câu 12. </a:t>
            </a:r>
            <a:r>
              <a:rPr lang="nl-NL" sz="2000" b="1" i="1" dirty="0">
                <a:latin typeface="Times New Roman" pitchFamily="18" charset="0"/>
                <a:cs typeface="Times New Roman" pitchFamily="18" charset="0"/>
              </a:rPr>
              <a:t>Ưu điểm của phương pháp giâm cành là gì:</a:t>
            </a:r>
          </a:p>
          <a:p>
            <a:pPr>
              <a:buNone/>
            </a:pPr>
            <a:r>
              <a:rPr lang="pt-BR" sz="2000" dirty="0"/>
              <a:t>A. Hệ số nhân giống cao	B. Cây mau già cỗi</a:t>
            </a:r>
            <a:endParaRPr lang="en-US" sz="2000" dirty="0"/>
          </a:p>
          <a:p>
            <a:pPr>
              <a:buNone/>
            </a:pPr>
            <a:r>
              <a:rPr lang="pt-BR" sz="2000" dirty="0"/>
              <a:t>C. Yêu cầu kỹ thuật cao   	D. Ra hoa, quả sớm </a:t>
            </a:r>
            <a:endParaRPr lang="en-US" sz="2000" dirty="0"/>
          </a:p>
          <a:p>
            <a:pPr>
              <a:buNone/>
            </a:pPr>
            <a:endParaRPr lang="en-US" sz="2000" dirty="0">
              <a:latin typeface="Times New Roman" pitchFamily="18" charset="0"/>
              <a:cs typeface="Times New Roman" pitchFamily="18" charset="0"/>
            </a:endParaRPr>
          </a:p>
          <a:p>
            <a:pPr>
              <a:buNone/>
            </a:pPr>
            <a:r>
              <a:rPr lang="nl-NL" sz="2000" b="1" dirty="0">
                <a:solidFill>
                  <a:srgbClr val="FF0000"/>
                </a:solidFill>
              </a:rPr>
              <a:t>Bài 4.TH.Giâm cành.</a:t>
            </a:r>
            <a:endParaRPr lang="en-US" sz="2000" dirty="0">
              <a:solidFill>
                <a:srgbClr val="FF0000"/>
              </a:solidFill>
            </a:endParaRPr>
          </a:p>
          <a:p>
            <a:pPr>
              <a:buNone/>
            </a:pPr>
            <a:r>
              <a:rPr lang="nl-NL" sz="2000" b="1" dirty="0"/>
              <a:t> </a:t>
            </a:r>
            <a:r>
              <a:rPr lang="nl-NL" sz="2000" b="1" i="1" dirty="0">
                <a:latin typeface="Times New Roman" pitchFamily="18" charset="0"/>
                <a:cs typeface="Times New Roman" pitchFamily="18" charset="0"/>
              </a:rPr>
              <a:t>Câu 13. </a:t>
            </a:r>
            <a:r>
              <a:rPr lang="vi-VN" sz="2000" b="1" i="1" dirty="0">
                <a:latin typeface="Times New Roman" pitchFamily="18" charset="0"/>
                <a:cs typeface="Times New Roman" pitchFamily="18" charset="0"/>
              </a:rPr>
              <a:t>Quy trình giâm cành gồm mấy bước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 </a:t>
            </a:r>
            <a:r>
              <a:rPr lang="vi-VN" sz="2000" dirty="0">
                <a:latin typeface="Times New Roman" pitchFamily="18" charset="0"/>
                <a:cs typeface="Times New Roman" pitchFamily="18" charset="0"/>
              </a:rPr>
              <a:t>3</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4</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5</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6</a:t>
            </a:r>
            <a:endParaRPr lang="en-US" sz="2000" dirty="0">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14. </a:t>
            </a:r>
            <a:r>
              <a:rPr lang="vi-VN" sz="2000" b="1" i="1" dirty="0">
                <a:latin typeface="Times New Roman" pitchFamily="18" charset="0"/>
                <a:cs typeface="Times New Roman" pitchFamily="18" charset="0"/>
              </a:rPr>
              <a:t>Chọn cành giâm có đường kính là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 </a:t>
            </a:r>
            <a:r>
              <a:rPr lang="vi-VN" sz="2000" dirty="0">
                <a:latin typeface="Times New Roman" pitchFamily="18" charset="0"/>
                <a:cs typeface="Times New Roman" pitchFamily="18" charset="0"/>
              </a:rPr>
              <a:t>0,5cm</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1cm</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2cm</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3cm</a:t>
            </a:r>
            <a:endParaRPr lang="en-US" sz="2000" dirty="0">
              <a:latin typeface="Times New Roman" pitchFamily="18" charset="0"/>
              <a:cs typeface="Times New Roman" pitchFamily="18" charset="0"/>
            </a:endParaRPr>
          </a:p>
          <a:p>
            <a:pPr>
              <a:buNone/>
            </a:pPr>
            <a:r>
              <a:rPr lang="it-IT" sz="2000" b="1" i="1" dirty="0">
                <a:latin typeface="Times New Roman" pitchFamily="18" charset="0"/>
                <a:cs typeface="Times New Roman" pitchFamily="18" charset="0"/>
              </a:rPr>
              <a:t>Câu 15.Cành giâm phải tỉa bớt lá nhằm mục đích gì ? </a:t>
            </a:r>
            <a:endParaRPr lang="en-US" sz="2000" dirty="0">
              <a:latin typeface="Times New Roman" pitchFamily="18" charset="0"/>
              <a:cs typeface="Times New Roman" pitchFamily="18" charset="0"/>
            </a:endParaRPr>
          </a:p>
          <a:p>
            <a:pPr>
              <a:buNone/>
            </a:pPr>
            <a:r>
              <a:rPr lang="it-IT" sz="2000" dirty="0">
                <a:latin typeface="Times New Roman" pitchFamily="18" charset="0"/>
                <a:cs typeface="Times New Roman" pitchFamily="18" charset="0"/>
              </a:rPr>
              <a:t>A. Cây mau ra rễ			B. Cây mau ra hoa, quả.</a:t>
            </a:r>
            <a:endParaRPr lang="en-US" sz="2000" dirty="0">
              <a:latin typeface="Times New Roman" pitchFamily="18" charset="0"/>
              <a:cs typeface="Times New Roman" pitchFamily="18" charset="0"/>
            </a:endParaRPr>
          </a:p>
          <a:p>
            <a:pPr>
              <a:buNone/>
            </a:pPr>
            <a:r>
              <a:rPr lang="it-IT" sz="2000" dirty="0">
                <a:latin typeface="Times New Roman" pitchFamily="18" charset="0"/>
                <a:cs typeface="Times New Roman" pitchFamily="18" charset="0"/>
              </a:rPr>
              <a:t>C. Để lá cây không bị rụng.		D. Nhằm giảm bớt sự thoát nước.</a:t>
            </a:r>
            <a:endParaRPr lang="nl-NL" sz="2000" b="1" i="1" dirty="0">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16.Thời gian để xử lý cành giâm trong thuốc kích thích ra rễ là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A.5 – 10 giây 	B.10 – 15 giây	C.15 – 20 giây	D.20 – 25 giây</a:t>
            </a:r>
            <a:endParaRPr lang="en-US" sz="2000" dirty="0">
              <a:latin typeface="Times New Roman" pitchFamily="18" charset="0"/>
              <a:cs typeface="Times New Roman" pitchFamily="18" charset="0"/>
            </a:endParaRP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564563"/>
          </a:xfrm>
        </p:spPr>
        <p:txBody>
          <a:bodyPr>
            <a:noAutofit/>
          </a:bodyPr>
          <a:lstStyle/>
          <a:p>
            <a:pPr>
              <a:buNone/>
            </a:pPr>
            <a:r>
              <a:rPr lang="nl-NL" sz="2000" b="1" dirty="0">
                <a:solidFill>
                  <a:srgbClr val="FF0000"/>
                </a:solidFill>
                <a:latin typeface="Times New Roman" pitchFamily="18" charset="0"/>
                <a:cs typeface="Times New Roman" pitchFamily="18" charset="0"/>
              </a:rPr>
              <a:t>Bài 5.TH.Chiết cành. </a:t>
            </a:r>
            <a:endParaRPr lang="en-US" sz="2000" dirty="0">
              <a:solidFill>
                <a:srgbClr val="FF0000"/>
              </a:solidFill>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17. </a:t>
            </a:r>
            <a:r>
              <a:rPr lang="vi-VN" sz="2000" b="1" i="1" dirty="0">
                <a:latin typeface="Times New Roman" pitchFamily="18" charset="0"/>
                <a:cs typeface="Times New Roman" pitchFamily="18" charset="0"/>
              </a:rPr>
              <a:t>Quy trình chiết cành gồm mấy bước ?</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 A. </a:t>
            </a:r>
            <a:r>
              <a:rPr lang="vi-VN" sz="2000" dirty="0">
                <a:latin typeface="Times New Roman" pitchFamily="18" charset="0"/>
                <a:cs typeface="Times New Roman" pitchFamily="18" charset="0"/>
              </a:rPr>
              <a:t>2</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3</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4</a:t>
            </a:r>
            <a:r>
              <a:rPr lang="nl-NL" sz="2000" dirty="0">
                <a:latin typeface="Times New Roman" pitchFamily="18" charset="0"/>
                <a:cs typeface="Times New Roman" pitchFamily="18" charset="0"/>
              </a:rPr>
              <a:t>		D.</a:t>
            </a:r>
            <a:r>
              <a:rPr lang="vi-VN" sz="2000" dirty="0">
                <a:latin typeface="Times New Roman" pitchFamily="18" charset="0"/>
                <a:cs typeface="Times New Roman" pitchFamily="18" charset="0"/>
              </a:rPr>
              <a:t> 5</a:t>
            </a:r>
            <a:r>
              <a:rPr lang="nl-NL" sz="2000" b="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18. </a:t>
            </a:r>
            <a:r>
              <a:rPr lang="vi-VN" sz="2000" b="1" i="1" dirty="0">
                <a:latin typeface="Times New Roman" pitchFamily="18" charset="0"/>
                <a:cs typeface="Times New Roman" pitchFamily="18" charset="0"/>
              </a:rPr>
              <a:t>Khoanh vỏ cành chiết ở vị trí cách </a:t>
            </a:r>
            <a:r>
              <a:rPr lang="en-US" sz="2000" b="1" i="1" dirty="0" err="1">
                <a:latin typeface="Times New Roman" pitchFamily="18" charset="0"/>
                <a:cs typeface="Times New Roman" pitchFamily="18" charset="0"/>
              </a:rPr>
              <a:t>ch</a:t>
            </a:r>
            <a:r>
              <a:rPr lang="vi-VN" sz="2000" b="1" i="1" dirty="0">
                <a:latin typeface="Times New Roman" pitchFamily="18" charset="0"/>
                <a:cs typeface="Times New Roman" pitchFamily="18" charset="0"/>
              </a:rPr>
              <a:t>ạc cành từ:</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 </a:t>
            </a:r>
            <a:r>
              <a:rPr lang="vi-VN" sz="2000" dirty="0">
                <a:latin typeface="Times New Roman" pitchFamily="18" charset="0"/>
                <a:cs typeface="Times New Roman" pitchFamily="18" charset="0"/>
              </a:rPr>
              <a:t>5-7cm</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7-9cm</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10-15cm</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15-20cm</a:t>
            </a:r>
            <a:r>
              <a:rPr lang="en-US" sz="2000" dirty="0">
                <a:latin typeface="Times New Roman" pitchFamily="18" charset="0"/>
                <a:cs typeface="Times New Roman" pitchFamily="18" charset="0"/>
              </a:rPr>
              <a:t> </a:t>
            </a:r>
          </a:p>
          <a:p>
            <a:pPr>
              <a:buNone/>
            </a:pPr>
            <a:r>
              <a:rPr lang="pt-BR" sz="2000" b="1" i="1" dirty="0">
                <a:latin typeface="Times New Roman" pitchFamily="18" charset="0"/>
                <a:cs typeface="Times New Roman" pitchFamily="18" charset="0"/>
              </a:rPr>
              <a:t>Câu 19. Khi chiết cành,phần nào của khoanh vỏ ra rễ?</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Phần trên.			B. Có ở phần trên và phần dưới.</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Phần dưới.			D. Tất cả đều sai.</a:t>
            </a:r>
            <a:endParaRPr lang="en-US" sz="2000" dirty="0">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20</a:t>
            </a:r>
            <a:r>
              <a:rPr lang="nl-NL"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Chọn cành </a:t>
            </a:r>
            <a:r>
              <a:rPr lang="en-US" sz="2000" b="1" i="1" dirty="0" err="1">
                <a:latin typeface="Times New Roman" pitchFamily="18" charset="0"/>
                <a:cs typeface="Times New Roman" pitchFamily="18" charset="0"/>
              </a:rPr>
              <a:t>chiết</a:t>
            </a:r>
            <a:r>
              <a:rPr lang="vi-VN" sz="2000" b="1" i="1" dirty="0">
                <a:latin typeface="Times New Roman" pitchFamily="18" charset="0"/>
                <a:cs typeface="Times New Roman" pitchFamily="18" charset="0"/>
              </a:rPr>
              <a:t> có đường kính là ?</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 0,5-</a:t>
            </a:r>
            <a:r>
              <a:rPr lang="en-US" sz="2000" dirty="0">
                <a:latin typeface="Times New Roman" pitchFamily="18" charset="0"/>
                <a:cs typeface="Times New Roman" pitchFamily="18" charset="0"/>
              </a:rPr>
              <a:t>1</a:t>
            </a:r>
            <a:r>
              <a:rPr lang="vi-VN" sz="2000" dirty="0">
                <a:latin typeface="Times New Roman" pitchFamily="18" charset="0"/>
                <a:cs typeface="Times New Roman" pitchFamily="18" charset="0"/>
              </a:rPr>
              <a:t>,5cm</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1cm</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2cm</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3cm</a:t>
            </a:r>
            <a:r>
              <a:rPr lang="en-US" sz="2000" dirty="0">
                <a:latin typeface="Times New Roman" pitchFamily="18" charset="0"/>
                <a:cs typeface="Times New Roman" pitchFamily="18" charset="0"/>
              </a:rPr>
              <a:t> </a:t>
            </a:r>
          </a:p>
          <a:p>
            <a:pPr>
              <a:buNone/>
            </a:pPr>
            <a:r>
              <a:rPr lang="pt-BR" sz="2000" b="1" i="1" dirty="0">
                <a:latin typeface="Times New Roman" pitchFamily="18" charset="0"/>
                <a:cs typeface="Times New Roman" pitchFamily="18" charset="0"/>
              </a:rPr>
              <a:t>Câu 21. Khi bó bầu,bôi thuốc kích thích ra rễ ở phần nào của khoanh vỏ?</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Phần trên.				B. Ở phần trên và phần dưới.</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Phần dưới.				D. Tất cả đều sai.</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Autofit/>
          </a:bodyPr>
          <a:lstStyle/>
          <a:p>
            <a:pPr>
              <a:buNone/>
            </a:pPr>
            <a:r>
              <a:rPr lang="nl-NL" sz="2000" b="1" dirty="0">
                <a:solidFill>
                  <a:srgbClr val="FF0000"/>
                </a:solidFill>
                <a:latin typeface="Times New Roman" pitchFamily="18" charset="0"/>
                <a:cs typeface="Times New Roman" pitchFamily="18" charset="0"/>
              </a:rPr>
              <a:t>Bài 6.TH.Ghép </a:t>
            </a:r>
          </a:p>
          <a:p>
            <a:pPr>
              <a:buNone/>
            </a:pPr>
            <a:endParaRPr lang="en-US" sz="2000" dirty="0">
              <a:solidFill>
                <a:srgbClr val="FF0000"/>
              </a:solidFill>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22</a:t>
            </a:r>
            <a:r>
              <a:rPr lang="nl-NL"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Quy trình g</a:t>
            </a:r>
            <a:r>
              <a:rPr lang="nl-NL" sz="2000" b="1" i="1" dirty="0">
                <a:latin typeface="Times New Roman" pitchFamily="18" charset="0"/>
                <a:cs typeface="Times New Roman" pitchFamily="18" charset="0"/>
              </a:rPr>
              <a:t>hép mắt nhỏ có gỗ gồm mấy bước</a:t>
            </a:r>
            <a:r>
              <a:rPr lang="vi-VN" sz="2000" b="1" i="1" dirty="0">
                <a:latin typeface="Times New Roman" pitchFamily="18" charset="0"/>
                <a:cs typeface="Times New Roman" pitchFamily="18" charset="0"/>
              </a:rPr>
              <a:t>?</a:t>
            </a:r>
            <a:r>
              <a:rPr lang="en-US" sz="2000" dirty="0">
                <a:latin typeface="Times New Roman" pitchFamily="18" charset="0"/>
                <a:cs typeface="Times New Roman" pitchFamily="18" charset="0"/>
              </a:rPr>
              <a:t> </a:t>
            </a:r>
          </a:p>
          <a:p>
            <a:pPr>
              <a:buNone/>
            </a:pPr>
            <a:r>
              <a:rPr lang="nl-NL" sz="2000" dirty="0">
                <a:latin typeface="Times New Roman" pitchFamily="18" charset="0"/>
                <a:cs typeface="Times New Roman" pitchFamily="18" charset="0"/>
              </a:rPr>
              <a:t>	 A.  </a:t>
            </a:r>
            <a:r>
              <a:rPr lang="vi-VN" sz="2000" dirty="0">
                <a:latin typeface="Times New Roman" pitchFamily="18" charset="0"/>
                <a:cs typeface="Times New Roman" pitchFamily="18" charset="0"/>
              </a:rPr>
              <a:t>2</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3</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4</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5</a:t>
            </a:r>
            <a:endParaRPr lang="en-US" sz="2000" dirty="0">
              <a:latin typeface="Times New Roman" pitchFamily="18" charset="0"/>
              <a:cs typeface="Times New Roman" pitchFamily="18" charset="0"/>
            </a:endParaRPr>
          </a:p>
          <a:p>
            <a:pPr>
              <a:buNone/>
            </a:pPr>
            <a:r>
              <a:rPr lang="nl-NL"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23</a:t>
            </a:r>
            <a:r>
              <a:rPr lang="nl-NL"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Quy trình g</a:t>
            </a:r>
            <a:r>
              <a:rPr lang="nl-NL" sz="2000" b="1" i="1" dirty="0">
                <a:latin typeface="Times New Roman" pitchFamily="18" charset="0"/>
                <a:cs typeface="Times New Roman" pitchFamily="18" charset="0"/>
              </a:rPr>
              <a:t>hép chữ T gồm mấy bước</a:t>
            </a:r>
            <a:r>
              <a:rPr lang="vi-VN" sz="2000" b="1"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	 A.  </a:t>
            </a:r>
            <a:r>
              <a:rPr lang="vi-VN" sz="2000" dirty="0">
                <a:latin typeface="Times New Roman" pitchFamily="18" charset="0"/>
                <a:cs typeface="Times New Roman" pitchFamily="18" charset="0"/>
              </a:rPr>
              <a:t>2</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3</a:t>
            </a:r>
            <a:r>
              <a:rPr lang="nl-NL" sz="2000" dirty="0">
                <a:latin typeface="Times New Roman" pitchFamily="18" charset="0"/>
                <a:cs typeface="Times New Roman" pitchFamily="18" charset="0"/>
              </a:rPr>
              <a:t>			C.  </a:t>
            </a:r>
            <a:r>
              <a:rPr lang="vi-VN" sz="2000" dirty="0">
                <a:latin typeface="Times New Roman" pitchFamily="18" charset="0"/>
                <a:cs typeface="Times New Roman" pitchFamily="18" charset="0"/>
              </a:rPr>
              <a:t>4</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5</a:t>
            </a:r>
            <a:r>
              <a:rPr lang="en-US" sz="2000" dirty="0">
                <a:latin typeface="Times New Roman" pitchFamily="18" charset="0"/>
                <a:cs typeface="Times New Roman" pitchFamily="18" charset="0"/>
              </a:rPr>
              <a:t> </a:t>
            </a:r>
          </a:p>
          <a:p>
            <a:pPr>
              <a:buNone/>
            </a:pPr>
            <a:r>
              <a:rPr lang="nl-NL" sz="2000" b="1" i="1" dirty="0">
                <a:latin typeface="Times New Roman" pitchFamily="18" charset="0"/>
                <a:cs typeface="Times New Roman" pitchFamily="18" charset="0"/>
              </a:rPr>
              <a:t>Câu24. </a:t>
            </a:r>
            <a:r>
              <a:rPr lang="vi-VN" sz="2000" b="1" i="1" dirty="0">
                <a:latin typeface="Times New Roman" pitchFamily="18" charset="0"/>
                <a:cs typeface="Times New Roman" pitchFamily="18" charset="0"/>
              </a:rPr>
              <a:t>Chọn vị trí ghép trên thân gốc ghép cách mặt đất từ</a:t>
            </a:r>
            <a:r>
              <a:rPr lang="en-US" sz="2000" b="1" i="1" dirty="0">
                <a:latin typeface="Times New Roman" pitchFamily="18" charset="0"/>
                <a:cs typeface="Times New Roman" pitchFamily="18" charset="0"/>
              </a:rPr>
              <a:t> </a:t>
            </a:r>
            <a:r>
              <a:rPr lang="nl-NL" sz="2000" b="1" i="1" dirty="0">
                <a:latin typeface="Times New Roman" pitchFamily="18" charset="0"/>
                <a:cs typeface="Times New Roman" pitchFamily="18" charset="0"/>
              </a:rPr>
              <a:t>?</a:t>
            </a:r>
            <a:r>
              <a:rPr lang="nl-NL" sz="2000" dirty="0">
                <a:latin typeface="Times New Roman" pitchFamily="18" charset="0"/>
                <a:cs typeface="Times New Roman" pitchFamily="18" charset="0"/>
              </a:rPr>
              <a:t> </a:t>
            </a:r>
            <a:r>
              <a:rPr lang="vi-VN" sz="2000" b="1" i="1" dirty="0">
                <a:latin typeface="Times New Roman" pitchFamily="18" charset="0"/>
                <a:cs typeface="Times New Roman" pitchFamily="18" charset="0"/>
              </a:rPr>
              <a:t> </a:t>
            </a:r>
            <a:r>
              <a:rPr lang="en-US" sz="2000" b="1" i="1" dirty="0">
                <a:latin typeface="Times New Roman" pitchFamily="18" charset="0"/>
                <a:cs typeface="Times New Roman" pitchFamily="18" charset="0"/>
              </a:rPr>
              <a:t>(</a:t>
            </a:r>
            <a:r>
              <a:rPr lang="vi-VN" sz="2000" b="1" i="1" dirty="0">
                <a:latin typeface="Times New Roman" pitchFamily="18" charset="0"/>
                <a:cs typeface="Times New Roman" pitchFamily="18" charset="0"/>
              </a:rPr>
              <a:t>g</a:t>
            </a:r>
            <a:r>
              <a:rPr lang="nl-NL" sz="2000" b="1" i="1" dirty="0">
                <a:latin typeface="Times New Roman" pitchFamily="18" charset="0"/>
                <a:cs typeface="Times New Roman" pitchFamily="18" charset="0"/>
              </a:rPr>
              <a:t>hép chữ T) </a:t>
            </a:r>
            <a:endParaRPr lang="en-US" sz="2000" dirty="0">
              <a:latin typeface="Times New Roman" pitchFamily="18" charset="0"/>
              <a:cs typeface="Times New Roman" pitchFamily="18" charset="0"/>
            </a:endParaRPr>
          </a:p>
          <a:p>
            <a:pPr>
              <a:buNone/>
            </a:pPr>
            <a:r>
              <a:rPr lang="nl-NL" sz="2000" dirty="0">
                <a:latin typeface="Times New Roman" pitchFamily="18" charset="0"/>
                <a:cs typeface="Times New Roman" pitchFamily="18" charset="0"/>
              </a:rPr>
              <a:t>A. </a:t>
            </a:r>
            <a:r>
              <a:rPr lang="vi-VN" sz="2000" dirty="0">
                <a:latin typeface="Times New Roman" pitchFamily="18" charset="0"/>
                <a:cs typeface="Times New Roman" pitchFamily="18" charset="0"/>
              </a:rPr>
              <a:t>5-10cm</a:t>
            </a:r>
            <a:r>
              <a:rPr lang="nl-NL" sz="2000" dirty="0">
                <a:latin typeface="Times New Roman" pitchFamily="18" charset="0"/>
                <a:cs typeface="Times New Roman" pitchFamily="18" charset="0"/>
              </a:rPr>
              <a:t>		B.  </a:t>
            </a:r>
            <a:r>
              <a:rPr lang="vi-VN" sz="2000" dirty="0">
                <a:latin typeface="Times New Roman" pitchFamily="18" charset="0"/>
                <a:cs typeface="Times New Roman" pitchFamily="18" charset="0"/>
              </a:rPr>
              <a:t>10-15cm</a:t>
            </a:r>
            <a:r>
              <a:rPr lang="nl-NL" sz="2000" dirty="0">
                <a:latin typeface="Times New Roman" pitchFamily="18" charset="0"/>
                <a:cs typeface="Times New Roman" pitchFamily="18" charset="0"/>
              </a:rPr>
              <a:t>	C. 1</a:t>
            </a:r>
            <a:r>
              <a:rPr lang="vi-VN" sz="2000" dirty="0">
                <a:latin typeface="Times New Roman" pitchFamily="18" charset="0"/>
                <a:cs typeface="Times New Roman" pitchFamily="18" charset="0"/>
              </a:rPr>
              <a:t>5-20cm</a:t>
            </a:r>
            <a:r>
              <a:rPr lang="nl-NL" sz="2000" dirty="0">
                <a:latin typeface="Times New Roman" pitchFamily="18" charset="0"/>
                <a:cs typeface="Times New Roman" pitchFamily="18" charset="0"/>
              </a:rPr>
              <a:t>	D. </a:t>
            </a:r>
            <a:r>
              <a:rPr lang="vi-VN" sz="2000" dirty="0">
                <a:latin typeface="Times New Roman" pitchFamily="18" charset="0"/>
                <a:cs typeface="Times New Roman" pitchFamily="18" charset="0"/>
              </a:rPr>
              <a:t>20-25cm</a:t>
            </a:r>
            <a:r>
              <a:rPr lang="en-US" sz="2000" dirty="0">
                <a:latin typeface="Times New Roman" pitchFamily="18" charset="0"/>
                <a:cs typeface="Times New Roman" pitchFamily="18" charset="0"/>
              </a:rPr>
              <a:t> </a:t>
            </a:r>
          </a:p>
          <a:p>
            <a:pPr>
              <a:buNone/>
            </a:pPr>
            <a:r>
              <a:rPr lang="en-US" sz="2000" b="1" i="1" dirty="0">
                <a:latin typeface="Times New Roman" pitchFamily="18" charset="0"/>
                <a:cs typeface="Times New Roman" pitchFamily="18" charset="0"/>
              </a:rPr>
              <a:t>Câu25. </a:t>
            </a:r>
            <a:r>
              <a:rPr lang="en-US" sz="2000" b="1" i="1" dirty="0" err="1">
                <a:latin typeface="Times New Roman" pitchFamily="18" charset="0"/>
                <a:cs typeface="Times New Roman" pitchFamily="18" charset="0"/>
              </a:rPr>
              <a:t>Thời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gian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kiểm</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tra</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sau</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khi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ghép</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mắt</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nhỏ</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có</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gỗ</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là</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A.5-10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B.10-15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C.15-20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D.20-25 </a:t>
            </a:r>
            <a:r>
              <a:rPr lang="en-US" sz="2000" dirty="0" err="1">
                <a:latin typeface="Times New Roman" pitchFamily="18" charset="0"/>
                <a:cs typeface="Times New Roman" pitchFamily="18" charset="0"/>
              </a:rPr>
              <a:t>ngày</a:t>
            </a:r>
            <a:endParaRPr lang="en-US" sz="2000" dirty="0">
              <a:latin typeface="Times New Roman" pitchFamily="18" charset="0"/>
              <a:cs typeface="Times New Roman" pitchFamily="18" charset="0"/>
            </a:endParaRPr>
          </a:p>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26. </a:t>
            </a:r>
            <a:r>
              <a:rPr lang="en-US" sz="2000" b="1" i="1" dirty="0" err="1">
                <a:latin typeface="Times New Roman" pitchFamily="18" charset="0"/>
                <a:cs typeface="Times New Roman" pitchFamily="18" charset="0"/>
              </a:rPr>
              <a:t>Thời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gian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kiểm</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tra</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sau</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khi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ghép</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chữ</a:t>
            </a:r>
            <a:r>
              <a:rPr lang="en-US" sz="2000" b="1" i="1" dirty="0">
                <a:latin typeface="Times New Roman" pitchFamily="18" charset="0"/>
                <a:cs typeface="Times New Roman" pitchFamily="18" charset="0"/>
              </a:rPr>
              <a:t> T </a:t>
            </a:r>
            <a:r>
              <a:rPr lang="en-US" sz="2000" b="1" i="1" dirty="0" err="1">
                <a:latin typeface="Times New Roman" pitchFamily="18" charset="0"/>
                <a:cs typeface="Times New Roman" pitchFamily="18" charset="0"/>
              </a:rPr>
              <a:t>là</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A.5-10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B.10-15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C.15-20 </a:t>
            </a:r>
            <a:r>
              <a:rPr lang="en-US" sz="2000" dirty="0" err="1">
                <a:latin typeface="Times New Roman" pitchFamily="18" charset="0"/>
                <a:cs typeface="Times New Roman" pitchFamily="18" charset="0"/>
              </a:rPr>
              <a:t>ngày</a:t>
            </a:r>
            <a:r>
              <a:rPr lang="en-US" sz="2000" dirty="0">
                <a:latin typeface="Times New Roman" pitchFamily="18" charset="0"/>
                <a:cs typeface="Times New Roman" pitchFamily="18" charset="0"/>
              </a:rPr>
              <a:t>	D.20-25 </a:t>
            </a:r>
            <a:r>
              <a:rPr lang="en-US" sz="2000" dirty="0" err="1">
                <a:latin typeface="Times New Roman" pitchFamily="18" charset="0"/>
                <a:cs typeface="Times New Roman" pitchFamily="18" charset="0"/>
              </a:rPr>
              <a:t>ngày</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92500" lnSpcReduction="10000"/>
          </a:bodyPr>
          <a:lstStyle/>
          <a:p>
            <a:pPr>
              <a:buNone/>
            </a:pPr>
            <a:r>
              <a:rPr lang="en-US" sz="2000" b="1" dirty="0" err="1">
                <a:solidFill>
                  <a:srgbClr val="FF0000"/>
                </a:solidFill>
                <a:latin typeface="Times New Roman" pitchFamily="18" charset="0"/>
                <a:cs typeface="Times New Roman" pitchFamily="18" charset="0"/>
              </a:rPr>
              <a:t>Bài</a:t>
            </a:r>
            <a:r>
              <a:rPr lang="en-US" sz="2000" b="1" dirty="0">
                <a:solidFill>
                  <a:srgbClr val="FF0000"/>
                </a:solidFill>
                <a:latin typeface="Times New Roman" pitchFamily="18" charset="0"/>
                <a:cs typeface="Times New Roman" pitchFamily="18" charset="0"/>
              </a:rPr>
              <a:t> 7.Kỹ </a:t>
            </a:r>
            <a:r>
              <a:rPr lang="en-US" sz="2000" b="1" dirty="0" err="1">
                <a:solidFill>
                  <a:srgbClr val="FF0000"/>
                </a:solidFill>
                <a:latin typeface="Times New Roman" pitchFamily="18" charset="0"/>
                <a:cs typeface="Times New Roman" pitchFamily="18" charset="0"/>
              </a:rPr>
              <a:t>thuật</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trồng</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cây</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ăn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quả</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có</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múi</a:t>
            </a:r>
            <a:r>
              <a:rPr lang="en-US" sz="2000" b="1" dirty="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27.Nhiệt độ thích hợp để cây ăn quả có múi phát triển là:</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20ºC- 22º C.			B. 25ºC - 27ºC.</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22ºC - 25ºC			D. 27ºC - 30ºC.</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28.Cây ăn quả có múi thích hợp với đất có độ pH:</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 4,5 – 5,5.			B. 6,5 – 7,5.</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5,5 – 6,5.			D. 7,5 – 8,5.</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29.Lượng mưa thích hợp để cây ăn quả có múi phát triển là:</a:t>
            </a:r>
            <a:r>
              <a:rPr lang="pt-BR" sz="2000" dirty="0">
                <a:latin typeface="Times New Roman" pitchFamily="18" charset="0"/>
                <a:cs typeface="Times New Roman" pitchFamily="18" charset="0"/>
              </a:rPr>
              <a:t>       </a:t>
            </a:r>
          </a:p>
          <a:p>
            <a:pPr>
              <a:buNone/>
            </a:pPr>
            <a:r>
              <a:rPr lang="pt-BR" sz="2000" dirty="0">
                <a:latin typeface="Times New Roman" pitchFamily="18" charset="0"/>
                <a:cs typeface="Times New Roman" pitchFamily="18" charset="0"/>
              </a:rPr>
              <a:t>A. 1000-2000mm/năm.		B. 2000-3000 mm/năm.</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 500- 1000mm/năm		D. 1500-2000 mm/năm.</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30.</a:t>
            </a:r>
            <a:r>
              <a:rPr lang="nl-NL" sz="2000" b="1" i="1" dirty="0">
                <a:latin typeface="Times New Roman" pitchFamily="18" charset="0"/>
                <a:cs typeface="Times New Roman" pitchFamily="18" charset="0"/>
              </a:rPr>
              <a:t>Cam sành là giống lai giữa cam và</a:t>
            </a:r>
            <a:r>
              <a:rPr lang="pt-BR" sz="2000" b="1" i="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A.Chanh		B.Quýt		C.Bưởi		D.Quất</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31.Các cách ghép thường áp dụng trên cây cam là :</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A.Ghép mắt nhỏ có gỗ			B.Ghép chữ T</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C.Ghép cửa sổ				D.Cả A và B đều đúng.</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32.</a:t>
            </a:r>
            <a:r>
              <a:rPr lang="vi-VN" sz="2000" b="1" i="1" dirty="0">
                <a:latin typeface="Times New Roman" pitchFamily="18" charset="0"/>
                <a:cs typeface="Times New Roman" pitchFamily="18" charset="0"/>
              </a:rPr>
              <a:t>Khoảng cách thích hợp </a:t>
            </a:r>
            <a:r>
              <a:rPr lang="en-US" sz="2000" b="1" i="1" dirty="0" err="1">
                <a:latin typeface="Times New Roman" pitchFamily="18" charset="0"/>
                <a:cs typeface="Times New Roman" pitchFamily="18" charset="0"/>
              </a:rPr>
              <a:t>để</a:t>
            </a:r>
            <a:r>
              <a:rPr lang="en-US" sz="2000" b="1" i="1" dirty="0">
                <a:latin typeface="Times New Roman" pitchFamily="18" charset="0"/>
                <a:cs typeface="Times New Roman" pitchFamily="18" charset="0"/>
              </a:rPr>
              <a:t> </a:t>
            </a:r>
            <a:r>
              <a:rPr lang="vi-VN" sz="2000" b="1" i="1" dirty="0">
                <a:latin typeface="Times New Roman" pitchFamily="18" charset="0"/>
                <a:cs typeface="Times New Roman" pitchFamily="18" charset="0"/>
              </a:rPr>
              <a:t>trồng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cam</a:t>
            </a:r>
            <a:r>
              <a:rPr lang="vi-VN" sz="2000" b="1" i="1" dirty="0">
                <a:latin typeface="Times New Roman" pitchFamily="18" charset="0"/>
                <a:cs typeface="Times New Roman" pitchFamily="18" charset="0"/>
              </a:rPr>
              <a:t> là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a:latin typeface="Times New Roman" pitchFamily="18" charset="0"/>
                <a:cs typeface="Times New Roman" pitchFamily="18" charset="0"/>
              </a:rPr>
              <a:t>4</a:t>
            </a:r>
            <a:r>
              <a:rPr lang="vi-VN" sz="2000" dirty="0">
                <a:latin typeface="Times New Roman" pitchFamily="18" charset="0"/>
                <a:cs typeface="Times New Roman" pitchFamily="18" charset="0"/>
              </a:rPr>
              <a:t>m  x</a:t>
            </a:r>
            <a:r>
              <a:rPr lang="en-US" sz="2000" dirty="0">
                <a:latin typeface="Times New Roman" pitchFamily="18" charset="0"/>
                <a:cs typeface="Times New Roman" pitchFamily="18" charset="0"/>
              </a:rPr>
              <a:t> 4,5</a:t>
            </a:r>
            <a:r>
              <a:rPr lang="vi-VN" sz="2000" dirty="0">
                <a:latin typeface="Times New Roman" pitchFamily="18" charset="0"/>
                <a:cs typeface="Times New Roman" pitchFamily="18" charset="0"/>
              </a:rPr>
              <a:t>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 7m  x  7m</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6m  x  6m                 </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 9m  x  9m </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33.Cây </a:t>
            </a:r>
            <a:r>
              <a:rPr lang="en-US" sz="2000" b="1" i="1" dirty="0" err="1">
                <a:latin typeface="Times New Roman" pitchFamily="18" charset="0"/>
                <a:cs typeface="Times New Roman" pitchFamily="18" charset="0"/>
              </a:rPr>
              <a:t>ăn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quả</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có</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múi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cần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phải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bón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phân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thúc</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khi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nào</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Sau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tỉa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B.</a:t>
            </a:r>
            <a:r>
              <a:rPr lang="en-US" sz="2000" dirty="0" err="1">
                <a:latin typeface="Times New Roman" pitchFamily="18" charset="0"/>
                <a:cs typeface="Times New Roman" pitchFamily="18" charset="0"/>
              </a:rPr>
              <a:t>Bón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trước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C</a:t>
            </a:r>
            <a:r>
              <a:rPr lang="vi-VN"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Bón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quả</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D.Theo tình hình của cây và tuổi cây </a:t>
            </a:r>
            <a:endParaRPr lang="en-US" sz="2000" dirty="0">
              <a:latin typeface="Times New Roman" pitchFamily="18" charset="0"/>
              <a:cs typeface="Times New Roman" pitchFamily="18" charset="0"/>
            </a:endParaRPr>
          </a:p>
          <a:p>
            <a:pPr>
              <a:buNone/>
            </a:pPr>
            <a:r>
              <a:rPr lang="en-US" sz="2000" b="1" i="1" dirty="0" err="1">
                <a:latin typeface="Times New Roman" pitchFamily="18" charset="0"/>
                <a:cs typeface="Times New Roman" pitchFamily="18" charset="0"/>
              </a:rPr>
              <a:t>Câu</a:t>
            </a:r>
            <a:r>
              <a:rPr lang="en-US" sz="2000" b="1" i="1" dirty="0">
                <a:latin typeface="Times New Roman" pitchFamily="18" charset="0"/>
                <a:cs typeface="Times New Roman" pitchFamily="18" charset="0"/>
              </a:rPr>
              <a:t> 34.Một </a:t>
            </a:r>
            <a:r>
              <a:rPr lang="en-US" sz="2000" b="1" i="1" dirty="0" err="1">
                <a:latin typeface="Times New Roman" pitchFamily="18" charset="0"/>
                <a:cs typeface="Times New Roman" pitchFamily="18" charset="0"/>
              </a:rPr>
              <a:t>số</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loại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bệnh</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hại</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ăn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quả</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có</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múi</a:t>
            </a:r>
            <a:r>
              <a:rPr lang="en-US"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 A.</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lá</a:t>
            </a:r>
            <a:r>
              <a:rPr lang="en-US" sz="2000" dirty="0">
                <a:latin typeface="Times New Roman" pitchFamily="18" charset="0"/>
                <a:cs typeface="Times New Roman" pitchFamily="18" charset="0"/>
              </a:rPr>
              <a:t>			B</a:t>
            </a:r>
            <a:r>
              <a:rPr lang="vi-VN"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endParaRPr lang="en-US" sz="2000" dirty="0">
              <a:latin typeface="Times New Roman" pitchFamily="18" charset="0"/>
              <a:cs typeface="Times New Roman" pitchFamily="18" charset="0"/>
            </a:endParaRPr>
          </a:p>
          <a:p>
            <a:pPr>
              <a:buNone/>
            </a:pPr>
            <a:r>
              <a:rPr lang="en-US" sz="2000" dirty="0">
                <a:latin typeface="Times New Roman" pitchFamily="18" charset="0"/>
                <a:cs typeface="Times New Roman" pitchFamily="18" charset="0"/>
              </a:rPr>
              <a:t>C</a:t>
            </a:r>
            <a:r>
              <a:rPr lang="vi-VN"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loét</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C </a:t>
            </a:r>
            <a:r>
              <a:rPr lang="en-US" sz="2000" dirty="0" err="1">
                <a:latin typeface="Times New Roman" pitchFamily="18" charset="0"/>
                <a:cs typeface="Times New Roman" pitchFamily="18" charset="0"/>
              </a:rPr>
              <a:t>đềuđúng</a:t>
            </a:r>
            <a:endParaRPr lang="en-US" sz="2000" dirty="0">
              <a:latin typeface="Times New Roman" pitchFamily="18" charset="0"/>
              <a:cs typeface="Times New Roman" pitchFamily="18" charset="0"/>
            </a:endParaRPr>
          </a:p>
          <a:p>
            <a:pPr>
              <a:buNone/>
            </a:pPr>
            <a:r>
              <a:rPr lang="vi-VN" sz="2000" b="1" i="1" dirty="0">
                <a:latin typeface="Times New Roman" pitchFamily="18" charset="0"/>
                <a:cs typeface="Times New Roman" pitchFamily="18" charset="0"/>
              </a:rPr>
              <a:t>Câu </a:t>
            </a:r>
            <a:r>
              <a:rPr lang="en-US" sz="2000" b="1" i="1" dirty="0">
                <a:latin typeface="Times New Roman" pitchFamily="18" charset="0"/>
                <a:cs typeface="Times New Roman" pitchFamily="18" charset="0"/>
              </a:rPr>
              <a:t>35.</a:t>
            </a:r>
            <a:r>
              <a:rPr lang="vi-VN" sz="2000" b="1" i="1" dirty="0">
                <a:latin typeface="Times New Roman" pitchFamily="18" charset="0"/>
                <a:cs typeface="Times New Roman" pitchFamily="18" charset="0"/>
              </a:rPr>
              <a:t>Loại sâu nào gây hại cho </a:t>
            </a:r>
            <a:r>
              <a:rPr lang="en-US" sz="2000" b="1" i="1" dirty="0" err="1">
                <a:latin typeface="Times New Roman" pitchFamily="18" charset="0"/>
                <a:cs typeface="Times New Roman" pitchFamily="18" charset="0"/>
              </a:rPr>
              <a:t>cây</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ăn</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quả</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có</a:t>
            </a: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múi</a:t>
            </a:r>
            <a:r>
              <a:rPr lang="vi-VN" sz="2000" b="1" i="1"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A. </a:t>
            </a:r>
            <a:r>
              <a:rPr lang="en-US" sz="2000" dirty="0" err="1">
                <a:latin typeface="Times New Roman" pitchFamily="18" charset="0"/>
                <a:cs typeface="Times New Roman" pitchFamily="18" charset="0"/>
              </a:rPr>
              <a:t>Sâu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vẽ</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bùa</a:t>
            </a:r>
            <a:r>
              <a:rPr lang="vi-VN" sz="2000" dirty="0">
                <a:latin typeface="Times New Roman" pitchFamily="18" charset="0"/>
                <a:cs typeface="Times New Roman" pitchFamily="18" charset="0"/>
              </a:rPr>
              <a:t>             B. Sâu </a:t>
            </a:r>
            <a:r>
              <a:rPr lang="en-US" sz="2000" dirty="0" err="1">
                <a:latin typeface="Times New Roman" pitchFamily="18" charset="0"/>
                <a:cs typeface="Times New Roman" pitchFamily="18" charset="0"/>
              </a:rPr>
              <a:t>xanh</a:t>
            </a:r>
            <a:endParaRPr lang="en-US" sz="2000" dirty="0">
              <a:latin typeface="Times New Roman" pitchFamily="18" charset="0"/>
              <a:cs typeface="Times New Roman" pitchFamily="18" charset="0"/>
            </a:endParaRPr>
          </a:p>
          <a:p>
            <a:pPr>
              <a:buNone/>
            </a:pPr>
            <a:r>
              <a:rPr lang="vi-VN" sz="2000" dirty="0">
                <a:latin typeface="Times New Roman" pitchFamily="18" charset="0"/>
                <a:cs typeface="Times New Roman" pitchFamily="18" charset="0"/>
              </a:rPr>
              <a:t>C. Sâu đục </a:t>
            </a:r>
            <a:r>
              <a:rPr lang="en-US" sz="2000" dirty="0" err="1">
                <a:latin typeface="Times New Roman" pitchFamily="18" charset="0"/>
                <a:cs typeface="Times New Roman" pitchFamily="18" charset="0"/>
              </a:rPr>
              <a:t>cành</a:t>
            </a:r>
            <a:r>
              <a:rPr lang="en-US" sz="2000" dirty="0">
                <a:latin typeface="Times New Roman" pitchFamily="18" charset="0"/>
                <a:cs typeface="Times New Roman" pitchFamily="18" charset="0"/>
              </a:rPr>
              <a:t>          </a:t>
            </a:r>
            <a:r>
              <a:rPr lang="vi-VN" sz="2000" dirty="0">
                <a:latin typeface="Times New Roman" pitchFamily="18" charset="0"/>
                <a:cs typeface="Times New Roman" pitchFamily="18" charset="0"/>
              </a:rPr>
              <a:t>D. </a:t>
            </a:r>
            <a:r>
              <a:rPr lang="en-US" sz="2000" dirty="0" err="1">
                <a:latin typeface="Times New Roman" pitchFamily="18" charset="0"/>
                <a:cs typeface="Times New Roman" pitchFamily="18" charset="0"/>
              </a:rPr>
              <a:t>Tất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đúng</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36.Nên thu hoạch quả quýt vào ngày:</a:t>
            </a:r>
            <a:endParaRPr lang="en-US" sz="2000" b="1" i="1"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  A. Râm mát.					B. Ẩm ướt.</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 C. Nắng ráo.					D. Mưa.</a:t>
            </a:r>
            <a:endParaRPr lang="en-US" sz="2000" dirty="0">
              <a:latin typeface="Times New Roman" pitchFamily="18" charset="0"/>
              <a:cs typeface="Times New Roman" pitchFamily="18" charset="0"/>
            </a:endParaRPr>
          </a:p>
          <a:p>
            <a:pPr>
              <a:buNone/>
            </a:pPr>
            <a:r>
              <a:rPr lang="pt-BR" sz="2000" b="1" i="1" dirty="0">
                <a:latin typeface="Times New Roman" pitchFamily="18" charset="0"/>
                <a:cs typeface="Times New Roman" pitchFamily="18" charset="0"/>
              </a:rPr>
              <a:t>Câu 37.Nhiệt độ thích hợp để bảo quản quả cây có múi là :</a:t>
            </a:r>
            <a:endParaRPr lang="en-US" sz="2000" dirty="0">
              <a:latin typeface="Times New Roman" pitchFamily="18" charset="0"/>
              <a:cs typeface="Times New Roman" pitchFamily="18" charset="0"/>
            </a:endParaRPr>
          </a:p>
          <a:p>
            <a:pPr>
              <a:buNone/>
            </a:pPr>
            <a:r>
              <a:rPr lang="pt-BR" sz="2000" dirty="0">
                <a:latin typeface="Times New Roman" pitchFamily="18" charset="0"/>
                <a:cs typeface="Times New Roman" pitchFamily="18" charset="0"/>
              </a:rPr>
              <a:t>A.1 – 3</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B.3 – 5</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C.5 – 7</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	D.7 – 10</a:t>
            </a:r>
            <a:r>
              <a:rPr lang="pt-BR" sz="2000" baseline="30000" dirty="0">
                <a:latin typeface="Times New Roman" pitchFamily="18" charset="0"/>
                <a:cs typeface="Times New Roman" pitchFamily="18" charset="0"/>
              </a:rPr>
              <a:t>0</a:t>
            </a:r>
            <a:r>
              <a:rPr lang="pt-BR" sz="2000" dirty="0">
                <a:latin typeface="Times New Roman" pitchFamily="18" charset="0"/>
                <a:cs typeface="Times New Roman" pitchFamily="18" charset="0"/>
              </a:rPr>
              <a:t>C</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1.7|6.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2260</Words>
  <Application>Microsoft Office PowerPoint</Application>
  <PresentationFormat>On-screen Show (4:3)</PresentationFormat>
  <Paragraphs>145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.VnTime</vt:lpstr>
      <vt:lpstr>Arial</vt:lpstr>
      <vt:lpstr>Calibri</vt:lpstr>
      <vt:lpstr>Times New Roman</vt:lpstr>
      <vt:lpstr>Office Theme</vt:lpstr>
      <vt:lpstr>PowerPoint Presentation</vt:lpstr>
      <vt:lpstr>Bài 1.Giới thiệu nghề trồng cây ăn quả.   Câu 1. Vai trò của nghề trồng cây ăn quả là: A. Cung cấp quả cho người tiêu dùng và xuất khẩu. B. Cung cấp quả cho người tiêu dùng và nguyên liệu cho công nghiệp chế biến. C. Cung cấp quả cho người tiêu dùng, nguyên liệu cho công nghiệp chế biến và xuất khẩu. D. Nguyên liệu cho công nghiệp chế biến và xuất khẩu.  Câu 2.Đối tượng lao động của nghề trồng cây ăn quả là  A. Là các loại cây ăn quả ngắn ngày có giá trị dinh dưỡng cao. B. Là các loại cây ăn quả lâu năm có giá trị kinh tế cao . C. Là các loại cây ăn quả lâu năm có giá trị dinh dưỡng và  kinh tế cao . D.Là các loại cây ăn quả ngắn ngày có giá trị kinh tế cao.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ACER</cp:lastModifiedBy>
  <cp:revision>3</cp:revision>
  <dcterms:created xsi:type="dcterms:W3CDTF">2021-12-20T03:24:36Z</dcterms:created>
  <dcterms:modified xsi:type="dcterms:W3CDTF">2023-03-25T14:17:22Z</dcterms:modified>
</cp:coreProperties>
</file>