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  <p:sldId id="275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54B34-3346-4829-A10E-4B2D581425C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E69FE-E8DA-4A46-93E0-FB706230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09DEAA-828A-4C3C-B387-A7C46EA8145C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24136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A23B-7A88-4473-A2E7-E91D63FA3C63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CD0-C2C0-48A6-851D-EF8D4D772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A23B-7A88-4473-A2E7-E91D63FA3C63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CD0-C2C0-48A6-851D-EF8D4D772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A23B-7A88-4473-A2E7-E91D63FA3C63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CD0-C2C0-48A6-851D-EF8D4D772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A23B-7A88-4473-A2E7-E91D63FA3C63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CD0-C2C0-48A6-851D-EF8D4D772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A23B-7A88-4473-A2E7-E91D63FA3C63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CD0-C2C0-48A6-851D-EF8D4D772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A23B-7A88-4473-A2E7-E91D63FA3C63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CD0-C2C0-48A6-851D-EF8D4D772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A23B-7A88-4473-A2E7-E91D63FA3C63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CD0-C2C0-48A6-851D-EF8D4D772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A23B-7A88-4473-A2E7-E91D63FA3C63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CD0-C2C0-48A6-851D-EF8D4D772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A23B-7A88-4473-A2E7-E91D63FA3C63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CD0-C2C0-48A6-851D-EF8D4D772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A23B-7A88-4473-A2E7-E91D63FA3C63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CD0-C2C0-48A6-851D-EF8D4D772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A23B-7A88-4473-A2E7-E91D63FA3C63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CD0-C2C0-48A6-851D-EF8D4D772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6A23B-7A88-4473-A2E7-E91D63FA3C63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3CD0-C2C0-48A6-851D-EF8D4D772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hvl.vn/wp-content/uploads/2011/03/123xoai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919287" y="3727450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10"/>
          <p:cNvSpPr>
            <a:spLocks noChangeArrowheads="1"/>
          </p:cNvSpPr>
          <p:nvPr/>
        </p:nvSpPr>
        <p:spPr bwMode="auto">
          <a:xfrm>
            <a:off x="250825" y="379413"/>
            <a:ext cx="8637588" cy="6118225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pic>
        <p:nvPicPr>
          <p:cNvPr id="35854" name="Picture 14" descr="Asian lily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127125"/>
            <a:ext cx="2895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 descr="Book-0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514600"/>
            <a:ext cx="1143000" cy="838200"/>
          </a:xfrm>
          <a:prstGeom prst="rect">
            <a:avLst/>
          </a:prstGeom>
          <a:noFill/>
        </p:spPr>
      </p:pic>
      <p:sp>
        <p:nvSpPr>
          <p:cNvPr id="11381" name="WordArt 117"/>
          <p:cNvSpPr>
            <a:spLocks noChangeArrowheads="1" noChangeShapeType="1" noTextEdit="1"/>
          </p:cNvSpPr>
          <p:nvPr/>
        </p:nvSpPr>
        <p:spPr bwMode="auto">
          <a:xfrm>
            <a:off x="1295400" y="3733800"/>
            <a:ext cx="67056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B21E41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9</a:t>
            </a:r>
            <a:endParaRPr lang="en-US" sz="3600" b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0000E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133600" y="1295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10601" name="WordArt 9"/>
          <p:cNvSpPr>
            <a:spLocks noChangeArrowheads="1" noChangeShapeType="1" noTextEdit="1"/>
          </p:cNvSpPr>
          <p:nvPr/>
        </p:nvSpPr>
        <p:spPr bwMode="auto">
          <a:xfrm>
            <a:off x="1914526" y="1143000"/>
            <a:ext cx="475578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CC">
                        <a:alpha val="50000"/>
                      </a:srgbClr>
                    </a:gs>
                    <a:gs pos="100000">
                      <a:srgbClr val="CC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TRƯỜNG THCS </a:t>
            </a:r>
            <a:r>
              <a:rPr lang="en-US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CC">
                        <a:alpha val="50000"/>
                      </a:srgbClr>
                    </a:gs>
                    <a:gs pos="100000">
                      <a:srgbClr val="CC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ĐÔNG THẠNH</a:t>
            </a: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762000" y="533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6666"/>
                </a:solidFill>
              </a:rPr>
              <a:t>PHÒNG GIÁO DỤC ĐÀO TẠO HUYỆN HÓC MÔN</a:t>
            </a:r>
          </a:p>
        </p:txBody>
      </p:sp>
      <p:sp>
        <p:nvSpPr>
          <p:cNvPr id="11" name="WordArt 117"/>
          <p:cNvSpPr>
            <a:spLocks noChangeArrowheads="1" noChangeShapeType="1" noTextEdit="1"/>
          </p:cNvSpPr>
          <p:nvPr/>
        </p:nvSpPr>
        <p:spPr bwMode="auto">
          <a:xfrm>
            <a:off x="4495800" y="5410200"/>
            <a:ext cx="37338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err="1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B21E41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i="1" kern="1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B21E41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viên: Trần Thị Yến Phương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B21E41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1" grpId="0" animBg="1"/>
      <p:bldP spid="11381" grpId="1" animBg="1"/>
      <p:bldP spid="110601" grpId="0" animBg="1"/>
      <p:bldP spid="110602" grpId="0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447800"/>
            <a:ext cx="2590800" cy="343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025" y="1447800"/>
            <a:ext cx="2938463" cy="316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42025" y="4648201"/>
            <a:ext cx="2936875" cy="129539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2000-4000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0063" y="4648200"/>
            <a:ext cx="2895600" cy="137160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0-50cm. </a:t>
            </a: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114300" y="4886325"/>
            <a:ext cx="2659063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2000" dirty="0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76200" y="0"/>
            <a:ext cx="9067800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</a:t>
            </a:r>
            <a:r>
              <a:rPr lang="en-US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iế</a:t>
            </a:r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 20 - Bài 10</a:t>
            </a:r>
            <a:r>
              <a:rPr lang="en-US" sz="2400" b="1">
                <a:solidFill>
                  <a:srgbClr val="7030A0"/>
                </a:solidFill>
                <a:latin typeface=".VnTime" pitchFamily="34" charset="0"/>
              </a:rPr>
              <a:t>   </a:t>
            </a:r>
            <a:r>
              <a:rPr lang="en-US" sz="2400" b="1">
                <a:solidFill>
                  <a:srgbClr val="7030A0"/>
                </a:solidFill>
                <a:latin typeface=".VnTimeH" pitchFamily="34" charset="0"/>
              </a:rPr>
              <a:t>kÜ thuËt trång c©y </a:t>
            </a:r>
            <a:r>
              <a:rPr lang="en-US" sz="2400" b="1">
                <a:solidFill>
                  <a:srgbClr val="7030A0"/>
                </a:solidFill>
                <a:latin typeface="Times New Roman" pitchFamily="18" charset="0"/>
              </a:rPr>
              <a:t>XOÀI</a:t>
            </a:r>
            <a:endParaRPr lang="en-US" sz="2400">
              <a:solidFill>
                <a:srgbClr val="7030A0"/>
              </a:solidFill>
            </a:endParaRPr>
          </a:p>
        </p:txBody>
      </p:sp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4988" y="1447800"/>
            <a:ext cx="282416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7800" y="442913"/>
            <a:ext cx="88011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.VnTimeH" pitchFamily="34" charset="0"/>
              </a:rPr>
              <a:t>II. 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®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Æc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®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iÓm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thùc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vËt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yªu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cÇu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ngo¹i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c¶nh</a:t>
            </a:r>
            <a:endParaRPr lang="en-US" sz="2000" b="1" u="sng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4800" y="998538"/>
            <a:ext cx="2239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.VnTime" pitchFamily="34" charset="0"/>
              </a:rPr>
              <a:t>1</a:t>
            </a:r>
            <a:r>
              <a:rPr lang="en-US" sz="2000" u="sng" dirty="0">
                <a:solidFill>
                  <a:srgbClr val="0000FF"/>
                </a:solidFill>
                <a:latin typeface=".VnTime" pitchFamily="34" charset="0"/>
              </a:rPr>
              <a:t>.§Æc ®</a:t>
            </a:r>
            <a:r>
              <a:rPr lang="en-US" sz="2000" u="sng" dirty="0" err="1">
                <a:solidFill>
                  <a:srgbClr val="0000FF"/>
                </a:solidFill>
                <a:latin typeface=".VnTime" pitchFamily="34" charset="0"/>
              </a:rPr>
              <a:t>iÓm</a:t>
            </a:r>
            <a:r>
              <a:rPr lang="en-US" sz="2000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.VnTime" pitchFamily="34" charset="0"/>
              </a:rPr>
              <a:t>thùc</a:t>
            </a:r>
            <a:r>
              <a:rPr lang="en-US" sz="2000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.VnTime" pitchFamily="34" charset="0"/>
              </a:rPr>
              <a:t>vËt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2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76200" y="0"/>
            <a:ext cx="9067800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</a:t>
            </a:r>
            <a:r>
              <a:rPr lang="en-US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iế</a:t>
            </a:r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 20 - Bài 10</a:t>
            </a:r>
            <a:r>
              <a:rPr lang="en-US" sz="2400" b="1">
                <a:solidFill>
                  <a:srgbClr val="7030A0"/>
                </a:solidFill>
                <a:latin typeface=".VnTime" pitchFamily="34" charset="0"/>
              </a:rPr>
              <a:t>   </a:t>
            </a:r>
            <a:r>
              <a:rPr lang="en-US" sz="2400" b="1">
                <a:solidFill>
                  <a:srgbClr val="7030A0"/>
                </a:solidFill>
                <a:latin typeface=".VnTimeH" pitchFamily="34" charset="0"/>
              </a:rPr>
              <a:t>kÜ thuËt trång c©y </a:t>
            </a:r>
            <a:r>
              <a:rPr lang="en-US" sz="2400" b="1">
                <a:solidFill>
                  <a:srgbClr val="7030A0"/>
                </a:solidFill>
                <a:latin typeface="Times New Roman" pitchFamily="18" charset="0"/>
              </a:rPr>
              <a:t>XOÀI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177800" y="442913"/>
            <a:ext cx="88011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.VnTimeH" pitchFamily="34" charset="0"/>
              </a:rPr>
              <a:t>II. 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®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Æc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®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iÓm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thùc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vËt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yªu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cÇu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ngo¹i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c¶nh</a:t>
            </a:r>
            <a:endParaRPr lang="en-US" sz="2000" b="1" u="sng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304800" y="998538"/>
            <a:ext cx="2239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.VnTime" pitchFamily="34" charset="0"/>
              </a:rPr>
              <a:t>1</a:t>
            </a:r>
            <a:r>
              <a:rPr lang="en-US" sz="2000" u="sng" dirty="0">
                <a:solidFill>
                  <a:srgbClr val="0000FF"/>
                </a:solidFill>
                <a:latin typeface=".VnTime" pitchFamily="34" charset="0"/>
              </a:rPr>
              <a:t>.§Æc ®</a:t>
            </a:r>
            <a:r>
              <a:rPr lang="en-US" sz="2000" u="sng" dirty="0" err="1">
                <a:solidFill>
                  <a:srgbClr val="0000FF"/>
                </a:solidFill>
                <a:latin typeface=".VnTime" pitchFamily="34" charset="0"/>
              </a:rPr>
              <a:t>iÓm</a:t>
            </a:r>
            <a:r>
              <a:rPr lang="en-US" sz="2000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.VnTime" pitchFamily="34" charset="0"/>
              </a:rPr>
              <a:t>thùc</a:t>
            </a:r>
            <a:r>
              <a:rPr lang="en-US" sz="2000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.VnTime" pitchFamily="34" charset="0"/>
              </a:rPr>
              <a:t>vËt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6712" y="4125912"/>
            <a:ext cx="24610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8" descr="viet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998538"/>
            <a:ext cx="1295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924800" y="6334125"/>
            <a:ext cx="1193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10.10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524000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1868269"/>
            <a:ext cx="7315200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0-50cm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3124200"/>
            <a:ext cx="876300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2000-4000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685800" y="1066800"/>
            <a:ext cx="7010400" cy="4267200"/>
          </a:xfrm>
          <a:prstGeom prst="wedgeEllipseCallout">
            <a:avLst>
              <a:gd name="adj1" fmla="val 65942"/>
              <a:gd name="adj2" fmla="val 4345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5486400" cy="3306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tìm hiểu tranh rồi cho biết để sinh trưởng phát triển tốt cây xoài cần có những yêu cầu về  điều kiện ngoại cảnh như thế nào?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7200" y="6332538"/>
            <a:ext cx="8382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10.5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04800" y="1489075"/>
            <a:ext cx="7772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24 – 26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1000 – 1200 mm/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80 – 90%.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5,5 – 6,5.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76200" y="0"/>
            <a:ext cx="9067800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</a:t>
            </a:r>
            <a:r>
              <a:rPr lang="en-US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iế</a:t>
            </a:r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 20 - Bài 10</a:t>
            </a:r>
            <a:r>
              <a:rPr lang="en-US" sz="2400" b="1">
                <a:solidFill>
                  <a:srgbClr val="7030A0"/>
                </a:solidFill>
                <a:latin typeface=".VnTime" pitchFamily="34" charset="0"/>
              </a:rPr>
              <a:t>   </a:t>
            </a:r>
            <a:r>
              <a:rPr lang="en-US" sz="2400" b="1">
                <a:solidFill>
                  <a:srgbClr val="7030A0"/>
                </a:solidFill>
                <a:latin typeface=".VnTimeH" pitchFamily="34" charset="0"/>
              </a:rPr>
              <a:t>kÜ thuËt trång c©y </a:t>
            </a:r>
            <a:r>
              <a:rPr lang="en-US" sz="2400" b="1">
                <a:solidFill>
                  <a:srgbClr val="7030A0"/>
                </a:solidFill>
                <a:latin typeface="Times New Roman" pitchFamily="18" charset="0"/>
              </a:rPr>
              <a:t>XOÀI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7800" y="442913"/>
            <a:ext cx="88011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.VnTimeH" pitchFamily="34" charset="0"/>
              </a:rPr>
              <a:t>II. 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®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Æc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®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iÓm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thùc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vËt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yªu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cÇu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ngo¹i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c¶nh</a:t>
            </a:r>
            <a:endParaRPr lang="en-US" sz="2000" b="1" u="sng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998538"/>
            <a:ext cx="2239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.VnTime" pitchFamily="34" charset="0"/>
              </a:rPr>
              <a:t>1</a:t>
            </a:r>
            <a:r>
              <a:rPr lang="en-US" sz="2000" u="sng" dirty="0">
                <a:solidFill>
                  <a:srgbClr val="0000FF"/>
                </a:solidFill>
                <a:latin typeface=".VnTime" pitchFamily="34" charset="0"/>
              </a:rPr>
              <a:t>.§Æc ®</a:t>
            </a:r>
            <a:r>
              <a:rPr lang="en-US" sz="2000" u="sng" dirty="0" err="1">
                <a:solidFill>
                  <a:srgbClr val="0000FF"/>
                </a:solidFill>
                <a:latin typeface=".VnTime" pitchFamily="34" charset="0"/>
              </a:rPr>
              <a:t>iÓm</a:t>
            </a:r>
            <a:r>
              <a:rPr lang="en-US" sz="2000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.VnTime" pitchFamily="34" charset="0"/>
              </a:rPr>
              <a:t>thùc</a:t>
            </a:r>
            <a:r>
              <a:rPr lang="en-US" sz="2000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.VnTime" pitchFamily="34" charset="0"/>
              </a:rPr>
              <a:t>vËt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10565339" flipV="1">
            <a:off x="419100" y="59563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rot="10565339" flipV="1">
            <a:off x="381000" y="38227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 rot="10565339" flipV="1">
            <a:off x="381000" y="17018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86106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0 - 50 cm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2000- 4000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200- 400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a,c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228600" y="492125"/>
            <a:ext cx="848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Hãy chọn đáp án đúng nhất về đặc điểm thực vật cây xoài</a:t>
            </a:r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2486025" y="38100"/>
            <a:ext cx="396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52400" y="62484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" y="40386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" y="14732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996950"/>
            <a:ext cx="89154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1.  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24 – 26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– 26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20– 26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14 – 16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1500-1800 mm/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1000-2000 mm/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1000-1200 mm/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mầmhoa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1000-1500 mm/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5,5 – 6,5.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342900" y="304800"/>
            <a:ext cx="834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Câu3. Chọn đáp án đúng về yêu cầu ngoại cảnh cây xoài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3463" y="1625600"/>
            <a:ext cx="265271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4062413"/>
            <a:ext cx="2705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8863" y="4140200"/>
            <a:ext cx="2627312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088" y="1604963"/>
            <a:ext cx="24241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228600" y="0"/>
            <a:ext cx="85375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fr-FR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xoài như thế nào thì thu hoạch được?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fr-FR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dụng cụ gì để hái quả để khỏi bị giập nát?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fr-FR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nêu cách bảo quản quả sau khi hái xuống?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114800"/>
            <a:ext cx="2514600" cy="2297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6100" y="1625600"/>
            <a:ext cx="26400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466850"/>
            <a:ext cx="8001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i="1" u="sng">
                <a:latin typeface="Times New Roman" pitchFamily="18" charset="0"/>
                <a:cs typeface="Times New Roman" pitchFamily="18" charset="0"/>
              </a:rPr>
              <a:t>Thu hoạch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Khi thấy quả có vỏ màu vàng da cam, có mùi thơm hoặc có thể hái quả còn xanh tùy mục đích sử dụng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i="1" u="sng">
                <a:latin typeface="Times New Roman" pitchFamily="18" charset="0"/>
                <a:cs typeface="Times New Roman" pitchFamily="18" charset="0"/>
              </a:rPr>
              <a:t>Bảo quản: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Để quả nơi khô ráo, thoáng mát, nhiệt độ thấp để đưa quả đến nơi tiêu thụ hoặc chế biến đồ hộp, nước giải khát.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6248400" cy="868363"/>
          </a:xfrm>
        </p:spPr>
        <p:txBody>
          <a:bodyPr/>
          <a:lstStyle/>
          <a:p>
            <a:pPr algn="l" eaLnBrk="1" hangingPunct="1"/>
            <a:r>
              <a:rPr lang="en-US" sz="2800" b="1">
                <a:latin typeface=".VnTimeH" pitchFamily="34" charset="0"/>
              </a:rPr>
              <a:t>IV. </a:t>
            </a:r>
            <a:r>
              <a:rPr lang="en-US" sz="2800" b="1" u="sng">
                <a:latin typeface=".VnTimeH" pitchFamily="34" charset="0"/>
              </a:rPr>
              <a:t>thu ho¹ch, b¶o qu¶n: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76200" y="0"/>
            <a:ext cx="9067800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</a:t>
            </a:r>
            <a:r>
              <a:rPr lang="en-US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iế</a:t>
            </a:r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 20 - Bài 10</a:t>
            </a:r>
            <a:r>
              <a:rPr lang="en-US" sz="2400" b="1">
                <a:solidFill>
                  <a:srgbClr val="7030A0"/>
                </a:solidFill>
                <a:latin typeface=".VnTime" pitchFamily="34" charset="0"/>
              </a:rPr>
              <a:t>   </a:t>
            </a:r>
            <a:r>
              <a:rPr lang="en-US" sz="2400" b="1">
                <a:solidFill>
                  <a:srgbClr val="7030A0"/>
                </a:solidFill>
                <a:latin typeface=".VnTimeH" pitchFamily="34" charset="0"/>
              </a:rPr>
              <a:t>kÜ thuËt trång c©y </a:t>
            </a:r>
            <a:r>
              <a:rPr lang="en-US" sz="2400" b="1">
                <a:solidFill>
                  <a:srgbClr val="7030A0"/>
                </a:solidFill>
                <a:latin typeface="Times New Roman" pitchFamily="18" charset="0"/>
              </a:rPr>
              <a:t>XOÀI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57200" y="5791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Đọc ghi nhớ SGK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4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229600" cy="523875"/>
          </a:xfrm>
        </p:spPr>
        <p:txBody>
          <a:bodyPr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Câu1. Hãy nêu những lợi ích của việc trồng cây xoài?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09600" y="2590800"/>
            <a:ext cx="6394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Câu2. Nêu</a:t>
            </a:r>
            <a:r>
              <a:rPr lang="en-US">
                <a:solidFill>
                  <a:srgbClr val="C00000"/>
                </a:solidFill>
                <a:latin typeface=".VnTime" pitchFamily="34" charset="0"/>
              </a:rPr>
              <a:t> đÆc ®iÓm thùc vËt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 cây xoài?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81000" y="796925"/>
            <a:ext cx="85344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 nhà </a:t>
            </a:r>
          </a:p>
          <a:p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Học bài và trả lời các câu hỏi cuối bài.</a:t>
            </a:r>
          </a:p>
          <a:p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Xem và chuẩn bị trước ở nhà nội dung bài 12 -Thực hành: Nhận biết một số loại sâu, hại cây ăn quả về màu sắc, hình dạng, kích thước, đặc điểm chính.</a:t>
            </a:r>
          </a:p>
          <a:p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-Sưu tầm tranh các loại sâu hại và ép khô mẫu các sâu hại cây ăn </a:t>
            </a:r>
            <a:r>
              <a:rPr lang="en-US">
                <a:solidFill>
                  <a:srgbClr val="002060"/>
                </a:solidFill>
              </a:rPr>
              <a:t>quả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23xoai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700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Tiết 20 - Bài 10</a:t>
            </a:r>
            <a:r>
              <a:rPr lang="en-US" sz="36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solidFill>
                  <a:srgbClr val="CC0099"/>
                </a:solidFill>
                <a:latin typeface=".VnTimeH" pitchFamily="34" charset="0"/>
              </a:rPr>
              <a:t>kÜ thuËt trång c©y </a:t>
            </a:r>
            <a:r>
              <a:rPr lang="en-US" b="1">
                <a:solidFill>
                  <a:srgbClr val="CC0099"/>
                </a:solidFill>
                <a:latin typeface="Times New Roman" pitchFamily="18" charset="0"/>
              </a:rPr>
              <a:t>XOÀI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4" descr="IMG_55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343025" y="381000"/>
            <a:ext cx="7124700" cy="3357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Đen"/>
              </a:rPr>
              <a:t>Bài học kết thúc ! Chào thân ái !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5943600"/>
            <a:ext cx="8370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000" b="1">
                <a:solidFill>
                  <a:schemeClr val="hlink"/>
                </a:solidFill>
                <a:latin typeface="Times New Roman" pitchFamily="18" charset="0"/>
              </a:rPr>
              <a:t>Chúc các em chăm ngoan , học giỏi !!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89916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2800" b="1" u="sng">
                <a:solidFill>
                  <a:srgbClr val="CC0099"/>
                </a:solidFill>
                <a:latin typeface=".VnTime" pitchFamily="34" charset="0"/>
              </a:rPr>
              <a:t>T</a:t>
            </a:r>
            <a:r>
              <a:rPr lang="en-US" sz="2800" b="1" u="sng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iế</a:t>
            </a:r>
            <a:r>
              <a:rPr lang="en-US" sz="2800" b="1" u="sng">
                <a:solidFill>
                  <a:srgbClr val="CC0099"/>
                </a:solidFill>
                <a:latin typeface=".VnTime" pitchFamily="34" charset="0"/>
              </a:rPr>
              <a:t>t 20 - Bài 10</a:t>
            </a:r>
            <a:r>
              <a:rPr lang="en-US" sz="2800" b="1">
                <a:solidFill>
                  <a:srgbClr val="CC0099"/>
                </a:solidFill>
                <a:latin typeface=".VnTime" pitchFamily="34" charset="0"/>
              </a:rPr>
              <a:t>  </a:t>
            </a:r>
            <a:r>
              <a:rPr lang="en-US" b="1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800" b="1">
                <a:solidFill>
                  <a:srgbClr val="CC0099"/>
                </a:solidFill>
                <a:latin typeface=".VnTimeH" pitchFamily="34" charset="0"/>
              </a:rPr>
              <a:t>kÜ thuËt trång c©y </a:t>
            </a:r>
            <a:r>
              <a:rPr lang="en-US" sz="2800" b="1">
                <a:solidFill>
                  <a:srgbClr val="CC0099"/>
                </a:solidFill>
                <a:latin typeface="Times New Roman" pitchFamily="18" charset="0"/>
              </a:rPr>
              <a:t>XOÀI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228600" y="6477000"/>
            <a:ext cx="76200" cy="76200"/>
          </a:xfrm>
        </p:spPr>
        <p:txBody>
          <a:bodyPr>
            <a:normAutofit fontScale="25000" lnSpcReduction="20000"/>
          </a:bodyPr>
          <a:lstStyle/>
          <a:p>
            <a:pPr marL="508000" indent="-508000" eaLnBrk="1" hangingPunct="1">
              <a:lnSpc>
                <a:spcPct val="80000"/>
              </a:lnSpc>
              <a:buFontTx/>
              <a:buAutoNum type="romanUcPeriod"/>
            </a:pPr>
            <a:endParaRPr lang="en-US" sz="800" b="1">
              <a:latin typeface=".VnTimeH" pitchFamily="34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304800" y="1295400"/>
            <a:ext cx="8839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.VnTimeH" pitchFamily="34" charset="0"/>
              </a:rPr>
              <a:t>I. </a:t>
            </a:r>
            <a:r>
              <a:rPr lang="en-US" sz="2400" b="1" dirty="0" err="1">
                <a:latin typeface=".VnTimeH" pitchFamily="34" charset="0"/>
              </a:rPr>
              <a:t>gi</a:t>
            </a:r>
            <a:r>
              <a:rPr lang="en-US" sz="2400" b="1" dirty="0">
                <a:latin typeface=".VnTimeH" pitchFamily="34" charset="0"/>
              </a:rPr>
              <a:t>¸ </a:t>
            </a:r>
            <a:r>
              <a:rPr lang="en-US" sz="2400" b="1" dirty="0" err="1">
                <a:latin typeface=".VnTimeH" pitchFamily="34" charset="0"/>
              </a:rPr>
              <a:t>trÞ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dinh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d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ƯỠ</a:t>
            </a:r>
            <a:r>
              <a:rPr lang="en-US" sz="2400" b="1" dirty="0" err="1">
                <a:latin typeface=".VnTimeH" pitchFamily="34" charset="0"/>
              </a:rPr>
              <a:t>ng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cña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qu</a:t>
            </a:r>
            <a:r>
              <a:rPr lang="en-US" sz="2400" b="1" dirty="0">
                <a:latin typeface=".VnTimeH" pitchFamily="34" charset="0"/>
              </a:rPr>
              <a:t>¶ </a:t>
            </a:r>
            <a:r>
              <a:rPr lang="en-US" sz="2400" b="1" dirty="0">
                <a:latin typeface="Times New Roman" pitchFamily="18" charset="0"/>
              </a:rPr>
              <a:t>XOÀI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.VnTimeH" pitchFamily="34" charset="0"/>
              </a:rPr>
              <a:t>II. ®</a:t>
            </a:r>
            <a:r>
              <a:rPr lang="en-US" sz="2400" b="1" dirty="0" err="1">
                <a:latin typeface=".VnTimeH" pitchFamily="34" charset="0"/>
              </a:rPr>
              <a:t>Æc</a:t>
            </a:r>
            <a:r>
              <a:rPr lang="en-US" sz="2400" b="1" dirty="0">
                <a:latin typeface=".VnTimeH" pitchFamily="34" charset="0"/>
              </a:rPr>
              <a:t> ®</a:t>
            </a:r>
            <a:r>
              <a:rPr lang="en-US" sz="2400" b="1" dirty="0" err="1">
                <a:latin typeface=".VnTimeH" pitchFamily="34" charset="0"/>
              </a:rPr>
              <a:t>iÓm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thùc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vËt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yªu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cÇu</a:t>
            </a:r>
            <a:r>
              <a:rPr lang="en-US" sz="2400" b="1" dirty="0">
                <a:latin typeface=".VnTimeH" pitchFamily="34" charset="0"/>
              </a:rPr>
              <a:t> ngo¹i </a:t>
            </a:r>
            <a:r>
              <a:rPr lang="en-US" sz="2400" b="1" dirty="0" err="1">
                <a:latin typeface=".VnTimeH" pitchFamily="34" charset="0"/>
              </a:rPr>
              <a:t>c¶nh</a:t>
            </a:r>
            <a:endParaRPr lang="en-US" sz="2400" b="1" dirty="0">
              <a:latin typeface=".VnTimeH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.VnTimeH" pitchFamily="34" charset="0"/>
              </a:rPr>
              <a:t>iii.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 THUẬT TRỒNG VÀ CHĂM SÓC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.VnTimeH" pitchFamily="34" charset="0"/>
              </a:rPr>
              <a:t>IV. </a:t>
            </a:r>
            <a:r>
              <a:rPr lang="en-US" sz="2400" b="1" dirty="0" err="1">
                <a:latin typeface=".VnTimeH" pitchFamily="34" charset="0"/>
              </a:rPr>
              <a:t>thu</a:t>
            </a:r>
            <a:r>
              <a:rPr lang="en-US" sz="2400" b="1" dirty="0">
                <a:latin typeface=".VnTimeH" pitchFamily="34" charset="0"/>
              </a:rPr>
              <a:t> ho¹ch, </a:t>
            </a:r>
            <a:r>
              <a:rPr lang="en-US" sz="2400" b="1" dirty="0" err="1">
                <a:latin typeface=".VnTimeH" pitchFamily="34" charset="0"/>
              </a:rPr>
              <a:t>b¶o</a:t>
            </a:r>
            <a:r>
              <a:rPr lang="en-US" sz="2400" b="1" dirty="0">
                <a:latin typeface=".VnTimeH" pitchFamily="34" charset="0"/>
              </a:rPr>
              <a:t> </a:t>
            </a:r>
            <a:r>
              <a:rPr lang="en-US" sz="2400" b="1" dirty="0" err="1">
                <a:latin typeface=".VnTimeH" pitchFamily="34" charset="0"/>
              </a:rPr>
              <a:t>qu¶n</a:t>
            </a:r>
            <a:endParaRPr lang="en-US" sz="2400" b="1" dirty="0">
              <a:latin typeface=".VnTimeH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228600" y="6477000"/>
            <a:ext cx="76200" cy="76200"/>
          </a:xfrm>
        </p:spPr>
        <p:txBody>
          <a:bodyPr>
            <a:normAutofit fontScale="25000" lnSpcReduction="20000"/>
          </a:bodyPr>
          <a:lstStyle/>
          <a:p>
            <a:pPr marL="508000" indent="-508000" eaLnBrk="1" hangingPunct="1">
              <a:lnSpc>
                <a:spcPct val="80000"/>
              </a:lnSpc>
              <a:buFontTx/>
              <a:buAutoNum type="romanUcPeriod"/>
            </a:pPr>
            <a:endParaRPr lang="en-US" sz="800" b="1">
              <a:latin typeface=".VnTimeH" pitchFamily="34" charset="0"/>
            </a:endParaRP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381000" y="520700"/>
            <a:ext cx="83185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I.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gi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¸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trÞ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dinh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d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ƯỠ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ng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cña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qu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¶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XOÀI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6200" y="0"/>
            <a:ext cx="9067800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</a:t>
            </a:r>
            <a:r>
              <a:rPr lang="en-US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iế</a:t>
            </a:r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 20 - Bài 10</a:t>
            </a:r>
            <a:r>
              <a:rPr lang="en-US" sz="2400" b="1">
                <a:solidFill>
                  <a:srgbClr val="7030A0"/>
                </a:solidFill>
                <a:latin typeface=".VnTime" pitchFamily="34" charset="0"/>
              </a:rPr>
              <a:t>   </a:t>
            </a:r>
            <a:r>
              <a:rPr lang="en-US" sz="2400" b="1">
                <a:solidFill>
                  <a:srgbClr val="7030A0"/>
                </a:solidFill>
                <a:latin typeface=".VnTimeH" pitchFamily="34" charset="0"/>
              </a:rPr>
              <a:t>kÜ thuËt trång c©y </a:t>
            </a:r>
            <a:r>
              <a:rPr lang="en-US" sz="2400" b="1">
                <a:solidFill>
                  <a:srgbClr val="7030A0"/>
                </a:solidFill>
                <a:latin typeface="Times New Roman" pitchFamily="18" charset="0"/>
              </a:rPr>
              <a:t>XOÀI</a:t>
            </a:r>
            <a:endParaRPr lang="en-US" sz="24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2914650"/>
            <a:ext cx="38512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413" y="2795588"/>
            <a:ext cx="39624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12875" y="4518025"/>
            <a:ext cx="1647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24600" y="4524375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 khô</a:t>
            </a: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8" y="4929188"/>
            <a:ext cx="36576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25" y="4940300"/>
            <a:ext cx="38862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45213" y="6181725"/>
            <a:ext cx="165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 xoài</a:t>
            </a: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" y="1009650"/>
            <a:ext cx="25368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9488" y="1009650"/>
            <a:ext cx="230981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2513" y="1009650"/>
            <a:ext cx="26543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6" name="Rectangle 1"/>
          <p:cNvSpPr txBox="1">
            <a:spLocks noChangeArrowheads="1"/>
          </p:cNvSpPr>
          <p:nvPr/>
        </p:nvSpPr>
        <p:spPr bwMode="auto">
          <a:xfrm>
            <a:off x="76200" y="164068"/>
            <a:ext cx="8964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228600" y="6477000"/>
            <a:ext cx="76200" cy="76200"/>
          </a:xfrm>
        </p:spPr>
        <p:txBody>
          <a:bodyPr>
            <a:normAutofit fontScale="25000" lnSpcReduction="20000"/>
          </a:bodyPr>
          <a:lstStyle/>
          <a:p>
            <a:pPr marL="508000" indent="-508000" eaLnBrk="1" hangingPunct="1">
              <a:lnSpc>
                <a:spcPct val="80000"/>
              </a:lnSpc>
              <a:buFontTx/>
              <a:buAutoNum type="romanUcPeriod"/>
            </a:pPr>
            <a:endParaRPr lang="en-US" sz="800" b="1">
              <a:latin typeface=".VnTimeH" pitchFamily="34" charset="0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381000" y="520700"/>
            <a:ext cx="83185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I.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gi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¸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trÞ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dinh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d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ƯỠ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ng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cña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qu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¶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XOÀI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76200" y="0"/>
            <a:ext cx="9067800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</a:t>
            </a:r>
            <a:r>
              <a:rPr lang="en-US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iế</a:t>
            </a:r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 20 - Bài 10</a:t>
            </a:r>
            <a:r>
              <a:rPr lang="en-US" sz="2400" b="1">
                <a:solidFill>
                  <a:srgbClr val="7030A0"/>
                </a:solidFill>
                <a:latin typeface=".VnTime" pitchFamily="34" charset="0"/>
              </a:rPr>
              <a:t>   </a:t>
            </a:r>
            <a:r>
              <a:rPr lang="en-US" sz="2400" b="1">
                <a:solidFill>
                  <a:srgbClr val="7030A0"/>
                </a:solidFill>
                <a:latin typeface=".VnTimeH" pitchFamily="34" charset="0"/>
              </a:rPr>
              <a:t>kÜ thuËt trång c©y </a:t>
            </a:r>
            <a:r>
              <a:rPr lang="en-US" sz="2400" b="1">
                <a:solidFill>
                  <a:srgbClr val="7030A0"/>
                </a:solidFill>
                <a:latin typeface="Times New Roman" pitchFamily="18" charset="0"/>
              </a:rPr>
              <a:t>XOÀI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42900" y="914400"/>
            <a:ext cx="8534400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33400" y="2133600"/>
            <a:ext cx="7810500" cy="326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- Thành phần dinh dưỡng có chứa: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+ Đường (11- 12%)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+ Axit hữu cơ (0,2%)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+ Các Vitamin A, B2, C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+ Chất khoáng: K, Ca, P, S…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- Quả xoài dùng ăn tươi, nước quả, đồ hộp.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- Hoa xoài dùng làm thuốc và là nguồn mật nuôi ong.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391400" cy="37338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ong</a:t>
            </a:r>
            <a:br>
              <a:rPr lang="en-US" sz="2000" dirty="0"/>
            </a:br>
            <a:r>
              <a:rPr lang="en-US" sz="2000" dirty="0">
                <a:latin typeface=".VnTime" pitchFamily="34" charset="0"/>
              </a:rPr>
              <a:t>- </a:t>
            </a:r>
            <a:r>
              <a:rPr lang="en-US" sz="2000" dirty="0" err="1">
                <a:latin typeface=".VnTime" pitchFamily="34" charset="0"/>
              </a:rPr>
              <a:t>Vỏ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c©y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cã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nhiÒu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chÊt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tananh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dïng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chÕ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biÕn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thuèc</a:t>
            </a:r>
            <a:r>
              <a:rPr lang="en-US" sz="2000" dirty="0">
                <a:latin typeface=".VnTime" pitchFamily="34" charset="0"/>
              </a:rPr>
              <a:t>.</a:t>
            </a:r>
            <a:br>
              <a:rPr lang="en-US" sz="2000" dirty="0">
                <a:latin typeface=".VnTime" pitchFamily="34" charset="0"/>
              </a:rPr>
            </a:br>
            <a:r>
              <a:rPr lang="en-US" sz="2000" dirty="0">
                <a:latin typeface=".VnTime" pitchFamily="34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.VnTime" pitchFamily="34" charset="0"/>
              </a:rPr>
              <a:t>- </a:t>
            </a:r>
            <a:r>
              <a:rPr lang="en-US" sz="2000" dirty="0" err="1">
                <a:latin typeface=".VnTime" pitchFamily="34" charset="0"/>
              </a:rPr>
              <a:t>Th©n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cao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lín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.VnTime" pitchFamily="34" charset="0"/>
              </a:rPr>
              <a:t>sum </a:t>
            </a:r>
            <a:r>
              <a:rPr lang="en-US" sz="2000" dirty="0" err="1">
                <a:latin typeface=".VnTime" pitchFamily="34" charset="0"/>
              </a:rPr>
              <a:t>su</a:t>
            </a:r>
            <a:r>
              <a:rPr lang="en-US" sz="2000" dirty="0">
                <a:latin typeface=".VnTime" pitchFamily="34" charset="0"/>
              </a:rPr>
              <a:t>ª </a:t>
            </a:r>
            <a:r>
              <a:rPr lang="en-US" sz="2000" dirty="0" err="1">
                <a:latin typeface=".VnTime" pitchFamily="34" charset="0"/>
              </a:rPr>
              <a:t>cã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thÓ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lµm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bãng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m¸t</a:t>
            </a:r>
            <a:r>
              <a:rPr lang="en-US" sz="2000" dirty="0">
                <a:latin typeface=".VnTime" pitchFamily="34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.VnTime" pitchFamily="34" charset="0"/>
              </a:rPr>
              <a:t>, </a:t>
            </a:r>
            <a:r>
              <a:rPr lang="en-US" sz="2000" dirty="0" err="1">
                <a:latin typeface=".VnTime" pitchFamily="34" charset="0"/>
              </a:rPr>
              <a:t>phñ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xanh</a:t>
            </a:r>
            <a:r>
              <a:rPr lang="en-US" sz="2000" dirty="0">
                <a:latin typeface=".VnTime" pitchFamily="34" charset="0"/>
              </a:rPr>
              <a:t> ®</a:t>
            </a:r>
            <a:r>
              <a:rPr lang="en-US" sz="2000" dirty="0" err="1">
                <a:latin typeface=".VnTime" pitchFamily="34" charset="0"/>
              </a:rPr>
              <a:t>Êt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trèng</a:t>
            </a:r>
            <a:r>
              <a:rPr lang="en-US" sz="2000" dirty="0">
                <a:latin typeface=".VnTime" pitchFamily="34" charset="0"/>
              </a:rPr>
              <a:t> ®</a:t>
            </a:r>
            <a:r>
              <a:rPr lang="en-US" sz="2000" dirty="0" err="1">
                <a:latin typeface=".VnTime" pitchFamily="34" charset="0"/>
              </a:rPr>
              <a:t>åi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nói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träc</a:t>
            </a:r>
            <a:r>
              <a:rPr lang="en-US" sz="2000" dirty="0">
                <a:latin typeface=".VnTime" pitchFamily="34" charset="0"/>
              </a:rPr>
              <a:t>...</a:t>
            </a:r>
            <a:br>
              <a:rPr lang="en-US" sz="2000" dirty="0">
                <a:latin typeface=".VnTime" pitchFamily="34" charset="0"/>
              </a:rPr>
            </a:br>
            <a:endParaRPr lang="en-US" sz="2000" dirty="0">
              <a:latin typeface=".VnTime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324600"/>
            <a:ext cx="1524000" cy="381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Char char="-"/>
            </a:pPr>
            <a:endParaRPr lang="en-US" sz="600">
              <a:latin typeface=".VnTime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200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76200" y="0"/>
            <a:ext cx="9067800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</a:t>
            </a:r>
            <a:r>
              <a:rPr lang="en-US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iế</a:t>
            </a:r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 20 - Bài 10</a:t>
            </a:r>
            <a:r>
              <a:rPr lang="en-US" sz="2400" b="1">
                <a:solidFill>
                  <a:srgbClr val="7030A0"/>
                </a:solidFill>
                <a:latin typeface=".VnTime" pitchFamily="34" charset="0"/>
              </a:rPr>
              <a:t>   </a:t>
            </a:r>
            <a:r>
              <a:rPr lang="en-US" sz="2400" b="1">
                <a:solidFill>
                  <a:srgbClr val="7030A0"/>
                </a:solidFill>
                <a:latin typeface=".VnTimeH" pitchFamily="34" charset="0"/>
              </a:rPr>
              <a:t>kÜ thuËt trång c©y </a:t>
            </a:r>
            <a:r>
              <a:rPr lang="en-US" sz="2400" b="1">
                <a:solidFill>
                  <a:srgbClr val="7030A0"/>
                </a:solidFill>
                <a:latin typeface="Times New Roman" pitchFamily="18" charset="0"/>
              </a:rPr>
              <a:t>XOÀI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838200" y="762000"/>
            <a:ext cx="7086600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533400"/>
            <a:ext cx="8229600" cy="609600"/>
          </a:xfrm>
        </p:spPr>
        <p:txBody>
          <a:bodyPr>
            <a:normAutofit/>
          </a:bodyPr>
          <a:lstStyle/>
          <a:p>
            <a:pPr marL="1117600" indent="-1117600" algn="l" eaLnBrk="1" hangingPunct="1"/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i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gi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¸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trÞ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dinh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d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ƯỠ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ng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cña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qu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¶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XOÀI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5181600"/>
            <a:ext cx="1005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br>
              <a:rPr lang="en-US" sz="1600">
                <a:latin typeface=".VnTime" pitchFamily="34" charset="0"/>
              </a:rPr>
            </a:br>
            <a:endParaRPr lang="en-US" sz="1600">
              <a:latin typeface=".VnTime" pitchFamily="34" charset="0"/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914400" y="32004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1600">
              <a:latin typeface=".VnTime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 flipH="1" flipV="1">
            <a:off x="304800" y="64770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1600">
              <a:latin typeface=".VnTime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42900" y="1212850"/>
            <a:ext cx="8763000" cy="373031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(11- 12%)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(0,2%)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Vitamin A, B2, C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K,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P, S…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76200" y="0"/>
            <a:ext cx="9067800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</a:t>
            </a:r>
            <a:r>
              <a:rPr lang="en-US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iế</a:t>
            </a:r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 20 - Bài 10</a:t>
            </a:r>
            <a:r>
              <a:rPr lang="en-US" sz="2400" b="1">
                <a:solidFill>
                  <a:srgbClr val="7030A0"/>
                </a:solidFill>
                <a:latin typeface=".VnTime" pitchFamily="34" charset="0"/>
              </a:rPr>
              <a:t>   </a:t>
            </a:r>
            <a:r>
              <a:rPr lang="en-US" sz="2400" b="1">
                <a:solidFill>
                  <a:srgbClr val="7030A0"/>
                </a:solidFill>
                <a:latin typeface=".VnTimeH" pitchFamily="34" charset="0"/>
              </a:rPr>
              <a:t>kÜ thuËt trång c©y </a:t>
            </a:r>
            <a:r>
              <a:rPr lang="en-US" sz="2400" b="1">
                <a:solidFill>
                  <a:srgbClr val="7030A0"/>
                </a:solidFill>
                <a:latin typeface="Times New Roman" pitchFamily="18" charset="0"/>
              </a:rPr>
              <a:t>XOÀI</a:t>
            </a:r>
            <a:endParaRPr lang="en-US" sz="2400">
              <a:solidFill>
                <a:srgbClr val="7030A0"/>
              </a:solidFill>
            </a:endParaRPr>
          </a:p>
        </p:txBody>
      </p:sp>
      <p:pic>
        <p:nvPicPr>
          <p:cNvPr id="12" name="Picture 8" descr="viet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635000"/>
            <a:ext cx="1295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24088"/>
            <a:ext cx="2590800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538" y="2224088"/>
            <a:ext cx="2938462" cy="333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76200" y="0"/>
            <a:ext cx="9067800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</a:t>
            </a:r>
            <a:r>
              <a:rPr lang="en-US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iế</a:t>
            </a:r>
            <a:r>
              <a:rPr lang="en-US" sz="2400" b="1" u="sng">
                <a:solidFill>
                  <a:srgbClr val="7030A0"/>
                </a:solidFill>
                <a:latin typeface=".VnTime" pitchFamily="34" charset="0"/>
              </a:rPr>
              <a:t>t 20 - Bài 10</a:t>
            </a:r>
            <a:r>
              <a:rPr lang="en-US" sz="2400" b="1">
                <a:solidFill>
                  <a:srgbClr val="7030A0"/>
                </a:solidFill>
                <a:latin typeface=".VnTime" pitchFamily="34" charset="0"/>
              </a:rPr>
              <a:t>   </a:t>
            </a:r>
            <a:r>
              <a:rPr lang="en-US" sz="2400" b="1">
                <a:solidFill>
                  <a:srgbClr val="7030A0"/>
                </a:solidFill>
                <a:latin typeface=".VnTimeH" pitchFamily="34" charset="0"/>
              </a:rPr>
              <a:t>kÜ thuËt trång c©y </a:t>
            </a:r>
            <a:r>
              <a:rPr lang="en-US" sz="2400" b="1">
                <a:solidFill>
                  <a:srgbClr val="7030A0"/>
                </a:solidFill>
                <a:latin typeface="Times New Roman" pitchFamily="18" charset="0"/>
              </a:rPr>
              <a:t>XOÀI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228600" y="1524000"/>
            <a:ext cx="7886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3867150" y="5648325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RỄ</a:t>
            </a:r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990600" y="5646738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7150100" y="57150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HOA</a:t>
            </a:r>
          </a:p>
        </p:txBody>
      </p:sp>
      <p:pic>
        <p:nvPicPr>
          <p:cNvPr id="1024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209800"/>
            <a:ext cx="32591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77800" y="442913"/>
            <a:ext cx="88011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.VnTimeH" pitchFamily="34" charset="0"/>
              </a:rPr>
              <a:t>II. 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®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Æc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®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iÓm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thùc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vËt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yªu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cÇu</a:t>
            </a:r>
            <a:r>
              <a:rPr lang="en-US" sz="2000" b="1" u="sng" dirty="0">
                <a:solidFill>
                  <a:srgbClr val="FF0000"/>
                </a:solidFill>
                <a:latin typeface=".VnTimeH" pitchFamily="34" charset="0"/>
              </a:rPr>
              <a:t> ngo¹i </a:t>
            </a:r>
            <a:r>
              <a:rPr lang="en-US" sz="2000" b="1" u="sng" dirty="0" err="1">
                <a:solidFill>
                  <a:srgbClr val="FF0000"/>
                </a:solidFill>
                <a:latin typeface=".VnTimeH" pitchFamily="34" charset="0"/>
              </a:rPr>
              <a:t>c¶nh</a:t>
            </a:r>
            <a:endParaRPr lang="en-US" sz="2000" b="1" u="sng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4800" y="998538"/>
            <a:ext cx="2239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.VnTime" pitchFamily="34" charset="0"/>
              </a:rPr>
              <a:t>1</a:t>
            </a:r>
            <a:r>
              <a:rPr lang="en-US" sz="2000" u="sng" dirty="0">
                <a:solidFill>
                  <a:srgbClr val="0000FF"/>
                </a:solidFill>
                <a:latin typeface=".VnTime" pitchFamily="34" charset="0"/>
              </a:rPr>
              <a:t>.§Æc ®</a:t>
            </a:r>
            <a:r>
              <a:rPr lang="en-US" sz="2000" u="sng" dirty="0" err="1">
                <a:solidFill>
                  <a:srgbClr val="0000FF"/>
                </a:solidFill>
                <a:latin typeface=".VnTime" pitchFamily="34" charset="0"/>
              </a:rPr>
              <a:t>iÓm</a:t>
            </a:r>
            <a:r>
              <a:rPr lang="en-US" sz="2000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.VnTime" pitchFamily="34" charset="0"/>
              </a:rPr>
              <a:t>thùc</a:t>
            </a:r>
            <a:r>
              <a:rPr lang="en-US" sz="2000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.VnTime" pitchFamily="34" charset="0"/>
              </a:rPr>
              <a:t>vËt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1459</Words>
  <Application>Microsoft Office PowerPoint</Application>
  <PresentationFormat>On-screen Show (4:3)</PresentationFormat>
  <Paragraphs>134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.VnTimeH</vt:lpstr>
      <vt:lpstr>Arial</vt:lpstr>
      <vt:lpstr>Arial Đen</vt:lpstr>
      <vt:lpstr>Calibri</vt:lpstr>
      <vt:lpstr>Times New Roman</vt:lpstr>
      <vt:lpstr>Office Theme</vt:lpstr>
      <vt:lpstr>PowerPoint Presentation</vt:lpstr>
      <vt:lpstr>Tiết 20 - Bài 10    kÜ thuËt trång c©y XOÀI</vt:lpstr>
      <vt:lpstr>Tiết 20 - Bài 10   kÜ thuËt trång c©y XOÀI</vt:lpstr>
      <vt:lpstr>PowerPoint Presentation</vt:lpstr>
      <vt:lpstr>PowerPoint Presentation</vt:lpstr>
      <vt:lpstr>PowerPoint Presentation</vt:lpstr>
      <vt:lpstr>- Hoa xoài dùng làm thuốc và là nguồn mật nuôi ong - Vỏ c©y cã nhiÒu chÊt tananh dïng chÕ biÕn thuèc. - Lá xoài chữa bệnh tiểu đường, sỏi thận… - Th©n cây cao lín,  lá sum suª cã thÓ lµm bãng m¸t, làm đẹp thiên nhiên, phñ xanh ®Êt trèng ®åi nói träc... </vt:lpstr>
      <vt:lpstr>i. gi¸ trÞ dinh dƯỠng cña qu¶ XOÀI: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thu ho¹ch, b¶o qu¶n: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4</cp:revision>
  <dcterms:created xsi:type="dcterms:W3CDTF">2022-01-27T01:12:28Z</dcterms:created>
  <dcterms:modified xsi:type="dcterms:W3CDTF">2023-03-25T14:11:40Z</dcterms:modified>
</cp:coreProperties>
</file>