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393C4-89C6-4A2B-A175-BB895FEE52A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vi-VN"/>
        </a:p>
      </dgm:t>
    </dgm:pt>
    <dgm:pt modelId="{A2062B2E-5F74-4CFE-B39D-7FBE1D7E44F7}">
      <dgm:prSet/>
      <dgm:spPr/>
      <dgm:t>
        <a:bodyPr/>
        <a:lstStyle/>
        <a:p>
          <a:r>
            <a:rPr lang="vi-VN" b="1" dirty="0"/>
            <a:t>Nêu được các thành phần chủ yếu của một mạng máy tính.</a:t>
          </a:r>
        </a:p>
      </dgm:t>
    </dgm:pt>
    <dgm:pt modelId="{6BD0A766-B816-4535-A85B-E8E0A4CF7C4F}" type="parTrans" cxnId="{4B1FB2E4-79BE-4F8B-A26B-DD6B4C4E91F1}">
      <dgm:prSet/>
      <dgm:spPr/>
      <dgm:t>
        <a:bodyPr/>
        <a:lstStyle/>
        <a:p>
          <a:endParaRPr lang="vi-VN"/>
        </a:p>
      </dgm:t>
    </dgm:pt>
    <dgm:pt modelId="{467977CE-130A-4397-803B-C3B2631188B7}" type="sibTrans" cxnId="{4B1FB2E4-79BE-4F8B-A26B-DD6B4C4E91F1}">
      <dgm:prSet/>
      <dgm:spPr/>
      <dgm:t>
        <a:bodyPr/>
        <a:lstStyle/>
        <a:p>
          <a:endParaRPr lang="vi-VN"/>
        </a:p>
      </dgm:t>
    </dgm:pt>
    <dgm:pt modelId="{9D21FEF7-2066-4988-8B47-F9789BE49C26}">
      <dgm:prSet/>
      <dgm:spPr/>
      <dgm:t>
        <a:bodyPr/>
        <a:lstStyle/>
        <a:p>
          <a:r>
            <a:rPr lang="vi-VN" b="1" dirty="0"/>
            <a:t>Tên của một vài thiết bị mạng cơ bản như máy tính, cáp mạng, Swi</a:t>
          </a:r>
          <a:r>
            <a:rPr lang="en-US" b="1" dirty="0"/>
            <a:t>t</a:t>
          </a:r>
          <a:r>
            <a:rPr lang="vi-VN" b="1" dirty="0"/>
            <a:t>ch,....</a:t>
          </a:r>
        </a:p>
      </dgm:t>
    </dgm:pt>
    <dgm:pt modelId="{86F09BC6-BFFA-4433-8B72-E8204148A6C1}" type="parTrans" cxnId="{5B626851-16F1-4584-AF34-24E76FCB7198}">
      <dgm:prSet/>
      <dgm:spPr/>
      <dgm:t>
        <a:bodyPr/>
        <a:lstStyle/>
        <a:p>
          <a:endParaRPr lang="vi-VN"/>
        </a:p>
      </dgm:t>
    </dgm:pt>
    <dgm:pt modelId="{5242B5CF-6DAD-4E73-AD2B-8B9B242D6911}" type="sibTrans" cxnId="{5B626851-16F1-4584-AF34-24E76FCB7198}">
      <dgm:prSet/>
      <dgm:spPr/>
      <dgm:t>
        <a:bodyPr/>
        <a:lstStyle/>
        <a:p>
          <a:endParaRPr lang="vi-VN"/>
        </a:p>
      </dgm:t>
    </dgm:pt>
    <dgm:pt modelId="{BD184534-1B6F-4B04-A68E-BF63A5EEB733}" type="pres">
      <dgm:prSet presAssocID="{C6A393C4-89C6-4A2B-A175-BB895FEE52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F9F038-24AA-40BF-A95D-68C1C9FE2BD6}" type="pres">
      <dgm:prSet presAssocID="{A2062B2E-5F74-4CFE-B39D-7FBE1D7E44F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4CA55-C1E4-458C-88AC-A129ED31B072}" type="pres">
      <dgm:prSet presAssocID="{467977CE-130A-4397-803B-C3B2631188B7}" presName="spacer" presStyleCnt="0"/>
      <dgm:spPr/>
    </dgm:pt>
    <dgm:pt modelId="{D60D1B06-5088-4645-AB09-191F2CD482A4}" type="pres">
      <dgm:prSet presAssocID="{9D21FEF7-2066-4988-8B47-F9789BE49C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626851-16F1-4584-AF34-24E76FCB7198}" srcId="{C6A393C4-89C6-4A2B-A175-BB895FEE52A4}" destId="{9D21FEF7-2066-4988-8B47-F9789BE49C26}" srcOrd="1" destOrd="0" parTransId="{86F09BC6-BFFA-4433-8B72-E8204148A6C1}" sibTransId="{5242B5CF-6DAD-4E73-AD2B-8B9B242D6911}"/>
    <dgm:cxn modelId="{43673431-5317-4943-A0CD-180C9BE10D5C}" type="presOf" srcId="{C6A393C4-89C6-4A2B-A175-BB895FEE52A4}" destId="{BD184534-1B6F-4B04-A68E-BF63A5EEB733}" srcOrd="0" destOrd="0" presId="urn:microsoft.com/office/officeart/2005/8/layout/vList2"/>
    <dgm:cxn modelId="{5A1392F5-1577-408C-A49E-B24C0B365804}" type="presOf" srcId="{A2062B2E-5F74-4CFE-B39D-7FBE1D7E44F7}" destId="{54F9F038-24AA-40BF-A95D-68C1C9FE2BD6}" srcOrd="0" destOrd="0" presId="urn:microsoft.com/office/officeart/2005/8/layout/vList2"/>
    <dgm:cxn modelId="{F9763120-35F5-418D-B37F-04210C05FCC0}" type="presOf" srcId="{9D21FEF7-2066-4988-8B47-F9789BE49C26}" destId="{D60D1B06-5088-4645-AB09-191F2CD482A4}" srcOrd="0" destOrd="0" presId="urn:microsoft.com/office/officeart/2005/8/layout/vList2"/>
    <dgm:cxn modelId="{4B1FB2E4-79BE-4F8B-A26B-DD6B4C4E91F1}" srcId="{C6A393C4-89C6-4A2B-A175-BB895FEE52A4}" destId="{A2062B2E-5F74-4CFE-B39D-7FBE1D7E44F7}" srcOrd="0" destOrd="0" parTransId="{6BD0A766-B816-4535-A85B-E8E0A4CF7C4F}" sibTransId="{467977CE-130A-4397-803B-C3B2631188B7}"/>
    <dgm:cxn modelId="{9E183D4C-C4F9-46C7-A53D-FD949499EC6B}" type="presParOf" srcId="{BD184534-1B6F-4B04-A68E-BF63A5EEB733}" destId="{54F9F038-24AA-40BF-A95D-68C1C9FE2BD6}" srcOrd="0" destOrd="0" presId="urn:microsoft.com/office/officeart/2005/8/layout/vList2"/>
    <dgm:cxn modelId="{ED6889C1-34B8-4130-A9E9-6060288A1F80}" type="presParOf" srcId="{BD184534-1B6F-4B04-A68E-BF63A5EEB733}" destId="{10F4CA55-C1E4-458C-88AC-A129ED31B072}" srcOrd="1" destOrd="0" presId="urn:microsoft.com/office/officeart/2005/8/layout/vList2"/>
    <dgm:cxn modelId="{6B38A5AB-5591-45E4-9688-1E4A7108FFDE}" type="presParOf" srcId="{BD184534-1B6F-4B04-A68E-BF63A5EEB733}" destId="{D60D1B06-5088-4645-AB09-191F2CD482A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909679-5C3C-4EAD-B881-5A14BF18EBCB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vi-VN"/>
        </a:p>
      </dgm:t>
    </dgm:pt>
    <dgm:pt modelId="{4F2B944A-E0ED-4ADC-AEFA-91CAC6A0229B}">
      <dgm:prSet custT="1"/>
      <dgm:spPr/>
      <dgm:t>
        <a:bodyPr/>
        <a:lstStyle/>
        <a:p>
          <a:r>
            <a:rPr lang="vi-VN" sz="2100" b="1" dirty="0"/>
            <a:t>Mục tiêu bài học</a:t>
          </a:r>
          <a:r>
            <a:rPr lang="en-US" sz="2100" b="1" dirty="0"/>
            <a:t>:</a:t>
          </a:r>
          <a:endParaRPr lang="vi-VN" sz="2100" dirty="0"/>
        </a:p>
      </dgm:t>
    </dgm:pt>
    <dgm:pt modelId="{E0C95995-65B5-4291-81E9-A4D22D473713}" type="parTrans" cxnId="{B741C6FC-D44B-4E6A-8543-722A03862252}">
      <dgm:prSet/>
      <dgm:spPr/>
      <dgm:t>
        <a:bodyPr/>
        <a:lstStyle/>
        <a:p>
          <a:endParaRPr lang="vi-VN"/>
        </a:p>
      </dgm:t>
    </dgm:pt>
    <dgm:pt modelId="{CE8AF656-FC0E-4003-A167-71DB184BB0F4}" type="sibTrans" cxnId="{B741C6FC-D44B-4E6A-8543-722A03862252}">
      <dgm:prSet/>
      <dgm:spPr/>
      <dgm:t>
        <a:bodyPr/>
        <a:lstStyle/>
        <a:p>
          <a:endParaRPr lang="vi-VN"/>
        </a:p>
      </dgm:t>
    </dgm:pt>
    <dgm:pt modelId="{425F480A-9E1E-4F88-80E7-5F790CC6A6B3}" type="pres">
      <dgm:prSet presAssocID="{CB909679-5C3C-4EAD-B881-5A14BF18EB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6E849B-9A72-4CF0-AFBC-974A92BA2ADA}" type="pres">
      <dgm:prSet presAssocID="{4F2B944A-E0ED-4ADC-AEFA-91CAC6A0229B}" presName="parentText" presStyleLbl="node1" presStyleIdx="0" presStyleCnt="1" custScaleX="27165" custScaleY="73788" custLinFactNeighborX="-37711" custLinFactNeighborY="-266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9438D7-CFB7-4C5F-81D8-EED48A4B0E3C}" type="presOf" srcId="{4F2B944A-E0ED-4ADC-AEFA-91CAC6A0229B}" destId="{186E849B-9A72-4CF0-AFBC-974A92BA2ADA}" srcOrd="0" destOrd="0" presId="urn:microsoft.com/office/officeart/2005/8/layout/vList2"/>
    <dgm:cxn modelId="{C5F3F1CC-28A7-4025-8C7D-9F5132364F2D}" type="presOf" srcId="{CB909679-5C3C-4EAD-B881-5A14BF18EBCB}" destId="{425F480A-9E1E-4F88-80E7-5F790CC6A6B3}" srcOrd="0" destOrd="0" presId="urn:microsoft.com/office/officeart/2005/8/layout/vList2"/>
    <dgm:cxn modelId="{B741C6FC-D44B-4E6A-8543-722A03862252}" srcId="{CB909679-5C3C-4EAD-B881-5A14BF18EBCB}" destId="{4F2B944A-E0ED-4ADC-AEFA-91CAC6A0229B}" srcOrd="0" destOrd="0" parTransId="{E0C95995-65B5-4291-81E9-A4D22D473713}" sibTransId="{CE8AF656-FC0E-4003-A167-71DB184BB0F4}"/>
    <dgm:cxn modelId="{5B29C2C2-C8DF-4229-9953-5094B6210B04}" type="presParOf" srcId="{425F480A-9E1E-4F88-80E7-5F790CC6A6B3}" destId="{186E849B-9A72-4CF0-AFBC-974A92BA2AD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7F5A00-7870-4CFA-80E3-249C1DC24C4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vi-VN"/>
        </a:p>
      </dgm:t>
    </dgm:pt>
    <dgm:pt modelId="{FB34BC06-35C5-457F-95F1-C155C5998677}">
      <dgm:prSet/>
      <dgm:spPr/>
      <dgm:t>
        <a:bodyPr/>
        <a:lstStyle/>
        <a:p>
          <a:r>
            <a:rPr lang="vi-VN" b="1" dirty="0"/>
            <a:t>1. Ba thành phần của mạng máy tính</a:t>
          </a:r>
          <a:endParaRPr lang="vi-VN" dirty="0"/>
        </a:p>
      </dgm:t>
    </dgm:pt>
    <dgm:pt modelId="{ADAE15CA-993C-4E02-85AB-4E1460C96E3E}" type="parTrans" cxnId="{1A8DD3B7-1727-4804-9C86-FB42B57E2EFD}">
      <dgm:prSet/>
      <dgm:spPr/>
      <dgm:t>
        <a:bodyPr/>
        <a:lstStyle/>
        <a:p>
          <a:endParaRPr lang="vi-VN"/>
        </a:p>
      </dgm:t>
    </dgm:pt>
    <dgm:pt modelId="{ED68DDB7-AD07-4353-895C-F3A28517F4EF}" type="sibTrans" cxnId="{1A8DD3B7-1727-4804-9C86-FB42B57E2EFD}">
      <dgm:prSet/>
      <dgm:spPr/>
      <dgm:t>
        <a:bodyPr/>
        <a:lstStyle/>
        <a:p>
          <a:endParaRPr lang="vi-VN"/>
        </a:p>
      </dgm:t>
    </dgm:pt>
    <dgm:pt modelId="{DA24989B-5298-4370-AA4A-BCC68A4CA2FD}">
      <dgm:prSet/>
      <dgm:spPr/>
      <dgm:t>
        <a:bodyPr/>
        <a:lstStyle/>
        <a:p>
          <a:r>
            <a:rPr lang="vi-VN" b="1" dirty="0"/>
            <a:t>2. Các thiết bị mạng phổ biến</a:t>
          </a:r>
          <a:endParaRPr lang="vi-VN" dirty="0"/>
        </a:p>
      </dgm:t>
    </dgm:pt>
    <dgm:pt modelId="{99021C92-849F-497F-BFF1-F06AB17A741F}" type="parTrans" cxnId="{9BF19946-D42F-42CD-9671-53D4DDE9DD52}">
      <dgm:prSet/>
      <dgm:spPr/>
      <dgm:t>
        <a:bodyPr/>
        <a:lstStyle/>
        <a:p>
          <a:endParaRPr lang="vi-VN"/>
        </a:p>
      </dgm:t>
    </dgm:pt>
    <dgm:pt modelId="{E70D37A3-CF95-4E19-8289-F8B0050327FF}" type="sibTrans" cxnId="{9BF19946-D42F-42CD-9671-53D4DDE9DD52}">
      <dgm:prSet/>
      <dgm:spPr/>
      <dgm:t>
        <a:bodyPr/>
        <a:lstStyle/>
        <a:p>
          <a:endParaRPr lang="vi-VN"/>
        </a:p>
      </dgm:t>
    </dgm:pt>
    <dgm:pt modelId="{E1A7DAAB-B83F-4D1D-B4E4-9529A1D97FAD}" type="pres">
      <dgm:prSet presAssocID="{F97F5A00-7870-4CFA-80E3-249C1DC24C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0BAB92-2384-42D4-A461-D6B6E9FF4C06}" type="pres">
      <dgm:prSet presAssocID="{FB34BC06-35C5-457F-95F1-C155C599867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453C1-55D6-4D4A-BB7B-2B5C8D86DE82}" type="pres">
      <dgm:prSet presAssocID="{ED68DDB7-AD07-4353-895C-F3A28517F4EF}" presName="spacer" presStyleCnt="0"/>
      <dgm:spPr/>
    </dgm:pt>
    <dgm:pt modelId="{209F2FD0-B807-4137-AADA-A1A7F9832343}" type="pres">
      <dgm:prSet presAssocID="{DA24989B-5298-4370-AA4A-BCC68A4CA2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296F69-56AD-4774-8C44-8C1EF6A15E8B}" type="presOf" srcId="{DA24989B-5298-4370-AA4A-BCC68A4CA2FD}" destId="{209F2FD0-B807-4137-AADA-A1A7F9832343}" srcOrd="0" destOrd="0" presId="urn:microsoft.com/office/officeart/2005/8/layout/vList2"/>
    <dgm:cxn modelId="{9BF19946-D42F-42CD-9671-53D4DDE9DD52}" srcId="{F97F5A00-7870-4CFA-80E3-249C1DC24C44}" destId="{DA24989B-5298-4370-AA4A-BCC68A4CA2FD}" srcOrd="1" destOrd="0" parTransId="{99021C92-849F-497F-BFF1-F06AB17A741F}" sibTransId="{E70D37A3-CF95-4E19-8289-F8B0050327FF}"/>
    <dgm:cxn modelId="{1A8DD3B7-1727-4804-9C86-FB42B57E2EFD}" srcId="{F97F5A00-7870-4CFA-80E3-249C1DC24C44}" destId="{FB34BC06-35C5-457F-95F1-C155C5998677}" srcOrd="0" destOrd="0" parTransId="{ADAE15CA-993C-4E02-85AB-4E1460C96E3E}" sibTransId="{ED68DDB7-AD07-4353-895C-F3A28517F4EF}"/>
    <dgm:cxn modelId="{8DBD7ACA-E387-4733-A873-FACE578DADB2}" type="presOf" srcId="{FB34BC06-35C5-457F-95F1-C155C5998677}" destId="{FA0BAB92-2384-42D4-A461-D6B6E9FF4C06}" srcOrd="0" destOrd="0" presId="urn:microsoft.com/office/officeart/2005/8/layout/vList2"/>
    <dgm:cxn modelId="{77D29E27-6D2E-4DF3-884C-E106E5EBB3D1}" type="presOf" srcId="{F97F5A00-7870-4CFA-80E3-249C1DC24C44}" destId="{E1A7DAAB-B83F-4D1D-B4E4-9529A1D97FAD}" srcOrd="0" destOrd="0" presId="urn:microsoft.com/office/officeart/2005/8/layout/vList2"/>
    <dgm:cxn modelId="{27E467E7-8609-4B7D-90F4-04E07FACDA90}" type="presParOf" srcId="{E1A7DAAB-B83F-4D1D-B4E4-9529A1D97FAD}" destId="{FA0BAB92-2384-42D4-A461-D6B6E9FF4C06}" srcOrd="0" destOrd="0" presId="urn:microsoft.com/office/officeart/2005/8/layout/vList2"/>
    <dgm:cxn modelId="{D565E85C-FA0D-4369-873A-B64D4D3677AB}" type="presParOf" srcId="{E1A7DAAB-B83F-4D1D-B4E4-9529A1D97FAD}" destId="{DCA453C1-55D6-4D4A-BB7B-2B5C8D86DE82}" srcOrd="1" destOrd="0" presId="urn:microsoft.com/office/officeart/2005/8/layout/vList2"/>
    <dgm:cxn modelId="{54CB138D-C899-489D-928F-9573E9A3960C}" type="presParOf" srcId="{E1A7DAAB-B83F-4D1D-B4E4-9529A1D97FAD}" destId="{209F2FD0-B807-4137-AADA-A1A7F983234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79411F-F652-4E35-B3B9-67A665CB805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vi-VN"/>
        </a:p>
      </dgm:t>
    </dgm:pt>
    <dgm:pt modelId="{02DEC32F-F53A-461F-88A1-8901FAA71D85}">
      <dgm:prSet custT="1"/>
      <dgm:spPr/>
      <dgm:t>
        <a:bodyPr/>
        <a:lstStyle/>
        <a:p>
          <a:pPr algn="l"/>
          <a:r>
            <a:rPr lang="vi-VN" sz="2100" b="1" dirty="0"/>
            <a:t>Yêu cầu cần đạt</a:t>
          </a:r>
          <a:r>
            <a:rPr lang="en-US" sz="2100" b="1" dirty="0"/>
            <a:t>:</a:t>
          </a:r>
          <a:r>
            <a:rPr lang="en-US" sz="2100" dirty="0"/>
            <a:t> </a:t>
          </a:r>
          <a:endParaRPr lang="vi-VN" sz="2100" dirty="0"/>
        </a:p>
      </dgm:t>
    </dgm:pt>
    <dgm:pt modelId="{6A15C118-FD8F-4217-81E4-F9CF027F474A}" type="parTrans" cxnId="{D851157D-9724-4A01-A36E-E6BB6E18C01B}">
      <dgm:prSet/>
      <dgm:spPr/>
      <dgm:t>
        <a:bodyPr/>
        <a:lstStyle/>
        <a:p>
          <a:endParaRPr lang="vi-VN"/>
        </a:p>
      </dgm:t>
    </dgm:pt>
    <dgm:pt modelId="{7830695F-FA11-4885-9236-F1208E86EA3C}" type="sibTrans" cxnId="{D851157D-9724-4A01-A36E-E6BB6E18C01B}">
      <dgm:prSet/>
      <dgm:spPr/>
      <dgm:t>
        <a:bodyPr/>
        <a:lstStyle/>
        <a:p>
          <a:endParaRPr lang="vi-VN"/>
        </a:p>
      </dgm:t>
    </dgm:pt>
    <dgm:pt modelId="{86A45ECA-68E1-42FE-888C-F51726F25712}" type="pres">
      <dgm:prSet presAssocID="{DA79411F-F652-4E35-B3B9-67A665CB80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25E45B-DB36-47DB-8A9A-174BA4BA36D7}" type="pres">
      <dgm:prSet presAssocID="{02DEC32F-F53A-461F-88A1-8901FAA71D85}" presName="parentText" presStyleLbl="node1" presStyleIdx="0" presStyleCnt="1" custFlipHor="1" custScaleX="25871" custScaleY="43977" custLinFactNeighborX="-37612" custLinFactNeighborY="16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F7F7F1-DE97-42D4-9052-E6502E5C5AE3}" type="presOf" srcId="{DA79411F-F652-4E35-B3B9-67A665CB805A}" destId="{86A45ECA-68E1-42FE-888C-F51726F25712}" srcOrd="0" destOrd="0" presId="urn:microsoft.com/office/officeart/2005/8/layout/vList2"/>
    <dgm:cxn modelId="{17A0AF3A-F039-4202-AFDA-011EAC969411}" type="presOf" srcId="{02DEC32F-F53A-461F-88A1-8901FAA71D85}" destId="{6525E45B-DB36-47DB-8A9A-174BA4BA36D7}" srcOrd="0" destOrd="0" presId="urn:microsoft.com/office/officeart/2005/8/layout/vList2"/>
    <dgm:cxn modelId="{D851157D-9724-4A01-A36E-E6BB6E18C01B}" srcId="{DA79411F-F652-4E35-B3B9-67A665CB805A}" destId="{02DEC32F-F53A-461F-88A1-8901FAA71D85}" srcOrd="0" destOrd="0" parTransId="{6A15C118-FD8F-4217-81E4-F9CF027F474A}" sibTransId="{7830695F-FA11-4885-9236-F1208E86EA3C}"/>
    <dgm:cxn modelId="{CC0214C7-F978-4F30-B3BC-FDB6A25EF8BD}" type="presParOf" srcId="{86A45ECA-68E1-42FE-888C-F51726F25712}" destId="{6525E45B-DB36-47DB-8A9A-174BA4BA36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9F038-24AA-40BF-A95D-68C1C9FE2BD6}">
      <dsp:nvSpPr>
        <dsp:cNvPr id="0" name=""/>
        <dsp:cNvSpPr/>
      </dsp:nvSpPr>
      <dsp:spPr>
        <a:xfrm>
          <a:off x="0" y="117767"/>
          <a:ext cx="10210799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100" b="1" kern="1200" dirty="0"/>
            <a:t>Nêu được các thành phần chủ yếu của một mạng máy tính.</a:t>
          </a:r>
        </a:p>
      </dsp:txBody>
      <dsp:txXfrm>
        <a:off x="24588" y="142355"/>
        <a:ext cx="10161623" cy="454509"/>
      </dsp:txXfrm>
    </dsp:sp>
    <dsp:sp modelId="{D60D1B06-5088-4645-AB09-191F2CD482A4}">
      <dsp:nvSpPr>
        <dsp:cNvPr id="0" name=""/>
        <dsp:cNvSpPr/>
      </dsp:nvSpPr>
      <dsp:spPr>
        <a:xfrm>
          <a:off x="0" y="681932"/>
          <a:ext cx="10210799" cy="503685"/>
        </a:xfrm>
        <a:prstGeom prst="round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100" b="1" kern="1200" dirty="0"/>
            <a:t>Tên của một vài thiết bị mạng cơ bản như máy tính, cáp mạng, Swi</a:t>
          </a:r>
          <a:r>
            <a:rPr lang="en-US" sz="2100" b="1" kern="1200" dirty="0"/>
            <a:t>t</a:t>
          </a:r>
          <a:r>
            <a:rPr lang="vi-VN" sz="2100" b="1" kern="1200" dirty="0"/>
            <a:t>ch,....</a:t>
          </a:r>
        </a:p>
      </dsp:txBody>
      <dsp:txXfrm>
        <a:off x="24588" y="706520"/>
        <a:ext cx="10161623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E849B-9A72-4CF0-AFBC-974A92BA2ADA}">
      <dsp:nvSpPr>
        <dsp:cNvPr id="0" name=""/>
        <dsp:cNvSpPr/>
      </dsp:nvSpPr>
      <dsp:spPr>
        <a:xfrm>
          <a:off x="0" y="0"/>
          <a:ext cx="2773763" cy="5594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100" b="1" kern="1200" dirty="0"/>
            <a:t>Mục tiêu bài học</a:t>
          </a:r>
          <a:r>
            <a:rPr lang="en-US" sz="2100" b="1" kern="1200" dirty="0"/>
            <a:t>:</a:t>
          </a:r>
          <a:endParaRPr lang="vi-VN" sz="2100" kern="1200" dirty="0"/>
        </a:p>
      </dsp:txBody>
      <dsp:txXfrm>
        <a:off x="27309" y="27309"/>
        <a:ext cx="2719145" cy="504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BAB92-2384-42D4-A461-D6B6E9FF4C06}">
      <dsp:nvSpPr>
        <dsp:cNvPr id="0" name=""/>
        <dsp:cNvSpPr/>
      </dsp:nvSpPr>
      <dsp:spPr>
        <a:xfrm>
          <a:off x="0" y="24535"/>
          <a:ext cx="10210799" cy="47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/>
            <a:t>1. Ba thành phần của mạng máy tính</a:t>
          </a:r>
          <a:endParaRPr lang="vi-VN" sz="2000" kern="1200" dirty="0"/>
        </a:p>
      </dsp:txBody>
      <dsp:txXfrm>
        <a:off x="23417" y="47952"/>
        <a:ext cx="10163965" cy="432866"/>
      </dsp:txXfrm>
    </dsp:sp>
    <dsp:sp modelId="{209F2FD0-B807-4137-AADA-A1A7F9832343}">
      <dsp:nvSpPr>
        <dsp:cNvPr id="0" name=""/>
        <dsp:cNvSpPr/>
      </dsp:nvSpPr>
      <dsp:spPr>
        <a:xfrm>
          <a:off x="0" y="561835"/>
          <a:ext cx="10210799" cy="479700"/>
        </a:xfrm>
        <a:prstGeom prst="round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/>
            <a:t>2. Các thiết bị mạng phổ biến</a:t>
          </a:r>
          <a:endParaRPr lang="vi-VN" sz="2000" kern="1200" dirty="0"/>
        </a:p>
      </dsp:txBody>
      <dsp:txXfrm>
        <a:off x="23417" y="585252"/>
        <a:ext cx="10163965" cy="432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5E45B-DB36-47DB-8A9A-174BA4BA36D7}">
      <dsp:nvSpPr>
        <dsp:cNvPr id="0" name=""/>
        <dsp:cNvSpPr/>
      </dsp:nvSpPr>
      <dsp:spPr>
        <a:xfrm flipH="1">
          <a:off x="0" y="63525"/>
          <a:ext cx="2641635" cy="535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100" b="1" kern="1200" dirty="0"/>
            <a:t>Yêu cầu cần đạt</a:t>
          </a:r>
          <a:r>
            <a:rPr lang="en-US" sz="2100" b="1" kern="1200" dirty="0"/>
            <a:t>:</a:t>
          </a:r>
          <a:r>
            <a:rPr lang="en-US" sz="2100" kern="1200" dirty="0"/>
            <a:t> </a:t>
          </a:r>
          <a:endParaRPr lang="vi-VN" sz="2100" kern="1200" dirty="0"/>
        </a:p>
      </dsp:txBody>
      <dsp:txXfrm>
        <a:off x="26122" y="89647"/>
        <a:ext cx="2589391" cy="482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394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60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0489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462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96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0758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3762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686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83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440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861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89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014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9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062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273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01A04-3066-497D-B36C-3A727ACB4A5B}" type="datetimeFigureOut">
              <a:rPr lang="vi-VN" smtClean="0"/>
              <a:t>25/10/2021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D51F1F4-C377-42D4-A36F-8C6D438B96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95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FC580-C459-454D-83EE-6C3E6F4C5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4893" y="228601"/>
            <a:ext cx="8678227" cy="736599"/>
          </a:xfrm>
        </p:spPr>
        <p:txBody>
          <a:bodyPr>
            <a:normAutofit/>
          </a:bodyPr>
          <a:lstStyle/>
          <a:p>
            <a:pPr algn="ctr"/>
            <a:r>
              <a:rPr lang="vi-VN" sz="4000" dirty="0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97F06-DD3E-4A72-B036-5F4CCB6B8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8413" y="975361"/>
            <a:ext cx="8915399" cy="563141"/>
          </a:xfrm>
        </p:spPr>
        <p:txBody>
          <a:bodyPr/>
          <a:lstStyle/>
          <a:p>
            <a:r>
              <a:rPr 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1: Em hãy nêu khái niệm và lợi ích của mạng máy tính?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4AD47C-E38B-4F9D-AB6F-3B977B137ED3}"/>
              </a:ext>
            </a:extLst>
          </p:cNvPr>
          <p:cNvSpPr txBox="1">
            <a:spLocks/>
          </p:cNvSpPr>
          <p:nvPr/>
        </p:nvSpPr>
        <p:spPr>
          <a:xfrm>
            <a:off x="2008188" y="1481884"/>
            <a:ext cx="9509760" cy="1748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Trả lời : </a:t>
            </a: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 +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Khái niệm: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Mạng máy tính là một nhóm các máy tính và thiết bị được kết nối để truyền dữ liệu cho nhau.</a:t>
            </a:r>
            <a:r>
              <a:rPr lang="vi-VN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 +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Lợi ích: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Mạng máy tính giúp người dùng chia sẻ tài nguyên bao gồm thông tin và các thiết bị với nhau.</a:t>
            </a:r>
            <a:endParaRPr lang="vi-VN" sz="1800" i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8909386-FD9B-48DF-B20C-83649CB9635A}"/>
              </a:ext>
            </a:extLst>
          </p:cNvPr>
          <p:cNvSpPr txBox="1">
            <a:spLocks/>
          </p:cNvSpPr>
          <p:nvPr/>
        </p:nvSpPr>
        <p:spPr>
          <a:xfrm>
            <a:off x="1268413" y="3251201"/>
            <a:ext cx="8915399" cy="5631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2: Em hãy nêu đặc điểm và lợi ích của </a:t>
            </a:r>
            <a:r>
              <a:rPr lang="vi-V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ternet</a:t>
            </a:r>
            <a:r>
              <a:rPr 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2BD7043-AFDC-4C3F-8DBF-EDB32F4C0A3B}"/>
              </a:ext>
            </a:extLst>
          </p:cNvPr>
          <p:cNvSpPr txBox="1">
            <a:spLocks/>
          </p:cNvSpPr>
          <p:nvPr/>
        </p:nvSpPr>
        <p:spPr>
          <a:xfrm>
            <a:off x="1899126" y="3814342"/>
            <a:ext cx="9509760" cy="26778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7200" dirty="0">
                <a:latin typeface="Arial" panose="020B0604020202020204" pitchFamily="34" charset="0"/>
                <a:cs typeface="Arial" panose="020B0604020202020204" pitchFamily="34" charset="0"/>
              </a:rPr>
              <a:t>Trả lời :  </a:t>
            </a:r>
            <a:r>
              <a:rPr lang="vi-VN" sz="72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sz="72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Đặc điểm:</a:t>
            </a:r>
            <a:r>
              <a:rPr lang="vi-VN" sz="7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Phủ khắp thế giới với hàng tỉ người dùng.</a:t>
            </a:r>
            <a:endParaRPr lang="vi-VN" sz="7200" i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72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Được tạo thành từ các mạng nhỏ hơn kết nối lại.</a:t>
            </a:r>
            <a:endParaRPr lang="vi-VN" sz="7200" i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72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         Không thuộc quyền sở hữu của cá nhân hay tổ chức nào. </a:t>
            </a:r>
            <a:endParaRPr lang="vi-VN" sz="7200" i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72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+ Lợi ích:</a:t>
            </a:r>
            <a:r>
              <a:rPr lang="vi-VN" sz="7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72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Cung cấp nguồn thông tin, kho kiến thức khổng lồ.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4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</a:t>
            </a:r>
            <a:r>
              <a:rPr lang="vi-VN" sz="7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 trực tuyến, kết nối bạn bè, mua sắm trực tuyến, mở ra thế giới giải trí.</a:t>
            </a:r>
            <a:endParaRPr lang="vi-VN" sz="7200" i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7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9363-E850-4214-9E8E-0E7FCA07F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847630"/>
            <a:ext cx="10013364" cy="930370"/>
          </a:xfrm>
        </p:spPr>
        <p:txBody>
          <a:bodyPr>
            <a:normAutofit/>
          </a:bodyPr>
          <a:lstStyle/>
          <a:p>
            <a:r>
              <a:rPr lang="vi-VN" sz="2500" dirty="0">
                <a:solidFill>
                  <a:srgbClr val="FF0000"/>
                </a:solidFill>
              </a:rPr>
              <a:t>Câu 1: Hãy cho biết các thiết bị và phần mềm nào dưới đây thuộc về những thành phần nào của mạng máy tính?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D0E65-FBDE-4BFC-BE57-8FC561A75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2062480"/>
            <a:ext cx="4689524" cy="262128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vi-VN" sz="2500" dirty="0"/>
              <a:t>Cáp xoắn.</a:t>
            </a:r>
          </a:p>
          <a:p>
            <a:pPr>
              <a:buAutoNum type="arabicPeriod"/>
            </a:pPr>
            <a:r>
              <a:rPr lang="vi-VN" sz="2500" dirty="0"/>
              <a:t>Switch.</a:t>
            </a:r>
          </a:p>
          <a:p>
            <a:pPr>
              <a:buAutoNum type="arabicPeriod"/>
            </a:pPr>
            <a:r>
              <a:rPr lang="vi-VN" sz="2500" dirty="0"/>
              <a:t>Trình duyệt Google Chrome.</a:t>
            </a:r>
          </a:p>
          <a:p>
            <a:pPr>
              <a:buAutoNum type="arabicPeriod"/>
            </a:pPr>
            <a:r>
              <a:rPr lang="vi-VN" sz="2500" dirty="0"/>
              <a:t>Modem.</a:t>
            </a:r>
          </a:p>
          <a:p>
            <a:pPr>
              <a:buAutoNum type="arabicPeriod"/>
            </a:pPr>
            <a:r>
              <a:rPr lang="vi-VN" sz="2500" dirty="0"/>
              <a:t>Điện thoại thông minh.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1CEFFC-85CF-424C-8605-FE5244C11AB4}"/>
              </a:ext>
            </a:extLst>
          </p:cNvPr>
          <p:cNvSpPr txBox="1">
            <a:spLocks/>
          </p:cNvSpPr>
          <p:nvPr/>
        </p:nvSpPr>
        <p:spPr>
          <a:xfrm>
            <a:off x="1640156" y="146590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4:                               CỦNG CỐ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BA2713-D58D-4843-8BBE-4F35D040993C}"/>
              </a:ext>
            </a:extLst>
          </p:cNvPr>
          <p:cNvSpPr txBox="1">
            <a:spLocks/>
          </p:cNvSpPr>
          <p:nvPr/>
        </p:nvSpPr>
        <p:spPr>
          <a:xfrm>
            <a:off x="6329680" y="2062480"/>
            <a:ext cx="2286000" cy="5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>
                <a:solidFill>
                  <a:srgbClr val="00B050"/>
                </a:solidFill>
              </a:rPr>
              <a:t>Thiết bị mạng: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76BC37-713D-40F8-BA03-56007C7AD61F}"/>
              </a:ext>
            </a:extLst>
          </p:cNvPr>
          <p:cNvSpPr txBox="1">
            <a:spLocks/>
          </p:cNvSpPr>
          <p:nvPr/>
        </p:nvSpPr>
        <p:spPr>
          <a:xfrm>
            <a:off x="8615680" y="2072640"/>
            <a:ext cx="3108960" cy="731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/>
              <a:t>Cáp xoắn, Switch, Modem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D936629-F37B-4E05-AFDC-D4B4CF536732}"/>
              </a:ext>
            </a:extLst>
          </p:cNvPr>
          <p:cNvSpPr txBox="1">
            <a:spLocks/>
          </p:cNvSpPr>
          <p:nvPr/>
        </p:nvSpPr>
        <p:spPr>
          <a:xfrm>
            <a:off x="6329680" y="3093720"/>
            <a:ext cx="1798320" cy="5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>
                <a:solidFill>
                  <a:srgbClr val="FF0000"/>
                </a:solidFill>
              </a:rPr>
              <a:t>Phần mềm: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8DF52AB-7BE9-4B53-BF3A-C306E9B0F835}"/>
              </a:ext>
            </a:extLst>
          </p:cNvPr>
          <p:cNvSpPr txBox="1">
            <a:spLocks/>
          </p:cNvSpPr>
          <p:nvPr/>
        </p:nvSpPr>
        <p:spPr>
          <a:xfrm>
            <a:off x="8128000" y="3093720"/>
            <a:ext cx="3769360" cy="629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/>
              <a:t>Trình duyệt Google Chrome</a:t>
            </a:r>
            <a:endParaRPr lang="vi-VN" sz="2500" dirty="0">
              <a:solidFill>
                <a:srgbClr val="00B05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99AA97C-832C-47C3-A283-A49F325A23EF}"/>
              </a:ext>
            </a:extLst>
          </p:cNvPr>
          <p:cNvSpPr txBox="1">
            <a:spLocks/>
          </p:cNvSpPr>
          <p:nvPr/>
        </p:nvSpPr>
        <p:spPr>
          <a:xfrm>
            <a:off x="6329680" y="4056380"/>
            <a:ext cx="2570480" cy="55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>
                <a:solidFill>
                  <a:srgbClr val="7030A0"/>
                </a:solidFill>
              </a:rPr>
              <a:t>Thiết bị gửi-nhận:</a:t>
            </a:r>
            <a:r>
              <a:rPr lang="vi-VN" sz="2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9B41635-33CC-401D-870F-E2ED3EBC5806}"/>
              </a:ext>
            </a:extLst>
          </p:cNvPr>
          <p:cNvSpPr txBox="1">
            <a:spLocks/>
          </p:cNvSpPr>
          <p:nvPr/>
        </p:nvSpPr>
        <p:spPr>
          <a:xfrm>
            <a:off x="8788400" y="4053840"/>
            <a:ext cx="3108960" cy="629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/>
              <a:t>Điện thoại thông minh</a:t>
            </a:r>
            <a:endParaRPr lang="vi-VN" sz="25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49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3B454B-9389-457F-941F-CA4D51944F7B}"/>
              </a:ext>
            </a:extLst>
          </p:cNvPr>
          <p:cNvSpPr txBox="1">
            <a:spLocks/>
          </p:cNvSpPr>
          <p:nvPr/>
        </p:nvSpPr>
        <p:spPr>
          <a:xfrm>
            <a:off x="1640156" y="146590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4:                               CỦNG CỐ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57EFDF0-A04B-4F24-9B1D-3D3DDC334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847630"/>
            <a:ext cx="10013364" cy="930370"/>
          </a:xfrm>
        </p:spPr>
        <p:txBody>
          <a:bodyPr>
            <a:normAutofit fontScale="90000"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Câu 2: Các máy tính trong mạng truyền thông tin cho nhau thông qua những thiết bị nào? 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endParaRPr lang="vi-VN" sz="2500"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202E53-AE8D-487F-861E-2E62A5C2B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924590"/>
            <a:ext cx="4689524" cy="262128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vi-VN" sz="2500" dirty="0"/>
              <a:t>Cáp xoắn.</a:t>
            </a:r>
          </a:p>
          <a:p>
            <a:pPr>
              <a:buAutoNum type="arabicPeriod"/>
            </a:pPr>
            <a:r>
              <a:rPr lang="vi-VN" sz="2500" dirty="0"/>
              <a:t>Switch.</a:t>
            </a:r>
          </a:p>
          <a:p>
            <a:pPr>
              <a:buAutoNum type="arabicPeriod"/>
            </a:pPr>
            <a:r>
              <a:rPr lang="vi-VN" sz="2500" dirty="0"/>
              <a:t>Trình duyệt Google Chrome.</a:t>
            </a:r>
          </a:p>
          <a:p>
            <a:pPr>
              <a:buAutoNum type="arabicPeriod"/>
            </a:pPr>
            <a:r>
              <a:rPr lang="vi-VN" sz="2500" dirty="0"/>
              <a:t>Modem.</a:t>
            </a:r>
          </a:p>
          <a:p>
            <a:pPr>
              <a:buAutoNum type="arabicPeriod"/>
            </a:pPr>
            <a:r>
              <a:rPr lang="vi-VN" sz="2500" dirty="0"/>
              <a:t>Điện thoại thông minh.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98A8C-EA11-42E1-9C3F-751087B00ADD}"/>
              </a:ext>
            </a:extLst>
          </p:cNvPr>
          <p:cNvSpPr txBox="1">
            <a:spLocks/>
          </p:cNvSpPr>
          <p:nvPr/>
        </p:nvSpPr>
        <p:spPr>
          <a:xfrm>
            <a:off x="1640156" y="4692461"/>
            <a:ext cx="6203364" cy="64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500" dirty="0">
                <a:solidFill>
                  <a:srgbClr val="FF0000"/>
                </a:solidFill>
              </a:rPr>
              <a:t>Trả lời:</a:t>
            </a:r>
            <a:r>
              <a:rPr lang="vi-VN" sz="2500" dirty="0"/>
              <a:t> Cáp xoắn, Switch và Modem.  </a:t>
            </a:r>
          </a:p>
        </p:txBody>
      </p:sp>
    </p:spTree>
    <p:extLst>
      <p:ext uri="{BB962C8B-B14F-4D97-AF65-F5344CB8AC3E}">
        <p14:creationId xmlns:p14="http://schemas.microsoft.com/office/powerpoint/2010/main" val="18870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AEA0E9-4B1B-4617-A1BA-FDE5EAF1D974}"/>
              </a:ext>
            </a:extLst>
          </p:cNvPr>
          <p:cNvSpPr txBox="1">
            <a:spLocks/>
          </p:cNvSpPr>
          <p:nvPr/>
        </p:nvSpPr>
        <p:spPr>
          <a:xfrm>
            <a:off x="1640156" y="107954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4:                               CỦNG CỐ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577B4E2-51D6-4FDF-8E73-39BB1990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847630"/>
            <a:ext cx="10013364" cy="930370"/>
          </a:xfrm>
        </p:spPr>
        <p:txBody>
          <a:bodyPr>
            <a:normAutofit fontScale="90000"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Câu 3: Em đã nhìn thấy những thiết bị hay phần mềm nào là thành phần của mạng máy tính ở trường hoặc ở nơi khác?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endParaRPr lang="vi-VN" sz="2500" dirty="0">
              <a:solidFill>
                <a:srgbClr val="FF00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3CF2EB7-708B-4727-AF39-97A4FE005931}"/>
              </a:ext>
            </a:extLst>
          </p:cNvPr>
          <p:cNvSpPr txBox="1">
            <a:spLocks/>
          </p:cNvSpPr>
          <p:nvPr/>
        </p:nvSpPr>
        <p:spPr>
          <a:xfrm>
            <a:off x="1640156" y="2656110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vi-VN" sz="2500" dirty="0">
                <a:solidFill>
                  <a:srgbClr val="FF0000"/>
                </a:solidFill>
              </a:rPr>
              <a:t>DẶN DÒ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28FD69E-D6CD-4D16-B460-BA07E881A1AD}"/>
              </a:ext>
            </a:extLst>
          </p:cNvPr>
          <p:cNvSpPr txBox="1">
            <a:spLocks/>
          </p:cNvSpPr>
          <p:nvPr/>
        </p:nvSpPr>
        <p:spPr>
          <a:xfrm>
            <a:off x="1640156" y="3733070"/>
            <a:ext cx="10084484" cy="1432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buFontTx/>
              <a:buChar char="-"/>
            </a:pPr>
            <a:r>
              <a:rPr lang="vi-VN" sz="2500" dirty="0">
                <a:solidFill>
                  <a:srgbClr val="FF0000"/>
                </a:solidFill>
              </a:rPr>
              <a:t>Học bài.</a:t>
            </a:r>
          </a:p>
          <a:p>
            <a:pPr marL="342900" indent="-342900">
              <a:buFontTx/>
              <a:buChar char="-"/>
            </a:pPr>
            <a:r>
              <a:rPr lang="vi-VN" sz="2500" dirty="0">
                <a:solidFill>
                  <a:srgbClr val="FF0000"/>
                </a:solidFill>
              </a:rPr>
              <a:t>Xem trước Bài </a:t>
            </a:r>
            <a:r>
              <a:rPr lang="en-US" sz="2500" dirty="0" smtClean="0">
                <a:solidFill>
                  <a:srgbClr val="FF0000"/>
                </a:solidFill>
              </a:rPr>
              <a:t>3</a:t>
            </a:r>
            <a:r>
              <a:rPr lang="vi-VN" sz="2500" dirty="0" smtClean="0">
                <a:solidFill>
                  <a:srgbClr val="FF0000"/>
                </a:solidFill>
              </a:rPr>
              <a:t>:</a:t>
            </a:r>
            <a:r>
              <a:rPr lang="vi-VN" sz="2900" b="1" i="1" dirty="0" smtClean="0"/>
              <a:t> </a:t>
            </a:r>
            <a:r>
              <a:rPr lang="vi-VN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Mạng có dây và mạng không dây (SGK trang 27, 28</a:t>
            </a:r>
            <a:r>
              <a:rPr lang="vi-VN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vi-VN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vi-VN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vi-VN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7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D8CB-0A18-4F32-9D0B-67B4BF4E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641" y="105950"/>
            <a:ext cx="10170160" cy="1306290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vi-VN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CHỦ ĐỀ B: MẠNG MÁY TÍNH VÀ INTERNET</a:t>
            </a:r>
            <a:r>
              <a:rPr lang="vi-VN" sz="3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vi-VN" sz="3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vi-VN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GIỚI THIỆU VỀ MẠNG MÁY TÍNH VÀ INTERNET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vi-VN" sz="4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vi-V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90B26B1-A4B6-47AA-BACD-2370AD3D3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347431"/>
              </p:ext>
            </p:extLst>
          </p:nvPr>
        </p:nvGraphicFramePr>
        <p:xfrm>
          <a:off x="1452881" y="2820129"/>
          <a:ext cx="10210799" cy="1303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C91082D-244E-4AD6-AEA4-0B87A91708EF}"/>
              </a:ext>
            </a:extLst>
          </p:cNvPr>
          <p:cNvSpPr txBox="1">
            <a:spLocks/>
          </p:cNvSpPr>
          <p:nvPr/>
        </p:nvSpPr>
        <p:spPr>
          <a:xfrm>
            <a:off x="1488441" y="1316079"/>
            <a:ext cx="10281920" cy="825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vi-VN" sz="3000" b="1" i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2. CÁC THÀNH PHẦN CỦA MẠNG MÁY TÍNH(1 TIẾT)</a:t>
            </a:r>
            <a:endParaRPr lang="vi-VN" sz="30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DFAEA599-A383-450B-BA3B-93528ECAB6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3861209"/>
              </p:ext>
            </p:extLst>
          </p:nvPr>
        </p:nvGraphicFramePr>
        <p:xfrm>
          <a:off x="1524002" y="4245792"/>
          <a:ext cx="10210799" cy="569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764B60C-B9EA-4332-91DE-11D73C30E0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2358994"/>
              </p:ext>
            </p:extLst>
          </p:nvPr>
        </p:nvGraphicFramePr>
        <p:xfrm>
          <a:off x="1452880" y="5068765"/>
          <a:ext cx="10210799" cy="1066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C123F265-628C-49DF-B06F-3EEF8FF37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8132436"/>
              </p:ext>
            </p:extLst>
          </p:nvPr>
        </p:nvGraphicFramePr>
        <p:xfrm>
          <a:off x="1488441" y="2090427"/>
          <a:ext cx="10210799" cy="621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5148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7" grpId="0">
        <p:bldAsOne/>
      </p:bldGraphic>
      <p:bldP spid="5" grpId="0"/>
      <p:bldGraphic spid="19" grpId="0">
        <p:bldAsOne/>
      </p:bldGraphic>
      <p:bldGraphic spid="14" grpId="0">
        <p:bldAsOne/>
      </p:bldGraphic>
      <p:bldGraphic spid="1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9371-F1BE-4F7F-B3E1-97A5FFED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26270"/>
            <a:ext cx="10013364" cy="519263"/>
          </a:xfrm>
        </p:spPr>
        <p:txBody>
          <a:bodyPr>
            <a:normAutofit/>
          </a:bodyPr>
          <a:lstStyle/>
          <a:p>
            <a:r>
              <a:rPr lang="vi-VN" sz="2500" dirty="0">
                <a:solidFill>
                  <a:srgbClr val="0070C0"/>
                </a:solidFill>
              </a:rPr>
              <a:t>Hoạt động 1: Hãy quan sát hình và trả lời các câu hỏi sau: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C50237-C70A-4AFA-8BD5-A98923265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156" y="716653"/>
            <a:ext cx="9302164" cy="351425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D772FF4-8DB4-4D4C-A348-F5C9E736CAD2}"/>
              </a:ext>
            </a:extLst>
          </p:cNvPr>
          <p:cNvSpPr txBox="1">
            <a:spLocks/>
          </p:cNvSpPr>
          <p:nvPr/>
        </p:nvSpPr>
        <p:spPr>
          <a:xfrm>
            <a:off x="1640156" y="4302030"/>
            <a:ext cx="10013364" cy="5192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Em hãy cho biết các thiết bị và phần mềm phục vụ bạn An, Bình?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23BD8AF-A725-4EB4-8695-19C621B9948C}"/>
              </a:ext>
            </a:extLst>
          </p:cNvPr>
          <p:cNvSpPr txBox="1">
            <a:spLocks/>
          </p:cNvSpPr>
          <p:nvPr/>
        </p:nvSpPr>
        <p:spPr>
          <a:xfrm>
            <a:off x="1640156" y="4892413"/>
            <a:ext cx="10013364" cy="155013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b="1" u="sng" dirty="0"/>
              <a:t>Trả lời: </a:t>
            </a:r>
          </a:p>
          <a:p>
            <a:r>
              <a:rPr lang="vi-VN" sz="2500" dirty="0"/>
              <a:t>    + Thiết bị gồm: Modem, Switch, Cáp mạng và máy tính</a:t>
            </a:r>
          </a:p>
          <a:p>
            <a:r>
              <a:rPr lang="vi-VN" sz="2500" dirty="0"/>
              <a:t>    + Phần mềm gồm: trình duyệt Google chrome, Cốc cốc, HĐH Windows 10 và Facebook.</a:t>
            </a:r>
          </a:p>
        </p:txBody>
      </p:sp>
    </p:spTree>
    <p:extLst>
      <p:ext uri="{BB962C8B-B14F-4D97-AF65-F5344CB8AC3E}">
        <p14:creationId xmlns:p14="http://schemas.microsoft.com/office/powerpoint/2010/main" val="37696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59E23-A78E-43B2-96C1-E1F02903A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46590"/>
            <a:ext cx="10084484" cy="554450"/>
          </a:xfrm>
        </p:spPr>
        <p:txBody>
          <a:bodyPr>
            <a:normAutofit/>
          </a:bodyPr>
          <a:lstStyle/>
          <a:p>
            <a:r>
              <a:rPr lang="vi-VN" sz="2500" dirty="0">
                <a:solidFill>
                  <a:srgbClr val="0070C0"/>
                </a:solidFill>
              </a:rPr>
              <a:t>Hoạt động 2: Hãy cho biết 3 thành phần chính của mạng máy tính?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CE676-7256-4D27-8206-6E694C40C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316" y="833120"/>
            <a:ext cx="10084484" cy="554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500" dirty="0"/>
              <a:t>1. Các </a:t>
            </a:r>
            <a:r>
              <a:rPr lang="vi-VN" sz="2500" b="1" dirty="0">
                <a:solidFill>
                  <a:srgbClr val="00B0F0"/>
                </a:solidFill>
              </a:rPr>
              <a:t>thiết bị gửi – nhận</a:t>
            </a:r>
            <a:r>
              <a:rPr lang="vi-VN" sz="2500" dirty="0"/>
              <a:t>: máy tính, điện thoại, máy tính bảng,...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AE7033-CB27-48DA-B56C-CE7BF2EEC596}"/>
              </a:ext>
            </a:extLst>
          </p:cNvPr>
          <p:cNvSpPr txBox="1">
            <a:spLocks/>
          </p:cNvSpPr>
          <p:nvPr/>
        </p:nvSpPr>
        <p:spPr>
          <a:xfrm>
            <a:off x="1650316" y="3429000"/>
            <a:ext cx="10399444" cy="881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vi-VN" sz="2500" dirty="0"/>
              <a:t>2. Các </a:t>
            </a:r>
            <a:r>
              <a:rPr lang="vi-VN" sz="2500" b="1" dirty="0">
                <a:solidFill>
                  <a:srgbClr val="00B0F0"/>
                </a:solidFill>
              </a:rPr>
              <a:t>thiết bị mạng </a:t>
            </a:r>
            <a:r>
              <a:rPr lang="vi-VN" sz="2500" dirty="0"/>
              <a:t>có chức năng kết nối: cáp mạng, switch, modem,...</a:t>
            </a:r>
          </a:p>
        </p:txBody>
      </p:sp>
      <p:pic>
        <p:nvPicPr>
          <p:cNvPr id="1026" name="Picture 2" descr="Hướng dẫn chi tiết: ảnh chụp màn hình máy tính lưu ở đâu?">
            <a:extLst>
              <a:ext uri="{FF2B5EF4-FFF2-40B4-BE49-F238E27FC236}">
                <a16:creationId xmlns:a16="http://schemas.microsoft.com/office/drawing/2014/main" id="{B62D96AA-19CC-4AC7-A1B0-897F8CA59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77" y="1316862"/>
            <a:ext cx="1885364" cy="188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ìm hiểu phần cứng cơ bản trên máy tính cho người không chuyên -  Fptshop.com.vn">
            <a:extLst>
              <a:ext uri="{FF2B5EF4-FFF2-40B4-BE49-F238E27FC236}">
                <a16:creationId xmlns:a16="http://schemas.microsoft.com/office/drawing/2014/main" id="{3F977C68-613F-4F70-AA95-648C06808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206" y="1357184"/>
            <a:ext cx="2516494" cy="180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hững mẫu điện thoại hàng đầu nào sẽ xuất hiện trong nửa cuối 2019? | Sản  phẩm mới | Vietnam+ (VietnamPlus)">
            <a:extLst>
              <a:ext uri="{FF2B5EF4-FFF2-40B4-BE49-F238E27FC236}">
                <a16:creationId xmlns:a16="http://schemas.microsoft.com/office/drawing/2014/main" id="{3324DAE6-58EC-4FF4-A97C-B9C290937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265" y="1365625"/>
            <a:ext cx="2884775" cy="183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ổng hợp các mẫu máy tính bảng dưới 10 triệu mới nhất 2021 - Bảng Xếp Hạng">
            <a:extLst>
              <a:ext uri="{FF2B5EF4-FFF2-40B4-BE49-F238E27FC236}">
                <a16:creationId xmlns:a16="http://schemas.microsoft.com/office/drawing/2014/main" id="{E31A1460-B89D-42FD-99D4-998FBD53C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2124" y="1316862"/>
            <a:ext cx="2941347" cy="211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J45 là gì? Chuẩn mạng RJ45 là gì? Cách bấm đầu dây RJ45 theo chuẩn -  Thegioididong.com">
            <a:extLst>
              <a:ext uri="{FF2B5EF4-FFF2-40B4-BE49-F238E27FC236}">
                <a16:creationId xmlns:a16="http://schemas.microsoft.com/office/drawing/2014/main" id="{7F58A1DF-E451-416E-AA67-442038917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77" y="451040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witch là gì? Công dụng của thiết bị chuyển mạch! - TOTOLINK Việt Nam">
            <a:extLst>
              <a:ext uri="{FF2B5EF4-FFF2-40B4-BE49-F238E27FC236}">
                <a16:creationId xmlns:a16="http://schemas.microsoft.com/office/drawing/2014/main" id="{E0932B94-95A4-433D-A19B-CC9CA4A09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571" y="4571365"/>
            <a:ext cx="3705225" cy="148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odem Wifi là gì và nó có chức năng như thế nào?">
            <a:extLst>
              <a:ext uri="{FF2B5EF4-FFF2-40B4-BE49-F238E27FC236}">
                <a16:creationId xmlns:a16="http://schemas.microsoft.com/office/drawing/2014/main" id="{D50186A4-6BAF-4A3A-B117-6040266A2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617" y="4310364"/>
            <a:ext cx="3340656" cy="171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044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94EC7-A1FE-430B-A99B-77B19C06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4116698"/>
            <a:ext cx="9864456" cy="55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500" dirty="0">
                <a:solidFill>
                  <a:srgbClr val="FF0000"/>
                </a:solidFill>
              </a:rPr>
              <a:t>Đây chính là các thành phần cơ bản của mạng máy tính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9742F8-3748-4415-818D-5F708C321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79588" y="701040"/>
            <a:ext cx="9725024" cy="55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vi-VN" sz="2500" dirty="0"/>
              <a:t>3. </a:t>
            </a:r>
            <a:r>
              <a:rPr lang="vi-VN" sz="2500" b="1" dirty="0">
                <a:solidFill>
                  <a:srgbClr val="00B0F0"/>
                </a:solidFill>
              </a:rPr>
              <a:t>Phần mềm</a:t>
            </a:r>
            <a:r>
              <a:rPr lang="vi-VN" sz="2500" dirty="0"/>
              <a:t>: hệ điều hành, trình duyệt, mạng xã hội,...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77CBE7-F30C-4B87-880B-2322679105BA}"/>
              </a:ext>
            </a:extLst>
          </p:cNvPr>
          <p:cNvSpPr txBox="1">
            <a:spLocks/>
          </p:cNvSpPr>
          <p:nvPr/>
        </p:nvSpPr>
        <p:spPr>
          <a:xfrm>
            <a:off x="1640156" y="146590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2: Hãy cho biết 3 thành phần chính của mạng máy tính?</a:t>
            </a:r>
          </a:p>
        </p:txBody>
      </p:sp>
      <p:pic>
        <p:nvPicPr>
          <p:cNvPr id="2050" name="Picture 2" descr="Hệ điều hành là gì? Chức năng và mục tiêu sử dụng như thế nào?">
            <a:extLst>
              <a:ext uri="{FF2B5EF4-FFF2-40B4-BE49-F238E27FC236}">
                <a16:creationId xmlns:a16="http://schemas.microsoft.com/office/drawing/2014/main" id="{F93BE5B8-4FEA-4087-90DC-ABB891D7D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1444459"/>
            <a:ext cx="3421380" cy="215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rình duyệt web là gì? các loại trình duyệt web phổ biến - Wiki Máy Tính">
            <a:extLst>
              <a:ext uri="{FF2B5EF4-FFF2-40B4-BE49-F238E27FC236}">
                <a16:creationId xmlns:a16="http://schemas.microsoft.com/office/drawing/2014/main" id="{5769C525-2FFB-470B-8D87-680942136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80" y="1437156"/>
            <a:ext cx="3686175" cy="215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áng tạo nội dung mạng xã hội Facebook, Twitter, Youtube, LinkedIn 2020:  dài cỡ nào là chuẩn? (kỳ 1)">
            <a:extLst>
              <a:ext uri="{FF2B5EF4-FFF2-40B4-BE49-F238E27FC236}">
                <a16:creationId xmlns:a16="http://schemas.microsoft.com/office/drawing/2014/main" id="{2579C8AA-74FA-451D-9105-0FD1D648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085" y="1437156"/>
            <a:ext cx="3535680" cy="216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15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6B43-D806-4561-BD9E-F977ED23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14" y="972456"/>
            <a:ext cx="9577546" cy="673464"/>
          </a:xfrm>
        </p:spPr>
        <p:txBody>
          <a:bodyPr>
            <a:normAutofit/>
          </a:bodyPr>
          <a:lstStyle/>
          <a:p>
            <a:r>
              <a:rPr lang="vi-VN" sz="25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Ba thành phần của mạng máy tính</a:t>
            </a:r>
            <a:r>
              <a:rPr lang="vi-VN" sz="25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r>
              <a:rPr lang="vi-VN" sz="25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xem SGK trang 24 và trang 25.</a:t>
            </a:r>
            <a:r>
              <a:rPr lang="vi-VN" sz="25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vi-VN" sz="2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F53D-CA14-4745-B8F9-883C783A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614" y="1910080"/>
            <a:ext cx="10116026" cy="67346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en-US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 </a:t>
            </a:r>
            <a:r>
              <a:rPr lang="vi-VN" sz="25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máy tính và thiết bị có khả năng gửi và nhận thông tin qua mạng.</a:t>
            </a:r>
            <a:endParaRPr lang="vi-VN" sz="2500" b="1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vi-V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EDD972-64A3-43F0-BB3C-D50C96833EA8}"/>
              </a:ext>
            </a:extLst>
          </p:cNvPr>
          <p:cNvSpPr txBox="1">
            <a:spLocks/>
          </p:cNvSpPr>
          <p:nvPr/>
        </p:nvSpPr>
        <p:spPr>
          <a:xfrm>
            <a:off x="1559561" y="120914"/>
            <a:ext cx="10281920" cy="825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vi-VN" sz="3000" b="1" i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2. CÁC THÀNH PHẦN CỦA MẠNG MÁY TÍNH(1 TIẾT)</a:t>
            </a:r>
            <a:endParaRPr lang="vi-VN" sz="30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837977-C36A-4015-BD18-D5F5EA545EE5}"/>
              </a:ext>
            </a:extLst>
          </p:cNvPr>
          <p:cNvSpPr txBox="1">
            <a:spLocks/>
          </p:cNvSpPr>
          <p:nvPr/>
        </p:nvSpPr>
        <p:spPr>
          <a:xfrm>
            <a:off x="1559561" y="2765696"/>
            <a:ext cx="10116026" cy="6734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 thiết bị mạng có chức năng kết nối các máy tính với nhau.</a:t>
            </a:r>
            <a:endParaRPr lang="vi-VN" sz="2500" b="1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Font typeface="Wingdings 3" charset="2"/>
              <a:buNone/>
            </a:pPr>
            <a:endParaRPr lang="vi-V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B6AAFF3-E743-4F57-88A8-BC7CFCBAC11B}"/>
              </a:ext>
            </a:extLst>
          </p:cNvPr>
          <p:cNvSpPr txBox="1">
            <a:spLocks/>
          </p:cNvSpPr>
          <p:nvPr/>
        </p:nvSpPr>
        <p:spPr>
          <a:xfrm>
            <a:off x="1642508" y="3703320"/>
            <a:ext cx="10116026" cy="6734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 phần mềm giúp giao tiếp và truyền thông tin qua mạng.</a:t>
            </a:r>
            <a:endParaRPr lang="vi-VN" sz="2500" b="1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Font typeface="Wingdings 3" charset="2"/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9254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8448-3110-40B0-9D44-E202552F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276" y="3330672"/>
            <a:ext cx="10084484" cy="554450"/>
          </a:xfrm>
        </p:spPr>
        <p:txBody>
          <a:bodyPr>
            <a:normAutofit/>
          </a:bodyPr>
          <a:lstStyle/>
          <a:p>
            <a:r>
              <a:rPr lang="vi-VN" sz="2300" dirty="0">
                <a:solidFill>
                  <a:srgbClr val="00B0F0"/>
                </a:solidFill>
              </a:rPr>
              <a:t>Câu 1: Tên và công dụng của các thiết bị mạng đó?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B3DD26B-FD68-43CD-8712-A26E10D24210}"/>
              </a:ext>
            </a:extLst>
          </p:cNvPr>
          <p:cNvSpPr txBox="1">
            <a:spLocks/>
          </p:cNvSpPr>
          <p:nvPr/>
        </p:nvSpPr>
        <p:spPr>
          <a:xfrm>
            <a:off x="1640156" y="146590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3: Em hãy quan  sát hình và cho biết: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7BA118-31AE-4CB1-A7AE-E2C698F6F7C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8160" y="760731"/>
            <a:ext cx="9936480" cy="2495010"/>
          </a:xfrm>
          <a:prstGeom prst="rect">
            <a:avLst/>
          </a:prstGeom>
          <a:noFill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05C7A09-33C0-4900-89C3-31EB8461210C}"/>
              </a:ext>
            </a:extLst>
          </p:cNvPr>
          <p:cNvSpPr txBox="1">
            <a:spLocks/>
          </p:cNvSpPr>
          <p:nvPr/>
        </p:nvSpPr>
        <p:spPr>
          <a:xfrm>
            <a:off x="1640156" y="3751266"/>
            <a:ext cx="10013364" cy="7730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60000"/>
              </a:lnSpc>
            </a:pPr>
            <a:r>
              <a:rPr lang="vi-VN" sz="2000" b="1" u="sng" dirty="0"/>
              <a:t>Trả lời: </a:t>
            </a:r>
            <a:r>
              <a:rPr lang="vi-VN" sz="2000" dirty="0"/>
              <a:t>Thiết bị mạng giúp kết nối máy tính với nhau, giúp truyền thông tin từ máy này sang máy khác.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48D3C2-58C9-4F3F-9185-4BE4A85554AF}"/>
              </a:ext>
            </a:extLst>
          </p:cNvPr>
          <p:cNvSpPr txBox="1">
            <a:spLocks/>
          </p:cNvSpPr>
          <p:nvPr/>
        </p:nvSpPr>
        <p:spPr>
          <a:xfrm>
            <a:off x="1640156" y="4761193"/>
            <a:ext cx="1001336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300" dirty="0"/>
              <a:t>1. Cáp xoắn, cáp quang: truyền thông tin.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F20AFFD-3C55-4828-B700-85C4FFE09D6F}"/>
              </a:ext>
            </a:extLst>
          </p:cNvPr>
          <p:cNvSpPr txBox="1">
            <a:spLocks/>
          </p:cNvSpPr>
          <p:nvPr/>
        </p:nvSpPr>
        <p:spPr>
          <a:xfrm>
            <a:off x="1640156" y="5359406"/>
            <a:ext cx="1031816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2. Switch: thiết bị nối trung tâm, giúp nối máy tính và thiết bị mạng với nhau.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36AEBD8-FD1C-4F70-BE00-7944DDC3B850}"/>
              </a:ext>
            </a:extLst>
          </p:cNvPr>
          <p:cNvSpPr txBox="1">
            <a:spLocks/>
          </p:cNvSpPr>
          <p:nvPr/>
        </p:nvSpPr>
        <p:spPr>
          <a:xfrm>
            <a:off x="1640156" y="6030622"/>
            <a:ext cx="1031816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3. Modem: thiết bị chuyển đổi tín hiệu để truyền qua khoảng cách xa.</a:t>
            </a:r>
          </a:p>
        </p:txBody>
      </p:sp>
    </p:spTree>
    <p:extLst>
      <p:ext uri="{BB962C8B-B14F-4D97-AF65-F5344CB8AC3E}">
        <p14:creationId xmlns:p14="http://schemas.microsoft.com/office/powerpoint/2010/main" val="345028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E1F5E35-8D28-4C6C-BFB2-1407ED1D8DC6}"/>
              </a:ext>
            </a:extLst>
          </p:cNvPr>
          <p:cNvSpPr txBox="1">
            <a:spLocks/>
          </p:cNvSpPr>
          <p:nvPr/>
        </p:nvSpPr>
        <p:spPr>
          <a:xfrm>
            <a:off x="1640156" y="159469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>
                <a:solidFill>
                  <a:srgbClr val="0070C0"/>
                </a:solidFill>
              </a:rPr>
              <a:t>Hoạt động 3: Em hãy quan sát hình và cho biết:</a:t>
            </a:r>
          </a:p>
        </p:txBody>
      </p:sp>
      <p:pic>
        <p:nvPicPr>
          <p:cNvPr id="3074" name="Picture 2" descr="Cách phân biệt các loại dây cáp viễn thông trên thị trường hiện nay.">
            <a:extLst>
              <a:ext uri="{FF2B5EF4-FFF2-40B4-BE49-F238E27FC236}">
                <a16:creationId xmlns:a16="http://schemas.microsoft.com/office/drawing/2014/main" id="{4B677AA7-8B51-4597-816E-548482FC6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156" y="3091544"/>
            <a:ext cx="495554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áp quang là gì? Và những ưu nhược điểm của cáp quang - Viettel HCM">
            <a:extLst>
              <a:ext uri="{FF2B5EF4-FFF2-40B4-BE49-F238E27FC236}">
                <a16:creationId xmlns:a16="http://schemas.microsoft.com/office/drawing/2014/main" id="{6ADA0EB7-B059-41F1-A781-8DB6D601A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65" y="3091544"/>
            <a:ext cx="484441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983C259-D453-4591-8CEF-C84AEFB1B4DC}"/>
              </a:ext>
            </a:extLst>
          </p:cNvPr>
          <p:cNvSpPr txBox="1">
            <a:spLocks/>
          </p:cNvSpPr>
          <p:nvPr/>
        </p:nvSpPr>
        <p:spPr>
          <a:xfrm>
            <a:off x="1640156" y="2218522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Câu 2: Em hãy phân biệt cáp xoắn và cáp quang?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6FA183-89A0-4137-9161-AABD6BB6686C}"/>
              </a:ext>
            </a:extLst>
          </p:cNvPr>
          <p:cNvSpPr txBox="1">
            <a:spLocks/>
          </p:cNvSpPr>
          <p:nvPr/>
        </p:nvSpPr>
        <p:spPr>
          <a:xfrm>
            <a:off x="1640156" y="689881"/>
            <a:ext cx="10084484" cy="554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- Cáp xoắn: lõi đồng, sử dụng dòng điện để truyền thông tin.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40B6537-2A2D-42D1-9149-6C98CAA029B0}"/>
              </a:ext>
            </a:extLst>
          </p:cNvPr>
          <p:cNvSpPr txBox="1">
            <a:spLocks/>
          </p:cNvSpPr>
          <p:nvPr/>
        </p:nvSpPr>
        <p:spPr>
          <a:xfrm>
            <a:off x="1640156" y="1318140"/>
            <a:ext cx="10084484" cy="79514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500" dirty="0"/>
              <a:t>- Cáp quang: lõi bằng chất liệu trong suốt, sử dụng tia sáng để truyền thông tin.</a:t>
            </a:r>
          </a:p>
        </p:txBody>
      </p:sp>
    </p:spTree>
    <p:extLst>
      <p:ext uri="{BB962C8B-B14F-4D97-AF65-F5344CB8AC3E}">
        <p14:creationId xmlns:p14="http://schemas.microsoft.com/office/powerpoint/2010/main" val="266682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96A66-9DA3-41F4-A036-2D1BDF35C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560" y="1691362"/>
            <a:ext cx="10195559" cy="453671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Thiết bị mạng giúp kết nối các máy tính với nhau, giúp truyền thông tin từ máy tính này tới máy tính khác.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Thiết bị mạng thường gặp là cáp mạng, Switch  và Modem: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5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vi-VN" sz="25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Switch là thiết bị kết nối trung tâm giúp kết nối các máy tính và thiết bị mạng với nhau.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5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Modem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 thiết bị biến đổi tín hiệu để truyền qua khoảng cách xa.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Cáp mạng thường dùng hiện nay: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+ 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Cáp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xoắn: lõi đồng, dùng dòng điện để truyền thông tin.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 </a:t>
            </a:r>
            <a:r>
              <a:rPr lang="vi-VN" sz="25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Cáp </a:t>
            </a:r>
            <a:r>
              <a:rPr lang="vi-VN" sz="25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quang: lõi làm bằng chất liệu trong suốt, dùng ánh sáng để truyền thông tin.</a:t>
            </a:r>
            <a:endParaRPr lang="vi-VN" sz="25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vi-V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4BFD-E11A-47BA-BFE5-BCB052600191}"/>
              </a:ext>
            </a:extLst>
          </p:cNvPr>
          <p:cNvSpPr txBox="1"/>
          <p:nvPr/>
        </p:nvSpPr>
        <p:spPr>
          <a:xfrm>
            <a:off x="1559561" y="946778"/>
            <a:ext cx="1019556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5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vi-VN" sz="25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 </a:t>
            </a:r>
            <a:r>
              <a:rPr lang="vi-VN" sz="25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 mạng:</a:t>
            </a:r>
            <a:r>
              <a:rPr lang="vi-VN" sz="25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 SGK trang 25 và trang 26.</a:t>
            </a:r>
            <a:r>
              <a:rPr lang="vi-VN" sz="25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2500" u="sng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8DC3D7-9B55-49A4-9A10-FD0A3FF0624F}"/>
              </a:ext>
            </a:extLst>
          </p:cNvPr>
          <p:cNvSpPr txBox="1">
            <a:spLocks/>
          </p:cNvSpPr>
          <p:nvPr/>
        </p:nvSpPr>
        <p:spPr>
          <a:xfrm>
            <a:off x="1559561" y="120914"/>
            <a:ext cx="10281920" cy="825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vi-VN" sz="3000" b="1" i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2. CÁC THÀNH PHẦN CỦA MẠNG MÁY TÍNH(1 TIẾT)</a:t>
            </a:r>
            <a:endParaRPr lang="vi-VN" sz="30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2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</TotalTime>
  <Words>921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Tahoma</vt:lpstr>
      <vt:lpstr>Times New Roman</vt:lpstr>
      <vt:lpstr>Wingdings</vt:lpstr>
      <vt:lpstr>Wingdings 3</vt:lpstr>
      <vt:lpstr>Wisp</vt:lpstr>
      <vt:lpstr>KIỂM TRA BÀI CŨ</vt:lpstr>
      <vt:lpstr>CHỦ ĐỀ B: MẠNG MÁY TÍNH VÀ INTERNET GIỚI THIỆU VỀ MẠNG MÁY TÍNH VÀ INTERNET  </vt:lpstr>
      <vt:lpstr>Hoạt động 1: Hãy quan sát hình và trả lời các câu hỏi sau: </vt:lpstr>
      <vt:lpstr>Hoạt động 2: Hãy cho biết 3 thành phần chính của mạng máy tính?</vt:lpstr>
      <vt:lpstr>3. Phần mềm: hệ điều hành, trình duyệt, mạng xã hội,...</vt:lpstr>
      <vt:lpstr>1. Ba thành phần của mạng máy tính: xem SGK trang 24 và trang 25. </vt:lpstr>
      <vt:lpstr>Câu 1: Tên và công dụng của các thiết bị mạng đó?</vt:lpstr>
      <vt:lpstr>PowerPoint Presentation</vt:lpstr>
      <vt:lpstr>PowerPoint Presentation</vt:lpstr>
      <vt:lpstr>Câu 1: Hãy cho biết các thiết bị và phần mềm nào dưới đây thuộc về những thành phần nào của mạng máy tính?</vt:lpstr>
      <vt:lpstr>Câu 2: Các máy tính trong mạng truyền thông tin cho nhau thông qua những thiết bị nào?  </vt:lpstr>
      <vt:lpstr>Câu 3: Em đã nhìn thấy những thiết bị hay phần mềm nào là thành phần của mạng máy tính ở trường hoặc ở nơi khác?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Dat Tien</dc:creator>
  <cp:lastModifiedBy>Dieu Thuy</cp:lastModifiedBy>
  <cp:revision>22</cp:revision>
  <dcterms:created xsi:type="dcterms:W3CDTF">2021-10-09T00:27:18Z</dcterms:created>
  <dcterms:modified xsi:type="dcterms:W3CDTF">2021-10-25T02:07:29Z</dcterms:modified>
</cp:coreProperties>
</file>