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8"/>
  </p:notesMasterIdLst>
  <p:sldIdLst>
    <p:sldId id="278" r:id="rId2"/>
    <p:sldId id="342" r:id="rId3"/>
    <p:sldId id="343" r:id="rId4"/>
    <p:sldId id="344" r:id="rId5"/>
    <p:sldId id="345" r:id="rId6"/>
    <p:sldId id="347" r:id="rId7"/>
    <p:sldId id="346" r:id="rId8"/>
    <p:sldId id="348" r:id="rId9"/>
    <p:sldId id="328" r:id="rId10"/>
    <p:sldId id="275" r:id="rId11"/>
    <p:sldId id="340" r:id="rId12"/>
    <p:sldId id="349" r:id="rId13"/>
    <p:sldId id="350" r:id="rId14"/>
    <p:sldId id="351" r:id="rId15"/>
    <p:sldId id="352" r:id="rId16"/>
    <p:sldId id="353" r:id="rId17"/>
    <p:sldId id="359" r:id="rId18"/>
    <p:sldId id="354" r:id="rId19"/>
    <p:sldId id="329" r:id="rId20"/>
    <p:sldId id="334" r:id="rId21"/>
    <p:sldId id="355" r:id="rId22"/>
    <p:sldId id="356" r:id="rId23"/>
    <p:sldId id="337" r:id="rId24"/>
    <p:sldId id="358" r:id="rId25"/>
    <p:sldId id="320" r:id="rId26"/>
    <p:sldId id="316" r:id="rId27"/>
  </p:sldIdLst>
  <p:sldSz cx="9144000" cy="8118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65" d="100"/>
          <a:sy n="65" d="100"/>
        </p:scale>
        <p:origin x="19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9E0F-0CC2-2B4F-A9BD-CC831D12426C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90688" y="1143000"/>
            <a:ext cx="3476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0690-7874-6E4A-9929-8F47D70C5E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4560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67F2EA2-7755-BF43-A372-7ECC4616A0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381F21A-7A5F-D14A-ABED-22C1B264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VN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440DCD9-4247-614D-981A-D29DE2628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fld id="{ABBC6E2B-0C44-C841-8E79-D73621191030}" type="slidenum">
              <a:rPr lang="en-US" altLang="en-VN">
                <a:latin typeface="Arial" panose="020B0604020202020204" pitchFamily="34" charset="0"/>
              </a:rPr>
              <a:pPr/>
              <a:t>21</a:t>
            </a:fld>
            <a:endParaRPr lang="en-US" altLang="en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B9C2EC5-9EA3-7041-9C92-CAC238C3CE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50A35AD-C341-9447-B639-580B53A9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VN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6EE6EFF-4A03-C345-ADDB-DD1045A7A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fld id="{10DF0B5F-5AFC-FD4E-BA90-6F49E880A77B}" type="slidenum">
              <a:rPr lang="en-US" altLang="en-VN">
                <a:latin typeface="Arial" panose="020B0604020202020204" pitchFamily="34" charset="0"/>
              </a:rPr>
              <a:pPr/>
              <a:t>22</a:t>
            </a:fld>
            <a:endParaRPr lang="en-US" altLang="en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539866"/>
            <a:ext cx="6517482" cy="297039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4600471"/>
            <a:ext cx="6517482" cy="162369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737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077745"/>
            <a:ext cx="7773324" cy="9607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826599"/>
            <a:ext cx="7366899" cy="380488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6047693"/>
            <a:ext cx="7773339" cy="8079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689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721643"/>
            <a:ext cx="7773339" cy="405716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977651"/>
            <a:ext cx="7773339" cy="1877951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371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1032967"/>
            <a:ext cx="6977064" cy="32316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4273542"/>
            <a:ext cx="6564224" cy="70410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5176502"/>
            <a:ext cx="7773339" cy="16822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TextBox 10"/>
          <p:cNvSpPr txBox="1"/>
          <p:nvPr/>
        </p:nvSpPr>
        <p:spPr>
          <a:xfrm>
            <a:off x="737626" y="1051044"/>
            <a:ext cx="546888" cy="692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1" y="3693462"/>
            <a:ext cx="553641" cy="692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76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531812"/>
            <a:ext cx="7773339" cy="297350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5519255"/>
            <a:ext cx="7773339" cy="1350290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4400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721642"/>
            <a:ext cx="7773339" cy="1900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802156"/>
            <a:ext cx="2474232" cy="68217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3484335"/>
            <a:ext cx="2474232" cy="3371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802156"/>
            <a:ext cx="2468641" cy="68217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3484335"/>
            <a:ext cx="2477513" cy="3371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802156"/>
            <a:ext cx="2478696" cy="68217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3484335"/>
            <a:ext cx="2478696" cy="33712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186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723030"/>
            <a:ext cx="7773339" cy="1898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977650"/>
            <a:ext cx="2472307" cy="68217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802156"/>
            <a:ext cx="2472307" cy="1804106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5659827"/>
            <a:ext cx="2472307" cy="119577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4977650"/>
            <a:ext cx="2476371" cy="68217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802156"/>
            <a:ext cx="2477514" cy="180410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5659827"/>
            <a:ext cx="2477514" cy="119577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977650"/>
            <a:ext cx="2475511" cy="68217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802156"/>
            <a:ext cx="2478696" cy="1804106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5659824"/>
            <a:ext cx="2478790" cy="1195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228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2802158"/>
            <a:ext cx="7773339" cy="40534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222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21645"/>
            <a:ext cx="1914995" cy="613395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721645"/>
            <a:ext cx="5744043" cy="61339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5261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99F37AB0-4B1D-CD43-968B-B2988D2AA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CA228CA-668D-E545-8BE8-96007B2AC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4457FF2-633A-0A42-9C50-2EC4A1864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2DCFD-7C38-3442-BE36-2DC89622F0FC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40188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4" y="122154"/>
            <a:ext cx="8243887" cy="15560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94312"/>
            <a:ext cx="4038600" cy="2546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94312"/>
            <a:ext cx="4038600" cy="2546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621142"/>
            <a:ext cx="4038600" cy="2548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621142"/>
            <a:ext cx="4038600" cy="2548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8102D77D-FCBF-4045-A66A-D72E76F6E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8DD8C24C-EA2F-C847-A871-C41B45AAE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05DDCCD1-985D-FB49-90E6-DAF0B52A8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31F1B-FD95-DF40-B330-5B0F74B6CCE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10084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802157"/>
            <a:ext cx="7772870" cy="405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65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980852"/>
            <a:ext cx="7763814" cy="323983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4329686"/>
            <a:ext cx="7763814" cy="1619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1603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732200"/>
            <a:ext cx="7773338" cy="1889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802157"/>
            <a:ext cx="3829520" cy="405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802157"/>
            <a:ext cx="3829050" cy="4053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319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732200"/>
            <a:ext cx="7773338" cy="1889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806803"/>
            <a:ext cx="3655106" cy="80497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611779"/>
            <a:ext cx="3829520" cy="3243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2806803"/>
            <a:ext cx="3661353" cy="80497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611779"/>
            <a:ext cx="3829051" cy="3243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4475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843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841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721642"/>
            <a:ext cx="2951766" cy="2395118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721644"/>
            <a:ext cx="4650122" cy="6133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116760"/>
            <a:ext cx="2951767" cy="3738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7283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1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721642"/>
            <a:ext cx="4129618" cy="239512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721643"/>
            <a:ext cx="3005851" cy="6133959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116762"/>
            <a:ext cx="4129604" cy="373883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467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81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732200"/>
            <a:ext cx="7773338" cy="188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2802158"/>
            <a:ext cx="7773339" cy="405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6964601"/>
            <a:ext cx="2057400" cy="432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0018B4-B144-4344-A791-CA88D894EDB4}" type="datetimeFigureOut">
              <a:rPr lang="en-VN" smtClean="0"/>
              <a:t>03/12/2023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6964601"/>
            <a:ext cx="5004665" cy="432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6964601"/>
            <a:ext cx="573161" cy="432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EB0347-3245-9F4A-B399-F8085EE964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99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file:///C:\Program%20Files\mtd2002\DATA\MEDIA\MM\T0000029.AVI" TargetMode="External"/><Relationship Id="rId1" Type="http://schemas.microsoft.com/office/2007/relationships/media" Target="file:///C:\Program%20Files\mtd2002\DATA\MEDIA\MM\T0000029.AVI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file:///C:/Documents%20and%20Settings/Maytinh/Desktop/AV9%20U%207%20READ/happy-new-year.mid" TargetMode="External"/><Relationship Id="rId7" Type="http://schemas.openxmlformats.org/officeDocument/2006/relationships/image" Target="../media/image22.png"/><Relationship Id="rId2" Type="http://schemas.openxmlformats.org/officeDocument/2006/relationships/audio" Target="file:///D:/GADT/GADT%207/THI%20GVG%20AV7%20U%2012%20A%201/Track%2006.mp3" TargetMode="External"/><Relationship Id="rId1" Type="http://schemas.microsoft.com/office/2007/relationships/media" Target="file:///D:/GADT/GADT%207/THI%20GVG%20AV7%20U%2012%20A%201/Track%2006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5.gif"/><Relationship Id="rId4" Type="http://schemas.openxmlformats.org/officeDocument/2006/relationships/audio" Target="file:///C:/Documents%20and%20Settings/Maytinh/Desktop/AV9%20U%207%20READ/happy-new-year.mid" TargetMode="External"/><Relationship Id="rId9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welc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4" y="2744789"/>
            <a:ext cx="5347607" cy="19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287841"/>
            <a:ext cx="28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Monotype Corsiva" pitchFamily="66" charset="0"/>
              </a:rPr>
              <a:t>to class </a:t>
            </a:r>
          </a:p>
        </p:txBody>
      </p:sp>
      <p:pic>
        <p:nvPicPr>
          <p:cNvPr id="1028" name="Picture 4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5" y="6271762"/>
            <a:ext cx="3626957" cy="3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2" y="6271760"/>
            <a:ext cx="3626958" cy="3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utari-No-Kimochi-Nhac-Khong-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2353" y="5917176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2">
            <a:extLst>
              <a:ext uri="{FF2B5EF4-FFF2-40B4-BE49-F238E27FC236}">
                <a16:creationId xmlns:a16="http://schemas.microsoft.com/office/drawing/2014/main" id="{2D1DED22-D15E-154A-A497-16F46F8B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6638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/>
          </a:p>
        </p:txBody>
      </p:sp>
      <p:sp>
        <p:nvSpPr>
          <p:cNvPr id="14339" name="Text Box 65">
            <a:extLst>
              <a:ext uri="{FF2B5EF4-FFF2-40B4-BE49-F238E27FC236}">
                <a16:creationId xmlns:a16="http://schemas.microsoft.com/office/drawing/2014/main" id="{1277FC53-61E4-314F-A198-512CEEFE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73638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pic>
        <p:nvPicPr>
          <p:cNvPr id="14340" name="Picture 85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2C2505B0-EA98-B04E-8815-B9F2F16F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5475"/>
            <a:ext cx="3505200" cy="2362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0988" name="Text Box 92">
            <a:extLst>
              <a:ext uri="{FF2B5EF4-FFF2-40B4-BE49-F238E27FC236}">
                <a16:creationId xmlns:a16="http://schemas.microsoft.com/office/drawing/2014/main" id="{70F1972D-BF3E-4847-814A-1980C8710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0638"/>
            <a:ext cx="800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FF"/>
                </a:solidFill>
                <a:latin typeface="Arial" panose="020B0604020202020204" pitchFamily="34" charset="0"/>
              </a:rPr>
              <a:t>Ba wishes he </a:t>
            </a:r>
            <a:r>
              <a:rPr lang="en-US" altLang="en-VN" sz="2400" b="1">
                <a:solidFill>
                  <a:srgbClr val="FF0000"/>
                </a:solidFill>
                <a:latin typeface="Arial" panose="020B0604020202020204" pitchFamily="34" charset="0"/>
              </a:rPr>
              <a:t>could</a:t>
            </a:r>
            <a:r>
              <a:rPr lang="en-US" altLang="en-VN" sz="2400" b="1">
                <a:solidFill>
                  <a:srgbClr val="0000FF"/>
                </a:solidFill>
                <a:latin typeface="Arial" panose="020B0604020202020204" pitchFamily="34" charset="0"/>
              </a:rPr>
              <a:t> have a new bicycle.</a:t>
            </a:r>
          </a:p>
        </p:txBody>
      </p:sp>
      <p:sp>
        <p:nvSpPr>
          <p:cNvPr id="14342" name="Text Box 93">
            <a:extLst>
              <a:ext uri="{FF2B5EF4-FFF2-40B4-BE49-F238E27FC236}">
                <a16:creationId xmlns:a16="http://schemas.microsoft.com/office/drawing/2014/main" id="{D3FB409E-4A88-EF45-AF11-B8D31BF3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1438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14343" name="Text Box 94">
            <a:extLst>
              <a:ext uri="{FF2B5EF4-FFF2-40B4-BE49-F238E27FC236}">
                <a16:creationId xmlns:a16="http://schemas.microsoft.com/office/drawing/2014/main" id="{6044744D-274B-E748-812C-48A4B9E64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73838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14344" name="Line 96">
            <a:extLst>
              <a:ext uri="{FF2B5EF4-FFF2-40B4-BE49-F238E27FC236}">
                <a16:creationId xmlns:a16="http://schemas.microsoft.com/office/drawing/2014/main" id="{A12BD909-0012-B849-88F3-B46FE0362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214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80995" name="Text Box 99">
            <a:extLst>
              <a:ext uri="{FF2B5EF4-FFF2-40B4-BE49-F238E27FC236}">
                <a16:creationId xmlns:a16="http://schemas.microsoft.com/office/drawing/2014/main" id="{D2645D93-F435-8D4B-822B-66130CDF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618038"/>
            <a:ext cx="800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Arial" panose="020B0604020202020204" pitchFamily="34" charset="0"/>
              </a:rPr>
              <a:t>Ba / can have /  a new bicycle.</a:t>
            </a:r>
          </a:p>
        </p:txBody>
      </p:sp>
      <p:sp>
        <p:nvSpPr>
          <p:cNvPr id="14348" name="TextBox 21">
            <a:extLst>
              <a:ext uri="{FF2B5EF4-FFF2-40B4-BE49-F238E27FC236}">
                <a16:creationId xmlns:a16="http://schemas.microsoft.com/office/drawing/2014/main" id="{C50A52B5-0D92-4940-AAFA-2B479FE3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53113"/>
            <a:ext cx="4267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 dirty="0">
                <a:latin typeface="Arial" panose="020B0604020202020204" pitchFamily="34" charset="0"/>
              </a:rPr>
              <a:t> </a:t>
            </a:r>
            <a:r>
              <a:rPr lang="en-US" altLang="en-VN" sz="2200" b="1" i="1" dirty="0">
                <a:latin typeface="Arial" panose="020B0604020202020204" pitchFamily="34" charset="0"/>
              </a:rPr>
              <a:t>For unreal abilities at present</a:t>
            </a:r>
            <a:endParaRPr lang="vi-VN" altLang="en-VN" sz="2200" b="1" i="1" dirty="0">
              <a:latin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AD0EE5-D223-664F-8C5F-BDCC522D813B}"/>
              </a:ext>
            </a:extLst>
          </p:cNvPr>
          <p:cNvCxnSpPr/>
          <p:nvPr/>
        </p:nvCxnSpPr>
        <p:spPr>
          <a:xfrm>
            <a:off x="152400" y="6080125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3">
            <a:extLst>
              <a:ext uri="{FF2B5EF4-FFF2-40B4-BE49-F238E27FC236}">
                <a16:creationId xmlns:a16="http://schemas.microsoft.com/office/drawing/2014/main" id="{2106E21B-3855-D54D-BA9E-795433C73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64250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4A8384F-1E77-BD44-A30F-7F8CBE737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56803"/>
              </p:ext>
            </p:extLst>
          </p:nvPr>
        </p:nvGraphicFramePr>
        <p:xfrm>
          <a:off x="1198098" y="6368574"/>
          <a:ext cx="6096000" cy="472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14466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could  +  V</a:t>
                      </a:r>
                      <a:endParaRPr lang="en-US" altLang="en-VN" sz="2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77457"/>
                  </a:ext>
                </a:extLst>
              </a:tr>
            </a:tbl>
          </a:graphicData>
        </a:graphic>
      </p:graphicFrame>
      <p:grpSp>
        <p:nvGrpSpPr>
          <p:cNvPr id="19" name="Group 3">
            <a:extLst>
              <a:ext uri="{FF2B5EF4-FFF2-40B4-BE49-F238E27FC236}">
                <a16:creationId xmlns:a16="http://schemas.microsoft.com/office/drawing/2014/main" id="{70A2E475-8119-5D45-9223-04E8B2680879}"/>
              </a:ext>
            </a:extLst>
          </p:cNvPr>
          <p:cNvGrpSpPr>
            <a:grpSpLocks/>
          </p:cNvGrpSpPr>
          <p:nvPr/>
        </p:nvGrpSpPr>
        <p:grpSpPr bwMode="auto">
          <a:xfrm>
            <a:off x="588498" y="214068"/>
            <a:ext cx="7315200" cy="1476987"/>
            <a:chOff x="588498" y="-416589"/>
            <a:chExt cx="7315200" cy="1478247"/>
          </a:xfrm>
        </p:grpSpPr>
        <p:sp>
          <p:nvSpPr>
            <p:cNvPr id="20" name="TextBox 1">
              <a:extLst>
                <a:ext uri="{FF2B5EF4-FFF2-40B4-BE49-F238E27FC236}">
                  <a16:creationId xmlns:a16="http://schemas.microsoft.com/office/drawing/2014/main" id="{B08E3FB1-6E17-624E-84BC-3A79EDCD3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F7DCFDD6-9838-C64E-BD69-00E7BC11F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88" grpId="0"/>
      <p:bldP spid="80995" grpId="0"/>
      <p:bldP spid="143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2A0963FC-AC91-664F-8C7E-B97B9640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5251"/>
            <a:ext cx="3276600" cy="12795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3" name="Picture 5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BDA45D40-956B-E245-B896-A43D36B9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22713"/>
            <a:ext cx="3538538" cy="1330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1911C732-5A31-F442-A7D6-FD2128BE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48351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3025C272-E6DC-8F4B-B5F8-E797E0D8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838825"/>
            <a:ext cx="37385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>
            <a:extLst>
              <a:ext uri="{FF2B5EF4-FFF2-40B4-BE49-F238E27FC236}">
                <a16:creationId xmlns:a16="http://schemas.microsoft.com/office/drawing/2014/main" id="{58A49484-FBF2-A949-B10D-DCE1BA1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86351"/>
            <a:ext cx="6096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5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VN" sz="2200" b="1">
                <a:solidFill>
                  <a:srgbClr val="0000FF"/>
                </a:solidFill>
                <a:latin typeface="VNI-Times" pitchFamily="2" charset="0"/>
              </a:rPr>
              <a:t>Hoa / can visit / parents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FF40AA23-98E8-BC40-948C-60622D9F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305425"/>
            <a:ext cx="6096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FF"/>
                </a:solidFill>
                <a:latin typeface="VNI-Times" pitchFamily="2" charset="0"/>
              </a:rPr>
              <a:t>I / can pass / exam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0532C5F8-56C1-724E-BBDB-3B51DE660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058025"/>
            <a:ext cx="6096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FF"/>
                </a:solidFill>
                <a:latin typeface="VNI-Times" pitchFamily="2" charset="0"/>
              </a:rPr>
              <a:t>We / it / not rain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BF03ECB6-4BB7-E240-9AE3-49CF6965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7058025"/>
            <a:ext cx="6096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FF"/>
                </a:solidFill>
                <a:latin typeface="VNI-Times" pitchFamily="2" charset="0"/>
              </a:rPr>
              <a:t>They / stay / Hue</a:t>
            </a:r>
          </a:p>
        </p:txBody>
      </p:sp>
      <p:sp>
        <p:nvSpPr>
          <p:cNvPr id="15370" name="Text Box 12">
            <a:extLst>
              <a:ext uri="{FF2B5EF4-FFF2-40B4-BE49-F238E27FC236}">
                <a16:creationId xmlns:a16="http://schemas.microsoft.com/office/drawing/2014/main" id="{E07149B0-D694-464A-9E47-A30879D4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38825"/>
            <a:ext cx="533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d.</a:t>
            </a:r>
          </a:p>
        </p:txBody>
      </p:sp>
      <p:sp>
        <p:nvSpPr>
          <p:cNvPr id="15371" name="Text Box 13">
            <a:extLst>
              <a:ext uri="{FF2B5EF4-FFF2-40B4-BE49-F238E27FC236}">
                <a16:creationId xmlns:a16="http://schemas.microsoft.com/office/drawing/2014/main" id="{FE4DAFF5-97CC-BC4B-ADBC-A9C1A1D5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62625"/>
            <a:ext cx="533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e.</a:t>
            </a:r>
          </a:p>
        </p:txBody>
      </p:sp>
      <p:sp>
        <p:nvSpPr>
          <p:cNvPr id="15372" name="Text Box 14">
            <a:extLst>
              <a:ext uri="{FF2B5EF4-FFF2-40B4-BE49-F238E27FC236}">
                <a16:creationId xmlns:a16="http://schemas.microsoft.com/office/drawing/2014/main" id="{D2849CBD-6603-EE43-B8CF-FCEAC2AC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9525"/>
            <a:ext cx="533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B5FFB365-C5D2-AB4D-A98A-7A0B4B08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819525"/>
            <a:ext cx="533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15379" name="TextBox 1">
            <a:extLst>
              <a:ext uri="{FF2B5EF4-FFF2-40B4-BE49-F238E27FC236}">
                <a16:creationId xmlns:a16="http://schemas.microsoft.com/office/drawing/2014/main" id="{8B19F0CE-60D1-F546-BD88-FFF730F7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2119312"/>
            <a:ext cx="373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>
                <a:latin typeface="Arial" panose="020B0604020202020204" pitchFamily="34" charset="0"/>
              </a:rPr>
              <a:t> - For unreal wishes at present  :</a:t>
            </a:r>
            <a:endParaRPr lang="vi-VN" altLang="en-VN" sz="1800" b="1" i="1">
              <a:latin typeface="Arial" panose="020B0604020202020204" pitchFamily="34" charset="0"/>
            </a:endParaRPr>
          </a:p>
        </p:txBody>
      </p:sp>
      <p:sp>
        <p:nvSpPr>
          <p:cNvPr id="15380" name="TextBox 21">
            <a:extLst>
              <a:ext uri="{FF2B5EF4-FFF2-40B4-BE49-F238E27FC236}">
                <a16:creationId xmlns:a16="http://schemas.microsoft.com/office/drawing/2014/main" id="{3388401E-DE1D-7D43-9ACB-99D49D97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1" y="2632076"/>
            <a:ext cx="364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>
                <a:latin typeface="Arial" panose="020B0604020202020204" pitchFamily="34" charset="0"/>
              </a:rPr>
              <a:t> - For unreal ability at present  :</a:t>
            </a:r>
            <a:endParaRPr lang="vi-VN" altLang="en-VN" sz="1800" b="1" i="1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29A8BE-36B2-F24B-9C53-9EAD9E385D0F}"/>
              </a:ext>
            </a:extLst>
          </p:cNvPr>
          <p:cNvSpPr txBox="1"/>
          <p:nvPr/>
        </p:nvSpPr>
        <p:spPr>
          <a:xfrm>
            <a:off x="201304" y="3303489"/>
            <a:ext cx="81806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2. Write to complete these sentences using pictures and words given</a:t>
            </a:r>
            <a:endParaRPr lang="vi-VN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E6D4E-FB35-F342-AADC-9B9CB684698A}"/>
              </a:ext>
            </a:extLst>
          </p:cNvPr>
          <p:cNvSpPr txBox="1"/>
          <p:nvPr/>
        </p:nvSpPr>
        <p:spPr>
          <a:xfrm>
            <a:off x="238126" y="1757609"/>
            <a:ext cx="264041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1. Sentence patterns</a:t>
            </a:r>
            <a:endParaRPr lang="vi-VN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86455946-5C37-1C47-9178-1C94FAD0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-126226"/>
            <a:ext cx="7392986" cy="10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000" b="1" i="1" dirty="0">
                <a:latin typeface="Arial" panose="020B0604020202020204" pitchFamily="34" charset="0"/>
              </a:rPr>
              <a:t>  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3: </a:t>
            </a:r>
            <a:r>
              <a:rPr lang="en-US" altLang="en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Language focus</a:t>
            </a: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46E9937A-9D94-8243-A361-C5195ACB6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46989"/>
              </p:ext>
            </p:extLst>
          </p:nvPr>
        </p:nvGraphicFramePr>
        <p:xfrm>
          <a:off x="4021015" y="1698526"/>
          <a:ext cx="5002335" cy="7699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2335">
                  <a:extLst>
                    <a:ext uri="{9D8B030D-6E8A-4147-A177-3AD203B41FA5}">
                      <a16:colId xmlns:a16="http://schemas.microsoft.com/office/drawing/2014/main" val="3936745895"/>
                    </a:ext>
                  </a:extLst>
                </a:gridCol>
              </a:tblGrid>
              <a:tr h="76993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V(simple past)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be </a:t>
                      </a: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were</a:t>
                      </a:r>
                      <a:endParaRPr lang="en-US" altLang="en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19810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04CF635E-5EA9-EC47-B31F-38826F351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04403"/>
              </p:ext>
            </p:extLst>
          </p:nvPr>
        </p:nvGraphicFramePr>
        <p:xfrm>
          <a:off x="3927231" y="2554189"/>
          <a:ext cx="5216769" cy="472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6769">
                  <a:extLst>
                    <a:ext uri="{9D8B030D-6E8A-4147-A177-3AD203B41FA5}">
                      <a16:colId xmlns:a16="http://schemas.microsoft.com/office/drawing/2014/main" val="114466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could  +  V</a:t>
                      </a:r>
                      <a:endParaRPr lang="en-US" altLang="en-VN" sz="2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77457"/>
                  </a:ext>
                </a:extLst>
              </a:tr>
            </a:tbl>
          </a:graphicData>
        </a:graphic>
      </p:graphicFrame>
      <p:graphicFrame>
        <p:nvGraphicFramePr>
          <p:cNvPr id="30" name="Table 2">
            <a:extLst>
              <a:ext uri="{FF2B5EF4-FFF2-40B4-BE49-F238E27FC236}">
                <a16:creationId xmlns:a16="http://schemas.microsoft.com/office/drawing/2014/main" id="{305F3CD9-64FC-DC4D-B8D7-59F6C38BD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26936"/>
              </p:ext>
            </p:extLst>
          </p:nvPr>
        </p:nvGraphicFramePr>
        <p:xfrm>
          <a:off x="201304" y="1077265"/>
          <a:ext cx="4451350" cy="54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1350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 could with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49592DA-CDAE-C647-AE46-FF76352E6EEF}"/>
              </a:ext>
            </a:extLst>
          </p:cNvPr>
          <p:cNvSpPr txBox="1"/>
          <p:nvPr/>
        </p:nvSpPr>
        <p:spPr>
          <a:xfrm>
            <a:off x="277504" y="3156505"/>
            <a:ext cx="81806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2. Write to complete these sentences using pictures and words given</a:t>
            </a:r>
            <a:endParaRPr lang="vi-VN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BC61F267-87EE-9C4A-B075-15EBFF2B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40475"/>
            <a:ext cx="830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FF"/>
                </a:solidFill>
                <a:latin typeface="Arial" panose="020B0604020202020204" pitchFamily="34" charset="0"/>
              </a:rPr>
              <a:t>Hoa wishes she </a:t>
            </a:r>
            <a:r>
              <a:rPr lang="en-US" altLang="en-VN" sz="2400" b="1">
                <a:solidFill>
                  <a:srgbClr val="CC0000"/>
                </a:solidFill>
                <a:latin typeface="Arial" panose="020B0604020202020204" pitchFamily="34" charset="0"/>
              </a:rPr>
              <a:t>could visit </a:t>
            </a:r>
            <a:r>
              <a:rPr lang="en-US" altLang="en-VN" sz="2400" b="1">
                <a:solidFill>
                  <a:srgbClr val="0000FF"/>
                </a:solidFill>
                <a:latin typeface="Arial" panose="020B0604020202020204" pitchFamily="34" charset="0"/>
              </a:rPr>
              <a:t>her parents.</a:t>
            </a:r>
          </a:p>
        </p:txBody>
      </p:sp>
      <p:sp>
        <p:nvSpPr>
          <p:cNvPr id="16389" name="Text Box 12">
            <a:extLst>
              <a:ext uri="{FF2B5EF4-FFF2-40B4-BE49-F238E27FC236}">
                <a16:creationId xmlns:a16="http://schemas.microsoft.com/office/drawing/2014/main" id="{2813001E-F3A8-8A4E-A742-92410EBFE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5678488"/>
            <a:ext cx="609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altLang="en-VN" sz="2400" b="1">
                <a:solidFill>
                  <a:srgbClr val="0000FF"/>
                </a:solidFill>
                <a:latin typeface="Arial" panose="020B0604020202020204" pitchFamily="34" charset="0"/>
              </a:rPr>
              <a:t>. Hoa / can visit / parents</a:t>
            </a:r>
          </a:p>
        </p:txBody>
      </p:sp>
      <p:pic>
        <p:nvPicPr>
          <p:cNvPr id="16390" name="Picture 14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DEEA9CD3-FB41-CE40-846E-FAAE4E84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727451"/>
            <a:ext cx="3810000" cy="177958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3" name="TextBox 1">
            <a:extLst>
              <a:ext uri="{FF2B5EF4-FFF2-40B4-BE49-F238E27FC236}">
                <a16:creationId xmlns:a16="http://schemas.microsoft.com/office/drawing/2014/main" id="{94EC7EA2-B996-4940-B1E4-AB9443295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078037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>
                <a:latin typeface="Arial" panose="020B0604020202020204" pitchFamily="34" charset="0"/>
              </a:rPr>
              <a:t> - For unreal wishes at present</a:t>
            </a:r>
            <a:endParaRPr lang="vi-VN" altLang="en-VN" sz="1800" b="1" i="1">
              <a:latin typeface="Arial" panose="020B0604020202020204" pitchFamily="34" charset="0"/>
            </a:endParaRPr>
          </a:p>
        </p:txBody>
      </p:sp>
      <p:sp>
        <p:nvSpPr>
          <p:cNvPr id="16394" name="TextBox 21">
            <a:extLst>
              <a:ext uri="{FF2B5EF4-FFF2-40B4-BE49-F238E27FC236}">
                <a16:creationId xmlns:a16="http://schemas.microsoft.com/office/drawing/2014/main" id="{78ACCE36-A1C6-8943-8C0B-463FC82F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495551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>
                <a:latin typeface="Arial" panose="020B0604020202020204" pitchFamily="34" charset="0"/>
              </a:rPr>
              <a:t> - For unreal ability at present</a:t>
            </a:r>
            <a:endParaRPr lang="vi-VN" altLang="en-VN" sz="1800" b="1" i="1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4FC63-8700-2E4E-9578-A958E4815CEF}"/>
              </a:ext>
            </a:extLst>
          </p:cNvPr>
          <p:cNvSpPr txBox="1"/>
          <p:nvPr/>
        </p:nvSpPr>
        <p:spPr>
          <a:xfrm>
            <a:off x="238126" y="1757609"/>
            <a:ext cx="264041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1. Sentence patterns</a:t>
            </a:r>
            <a:endParaRPr lang="vi-VN" b="1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6C19E7BA-9625-F84B-BD62-32EE1A59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52" y="-150910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000" b="1" i="1" dirty="0">
                <a:latin typeface="Arial" panose="020B0604020202020204" pitchFamily="34" charset="0"/>
              </a:rPr>
              <a:t>  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3: </a:t>
            </a:r>
            <a:r>
              <a:rPr lang="en-US" altLang="en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Language focus</a:t>
            </a:r>
          </a:p>
        </p:txBody>
      </p:sp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7D325E5A-A4AF-644B-8B3F-16144F6CE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65640"/>
              </p:ext>
            </p:extLst>
          </p:nvPr>
        </p:nvGraphicFramePr>
        <p:xfrm>
          <a:off x="120650" y="1066571"/>
          <a:ext cx="4451350" cy="54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1350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 could with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83CA570B-1732-874B-89BF-1605A2106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57211"/>
              </p:ext>
            </p:extLst>
          </p:nvPr>
        </p:nvGraphicFramePr>
        <p:xfrm>
          <a:off x="3926741" y="1687359"/>
          <a:ext cx="5002335" cy="7699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2335">
                  <a:extLst>
                    <a:ext uri="{9D8B030D-6E8A-4147-A177-3AD203B41FA5}">
                      <a16:colId xmlns:a16="http://schemas.microsoft.com/office/drawing/2014/main" val="3936745895"/>
                    </a:ext>
                  </a:extLst>
                </a:gridCol>
              </a:tblGrid>
              <a:tr h="76993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V(simple past)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be </a:t>
                      </a: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were</a:t>
                      </a:r>
                      <a:endParaRPr lang="en-US" altLang="en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19810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CFA1862D-E1B4-A147-9E13-E940F8A33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69301"/>
              </p:ext>
            </p:extLst>
          </p:nvPr>
        </p:nvGraphicFramePr>
        <p:xfrm>
          <a:off x="3819525" y="2499640"/>
          <a:ext cx="5216769" cy="472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6769">
                  <a:extLst>
                    <a:ext uri="{9D8B030D-6E8A-4147-A177-3AD203B41FA5}">
                      <a16:colId xmlns:a16="http://schemas.microsoft.com/office/drawing/2014/main" val="114466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could  +  V</a:t>
                      </a:r>
                      <a:endParaRPr lang="en-US" altLang="en-VN" sz="2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7745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>
            <a:extLst>
              <a:ext uri="{FF2B5EF4-FFF2-40B4-BE49-F238E27FC236}">
                <a16:creationId xmlns:a16="http://schemas.microsoft.com/office/drawing/2014/main" id="{CC638170-5ADE-964B-8106-029BF8E2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365501"/>
            <a:ext cx="4800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5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VN" sz="1800" b="1">
                <a:solidFill>
                  <a:srgbClr val="000000"/>
                </a:solidFill>
                <a:latin typeface="Arial" panose="020B0604020202020204" pitchFamily="34" charset="0"/>
              </a:rPr>
              <a:t>b.Hoa wishes she could visit her parents</a:t>
            </a:r>
          </a:p>
        </p:txBody>
      </p:sp>
      <p:sp>
        <p:nvSpPr>
          <p:cNvPr id="17411" name="Text Box 9">
            <a:extLst>
              <a:ext uri="{FF2B5EF4-FFF2-40B4-BE49-F238E27FC236}">
                <a16:creationId xmlns:a16="http://schemas.microsoft.com/office/drawing/2014/main" id="{02507E87-B5AF-A44A-907A-E1CD543C1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6694846"/>
            <a:ext cx="56328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/ can pass / exam</a:t>
            </a:r>
          </a:p>
        </p:txBody>
      </p:sp>
      <p:sp>
        <p:nvSpPr>
          <p:cNvPr id="17417" name="TextBox 1">
            <a:extLst>
              <a:ext uri="{FF2B5EF4-FFF2-40B4-BE49-F238E27FC236}">
                <a16:creationId xmlns:a16="http://schemas.microsoft.com/office/drawing/2014/main" id="{A20CF4BD-5544-014A-BC7F-43FCBA7C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078037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 dirty="0">
                <a:latin typeface="Arial" panose="020B0604020202020204" pitchFamily="34" charset="0"/>
              </a:rPr>
              <a:t> - For unreal wishes at present</a:t>
            </a:r>
            <a:endParaRPr lang="vi-VN" altLang="en-VN" sz="1800" b="1" i="1" dirty="0">
              <a:latin typeface="Arial" panose="020B0604020202020204" pitchFamily="34" charset="0"/>
            </a:endParaRPr>
          </a:p>
        </p:txBody>
      </p:sp>
      <p:sp>
        <p:nvSpPr>
          <p:cNvPr id="17418" name="TextBox 21">
            <a:extLst>
              <a:ext uri="{FF2B5EF4-FFF2-40B4-BE49-F238E27FC236}">
                <a16:creationId xmlns:a16="http://schemas.microsoft.com/office/drawing/2014/main" id="{B0A29667-9892-4440-AF86-1AE91740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495551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 i="1">
                <a:latin typeface="Arial" panose="020B0604020202020204" pitchFamily="34" charset="0"/>
              </a:rPr>
              <a:t> - For unreal ability at present</a:t>
            </a:r>
            <a:endParaRPr lang="vi-VN" altLang="en-VN" sz="1800" b="1" i="1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67F1C-90EC-C749-8754-8170A5486542}"/>
              </a:ext>
            </a:extLst>
          </p:cNvPr>
          <p:cNvSpPr txBox="1"/>
          <p:nvPr/>
        </p:nvSpPr>
        <p:spPr>
          <a:xfrm>
            <a:off x="201304" y="3232705"/>
            <a:ext cx="81806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Write to complete these sentences using pictures and words given</a:t>
            </a:r>
            <a:endParaRPr lang="vi-VN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9E855-5CE9-1442-90D3-1E1D374C4FA7}"/>
              </a:ext>
            </a:extLst>
          </p:cNvPr>
          <p:cNvSpPr txBox="1"/>
          <p:nvPr/>
        </p:nvSpPr>
        <p:spPr>
          <a:xfrm>
            <a:off x="238126" y="1757609"/>
            <a:ext cx="264041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Sentence patterns</a:t>
            </a:r>
            <a:endParaRPr lang="vi-VN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21" name="Picture 5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EA32F1DD-4CB0-9042-9103-26757D22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9" y="4379912"/>
            <a:ext cx="5632815" cy="22303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Text Box 14">
            <a:extLst>
              <a:ext uri="{FF2B5EF4-FFF2-40B4-BE49-F238E27FC236}">
                <a16:creationId xmlns:a16="http://schemas.microsoft.com/office/drawing/2014/main" id="{8D3A2849-419D-3743-9D7F-0F74101D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4276725"/>
            <a:ext cx="533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17423" name="Text Box 9">
            <a:extLst>
              <a:ext uri="{FF2B5EF4-FFF2-40B4-BE49-F238E27FC236}">
                <a16:creationId xmlns:a16="http://schemas.microsoft.com/office/drawing/2014/main" id="{996E56A7-8BE4-F34A-BF1E-F55A32385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7209630"/>
            <a:ext cx="609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wish I could pass the exam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B0138C9C-C9CE-904D-9C09-567048B5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52" y="-150910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000" b="1" i="1" dirty="0">
                <a:latin typeface="Arial" panose="020B0604020202020204" pitchFamily="34" charset="0"/>
              </a:rPr>
              <a:t>  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3: </a:t>
            </a:r>
            <a:r>
              <a:rPr lang="en-US" altLang="en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Language focus</a:t>
            </a: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8BA2142C-AB1A-CC46-955A-269AD0DBE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57238"/>
              </p:ext>
            </p:extLst>
          </p:nvPr>
        </p:nvGraphicFramePr>
        <p:xfrm>
          <a:off x="120650" y="1066571"/>
          <a:ext cx="4451350" cy="54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51350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 could with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37532D0F-9EA2-DA45-B83D-A31F1308D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45237"/>
              </p:ext>
            </p:extLst>
          </p:nvPr>
        </p:nvGraphicFramePr>
        <p:xfrm>
          <a:off x="3926741" y="1687359"/>
          <a:ext cx="5002335" cy="7699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2335">
                  <a:extLst>
                    <a:ext uri="{9D8B030D-6E8A-4147-A177-3AD203B41FA5}">
                      <a16:colId xmlns:a16="http://schemas.microsoft.com/office/drawing/2014/main" val="3936745895"/>
                    </a:ext>
                  </a:extLst>
                </a:gridCol>
              </a:tblGrid>
              <a:tr h="76993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V(simple past)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be </a:t>
                      </a:r>
                      <a:r>
                        <a:rPr lang="en-US" altLang="en-VN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were</a:t>
                      </a:r>
                      <a:endParaRPr lang="en-US" altLang="en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19810"/>
                  </a:ext>
                </a:extLst>
              </a:tr>
            </a:tbl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9D7D90C4-FB4D-9440-A5C0-64894F09B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55110"/>
              </p:ext>
            </p:extLst>
          </p:nvPr>
        </p:nvGraphicFramePr>
        <p:xfrm>
          <a:off x="3819525" y="2499640"/>
          <a:ext cx="5216769" cy="472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6769">
                  <a:extLst>
                    <a:ext uri="{9D8B030D-6E8A-4147-A177-3AD203B41FA5}">
                      <a16:colId xmlns:a16="http://schemas.microsoft.com/office/drawing/2014/main" val="114466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could  +  V</a:t>
                      </a:r>
                      <a:endParaRPr lang="en-US" altLang="en-VN" sz="25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7745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>
            <a:extLst>
              <a:ext uri="{FF2B5EF4-FFF2-40B4-BE49-F238E27FC236}">
                <a16:creationId xmlns:a16="http://schemas.microsoft.com/office/drawing/2014/main" id="{5617433A-C12A-6A40-84A5-129E634FA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847186"/>
            <a:ext cx="4800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5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V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b. </a:t>
            </a:r>
            <a:r>
              <a:rPr lang="en-US" altLang="en-VN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Hoa</a:t>
            </a:r>
            <a:r>
              <a:rPr lang="en-US" altLang="en-V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wishes she could visit her parents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8E200-E1B3-CA46-AB3E-EBE6B689D85F}"/>
              </a:ext>
            </a:extLst>
          </p:cNvPr>
          <p:cNvSpPr txBox="1"/>
          <p:nvPr/>
        </p:nvSpPr>
        <p:spPr>
          <a:xfrm>
            <a:off x="221302" y="1232973"/>
            <a:ext cx="81806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Write to complete these sentences using pictures and words given</a:t>
            </a:r>
            <a:endParaRPr lang="vi-VN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Text Box 9">
            <a:extLst>
              <a:ext uri="{FF2B5EF4-FFF2-40B4-BE49-F238E27FC236}">
                <a16:creationId xmlns:a16="http://schemas.microsoft.com/office/drawing/2014/main" id="{97D6BC12-E022-B04D-8C56-45CA4C54C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91" y="2426397"/>
            <a:ext cx="6096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c. I  wish I could pass the exam</a:t>
            </a:r>
          </a:p>
        </p:txBody>
      </p:sp>
      <p:pic>
        <p:nvPicPr>
          <p:cNvPr id="18445" name="Picture 6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39DA8CDF-3C17-F44E-B73A-6F423DE3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173355"/>
            <a:ext cx="4991687" cy="27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0">
            <a:extLst>
              <a:ext uri="{FF2B5EF4-FFF2-40B4-BE49-F238E27FC236}">
                <a16:creationId xmlns:a16="http://schemas.microsoft.com/office/drawing/2014/main" id="{20263A45-493D-6F49-B7B6-1822C9A7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64" y="6035942"/>
            <a:ext cx="444070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/ it / not rain</a:t>
            </a:r>
          </a:p>
        </p:txBody>
      </p:sp>
      <p:sp>
        <p:nvSpPr>
          <p:cNvPr id="18447" name="Text Box 12">
            <a:extLst>
              <a:ext uri="{FF2B5EF4-FFF2-40B4-BE49-F238E27FC236}">
                <a16:creationId xmlns:a16="http://schemas.microsoft.com/office/drawing/2014/main" id="{E769ADB3-8DAA-E849-950F-0511E587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2743142"/>
            <a:ext cx="533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 dirty="0">
                <a:solidFill>
                  <a:srgbClr val="000000"/>
                </a:solidFill>
                <a:latin typeface="VNI-Times" pitchFamily="2" charset="0"/>
              </a:rPr>
              <a:t>d.</a:t>
            </a:r>
          </a:p>
        </p:txBody>
      </p:sp>
      <p:sp>
        <p:nvSpPr>
          <p:cNvPr id="18448" name="Text Box 10">
            <a:extLst>
              <a:ext uri="{FF2B5EF4-FFF2-40B4-BE49-F238E27FC236}">
                <a16:creationId xmlns:a16="http://schemas.microsoft.com/office/drawing/2014/main" id="{4ED26F0F-20AF-5549-AA45-0B8FED8D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6621463"/>
            <a:ext cx="4051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wish it did not rain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C74D3650-2CC3-424E-B358-181097EA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-158255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000" b="1" i="1" dirty="0">
                <a:latin typeface="Arial" panose="020B0604020202020204" pitchFamily="34" charset="0"/>
              </a:rPr>
              <a:t>  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3: </a:t>
            </a:r>
            <a:r>
              <a:rPr lang="en-US" altLang="en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Language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>
            <a:extLst>
              <a:ext uri="{FF2B5EF4-FFF2-40B4-BE49-F238E27FC236}">
                <a16:creationId xmlns:a16="http://schemas.microsoft.com/office/drawing/2014/main" id="{D9D48159-3785-594C-91F5-5AA67AA5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934353"/>
            <a:ext cx="4800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5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VN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b.Hoa</a:t>
            </a:r>
            <a:r>
              <a:rPr lang="en-US" altLang="en-V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wishes she could visit her parents.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DCE36-E92F-8645-9669-7DFCD196BCF9}"/>
              </a:ext>
            </a:extLst>
          </p:cNvPr>
          <p:cNvSpPr txBox="1"/>
          <p:nvPr/>
        </p:nvSpPr>
        <p:spPr>
          <a:xfrm>
            <a:off x="221302" y="1712078"/>
            <a:ext cx="81806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</a:rPr>
              <a:t>Write to complete these sentences using pictures and words given</a:t>
            </a:r>
            <a:endParaRPr lang="vi-VN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Text Box 9">
            <a:extLst>
              <a:ext uri="{FF2B5EF4-FFF2-40B4-BE49-F238E27FC236}">
                <a16:creationId xmlns:a16="http://schemas.microsoft.com/office/drawing/2014/main" id="{2B4C136B-3661-3A45-92D6-94A81766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27" y="2547521"/>
            <a:ext cx="6096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c. I  wish I could pass the exam.</a:t>
            </a:r>
          </a:p>
        </p:txBody>
      </p:sp>
      <p:pic>
        <p:nvPicPr>
          <p:cNvPr id="19470" name="Picture 7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6F635408-3942-7740-B49D-B1DDAB35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3739733"/>
            <a:ext cx="4173390" cy="26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1">
            <a:extLst>
              <a:ext uri="{FF2B5EF4-FFF2-40B4-BE49-F238E27FC236}">
                <a16:creationId xmlns:a16="http://schemas.microsoft.com/office/drawing/2014/main" id="{189893AC-7882-D340-9647-A8C29E63C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64288"/>
            <a:ext cx="6096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/ stay / Hue</a:t>
            </a:r>
          </a:p>
        </p:txBody>
      </p:sp>
      <p:sp>
        <p:nvSpPr>
          <p:cNvPr id="19472" name="Text Box 13">
            <a:extLst>
              <a:ext uri="{FF2B5EF4-FFF2-40B4-BE49-F238E27FC236}">
                <a16:creationId xmlns:a16="http://schemas.microsoft.com/office/drawing/2014/main" id="{8F9D53EE-942E-BE46-AF59-990A91AF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905375"/>
            <a:ext cx="533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e.</a:t>
            </a:r>
          </a:p>
        </p:txBody>
      </p:sp>
      <p:sp>
        <p:nvSpPr>
          <p:cNvPr id="19473" name="Text Box 10">
            <a:extLst>
              <a:ext uri="{FF2B5EF4-FFF2-40B4-BE49-F238E27FC236}">
                <a16:creationId xmlns:a16="http://schemas.microsoft.com/office/drawing/2014/main" id="{0BABB598-1F8D-E34C-B538-BAEB02B2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83" y="2945983"/>
            <a:ext cx="4049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d. We  wish it did not rain.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E50D80E3-2B23-3743-91A5-D5123B2A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6789738"/>
            <a:ext cx="6096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wish they stayed in Hue.</a:t>
            </a: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48CE443B-4456-3442-92F8-7D2C394C826B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38757"/>
            <a:ext cx="7315200" cy="1476987"/>
            <a:chOff x="588498" y="-416589"/>
            <a:chExt cx="7315200" cy="1478247"/>
          </a:xfrm>
        </p:grpSpPr>
        <p:sp>
          <p:nvSpPr>
            <p:cNvPr id="20" name="TextBox 1">
              <a:extLst>
                <a:ext uri="{FF2B5EF4-FFF2-40B4-BE49-F238E27FC236}">
                  <a16:creationId xmlns:a16="http://schemas.microsoft.com/office/drawing/2014/main" id="{94E467D5-73CF-AC48-9655-1994253F1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0A4229A9-2181-C344-93D5-535D5BBD1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>
            <a:extLst>
              <a:ext uri="{FF2B5EF4-FFF2-40B4-BE49-F238E27FC236}">
                <a16:creationId xmlns:a16="http://schemas.microsoft.com/office/drawing/2014/main" id="{4A009B82-5346-3349-9C8E-DD5AE9B3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87" y="2652326"/>
            <a:ext cx="681755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wishes she could visit her parents.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BEA791-668C-F947-AA4F-6622DAECA959}"/>
              </a:ext>
            </a:extLst>
          </p:cNvPr>
          <p:cNvSpPr txBox="1"/>
          <p:nvPr/>
        </p:nvSpPr>
        <p:spPr>
          <a:xfrm>
            <a:off x="161926" y="1836589"/>
            <a:ext cx="89820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to complete these sentences using pictures and words given</a:t>
            </a:r>
            <a:endParaRPr lang="vi-VN" sz="25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Text Box 9">
            <a:extLst>
              <a:ext uri="{FF2B5EF4-FFF2-40B4-BE49-F238E27FC236}">
                <a16:creationId xmlns:a16="http://schemas.microsoft.com/office/drawing/2014/main" id="{76FBD111-4B93-564F-883A-09533EA2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6" y="3067844"/>
            <a:ext cx="6096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  wish I could pass the exam.</a:t>
            </a:r>
          </a:p>
        </p:txBody>
      </p:sp>
      <p:sp>
        <p:nvSpPr>
          <p:cNvPr id="20493" name="Text Box 10">
            <a:extLst>
              <a:ext uri="{FF2B5EF4-FFF2-40B4-BE49-F238E27FC236}">
                <a16:creationId xmlns:a16="http://schemas.microsoft.com/office/drawing/2014/main" id="{C2231AD5-D1A0-8E43-BB3D-F8E9D141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87" y="3496844"/>
            <a:ext cx="404971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We  wish it did not rain.</a:t>
            </a:r>
          </a:p>
        </p:txBody>
      </p:sp>
      <p:sp>
        <p:nvSpPr>
          <p:cNvPr id="20494" name="Text Box 11">
            <a:extLst>
              <a:ext uri="{FF2B5EF4-FFF2-40B4-BE49-F238E27FC236}">
                <a16:creationId xmlns:a16="http://schemas.microsoft.com/office/drawing/2014/main" id="{E6469C79-E840-3343-97EC-55BEB7BD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87" y="3981640"/>
            <a:ext cx="6096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They wish they stayed in Hue.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8FC868A-16A7-7242-9720-01B5E910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980" y="6564276"/>
            <a:ext cx="922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V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VN" sz="2000" b="1" dirty="0">
                <a:solidFill>
                  <a:srgbClr val="990000"/>
                </a:solidFill>
                <a:latin typeface="Arial" panose="020B0604020202020204" pitchFamily="34" charset="0"/>
              </a:rPr>
              <a:t>*</a:t>
            </a:r>
            <a:r>
              <a:rPr lang="en-US" altLang="en-V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Van will live with </a:t>
            </a:r>
            <a:r>
              <a:rPr lang="en-US" altLang="en-VN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V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Parkers on the farm __ the beginning of October.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8E9A102B-BA41-2847-8CF9-DE6E58DE5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653" y="6579490"/>
            <a:ext cx="73501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i="1" dirty="0">
                <a:latin typeface="VNI-Times" pitchFamily="2" charset="0"/>
              </a:rPr>
              <a:t> </a:t>
            </a:r>
            <a:r>
              <a:rPr lang="en-US" altLang="en-VN" sz="2500" b="1" i="1" dirty="0">
                <a:solidFill>
                  <a:srgbClr val="FF0000"/>
                </a:solidFill>
                <a:latin typeface="Arial" panose="020B0604020202020204" pitchFamily="34" charset="0"/>
              </a:rPr>
              <a:t>till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360B5B-0EA8-C342-A283-18240821CE16}"/>
              </a:ext>
            </a:extLst>
          </p:cNvPr>
          <p:cNvCxnSpPr/>
          <p:nvPr/>
        </p:nvCxnSpPr>
        <p:spPr>
          <a:xfrm flipH="1">
            <a:off x="5217221" y="6981139"/>
            <a:ext cx="7938" cy="31273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 Box 11">
            <a:extLst>
              <a:ext uri="{FF2B5EF4-FFF2-40B4-BE49-F238E27FC236}">
                <a16:creationId xmlns:a16="http://schemas.microsoft.com/office/drawing/2014/main" id="{85FBA2B4-9948-6E4D-B090-231BCE14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20" y="7296266"/>
            <a:ext cx="6096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i="1" dirty="0" err="1">
                <a:solidFill>
                  <a:srgbClr val="6600FF"/>
                </a:solidFill>
                <a:latin typeface="Arial" panose="020B0604020202020204" pitchFamily="34" charset="0"/>
              </a:rPr>
              <a:t>preposion</a:t>
            </a:r>
            <a:r>
              <a:rPr lang="en-US" altLang="en-VN" sz="1800" b="1" i="1" dirty="0">
                <a:solidFill>
                  <a:srgbClr val="6600FF"/>
                </a:solidFill>
                <a:latin typeface="Arial" panose="020B0604020202020204" pitchFamily="34" charset="0"/>
              </a:rPr>
              <a:t> of time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603D38F5-F2FF-F74F-B579-E3CD2436A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5255994"/>
            <a:ext cx="9220200" cy="92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VN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 in, at, till/ until, from…(up)to, between…and, before, after, since, for </a:t>
            </a: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2507B0CE-4FCB-E546-B378-C2ABE5926BBF}"/>
              </a:ext>
            </a:extLst>
          </p:cNvPr>
          <p:cNvGrpSpPr>
            <a:grpSpLocks/>
          </p:cNvGrpSpPr>
          <p:nvPr/>
        </p:nvGrpSpPr>
        <p:grpSpPr bwMode="auto">
          <a:xfrm>
            <a:off x="588498" y="214068"/>
            <a:ext cx="7315200" cy="1476987"/>
            <a:chOff x="588498" y="-416589"/>
            <a:chExt cx="7315200" cy="1478247"/>
          </a:xfrm>
        </p:grpSpPr>
        <p:sp>
          <p:nvSpPr>
            <p:cNvPr id="25" name="TextBox 1">
              <a:extLst>
                <a:ext uri="{FF2B5EF4-FFF2-40B4-BE49-F238E27FC236}">
                  <a16:creationId xmlns:a16="http://schemas.microsoft.com/office/drawing/2014/main" id="{F52E0148-F230-FC46-98FB-6D68CF68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D3ADBD07-EE0F-0F42-93AA-69B7EC1C9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A4B7C419-6363-384E-A391-D0748EF5E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97250"/>
              </p:ext>
            </p:extLst>
          </p:nvPr>
        </p:nvGraphicFramePr>
        <p:xfrm>
          <a:off x="34583" y="4532949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Preposition of time</a:t>
                      </a:r>
                      <a:endParaRPr lang="en-VN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4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C34388-BDC7-154C-B832-0F77D715469B}"/>
              </a:ext>
            </a:extLst>
          </p:cNvPr>
          <p:cNvGrpSpPr>
            <a:grpSpLocks/>
          </p:cNvGrpSpPr>
          <p:nvPr/>
        </p:nvGrpSpPr>
        <p:grpSpPr bwMode="auto">
          <a:xfrm>
            <a:off x="588498" y="214068"/>
            <a:ext cx="7315200" cy="1476987"/>
            <a:chOff x="588498" y="-416589"/>
            <a:chExt cx="7315200" cy="1478247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389A18D3-3213-5A43-8A88-AC2E78FEB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20C7D021-8523-7F48-9916-A488CF462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id="{BEE00932-57F0-F14D-8667-B3FCD2C0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2297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 + Month: in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957CBFD-F136-144A-B2B4-CF506A57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29962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on + day of week: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VN" sz="2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80E04E9-40DA-2047-8E92-556C36AC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07016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at + time, part of a day… :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noon, at night….  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65A950C-0491-1343-BED3-0AD5378A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62002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Between …..and: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tời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VN" sz="2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C42F130-1A68-F94C-95F0-64F8BB17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87079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Till ….. To: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CC0BEF9-6048-2949-9A2E-79EDC46A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64133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for: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VN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altLang="en-VN" sz="2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Text Box 11">
            <a:extLst>
              <a:ext uri="{FF2B5EF4-FFF2-40B4-BE49-F238E27FC236}">
                <a16:creationId xmlns:a16="http://schemas.microsoft.com/office/drawing/2014/main" id="{A26D2BFA-EABF-0C42-A32E-5674076B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745037"/>
            <a:ext cx="6096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i="1">
                <a:solidFill>
                  <a:srgbClr val="002060"/>
                </a:solidFill>
                <a:latin typeface="Arial" panose="020B0604020202020204" pitchFamily="34" charset="0"/>
              </a:rPr>
              <a:t>* Fill in the blanks.</a:t>
            </a:r>
          </a:p>
        </p:txBody>
      </p:sp>
      <p:sp>
        <p:nvSpPr>
          <p:cNvPr id="21520" name="Rectangle 3">
            <a:extLst>
              <a:ext uri="{FF2B5EF4-FFF2-40B4-BE49-F238E27FC236}">
                <a16:creationId xmlns:a16="http://schemas.microsoft.com/office/drawing/2014/main" id="{525DE323-D5B1-544D-A0DE-0DCE35735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716" y="2465376"/>
            <a:ext cx="9220200" cy="9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 in, at, till/ until, from…(up)to, between…and, before, after, since, for </a:t>
            </a:r>
          </a:p>
        </p:txBody>
      </p:sp>
      <p:sp>
        <p:nvSpPr>
          <p:cNvPr id="21521" name="Text Box 6">
            <a:extLst>
              <a:ext uri="{FF2B5EF4-FFF2-40B4-BE49-F238E27FC236}">
                <a16:creationId xmlns:a16="http://schemas.microsoft.com/office/drawing/2014/main" id="{90C02D57-E0FC-BD4C-B8DB-B214627A8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86350"/>
            <a:ext cx="2935288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      </a:t>
            </a: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1.  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Sunday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May 23</a:t>
            </a:r>
            <a:r>
              <a:rPr lang="en-US" altLang="en-VN" sz="2200" b="1" baseline="30000">
                <a:solidFill>
                  <a:srgbClr val="000000"/>
                </a:solidFill>
                <a:latin typeface="Arial" panose="020B0604020202020204" pitchFamily="34" charset="0"/>
              </a:rPr>
              <a:t>rd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New Year’s E</a:t>
            </a:r>
            <a:r>
              <a:rPr lang="en-US" altLang="en-VN" sz="2200" b="1">
                <a:solidFill>
                  <a:srgbClr val="000000"/>
                </a:solidFill>
                <a:latin typeface="VNI-Times" pitchFamily="2" charset="0"/>
              </a:rPr>
              <a:t>ve</a:t>
            </a:r>
          </a:p>
        </p:txBody>
      </p:sp>
      <p:sp>
        <p:nvSpPr>
          <p:cNvPr id="21522" name="Text Box 9">
            <a:extLst>
              <a:ext uri="{FF2B5EF4-FFF2-40B4-BE49-F238E27FC236}">
                <a16:creationId xmlns:a16="http://schemas.microsoft.com/office/drawing/2014/main" id="{871AB86E-B3D9-4248-B194-15963B69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4668838"/>
            <a:ext cx="6619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800" b="1" i="1">
                <a:latin typeface="VNI-Times" pitchFamily="2" charset="0"/>
              </a:rPr>
              <a:t>    </a:t>
            </a:r>
            <a:r>
              <a:rPr lang="en-US" altLang="en-VN" sz="2200" b="1" i="1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</a:p>
        </p:txBody>
      </p:sp>
      <p:sp>
        <p:nvSpPr>
          <p:cNvPr id="21523" name="Text Box 9">
            <a:extLst>
              <a:ext uri="{FF2B5EF4-FFF2-40B4-BE49-F238E27FC236}">
                <a16:creationId xmlns:a16="http://schemas.microsoft.com/office/drawing/2014/main" id="{0ECC1D10-A789-6E48-AE18-D89B84FD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9" y="5597525"/>
            <a:ext cx="663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 i="1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</a:p>
        </p:txBody>
      </p:sp>
      <p:sp>
        <p:nvSpPr>
          <p:cNvPr id="21524" name="Text Box 9">
            <a:extLst>
              <a:ext uri="{FF2B5EF4-FFF2-40B4-BE49-F238E27FC236}">
                <a16:creationId xmlns:a16="http://schemas.microsoft.com/office/drawing/2014/main" id="{5486C42F-BB35-1E4A-AD0D-82BFE16D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1" y="6108700"/>
            <a:ext cx="6635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 i="1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</a:p>
        </p:txBody>
      </p:sp>
      <p:sp>
        <p:nvSpPr>
          <p:cNvPr id="21525" name="Text Box 9">
            <a:extLst>
              <a:ext uri="{FF2B5EF4-FFF2-40B4-BE49-F238E27FC236}">
                <a16:creationId xmlns:a16="http://schemas.microsoft.com/office/drawing/2014/main" id="{C5F119F2-5A93-9C47-9FC2-7803CC04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6602413"/>
            <a:ext cx="6619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 i="1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</a:p>
        </p:txBody>
      </p:sp>
      <p:sp>
        <p:nvSpPr>
          <p:cNvPr id="21526" name="Text Box 7">
            <a:extLst>
              <a:ext uri="{FF2B5EF4-FFF2-40B4-BE49-F238E27FC236}">
                <a16:creationId xmlns:a16="http://schemas.microsoft.com/office/drawing/2014/main" id="{04F8EAD8-14A3-A340-BE13-07667B286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084763"/>
            <a:ext cx="38385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2.  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1998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Summer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the morning/afternoon </a:t>
            </a:r>
          </a:p>
        </p:txBody>
      </p:sp>
      <p:sp>
        <p:nvSpPr>
          <p:cNvPr id="21527" name="Text Box 10">
            <a:extLst>
              <a:ext uri="{FF2B5EF4-FFF2-40B4-BE49-F238E27FC236}">
                <a16:creationId xmlns:a16="http://schemas.microsoft.com/office/drawing/2014/main" id="{97A60EE3-319E-7E4F-8E7B-8E060B2F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5105400"/>
            <a:ext cx="6969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</a:t>
            </a:r>
            <a:r>
              <a:rPr lang="en-US" altLang="en-VN" sz="2200" b="1" i="1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21528" name="Text Box 10">
            <a:extLst>
              <a:ext uri="{FF2B5EF4-FFF2-40B4-BE49-F238E27FC236}">
                <a16:creationId xmlns:a16="http://schemas.microsoft.com/office/drawing/2014/main" id="{4F409414-1634-1E42-B1DD-D35A8A93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5595938"/>
            <a:ext cx="6969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</a:t>
            </a:r>
            <a:r>
              <a:rPr lang="en-US" altLang="en-VN" sz="2200" b="1" i="1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21529" name="Text Box 10">
            <a:extLst>
              <a:ext uri="{FF2B5EF4-FFF2-40B4-BE49-F238E27FC236}">
                <a16:creationId xmlns:a16="http://schemas.microsoft.com/office/drawing/2014/main" id="{92FB7DC8-B21A-2042-A57B-23BB38169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6102350"/>
            <a:ext cx="6969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</a:t>
            </a:r>
            <a:r>
              <a:rPr lang="en-US" altLang="en-VN" sz="2200" b="1" i="1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21530" name="Text Box 10">
            <a:extLst>
              <a:ext uri="{FF2B5EF4-FFF2-40B4-BE49-F238E27FC236}">
                <a16:creationId xmlns:a16="http://schemas.microsoft.com/office/drawing/2014/main" id="{8FFF5C4F-86E0-B845-90F6-A33FA013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6594475"/>
            <a:ext cx="6969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</a:t>
            </a:r>
            <a:r>
              <a:rPr lang="en-US" altLang="en-VN" sz="2200" b="1" i="1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21531" name="Text Box 8">
            <a:extLst>
              <a:ext uri="{FF2B5EF4-FFF2-40B4-BE49-F238E27FC236}">
                <a16:creationId xmlns:a16="http://schemas.microsoft.com/office/drawing/2014/main" id="{3E971200-FCC7-584F-AF37-4769234B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5124451"/>
            <a:ext cx="2924175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3.   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 6 o’clock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 Christmas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__ noon/ night/ midday</a:t>
            </a:r>
          </a:p>
        </p:txBody>
      </p:sp>
      <p:sp>
        <p:nvSpPr>
          <p:cNvPr id="21532" name="Text Box 11">
            <a:extLst>
              <a:ext uri="{FF2B5EF4-FFF2-40B4-BE49-F238E27FC236}">
                <a16:creationId xmlns:a16="http://schemas.microsoft.com/office/drawing/2014/main" id="{5F5DF14B-4D3D-4C4A-8D58-0F2165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5124450"/>
            <a:ext cx="990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 </a:t>
            </a:r>
            <a:r>
              <a:rPr lang="en-US" altLang="en-VN" sz="2200" b="1" i="1">
                <a:solidFill>
                  <a:srgbClr val="660033"/>
                </a:solidFill>
                <a:latin typeface="Arial" panose="020B0604020202020204" pitchFamily="34" charset="0"/>
              </a:rPr>
              <a:t>at</a:t>
            </a:r>
          </a:p>
        </p:txBody>
      </p:sp>
      <p:sp>
        <p:nvSpPr>
          <p:cNvPr id="21533" name="Text Box 11">
            <a:extLst>
              <a:ext uri="{FF2B5EF4-FFF2-40B4-BE49-F238E27FC236}">
                <a16:creationId xmlns:a16="http://schemas.microsoft.com/office/drawing/2014/main" id="{BEF7CF45-66D6-FE40-9F43-5E526DE2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5638800"/>
            <a:ext cx="990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 </a:t>
            </a:r>
            <a:r>
              <a:rPr lang="en-US" altLang="en-VN" sz="2200" b="1" i="1">
                <a:solidFill>
                  <a:srgbClr val="660033"/>
                </a:solidFill>
                <a:latin typeface="Arial" panose="020B0604020202020204" pitchFamily="34" charset="0"/>
              </a:rPr>
              <a:t>at</a:t>
            </a:r>
          </a:p>
        </p:txBody>
      </p:sp>
      <p:sp>
        <p:nvSpPr>
          <p:cNvPr id="21534" name="Text Box 11">
            <a:extLst>
              <a:ext uri="{FF2B5EF4-FFF2-40B4-BE49-F238E27FC236}">
                <a16:creationId xmlns:a16="http://schemas.microsoft.com/office/drawing/2014/main" id="{22C2CF34-F090-C148-BD01-2051C1E2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6148388"/>
            <a:ext cx="990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 </a:t>
            </a:r>
            <a:r>
              <a:rPr lang="en-US" altLang="en-VN" sz="2200" b="1" i="1">
                <a:solidFill>
                  <a:srgbClr val="660033"/>
                </a:solidFill>
                <a:latin typeface="Arial" panose="020B0604020202020204" pitchFamily="34" charset="0"/>
              </a:rPr>
              <a:t>at</a:t>
            </a:r>
          </a:p>
        </p:txBody>
      </p:sp>
      <p:sp>
        <p:nvSpPr>
          <p:cNvPr id="21535" name="Text Box 11">
            <a:extLst>
              <a:ext uri="{FF2B5EF4-FFF2-40B4-BE49-F238E27FC236}">
                <a16:creationId xmlns:a16="http://schemas.microsoft.com/office/drawing/2014/main" id="{C32E6190-0A19-C040-BC3C-191F1073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6646862"/>
            <a:ext cx="990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>
                <a:latin typeface="VNI-Times" pitchFamily="2" charset="0"/>
              </a:rPr>
              <a:t>   </a:t>
            </a:r>
            <a:r>
              <a:rPr lang="en-US" altLang="en-VN" sz="2200" b="1" i="1">
                <a:solidFill>
                  <a:srgbClr val="660033"/>
                </a:solidFill>
                <a:latin typeface="Arial" panose="020B0604020202020204" pitchFamily="34" charset="0"/>
              </a:rPr>
              <a:t>at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043C782A-5BAD-6B41-98D5-1193457D4F62}"/>
              </a:ext>
            </a:extLst>
          </p:cNvPr>
          <p:cNvGrpSpPr>
            <a:grpSpLocks/>
          </p:cNvGrpSpPr>
          <p:nvPr/>
        </p:nvGrpSpPr>
        <p:grpSpPr bwMode="auto">
          <a:xfrm>
            <a:off x="1081088" y="-9037"/>
            <a:ext cx="7315200" cy="1476987"/>
            <a:chOff x="588498" y="-416589"/>
            <a:chExt cx="7315200" cy="1478247"/>
          </a:xfrm>
        </p:grpSpPr>
        <p:sp>
          <p:nvSpPr>
            <p:cNvPr id="33" name="TextBox 1">
              <a:extLst>
                <a:ext uri="{FF2B5EF4-FFF2-40B4-BE49-F238E27FC236}">
                  <a16:creationId xmlns:a16="http://schemas.microsoft.com/office/drawing/2014/main" id="{2B800585-9750-D242-9FEA-F43B43750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34" name="TextBox 2">
              <a:extLst>
                <a:ext uri="{FF2B5EF4-FFF2-40B4-BE49-F238E27FC236}">
                  <a16:creationId xmlns:a16="http://schemas.microsoft.com/office/drawing/2014/main" id="{D1A24271-3A5E-EB42-A53E-186EFE680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  <p:graphicFrame>
        <p:nvGraphicFramePr>
          <p:cNvPr id="35" name="Table 2">
            <a:extLst>
              <a:ext uri="{FF2B5EF4-FFF2-40B4-BE49-F238E27FC236}">
                <a16:creationId xmlns:a16="http://schemas.microsoft.com/office/drawing/2014/main" id="{82168938-4F27-0645-B05E-4F4AFEC94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28988"/>
              </p:ext>
            </p:extLst>
          </p:nvPr>
        </p:nvGraphicFramePr>
        <p:xfrm>
          <a:off x="196850" y="1634161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Preposition of time</a:t>
                      </a:r>
                      <a:endParaRPr lang="en-VN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21" grpId="0"/>
      <p:bldP spid="21522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  <p:bldP spid="21530" grpId="0"/>
      <p:bldP spid="21531" grpId="0"/>
      <p:bldP spid="21532" grpId="0"/>
      <p:bldP spid="21533" grpId="0"/>
      <p:bldP spid="21534" grpId="0"/>
      <p:bldP spid="215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D6BFE55A-9936-4F49-A31D-AD95C0D9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6638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BC27520-F0BD-9548-B9C8-A422DC1C5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73638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pic>
        <p:nvPicPr>
          <p:cNvPr id="192532" name="Picture 20">
            <a:extLst>
              <a:ext uri="{FF2B5EF4-FFF2-40B4-BE49-F238E27FC236}">
                <a16:creationId xmlns:a16="http://schemas.microsoft.com/office/drawing/2014/main" id="{E2EFB170-4B40-8944-A36A-8DBE220B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30237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33" name="Picture 21">
            <a:extLst>
              <a:ext uri="{FF2B5EF4-FFF2-40B4-BE49-F238E27FC236}">
                <a16:creationId xmlns:a16="http://schemas.microsoft.com/office/drawing/2014/main" id="{19D8B691-9B55-4F48-91E2-215034A8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0237"/>
            <a:ext cx="441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>
            <a:extLst>
              <a:ext uri="{FF2B5EF4-FFF2-40B4-BE49-F238E27FC236}">
                <a16:creationId xmlns:a16="http://schemas.microsoft.com/office/drawing/2014/main" id="{16C2BE19-4229-CD4A-9184-2B52A08B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388100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Arial" panose="020B0604020202020204" pitchFamily="34" charset="0"/>
              </a:rPr>
              <a:t>itinerary (n)</a:t>
            </a:r>
            <a:endParaRPr lang="vi-VN" altLang="en-VN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C523AA0E-3136-E645-A4F3-3193CA47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6448425"/>
            <a:ext cx="1943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VN" sz="2200" b="1">
                <a:latin typeface="Arial" panose="020B0604020202020204" pitchFamily="34" charset="0"/>
              </a:rPr>
              <a:t>/ iˈtinərəri /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57BA510-D25F-6F47-AA81-19547E0E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98613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FF0000"/>
                </a:solidFill>
                <a:latin typeface="Arial" panose="020B0604020202020204" pitchFamily="34" charset="0"/>
              </a:rPr>
              <a:t>Which place </a:t>
            </a:r>
            <a:r>
              <a:rPr lang="en-US" altLang="en-VN" sz="2400" b="1">
                <a:solidFill>
                  <a:srgbClr val="000000"/>
                </a:solidFill>
                <a:latin typeface="Arial" panose="020B0604020202020204" pitchFamily="34" charset="0"/>
              </a:rPr>
              <a:t>am I talking about ?</a:t>
            </a:r>
            <a:endParaRPr lang="vi-VN" altLang="en-VN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4" descr="http://s1.img.yan.vn/YanNews/2167221/201607/20160707-114601-9_600x450.jpg">
            <a:extLst>
              <a:ext uri="{FF2B5EF4-FFF2-40B4-BE49-F238E27FC236}">
                <a16:creationId xmlns:a16="http://schemas.microsoft.com/office/drawing/2014/main" id="{70A7726A-A4D0-8243-94F9-FAF0EC28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59037"/>
            <a:ext cx="784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48365-C107-A54D-9E41-A99DFA817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69038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latin typeface="Arial" panose="020B0604020202020204" pitchFamily="34" charset="0"/>
              </a:rPr>
              <a:t>On the way to the place, tourists have a chance to travel between the green paddy fields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349C29EF-B8C0-AA4E-9EBE-94AF6D4A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741362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b="1">
                <a:solidFill>
                  <a:srgbClr val="0000FF"/>
                </a:solidFill>
                <a:latin typeface="Arial" panose="020B0604020202020204" pitchFamily="34" charset="0"/>
              </a:rPr>
              <a:t>Let’s play guessing game</a:t>
            </a:r>
            <a:endParaRPr lang="vi-VN" altLang="en-VN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37820E7B-69FD-0B48-AE99-2A8B232D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6638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7D2789CD-5C1D-E245-B037-17F967BD7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9350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199693" name="Text Box 13">
            <a:extLst>
              <a:ext uri="{FF2B5EF4-FFF2-40B4-BE49-F238E27FC236}">
                <a16:creationId xmlns:a16="http://schemas.microsoft.com/office/drawing/2014/main" id="{9F4EC1CD-D909-584E-9738-49BF1898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80" y="5398294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i="1" dirty="0">
                <a:solidFill>
                  <a:srgbClr val="FF0000"/>
                </a:solidFill>
                <a:latin typeface="VNI-Times" pitchFamily="2" charset="0"/>
              </a:rPr>
              <a:t>on</a:t>
            </a:r>
          </a:p>
        </p:txBody>
      </p:sp>
      <p:sp>
        <p:nvSpPr>
          <p:cNvPr id="199696" name="Text Box 16">
            <a:extLst>
              <a:ext uri="{FF2B5EF4-FFF2-40B4-BE49-F238E27FC236}">
                <a16:creationId xmlns:a16="http://schemas.microsoft.com/office/drawing/2014/main" id="{9C622501-727B-0A4E-BA07-ED68A5FB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59760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i="1" dirty="0">
                <a:solidFill>
                  <a:srgbClr val="FF0000"/>
                </a:solidFill>
                <a:latin typeface="VNI-Times" pitchFamily="2" charset="0"/>
              </a:rPr>
              <a:t>between</a:t>
            </a:r>
          </a:p>
        </p:txBody>
      </p:sp>
      <p:sp>
        <p:nvSpPr>
          <p:cNvPr id="199697" name="Text Box 17">
            <a:extLst>
              <a:ext uri="{FF2B5EF4-FFF2-40B4-BE49-F238E27FC236}">
                <a16:creationId xmlns:a16="http://schemas.microsoft.com/office/drawing/2014/main" id="{5ED5A5A2-51C6-144F-80F7-29ABE223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501" y="5067009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CC0000"/>
                </a:solidFill>
                <a:latin typeface="VNI-Times" pitchFamily="2" charset="0"/>
              </a:rPr>
              <a:t>at</a:t>
            </a:r>
          </a:p>
        </p:txBody>
      </p:sp>
      <p:sp>
        <p:nvSpPr>
          <p:cNvPr id="199699" name="Text Box 19">
            <a:extLst>
              <a:ext uri="{FF2B5EF4-FFF2-40B4-BE49-F238E27FC236}">
                <a16:creationId xmlns:a16="http://schemas.microsoft.com/office/drawing/2014/main" id="{FDD3FA40-19DD-254B-846A-F2F8ABCA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6291273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i="1" dirty="0">
                <a:solidFill>
                  <a:srgbClr val="CC0000"/>
                </a:solidFill>
                <a:latin typeface="VNI-Times" pitchFamily="2" charset="0"/>
              </a:rPr>
              <a:t>till</a:t>
            </a:r>
          </a:p>
        </p:txBody>
      </p:sp>
      <p:sp>
        <p:nvSpPr>
          <p:cNvPr id="199700" name="Text Box 20">
            <a:extLst>
              <a:ext uri="{FF2B5EF4-FFF2-40B4-BE49-F238E27FC236}">
                <a16:creationId xmlns:a16="http://schemas.microsoft.com/office/drawing/2014/main" id="{BC362CEE-A0FD-7E4C-9101-5E0848E4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709" y="6722728"/>
            <a:ext cx="873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i="1" dirty="0">
                <a:solidFill>
                  <a:srgbClr val="CC0000"/>
                </a:solidFill>
                <a:latin typeface="VNI-Times" pitchFamily="2" charset="0"/>
              </a:rPr>
              <a:t>after</a:t>
            </a:r>
          </a:p>
        </p:txBody>
      </p:sp>
      <p:sp>
        <p:nvSpPr>
          <p:cNvPr id="199701" name="Text Box 21">
            <a:extLst>
              <a:ext uri="{FF2B5EF4-FFF2-40B4-BE49-F238E27FC236}">
                <a16:creationId xmlns:a16="http://schemas.microsoft.com/office/drawing/2014/main" id="{310D8113-FA72-724A-BD9F-FCEB6F1B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7220058"/>
            <a:ext cx="887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i="1" dirty="0">
                <a:solidFill>
                  <a:srgbClr val="CC0000"/>
                </a:solidFill>
                <a:latin typeface="VNI-Times" pitchFamily="2" charset="0"/>
              </a:rPr>
              <a:t>up to</a:t>
            </a:r>
          </a:p>
        </p:txBody>
      </p:sp>
      <p:sp>
        <p:nvSpPr>
          <p:cNvPr id="23562" name="Text Box 29">
            <a:extLst>
              <a:ext uri="{FF2B5EF4-FFF2-40B4-BE49-F238E27FC236}">
                <a16:creationId xmlns:a16="http://schemas.microsoft.com/office/drawing/2014/main" id="{BC181682-79EA-0449-ABF5-FCF6D149E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602038"/>
            <a:ext cx="457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23563" name="Text Box 31">
            <a:extLst>
              <a:ext uri="{FF2B5EF4-FFF2-40B4-BE49-F238E27FC236}">
                <a16:creationId xmlns:a16="http://schemas.microsoft.com/office/drawing/2014/main" id="{79CB2561-DC3B-0549-85F0-4E29417B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74444"/>
            <a:ext cx="800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en-VN" sz="2000" b="1" dirty="0" err="1">
                <a:solidFill>
                  <a:srgbClr val="000000"/>
                </a:solidFill>
                <a:latin typeface="VNI-Times" pitchFamily="2" charset="0"/>
              </a:rPr>
              <a:t>Mr</a:t>
            </a: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 Thanh leaves Ha </a:t>
            </a:r>
            <a:r>
              <a:rPr lang="en-US" altLang="en-VN" sz="2000" b="1" dirty="0" err="1">
                <a:solidFill>
                  <a:srgbClr val="000000"/>
                </a:solidFill>
                <a:latin typeface="VNI-Times" pitchFamily="2" charset="0"/>
              </a:rPr>
              <a:t>Noi</a:t>
            </a: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 __ 2 pm.</a:t>
            </a:r>
          </a:p>
        </p:txBody>
      </p:sp>
      <p:sp>
        <p:nvSpPr>
          <p:cNvPr id="23564" name="Text Box 32">
            <a:extLst>
              <a:ext uri="{FF2B5EF4-FFF2-40B4-BE49-F238E27FC236}">
                <a16:creationId xmlns:a16="http://schemas.microsoft.com/office/drawing/2014/main" id="{07DB0F7C-F9DC-154F-88C5-2B2C5177E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42802"/>
            <a:ext cx="7697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c. On Tuesday morning, there is a meeting _______    </a:t>
            </a:r>
            <a:r>
              <a:rPr lang="en-US" altLang="en-VN" sz="2000" b="1" i="1" dirty="0">
                <a:solidFill>
                  <a:srgbClr val="000000"/>
                </a:solidFill>
                <a:latin typeface="VNI-Times" pitchFamily="2" charset="0"/>
              </a:rPr>
              <a:t>11 am and 1 pm.</a:t>
            </a:r>
          </a:p>
        </p:txBody>
      </p:sp>
      <p:sp>
        <p:nvSpPr>
          <p:cNvPr id="23565" name="Text Box 33">
            <a:extLst>
              <a:ext uri="{FF2B5EF4-FFF2-40B4-BE49-F238E27FC236}">
                <a16:creationId xmlns:a16="http://schemas.microsoft.com/office/drawing/2014/main" id="{3B635955-9678-B04C-80B5-FF76E5FE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" y="7259745"/>
            <a:ext cx="7010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f. He will be in Singapore from Monday _____Thursday.</a:t>
            </a:r>
          </a:p>
        </p:txBody>
      </p:sp>
      <p:sp>
        <p:nvSpPr>
          <p:cNvPr id="23566" name="Text Box 34">
            <a:extLst>
              <a:ext uri="{FF2B5EF4-FFF2-40B4-BE49-F238E27FC236}">
                <a16:creationId xmlns:a16="http://schemas.microsoft.com/office/drawing/2014/main" id="{1B2A6670-D240-5840-BB34-3AFA482A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9" y="6154395"/>
            <a:ext cx="7534276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b="1" dirty="0">
                <a:solidFill>
                  <a:srgbClr val="000000"/>
                </a:solidFill>
                <a:latin typeface="VNI-Times" pitchFamily="2" charset="0"/>
              </a:rPr>
              <a:t>  </a:t>
            </a: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d. On Wednesday, </a:t>
            </a:r>
            <a:r>
              <a:rPr lang="en-US" altLang="en-VN" sz="2000" b="1" dirty="0" err="1">
                <a:solidFill>
                  <a:srgbClr val="000000"/>
                </a:solidFill>
                <a:latin typeface="VNI-Times" pitchFamily="2" charset="0"/>
              </a:rPr>
              <a:t>Mr</a:t>
            </a: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 Thanh has appointments ___10 pm.</a:t>
            </a:r>
          </a:p>
        </p:txBody>
      </p:sp>
      <p:sp>
        <p:nvSpPr>
          <p:cNvPr id="23567" name="Text Box 35">
            <a:extLst>
              <a:ext uri="{FF2B5EF4-FFF2-40B4-BE49-F238E27FC236}">
                <a16:creationId xmlns:a16="http://schemas.microsoft.com/office/drawing/2014/main" id="{3AA980E4-65A5-9D4C-94CA-5AE3A261E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19725"/>
            <a:ext cx="800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b. He arrives in Singapore __ Monday evening.</a:t>
            </a:r>
          </a:p>
        </p:txBody>
      </p:sp>
      <p:sp>
        <p:nvSpPr>
          <p:cNvPr id="23568" name="Text Box 36">
            <a:extLst>
              <a:ext uri="{FF2B5EF4-FFF2-40B4-BE49-F238E27FC236}">
                <a16:creationId xmlns:a16="http://schemas.microsoft.com/office/drawing/2014/main" id="{70E11CC7-DD4A-1B47-82C4-3013A324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754026"/>
            <a:ext cx="462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e. He returned to the hotel ____ 10 pm.</a:t>
            </a:r>
          </a:p>
        </p:txBody>
      </p:sp>
      <p:pic>
        <p:nvPicPr>
          <p:cNvPr id="23569" name="Picture 20">
            <a:extLst>
              <a:ext uri="{FF2B5EF4-FFF2-40B4-BE49-F238E27FC236}">
                <a16:creationId xmlns:a16="http://schemas.microsoft.com/office/drawing/2014/main" id="{F3FA9E77-689D-934B-8005-ED394F62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69926"/>
            <a:ext cx="86106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1">
            <a:extLst>
              <a:ext uri="{FF2B5EF4-FFF2-40B4-BE49-F238E27FC236}">
                <a16:creationId xmlns:a16="http://schemas.microsoft.com/office/drawing/2014/main" id="{9C2B0448-015A-664E-9C77-EDE82DDC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671512"/>
            <a:ext cx="44196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Text Box 30">
            <a:extLst>
              <a:ext uri="{FF2B5EF4-FFF2-40B4-BE49-F238E27FC236}">
                <a16:creationId xmlns:a16="http://schemas.microsoft.com/office/drawing/2014/main" id="{4EEEA149-AF81-ED4D-BF41-8027E1D6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6" y="4156075"/>
            <a:ext cx="3971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>
                <a:solidFill>
                  <a:srgbClr val="0000FF"/>
                </a:solidFill>
                <a:latin typeface="VNI-Times" pitchFamily="2" charset="0"/>
              </a:rPr>
              <a:t>* Complete the sentences with :</a:t>
            </a:r>
          </a:p>
        </p:txBody>
      </p:sp>
      <p:sp>
        <p:nvSpPr>
          <p:cNvPr id="23572" name="Rectangle 3">
            <a:extLst>
              <a:ext uri="{FF2B5EF4-FFF2-40B4-BE49-F238E27FC236}">
                <a16:creationId xmlns:a16="http://schemas.microsoft.com/office/drawing/2014/main" id="{F6C7DEC5-0E0B-ED43-BA5D-C2495BED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1" y="4622800"/>
            <a:ext cx="5700713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VN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VN" sz="1800" b="1" i="1">
                <a:solidFill>
                  <a:srgbClr val="FF0000"/>
                </a:solidFill>
                <a:latin typeface="Arial" panose="020B0604020202020204" pitchFamily="34" charset="0"/>
              </a:rPr>
              <a:t>on,  at, till/ until, up to, between, after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3" grpId="0"/>
      <p:bldP spid="199696" grpId="0"/>
      <p:bldP spid="199697" grpId="0"/>
      <p:bldP spid="199699" grpId="0"/>
      <p:bldP spid="199700" grpId="0"/>
      <p:bldP spid="199701" grpId="0"/>
      <p:bldP spid="23563" grpId="0"/>
      <p:bldP spid="23564" grpId="0"/>
      <p:bldP spid="23565" grpId="0"/>
      <p:bldP spid="23566" grpId="0"/>
      <p:bldP spid="23567" grpId="0"/>
      <p:bldP spid="23568" grpId="0"/>
      <p:bldP spid="23571" grpId="0"/>
      <p:bldP spid="235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Rectangle 3">
            <a:extLst>
              <a:ext uri="{FF2B5EF4-FFF2-40B4-BE49-F238E27FC236}">
                <a16:creationId xmlns:a16="http://schemas.microsoft.com/office/drawing/2014/main" id="{6F101B35-C972-7541-B6D8-0F832AEF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52" y="2413787"/>
            <a:ext cx="8976847" cy="107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on, in, at, till/ until, from…(up)to, between…and, before, after, since, for </a:t>
            </a:r>
          </a:p>
        </p:txBody>
      </p:sp>
      <p:sp>
        <p:nvSpPr>
          <p:cNvPr id="24593" name="Text Box 31">
            <a:extLst>
              <a:ext uri="{FF2B5EF4-FFF2-40B4-BE49-F238E27FC236}">
                <a16:creationId xmlns:a16="http://schemas.microsoft.com/office/drawing/2014/main" id="{616BDCDF-1444-1D4F-845A-1A447EA2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43475"/>
            <a:ext cx="685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en-VN" sz="1800" b="1">
                <a:solidFill>
                  <a:srgbClr val="FF0000"/>
                </a:solidFill>
                <a:latin typeface="VNI-Times" pitchFamily="2" charset="0"/>
              </a:rPr>
              <a:t>at</a:t>
            </a: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4594" name="Text Box 32">
            <a:extLst>
              <a:ext uri="{FF2B5EF4-FFF2-40B4-BE49-F238E27FC236}">
                <a16:creationId xmlns:a16="http://schemas.microsoft.com/office/drawing/2014/main" id="{5B29F258-487A-9C4C-843B-4D27D17C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4953001"/>
            <a:ext cx="1447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c. </a:t>
            </a:r>
            <a:r>
              <a:rPr lang="en-US" altLang="en-VN" sz="1800" b="1">
                <a:solidFill>
                  <a:srgbClr val="FF0000"/>
                </a:solidFill>
                <a:latin typeface="VNI-Times" pitchFamily="2" charset="0"/>
              </a:rPr>
              <a:t>between </a:t>
            </a:r>
            <a:endParaRPr lang="en-US" altLang="en-VN" sz="1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5" name="Text Box 33">
            <a:extLst>
              <a:ext uri="{FF2B5EF4-FFF2-40B4-BE49-F238E27FC236}">
                <a16:creationId xmlns:a16="http://schemas.microsoft.com/office/drawing/2014/main" id="{AAAC656F-E692-6646-AD72-8AF0D1EE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4945062"/>
            <a:ext cx="1030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f. </a:t>
            </a:r>
            <a:r>
              <a:rPr lang="en-US" altLang="en-VN" sz="1800" b="1">
                <a:solidFill>
                  <a:srgbClr val="FF0000"/>
                </a:solidFill>
                <a:latin typeface="VNI-Times" pitchFamily="2" charset="0"/>
              </a:rPr>
              <a:t>up to </a:t>
            </a:r>
            <a:endParaRPr lang="en-US" altLang="en-VN" sz="18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6" name="Text Box 34">
            <a:extLst>
              <a:ext uri="{FF2B5EF4-FFF2-40B4-BE49-F238E27FC236}">
                <a16:creationId xmlns:a16="http://schemas.microsoft.com/office/drawing/2014/main" id="{114AC3FD-F6B0-9441-98AC-9A638975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9" y="4932362"/>
            <a:ext cx="1062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d. </a:t>
            </a:r>
            <a:r>
              <a:rPr lang="en-US" altLang="en-VN" sz="1800" b="1">
                <a:solidFill>
                  <a:srgbClr val="FF0000"/>
                </a:solidFill>
                <a:latin typeface="VNI-Times" pitchFamily="2" charset="0"/>
              </a:rPr>
              <a:t>till</a:t>
            </a:r>
            <a:endParaRPr lang="en-US" altLang="en-VN" sz="18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7" name="Text Box 35">
            <a:extLst>
              <a:ext uri="{FF2B5EF4-FFF2-40B4-BE49-F238E27FC236}">
                <a16:creationId xmlns:a16="http://schemas.microsoft.com/office/drawing/2014/main" id="{FD8795E7-8BBB-5144-937F-6BD974F6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6" y="4968875"/>
            <a:ext cx="80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b. </a:t>
            </a:r>
            <a:r>
              <a:rPr lang="en-US" altLang="en-VN" sz="1800" b="1">
                <a:solidFill>
                  <a:srgbClr val="FF0000"/>
                </a:solidFill>
                <a:latin typeface="VNI-Times" pitchFamily="2" charset="0"/>
              </a:rPr>
              <a:t>on</a:t>
            </a: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4598" name="Text Box 36">
            <a:extLst>
              <a:ext uri="{FF2B5EF4-FFF2-40B4-BE49-F238E27FC236}">
                <a16:creationId xmlns:a16="http://schemas.microsoft.com/office/drawing/2014/main" id="{77C7199A-BEEE-6F4B-B4B5-E2DC90EA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6" y="4943475"/>
            <a:ext cx="13700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00"/>
                </a:solidFill>
                <a:latin typeface="VNI-Times" pitchFamily="2" charset="0"/>
              </a:rPr>
              <a:t>e.  </a:t>
            </a:r>
            <a:r>
              <a:rPr lang="en-US" altLang="en-VN" sz="1800" b="1">
                <a:solidFill>
                  <a:srgbClr val="FF0000"/>
                </a:solidFill>
                <a:latin typeface="VNI-Times" pitchFamily="2" charset="0"/>
              </a:rPr>
              <a:t>after </a:t>
            </a:r>
            <a:endParaRPr lang="en-US" altLang="en-VN" sz="18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9" name="Text Box 30">
            <a:extLst>
              <a:ext uri="{FF2B5EF4-FFF2-40B4-BE49-F238E27FC236}">
                <a16:creationId xmlns:a16="http://schemas.microsoft.com/office/drawing/2014/main" id="{90145C2D-FFFF-5648-B27E-E13D4FCA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4632325"/>
            <a:ext cx="4756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>
                <a:solidFill>
                  <a:srgbClr val="0000FF"/>
                </a:solidFill>
                <a:latin typeface="VNI-Times" pitchFamily="2" charset="0"/>
              </a:rPr>
              <a:t>1. Completing the sentences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7D2333CB-FC2A-FB4D-BC7F-1F51CD06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7067551"/>
            <a:ext cx="8382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000000"/>
                </a:solidFill>
              </a:rPr>
              <a:t>f</a:t>
            </a:r>
            <a:r>
              <a:rPr lang="en-US" altLang="en-VN" b="1">
                <a:solidFill>
                  <a:srgbClr val="000000"/>
                </a:solidFill>
                <a:latin typeface="Arial" panose="020B0604020202020204" pitchFamily="34" charset="0"/>
              </a:rPr>
              <a:t>. She loves to watch the stars __ night.</a:t>
            </a:r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A4EF3A86-451E-9D4E-8579-590108463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5268912"/>
            <a:ext cx="7924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0000FF"/>
                </a:solidFill>
                <a:latin typeface="Arial" panose="020B0604020202020204" pitchFamily="34" charset="0"/>
              </a:rPr>
              <a:t>2. Complete the sentences with : </a:t>
            </a:r>
            <a:r>
              <a:rPr lang="en-US" altLang="en-VN" sz="1800" b="1" i="1">
                <a:solidFill>
                  <a:srgbClr val="CC0000"/>
                </a:solidFill>
                <a:latin typeface="Arial" panose="020B0604020202020204" pitchFamily="34" charset="0"/>
              </a:rPr>
              <a:t>on, at, in, for</a:t>
            </a:r>
          </a:p>
        </p:txBody>
      </p:sp>
      <p:sp>
        <p:nvSpPr>
          <p:cNvPr id="42" name="Text Box 25">
            <a:extLst>
              <a:ext uri="{FF2B5EF4-FFF2-40B4-BE49-F238E27FC236}">
                <a16:creationId xmlns:a16="http://schemas.microsoft.com/office/drawing/2014/main" id="{D0FE3ADA-084C-BD43-85DD-884A3895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848351"/>
            <a:ext cx="891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000000"/>
                </a:solidFill>
                <a:latin typeface="Arial" panose="020B0604020202020204" pitchFamily="34" charset="0"/>
              </a:rPr>
              <a:t>b. The bus collected us __ 5 o’clock early __the morning.</a:t>
            </a:r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B8C99262-83B9-CF4F-A586-65649E87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534026"/>
            <a:ext cx="8001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000000"/>
                </a:solidFill>
                <a:latin typeface="Arial" panose="020B0604020202020204" pitchFamily="34" charset="0"/>
              </a:rPr>
              <a:t>a. Goodbye! See you __  Monday.</a:t>
            </a:r>
          </a:p>
        </p:txBody>
      </p:sp>
      <p:sp>
        <p:nvSpPr>
          <p:cNvPr id="44" name="Text Box 27">
            <a:extLst>
              <a:ext uri="{FF2B5EF4-FFF2-40B4-BE49-F238E27FC236}">
                <a16:creationId xmlns:a16="http://schemas.microsoft.com/office/drawing/2014/main" id="{BE7C4FF0-ACE4-E14E-82DE-6B05A9BB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151562"/>
            <a:ext cx="914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000000"/>
                </a:solidFill>
                <a:latin typeface="Arial" panose="020B0604020202020204" pitchFamily="34" charset="0"/>
              </a:rPr>
              <a:t>c. We usually go to our home village at least once __ the summer.</a:t>
            </a: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F7F655CE-C7D1-F644-B36B-9E3F7BF8D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6456362"/>
            <a:ext cx="9448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000000"/>
                </a:solidFill>
                <a:latin typeface="Arial" panose="020B0604020202020204" pitchFamily="34" charset="0"/>
              </a:rPr>
              <a:t>d. We walked __  half an hour to reach the waterfall.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A222317A-026A-0247-B9EF-4F4C4D36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6753225"/>
            <a:ext cx="883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b="1">
                <a:solidFill>
                  <a:srgbClr val="000000"/>
                </a:solidFill>
                <a:latin typeface="Arial" panose="020B0604020202020204" pitchFamily="34" charset="0"/>
              </a:rPr>
              <a:t>e. They planned to have the trip __ June.</a:t>
            </a:r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id="{EC1A2FDE-8A77-8B4D-A144-D3C88992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9" y="5519737"/>
            <a:ext cx="466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on</a:t>
            </a: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B73836BC-B87D-484D-A994-28EFF2F6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4" y="5829300"/>
            <a:ext cx="415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at</a:t>
            </a:r>
          </a:p>
        </p:txBody>
      </p:sp>
      <p:sp>
        <p:nvSpPr>
          <p:cNvPr id="49" name="Text Box 32">
            <a:extLst>
              <a:ext uri="{FF2B5EF4-FFF2-40B4-BE49-F238E27FC236}">
                <a16:creationId xmlns:a16="http://schemas.microsoft.com/office/drawing/2014/main" id="{FEA6DA71-DECA-234D-9F26-ED02074D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4" y="6127751"/>
            <a:ext cx="422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CB62D717-72B0-764A-8BE7-B07A7207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1" y="6738937"/>
            <a:ext cx="422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1D44790E-1ABB-894F-A0F5-89F2702F2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6451601"/>
            <a:ext cx="5476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for</a:t>
            </a:r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665F6846-BABF-5943-BFF9-C05FB8A7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5834062"/>
            <a:ext cx="457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53" name="Text Box 36">
            <a:extLst>
              <a:ext uri="{FF2B5EF4-FFF2-40B4-BE49-F238E27FC236}">
                <a16:creationId xmlns:a16="http://schemas.microsoft.com/office/drawing/2014/main" id="{39119FFE-EC40-D145-95F8-D8DF3D1C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4" y="7053262"/>
            <a:ext cx="554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>
                <a:solidFill>
                  <a:srgbClr val="CC0000"/>
                </a:solidFill>
                <a:latin typeface="Arial" panose="020B0604020202020204" pitchFamily="34" charset="0"/>
              </a:rPr>
              <a:t>at</a:t>
            </a: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EC9D4A09-3F49-9E47-958C-6B050033A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09899"/>
              </p:ext>
            </p:extLst>
          </p:nvPr>
        </p:nvGraphicFramePr>
        <p:xfrm>
          <a:off x="196850" y="1634161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Preposition of time</a:t>
                      </a:r>
                      <a:endParaRPr lang="en-VN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grpSp>
        <p:nvGrpSpPr>
          <p:cNvPr id="39" name="Group 3">
            <a:extLst>
              <a:ext uri="{FF2B5EF4-FFF2-40B4-BE49-F238E27FC236}">
                <a16:creationId xmlns:a16="http://schemas.microsoft.com/office/drawing/2014/main" id="{A4083D8E-1B27-7645-8DD8-E79DF47EAAC5}"/>
              </a:ext>
            </a:extLst>
          </p:cNvPr>
          <p:cNvGrpSpPr>
            <a:grpSpLocks/>
          </p:cNvGrpSpPr>
          <p:nvPr/>
        </p:nvGrpSpPr>
        <p:grpSpPr bwMode="auto">
          <a:xfrm>
            <a:off x="1081088" y="-9037"/>
            <a:ext cx="7315200" cy="1476987"/>
            <a:chOff x="588498" y="-416589"/>
            <a:chExt cx="7315200" cy="1478247"/>
          </a:xfrm>
        </p:grpSpPr>
        <p:sp>
          <p:nvSpPr>
            <p:cNvPr id="54" name="TextBox 1">
              <a:extLst>
                <a:ext uri="{FF2B5EF4-FFF2-40B4-BE49-F238E27FC236}">
                  <a16:creationId xmlns:a16="http://schemas.microsoft.com/office/drawing/2014/main" id="{E48435C5-ED7A-FE4F-AE7D-32162237B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55" name="TextBox 2">
              <a:extLst>
                <a:ext uri="{FF2B5EF4-FFF2-40B4-BE49-F238E27FC236}">
                  <a16:creationId xmlns:a16="http://schemas.microsoft.com/office/drawing/2014/main" id="{BBB4E7E6-28F7-A549-ABB9-EE6C456B6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5" name="TextBox 1">
            <a:extLst>
              <a:ext uri="{FF2B5EF4-FFF2-40B4-BE49-F238E27FC236}">
                <a16:creationId xmlns:a16="http://schemas.microsoft.com/office/drawing/2014/main" id="{2511C272-B2F7-294E-825E-17A3A07C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8530"/>
            <a:ext cx="864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rgbClr val="0000FF"/>
                </a:solidFill>
                <a:latin typeface="Arial" panose="020B0604020202020204" pitchFamily="34" charset="0"/>
              </a:rPr>
              <a:t>Everyone was tired, __ they sat down under the tree and had snack. </a:t>
            </a:r>
            <a:endParaRPr lang="vi-VN" altLang="en-VN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56" name="Text Box 35">
            <a:extLst>
              <a:ext uri="{FF2B5EF4-FFF2-40B4-BE49-F238E27FC236}">
                <a16:creationId xmlns:a16="http://schemas.microsoft.com/office/drawing/2014/main" id="{EEE4020F-9B11-5A45-B1FE-4989EAC2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978" y="4770543"/>
            <a:ext cx="55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dirty="0">
                <a:solidFill>
                  <a:srgbClr val="FF0000"/>
                </a:solidFill>
                <a:latin typeface="VNI-Times" pitchFamily="2" charset="0"/>
              </a:rPr>
              <a:t>so</a:t>
            </a:r>
            <a:r>
              <a:rPr lang="en-US" altLang="en-VN" sz="2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82ABA5-93FF-F343-BF06-A6AA044835B1}"/>
              </a:ext>
            </a:extLst>
          </p:cNvPr>
          <p:cNvCxnSpPr/>
          <p:nvPr/>
        </p:nvCxnSpPr>
        <p:spPr>
          <a:xfrm>
            <a:off x="2708838" y="5170593"/>
            <a:ext cx="0" cy="32702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Text Box 32">
            <a:extLst>
              <a:ext uri="{FF2B5EF4-FFF2-40B4-BE49-F238E27FC236}">
                <a16:creationId xmlns:a16="http://schemas.microsoft.com/office/drawing/2014/main" id="{D4AAAFDE-170D-B245-91A4-A2A66070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053" y="5415278"/>
            <a:ext cx="19494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i="1" dirty="0">
                <a:solidFill>
                  <a:srgbClr val="000000"/>
                </a:solidFill>
                <a:latin typeface="VNI-Times" pitchFamily="2" charset="0"/>
              </a:rPr>
              <a:t>clause of result </a:t>
            </a:r>
            <a:r>
              <a:rPr lang="en-US" altLang="en-VN" sz="18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altLang="en-VN" sz="1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37" name="Group 3">
            <a:extLst>
              <a:ext uri="{FF2B5EF4-FFF2-40B4-BE49-F238E27FC236}">
                <a16:creationId xmlns:a16="http://schemas.microsoft.com/office/drawing/2014/main" id="{A904F3EA-B898-7A4B-9DF7-864B925CA72D}"/>
              </a:ext>
            </a:extLst>
          </p:cNvPr>
          <p:cNvGrpSpPr>
            <a:grpSpLocks/>
          </p:cNvGrpSpPr>
          <p:nvPr/>
        </p:nvGrpSpPr>
        <p:grpSpPr bwMode="auto">
          <a:xfrm>
            <a:off x="1081088" y="-9037"/>
            <a:ext cx="7315200" cy="1476987"/>
            <a:chOff x="588498" y="-416589"/>
            <a:chExt cx="7315200" cy="1478247"/>
          </a:xfrm>
        </p:grpSpPr>
        <p:sp>
          <p:nvSpPr>
            <p:cNvPr id="38" name="TextBox 1">
              <a:extLst>
                <a:ext uri="{FF2B5EF4-FFF2-40B4-BE49-F238E27FC236}">
                  <a16:creationId xmlns:a16="http://schemas.microsoft.com/office/drawing/2014/main" id="{217C5940-DEA8-9C41-BA53-2EBF95ED2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2">
              <a:extLst>
                <a:ext uri="{FF2B5EF4-FFF2-40B4-BE49-F238E27FC236}">
                  <a16:creationId xmlns:a16="http://schemas.microsoft.com/office/drawing/2014/main" id="{479E6185-6549-A34E-AD6C-37880C12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5E54B49-3A97-2D48-81A9-F703E12B4BAD}"/>
              </a:ext>
            </a:extLst>
          </p:cNvPr>
          <p:cNvSpPr txBox="1"/>
          <p:nvPr/>
        </p:nvSpPr>
        <p:spPr>
          <a:xfrm>
            <a:off x="0" y="2467767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b="1" i="0" u="none" strike="noStrike" dirty="0">
                <a:solidFill>
                  <a:srgbClr val="000000"/>
                </a:solidFill>
                <a:effectLst/>
                <a:latin typeface="+mj-lt"/>
              </a:rPr>
              <a:t>* USE: ADVERB CLAUSES OF RESULT / CONSEQUENCE (Mệnh đề trạng từ chỉ hậu quả) : </a:t>
            </a:r>
            <a:r>
              <a:rPr lang="vi-VN" sz="2500" b="1" dirty="0">
                <a:solidFill>
                  <a:srgbClr val="000000"/>
                </a:solidFill>
                <a:latin typeface="+mj-lt"/>
              </a:rPr>
              <a:t>SO</a:t>
            </a:r>
            <a:r>
              <a:rPr lang="vi-VN" sz="2500" b="1" i="0" u="none" strike="noStrike" dirty="0">
                <a:solidFill>
                  <a:srgbClr val="000000"/>
                </a:solidFill>
                <a:effectLst/>
                <a:latin typeface="+mj-lt"/>
              </a:rPr>
              <a:t> / THEREFORE + clause. </a:t>
            </a:r>
            <a:endParaRPr lang="en-VN" sz="2500" b="1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F6A98F-D6FE-054E-BC40-48AC30E76CD6}"/>
              </a:ext>
            </a:extLst>
          </p:cNvPr>
          <p:cNvSpPr txBox="1"/>
          <p:nvPr/>
        </p:nvSpPr>
        <p:spPr>
          <a:xfrm>
            <a:off x="89316" y="3327265"/>
            <a:ext cx="90546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r>
              <a:rPr lang="vi-VN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The Parkers are nice, </a:t>
            </a:r>
            <a:r>
              <a:rPr lang="vi-VN" sz="2500" b="0" i="0" u="sng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 feels like a member of their family.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D0BDE469-369D-A040-BAB3-B9B1B95E0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57688"/>
              </p:ext>
            </p:extLst>
          </p:nvPr>
        </p:nvGraphicFramePr>
        <p:xfrm>
          <a:off x="145366" y="1566701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 clause of result: </a:t>
                      </a:r>
                      <a:endParaRPr lang="en-VN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E058CAE-AB0A-7847-B411-B518D82A6519}"/>
              </a:ext>
            </a:extLst>
          </p:cNvPr>
          <p:cNvSpPr txBox="1"/>
          <p:nvPr/>
        </p:nvSpPr>
        <p:spPr>
          <a:xfrm>
            <a:off x="72683" y="4248607"/>
            <a:ext cx="89986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a very fine day; </a:t>
            </a:r>
            <a:r>
              <a:rPr lang="en-US" sz="2500" b="0" i="0" u="sng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decide to go for a picnic.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6656" grpId="0"/>
      <p:bldP spid="26659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B49075D9-25F1-F940-97DB-CC3BA67FE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6638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245B68A-A68A-2A4B-8BCF-6131D179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73638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28676" name="Text Box 11">
            <a:extLst>
              <a:ext uri="{FF2B5EF4-FFF2-40B4-BE49-F238E27FC236}">
                <a16:creationId xmlns:a16="http://schemas.microsoft.com/office/drawing/2014/main" id="{B0DBD97A-D6BA-2C42-8671-6A2084232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96926"/>
            <a:ext cx="883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b="1">
                <a:solidFill>
                  <a:srgbClr val="CC0000"/>
                </a:solidFill>
                <a:latin typeface="VNI-Times" pitchFamily="2" charset="0"/>
              </a:rPr>
              <a:t>* Match the half- sentences:</a:t>
            </a:r>
          </a:p>
        </p:txBody>
      </p:sp>
      <p:sp>
        <p:nvSpPr>
          <p:cNvPr id="28677" name="Text Box 12">
            <a:extLst>
              <a:ext uri="{FF2B5EF4-FFF2-40B4-BE49-F238E27FC236}">
                <a16:creationId xmlns:a16="http://schemas.microsoft.com/office/drawing/2014/main" id="{30BFABD7-5C20-C248-86DA-5A1A4F20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468437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400" b="1">
                <a:solidFill>
                  <a:srgbClr val="000000"/>
                </a:solidFill>
                <a:latin typeface="VNI-Times" pitchFamily="2" charset="0"/>
              </a:rPr>
              <a:t>1. Hoa worked hard, ..</a:t>
            </a:r>
          </a:p>
        </p:txBody>
      </p:sp>
      <p:sp>
        <p:nvSpPr>
          <p:cNvPr id="28678" name="Text Box 14">
            <a:extLst>
              <a:ext uri="{FF2B5EF4-FFF2-40B4-BE49-F238E27FC236}">
                <a16:creationId xmlns:a16="http://schemas.microsoft.com/office/drawing/2014/main" id="{17D9FD14-587E-E94E-96CA-2DAFC3B0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74887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600" b="1">
                <a:solidFill>
                  <a:srgbClr val="000000"/>
                </a:solidFill>
                <a:latin typeface="VNI-Times" pitchFamily="2" charset="0"/>
              </a:rPr>
              <a:t>2. It was hot, ..</a:t>
            </a:r>
          </a:p>
        </p:txBody>
      </p:sp>
      <p:sp>
        <p:nvSpPr>
          <p:cNvPr id="28679" name="Text Box 15">
            <a:extLst>
              <a:ext uri="{FF2B5EF4-FFF2-40B4-BE49-F238E27FC236}">
                <a16:creationId xmlns:a16="http://schemas.microsoft.com/office/drawing/2014/main" id="{C5F81319-9C7F-8845-84FD-84E8CAED3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36887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600" b="1">
                <a:solidFill>
                  <a:srgbClr val="000000"/>
                </a:solidFill>
                <a:latin typeface="VNI-Times" pitchFamily="2" charset="0"/>
              </a:rPr>
              <a:t>3. Nga is sick today, ..</a:t>
            </a:r>
          </a:p>
        </p:txBody>
      </p:sp>
      <p:sp>
        <p:nvSpPr>
          <p:cNvPr id="28680" name="Text Box 16">
            <a:extLst>
              <a:ext uri="{FF2B5EF4-FFF2-40B4-BE49-F238E27FC236}">
                <a16:creationId xmlns:a16="http://schemas.microsoft.com/office/drawing/2014/main" id="{53342617-7231-7C41-B475-D8D4FD13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98887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600" b="1">
                <a:solidFill>
                  <a:srgbClr val="000000"/>
                </a:solidFill>
                <a:latin typeface="VNI-Times" pitchFamily="2" charset="0"/>
              </a:rPr>
              <a:t>4. Na woke up late, ..</a:t>
            </a:r>
          </a:p>
        </p:txBody>
      </p:sp>
      <p:sp>
        <p:nvSpPr>
          <p:cNvPr id="28681" name="Text Box 17">
            <a:extLst>
              <a:ext uri="{FF2B5EF4-FFF2-40B4-BE49-F238E27FC236}">
                <a16:creationId xmlns:a16="http://schemas.microsoft.com/office/drawing/2014/main" id="{27A69A04-2DAC-534F-9D4A-7BD9336A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51375"/>
            <a:ext cx="50292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600" b="1">
                <a:solidFill>
                  <a:srgbClr val="000000"/>
                </a:solidFill>
                <a:latin typeface="VNI-Times" pitchFamily="2" charset="0"/>
              </a:rPr>
              <a:t>5.The new camera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600" b="1">
                <a:solidFill>
                  <a:srgbClr val="000000"/>
                </a:solidFill>
                <a:latin typeface="VNI-Times" pitchFamily="2" charset="0"/>
              </a:rPr>
              <a:t>didn’t work, ..</a:t>
            </a:r>
          </a:p>
        </p:txBody>
      </p:sp>
      <p:sp>
        <p:nvSpPr>
          <p:cNvPr id="28682" name="Text Box 18">
            <a:extLst>
              <a:ext uri="{FF2B5EF4-FFF2-40B4-BE49-F238E27FC236}">
                <a16:creationId xmlns:a16="http://schemas.microsoft.com/office/drawing/2014/main" id="{B514B446-5BAA-4446-82CD-83744F2E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92238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 b="1">
                <a:solidFill>
                  <a:srgbClr val="FF0000"/>
                </a:solidFill>
              </a:rPr>
              <a:t> </a:t>
            </a:r>
            <a:r>
              <a:rPr lang="en-US" altLang="en-VN" sz="2400" b="1">
                <a:solidFill>
                  <a:srgbClr val="FF0000"/>
                </a:solidFill>
              </a:rPr>
              <a:t>a.</a:t>
            </a:r>
            <a:r>
              <a:rPr lang="en-US" altLang="en-VN" sz="2400" b="1">
                <a:solidFill>
                  <a:srgbClr val="0000FF"/>
                </a:solidFill>
              </a:rPr>
              <a:t> so I turned on the air conditioner.</a:t>
            </a:r>
          </a:p>
        </p:txBody>
      </p:sp>
      <p:sp>
        <p:nvSpPr>
          <p:cNvPr id="28683" name="Text Box 20">
            <a:extLst>
              <a:ext uri="{FF2B5EF4-FFF2-40B4-BE49-F238E27FC236}">
                <a16:creationId xmlns:a16="http://schemas.microsoft.com/office/drawing/2014/main" id="{039D47C9-B0A4-2C44-A788-B96E774E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78037"/>
            <a:ext cx="541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800" b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VN" sz="2600" b="1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altLang="en-VN" sz="2600" b="1">
                <a:solidFill>
                  <a:srgbClr val="0000FF"/>
                </a:solidFill>
                <a:latin typeface="VNI-Times" pitchFamily="2" charset="0"/>
              </a:rPr>
              <a:t>.  so she didn’t have time for breakfast.</a:t>
            </a:r>
          </a:p>
        </p:txBody>
      </p:sp>
      <p:sp>
        <p:nvSpPr>
          <p:cNvPr id="28684" name="Text Box 21">
            <a:extLst>
              <a:ext uri="{FF2B5EF4-FFF2-40B4-BE49-F238E27FC236}">
                <a16:creationId xmlns:a16="http://schemas.microsoft.com/office/drawing/2014/main" id="{2A0B330D-8BA6-D646-A08B-FDFA1BCE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60687"/>
            <a:ext cx="556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800" b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VN" sz="2600" b="1">
                <a:solidFill>
                  <a:srgbClr val="FF0000"/>
                </a:solidFill>
                <a:latin typeface="VNI-Times" pitchFamily="2" charset="0"/>
              </a:rPr>
              <a:t>c.</a:t>
            </a:r>
            <a:r>
              <a:rPr lang="en-US" altLang="en-VN" sz="2600" b="1">
                <a:solidFill>
                  <a:srgbClr val="0000FF"/>
                </a:solidFill>
                <a:latin typeface="VNI-Times" pitchFamily="2" charset="0"/>
              </a:rPr>
              <a:t> so Mrs. Robinson took it back to the shop.</a:t>
            </a:r>
          </a:p>
        </p:txBody>
      </p:sp>
      <p:sp>
        <p:nvSpPr>
          <p:cNvPr id="28685" name="Text Box 22">
            <a:extLst>
              <a:ext uri="{FF2B5EF4-FFF2-40B4-BE49-F238E27FC236}">
                <a16:creationId xmlns:a16="http://schemas.microsoft.com/office/drawing/2014/main" id="{2087BD05-02C5-AE41-B0D9-5770E2F0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49725"/>
            <a:ext cx="556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800" b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VN" sz="2600" b="1">
                <a:solidFill>
                  <a:srgbClr val="FF0000"/>
                </a:solidFill>
                <a:latin typeface="VNI-Times" pitchFamily="2" charset="0"/>
              </a:rPr>
              <a:t>d.</a:t>
            </a:r>
            <a:r>
              <a:rPr lang="en-US" altLang="en-VN" sz="2600" b="1">
                <a:solidFill>
                  <a:srgbClr val="0000FF"/>
                </a:solidFill>
                <a:latin typeface="VNI-Times" pitchFamily="2" charset="0"/>
              </a:rPr>
              <a:t> so she won’t go to school.</a:t>
            </a:r>
          </a:p>
        </p:txBody>
      </p:sp>
      <p:sp>
        <p:nvSpPr>
          <p:cNvPr id="28686" name="Text Box 23">
            <a:extLst>
              <a:ext uri="{FF2B5EF4-FFF2-40B4-BE49-F238E27FC236}">
                <a16:creationId xmlns:a16="http://schemas.microsoft.com/office/drawing/2014/main" id="{0787F195-492A-E549-89E2-D7CD51F6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40325"/>
            <a:ext cx="556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800" b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VN" sz="2600" b="1">
                <a:solidFill>
                  <a:srgbClr val="FF0000"/>
                </a:solidFill>
                <a:latin typeface="VNI-Times" pitchFamily="2" charset="0"/>
              </a:rPr>
              <a:t>e</a:t>
            </a:r>
            <a:r>
              <a:rPr lang="en-US" altLang="en-VN" sz="2600" b="1">
                <a:solidFill>
                  <a:srgbClr val="0000FF"/>
                </a:solidFill>
                <a:latin typeface="VNI-Times" pitchFamily="2" charset="0"/>
              </a:rPr>
              <a:t>. so she passed her exam.</a:t>
            </a:r>
          </a:p>
        </p:txBody>
      </p:sp>
      <p:sp>
        <p:nvSpPr>
          <p:cNvPr id="202776" name="Text Box 24">
            <a:extLst>
              <a:ext uri="{FF2B5EF4-FFF2-40B4-BE49-F238E27FC236}">
                <a16:creationId xmlns:a16="http://schemas.microsoft.com/office/drawing/2014/main" id="{05C9CEC6-CEF2-F149-A448-7BEBC1B0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64238"/>
            <a:ext cx="2590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000" b="1">
                <a:solidFill>
                  <a:srgbClr val="6600FF"/>
                </a:solidFill>
                <a:latin typeface="VNI-Times" pitchFamily="2" charset="0"/>
              </a:rPr>
              <a:t>Example:</a:t>
            </a:r>
            <a:r>
              <a:rPr lang="en-US" altLang="en-VN" sz="3500">
                <a:solidFill>
                  <a:srgbClr val="66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2777" name="Text Box 25">
            <a:extLst>
              <a:ext uri="{FF2B5EF4-FFF2-40B4-BE49-F238E27FC236}">
                <a16:creationId xmlns:a16="http://schemas.microsoft.com/office/drawing/2014/main" id="{3A465AAC-09F8-8C48-B23F-DEF039A7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694487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600" b="1">
                <a:solidFill>
                  <a:srgbClr val="0000FF"/>
                </a:solidFill>
                <a:latin typeface="VNI-Times" pitchFamily="2" charset="0"/>
              </a:rPr>
              <a:t>1-e)  Hoa worked hard, so she passed her exam.</a:t>
            </a:r>
          </a:p>
        </p:txBody>
      </p:sp>
      <p:sp>
        <p:nvSpPr>
          <p:cNvPr id="202778" name="Line 26">
            <a:extLst>
              <a:ext uri="{FF2B5EF4-FFF2-40B4-BE49-F238E27FC236}">
                <a16:creationId xmlns:a16="http://schemas.microsoft.com/office/drawing/2014/main" id="{06BC1712-7EC2-9945-921A-F153631FE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849438"/>
            <a:ext cx="838200" cy="3490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02779" name="Line 27">
            <a:extLst>
              <a:ext uri="{FF2B5EF4-FFF2-40B4-BE49-F238E27FC236}">
                <a16:creationId xmlns:a16="http://schemas.microsoft.com/office/drawing/2014/main" id="{BF51444B-0D15-CA42-8234-CAFE704F1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4375" y="3429000"/>
            <a:ext cx="609600" cy="914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02780" name="Line 28">
            <a:extLst>
              <a:ext uri="{FF2B5EF4-FFF2-40B4-BE49-F238E27FC236}">
                <a16:creationId xmlns:a16="http://schemas.microsoft.com/office/drawing/2014/main" id="{BD85F63E-52D0-7449-BDB5-148ACCA74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773237"/>
            <a:ext cx="10668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02781" name="Line 29">
            <a:extLst>
              <a:ext uri="{FF2B5EF4-FFF2-40B4-BE49-F238E27FC236}">
                <a16:creationId xmlns:a16="http://schemas.microsoft.com/office/drawing/2014/main" id="{42CD904B-8DD0-9140-A3CC-4586A4F1E1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459037"/>
            <a:ext cx="685800" cy="160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02782" name="Line 30">
            <a:extLst>
              <a:ext uri="{FF2B5EF4-FFF2-40B4-BE49-F238E27FC236}">
                <a16:creationId xmlns:a16="http://schemas.microsoft.com/office/drawing/2014/main" id="{4AC4D2D4-AA62-8F42-9E5E-D2E632EA8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1" y="3328988"/>
            <a:ext cx="1577975" cy="2130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6" grpId="0"/>
      <p:bldP spid="2027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A733056A-8A00-BB46-A4EF-78D0A38E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47837"/>
            <a:ext cx="864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000" b="1">
                <a:solidFill>
                  <a:srgbClr val="000000"/>
                </a:solidFill>
                <a:latin typeface="Arial" panose="020B0604020202020204" pitchFamily="34" charset="0"/>
              </a:rPr>
              <a:t>1. It’s a pity I can’t tell you how to use this iphone. </a:t>
            </a:r>
            <a:endParaRPr lang="vi-VN" altLang="en-VN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D02136E6-408F-C14C-98E5-E3CFEC72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4" y="1050925"/>
            <a:ext cx="482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0000FF"/>
                </a:solidFill>
                <a:latin typeface="Arial" panose="020B0604020202020204" pitchFamily="34" charset="0"/>
              </a:rPr>
              <a:t>* Complete these sentences</a:t>
            </a:r>
            <a:endParaRPr lang="vi-VN" altLang="en-VN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8415198D-0735-0045-B00F-1CC67E2C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1" y="2589212"/>
            <a:ext cx="950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>
                <a:solidFill>
                  <a:srgbClr val="C00000"/>
                </a:solidFill>
                <a:latin typeface="VNI-Times" pitchFamily="2" charset="0"/>
              </a:rPr>
              <a:t>before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4AE7130D-A667-4945-A3E7-00C5D9D2F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4" y="2179637"/>
            <a:ext cx="593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000" b="1">
                <a:solidFill>
                  <a:srgbClr val="000000"/>
                </a:solidFill>
                <a:latin typeface="Arial" panose="020B0604020202020204" pitchFamily="34" charset="0"/>
              </a:rPr>
              <a:t>I wish ______________________________</a:t>
            </a:r>
            <a:endParaRPr lang="vi-VN" altLang="en-VN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DBF34-A5A9-D84C-BA6A-9BF0C52D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170112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>
                <a:solidFill>
                  <a:srgbClr val="C00000"/>
                </a:solidFill>
                <a:latin typeface="Arial" panose="020B0604020202020204" pitchFamily="34" charset="0"/>
              </a:rPr>
              <a:t>I could tell you how to use this iphone. </a:t>
            </a:r>
            <a:endParaRPr lang="vi-VN" altLang="en-VN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TextBox 1">
            <a:extLst>
              <a:ext uri="{FF2B5EF4-FFF2-40B4-BE49-F238E27FC236}">
                <a16:creationId xmlns:a16="http://schemas.microsoft.com/office/drawing/2014/main" id="{5799E347-CEE8-4A4F-8BF8-8C38C5E0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625725"/>
            <a:ext cx="687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000" b="1">
                <a:solidFill>
                  <a:srgbClr val="000000"/>
                </a:solidFill>
                <a:latin typeface="Arial" panose="020B0604020202020204" pitchFamily="34" charset="0"/>
              </a:rPr>
              <a:t>2. I’m at work till 11:00, so don’t phone me _____ 11:00.</a:t>
            </a:r>
            <a:endParaRPr lang="vi-VN" altLang="en-VN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TextBox 1">
            <a:extLst>
              <a:ext uri="{FF2B5EF4-FFF2-40B4-BE49-F238E27FC236}">
                <a16:creationId xmlns:a16="http://schemas.microsoft.com/office/drawing/2014/main" id="{30BF87E8-7F9D-9644-B153-F3E7D68BE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19437"/>
            <a:ext cx="831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000" b="1">
                <a:solidFill>
                  <a:srgbClr val="000000"/>
                </a:solidFill>
                <a:latin typeface="Arial" panose="020B0604020202020204" pitchFamily="34" charset="0"/>
              </a:rPr>
              <a:t>3. Nam failed the exam because he played video game too much.</a:t>
            </a:r>
            <a:endParaRPr lang="vi-VN" altLang="en-VN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TextBox 1">
            <a:extLst>
              <a:ext uri="{FF2B5EF4-FFF2-40B4-BE49-F238E27FC236}">
                <a16:creationId xmlns:a16="http://schemas.microsoft.com/office/drawing/2014/main" id="{3A982BC5-EA53-7845-B70E-C43CB4BC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84575"/>
            <a:ext cx="831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000" b="1">
                <a:solidFill>
                  <a:srgbClr val="000000"/>
                </a:solidFill>
                <a:latin typeface="Arial" panose="020B0604020202020204" pitchFamily="34" charset="0"/>
              </a:rPr>
              <a:t>__________________________ , so ______________</a:t>
            </a:r>
            <a:endParaRPr lang="vi-VN" altLang="en-VN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5D093-6F25-B540-9578-0390F004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3571875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>
                <a:solidFill>
                  <a:srgbClr val="C00000"/>
                </a:solidFill>
                <a:latin typeface="Arial" panose="020B0604020202020204" pitchFamily="34" charset="0"/>
              </a:rPr>
              <a:t>he failed the exam</a:t>
            </a:r>
            <a:r>
              <a:rPr lang="en-US" altLang="en-VN" sz="18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VN" sz="1800">
              <a:latin typeface="VNI-Times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AF339-B606-9C47-9419-01F3ACBD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581401"/>
            <a:ext cx="394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1800" b="1">
                <a:solidFill>
                  <a:srgbClr val="C00000"/>
                </a:solidFill>
                <a:latin typeface="Arial" panose="020B0604020202020204" pitchFamily="34" charset="0"/>
              </a:rPr>
              <a:t>Nam played video game too much</a:t>
            </a:r>
            <a:endParaRPr lang="en-US" altLang="en-VN" sz="18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FLOWERS">
            <a:extLst>
              <a:ext uri="{FF2B5EF4-FFF2-40B4-BE49-F238E27FC236}">
                <a16:creationId xmlns:a16="http://schemas.microsoft.com/office/drawing/2014/main" id="{7DC9126A-DC8C-FF4E-8CEE-041904A8D05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477837"/>
            <a:ext cx="9525000" cy="716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2" name="Picture 4" descr="jlgbook">
            <a:extLst>
              <a:ext uri="{FF2B5EF4-FFF2-40B4-BE49-F238E27FC236}">
                <a16:creationId xmlns:a16="http://schemas.microsoft.com/office/drawing/2014/main" id="{520A48AB-B966-534F-8F4E-565E73836A04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68437"/>
            <a:ext cx="22860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3" name="T0000029.AVI">
            <a:hlinkClick r:id="" action="ppaction://media"/>
            <a:extLst>
              <a:ext uri="{FF2B5EF4-FFF2-40B4-BE49-F238E27FC236}">
                <a16:creationId xmlns:a16="http://schemas.microsoft.com/office/drawing/2014/main" id="{F2D077E5-7580-474E-B180-42F3678ACFB3}"/>
              </a:ext>
            </a:extLst>
          </p:cNvPr>
          <p:cNvPicPr>
            <a:picLocks noGrp="1" noRot="1" noChangeAspect="1" noChangeArrowheads="1"/>
          </p:cNvPicPr>
          <p:nvPr>
            <p:ph sz="quarter" idx="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5603875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AutoShape 6">
            <a:extLst>
              <a:ext uri="{FF2B5EF4-FFF2-40B4-BE49-F238E27FC236}">
                <a16:creationId xmlns:a16="http://schemas.microsoft.com/office/drawing/2014/main" id="{730E477A-7D87-1A4B-B007-9BDC39DF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49437"/>
            <a:ext cx="914400" cy="914400"/>
          </a:xfrm>
          <a:prstGeom prst="star32">
            <a:avLst>
              <a:gd name="adj" fmla="val 37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D00E8D6F-E08E-BA48-B764-6CB4EC50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21038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1800">
                <a:latin typeface="VNI-Revue" pitchFamily="2" charset="0"/>
              </a:rPr>
              <a:t>+</a:t>
            </a:r>
            <a:endParaRPr lang="en-US" altLang="en-VN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>
            <a:extLst>
              <a:ext uri="{FF2B5EF4-FFF2-40B4-BE49-F238E27FC236}">
                <a16:creationId xmlns:a16="http://schemas.microsoft.com/office/drawing/2014/main" id="{36F5C41A-B297-BC4D-83DB-9944AFF81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35037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sp>
        <p:nvSpPr>
          <p:cNvPr id="171017" name="WordArt 9">
            <a:extLst>
              <a:ext uri="{FF2B5EF4-FFF2-40B4-BE49-F238E27FC236}">
                <a16:creationId xmlns:a16="http://schemas.microsoft.com/office/drawing/2014/main" id="{008F048B-EEE8-8F46-B1A7-060B6AF25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858837"/>
            <a:ext cx="5562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Homework </a:t>
            </a:r>
            <a:endParaRPr lang="en-VN" sz="3600" kern="1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EA18A223-C3F1-F04A-AE78-774C944A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73437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vi-VN" altLang="en-VN"/>
          </a:p>
        </p:txBody>
      </p:sp>
      <p:sp>
        <p:nvSpPr>
          <p:cNvPr id="171019" name="Text Box 11">
            <a:extLst>
              <a:ext uri="{FF2B5EF4-FFF2-40B4-BE49-F238E27FC236}">
                <a16:creationId xmlns:a16="http://schemas.microsoft.com/office/drawing/2014/main" id="{F33B5A74-032E-4C42-A545-762025FA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01837"/>
            <a:ext cx="64008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>
                <a:solidFill>
                  <a:srgbClr val="0000FF"/>
                </a:solidFill>
                <a:latin typeface="Arial" panose="020B0604020202020204" pitchFamily="34" charset="0"/>
              </a:rPr>
              <a:t>_ Complete all exercises.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>
                <a:solidFill>
                  <a:srgbClr val="0000FF"/>
                </a:solidFill>
                <a:latin typeface="Arial" panose="020B0604020202020204" pitchFamily="34" charset="0"/>
              </a:rPr>
              <a:t>_ Write 5 </a:t>
            </a:r>
            <a:r>
              <a:rPr lang="en-US" altLang="en-VN" sz="3600" b="1">
                <a:solidFill>
                  <a:srgbClr val="FF0000"/>
                </a:solidFill>
                <a:latin typeface="Arial" panose="020B0604020202020204" pitchFamily="34" charset="0"/>
              </a:rPr>
              <a:t>wish</a:t>
            </a:r>
            <a:r>
              <a:rPr lang="en-US" altLang="en-VN">
                <a:solidFill>
                  <a:srgbClr val="0000FF"/>
                </a:solidFill>
                <a:latin typeface="Arial" panose="020B0604020202020204" pitchFamily="34" charset="0"/>
              </a:rPr>
              <a:t> sentences.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>
                <a:solidFill>
                  <a:srgbClr val="0000FF"/>
                </a:solidFill>
                <a:latin typeface="Arial" panose="020B0604020202020204" pitchFamily="34" charset="0"/>
              </a:rPr>
              <a:t>_ Review how to use prepositions of time.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>
                <a:solidFill>
                  <a:srgbClr val="0000FF"/>
                </a:solidFill>
                <a:latin typeface="Arial" panose="020B0604020202020204" pitchFamily="34" charset="0"/>
              </a:rPr>
              <a:t>_ Write 3 sentences, containing adverb clauses of result.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V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1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1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71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13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 autoUpdateAnimBg="0"/>
      <p:bldP spid="171018" grpId="0" build="p" autoUpdateAnimBg="0" advAuto="0"/>
      <p:bldP spid="1710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4" name="Track 06.mp3">
            <a:hlinkClick r:id="" action="ppaction://media"/>
            <a:extLst>
              <a:ext uri="{FF2B5EF4-FFF2-40B4-BE49-F238E27FC236}">
                <a16:creationId xmlns:a16="http://schemas.microsoft.com/office/drawing/2014/main" id="{F93BE02C-6AEA-0346-85BE-A880202E5B9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3563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2" name="happy-new-year.mid">
            <a:hlinkClick r:id="" action="ppaction://media"/>
            <a:extLst>
              <a:ext uri="{FF2B5EF4-FFF2-40B4-BE49-F238E27FC236}">
                <a16:creationId xmlns:a16="http://schemas.microsoft.com/office/drawing/2014/main" id="{D9FFCB9D-F661-F34F-AD1E-812F888F2BD1}"/>
              </a:ext>
            </a:extLst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4023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34687354">
            <a:extLst>
              <a:ext uri="{FF2B5EF4-FFF2-40B4-BE49-F238E27FC236}">
                <a16:creationId xmlns:a16="http://schemas.microsoft.com/office/drawing/2014/main" id="{B7407546-B4E0-3944-8E5F-0A78DD73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238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WordArt 4">
            <a:extLst>
              <a:ext uri="{FF2B5EF4-FFF2-40B4-BE49-F238E27FC236}">
                <a16:creationId xmlns:a16="http://schemas.microsoft.com/office/drawing/2014/main" id="{ED641D1A-B51B-0340-A576-6442C89690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414587"/>
            <a:ext cx="5715000" cy="2254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 !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5" descr="QUASBUTN">
            <a:extLst>
              <a:ext uri="{FF2B5EF4-FFF2-40B4-BE49-F238E27FC236}">
                <a16:creationId xmlns:a16="http://schemas.microsoft.com/office/drawing/2014/main" id="{712A921B-EFE8-C844-B371-6A770D8DEE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78237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WBB01SRG">
            <a:extLst>
              <a:ext uri="{FF2B5EF4-FFF2-40B4-BE49-F238E27FC236}">
                <a16:creationId xmlns:a16="http://schemas.microsoft.com/office/drawing/2014/main" id="{E21FDE77-A455-3847-9958-38F0EB2913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9223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 descr="WBB01SRG">
            <a:extLst>
              <a:ext uri="{FF2B5EF4-FFF2-40B4-BE49-F238E27FC236}">
                <a16:creationId xmlns:a16="http://schemas.microsoft.com/office/drawing/2014/main" id="{53BF0FEB-98DE-BD4F-87F0-F9C6438364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5943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QUASBUTN">
            <a:extLst>
              <a:ext uri="{FF2B5EF4-FFF2-40B4-BE49-F238E27FC236}">
                <a16:creationId xmlns:a16="http://schemas.microsoft.com/office/drawing/2014/main" id="{941FDAE1-0B25-224C-8154-FD613B33CD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21337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9" descr="abu001[1]">
            <a:extLst>
              <a:ext uri="{FF2B5EF4-FFF2-40B4-BE49-F238E27FC236}">
                <a16:creationId xmlns:a16="http://schemas.microsoft.com/office/drawing/2014/main" id="{83EF4BF1-7271-174C-B7C9-FA12E858B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621337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QUASBUTN">
            <a:extLst>
              <a:ext uri="{FF2B5EF4-FFF2-40B4-BE49-F238E27FC236}">
                <a16:creationId xmlns:a16="http://schemas.microsoft.com/office/drawing/2014/main" id="{447FBE82-4EA4-BF44-9753-076E9935EC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97537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1" descr="WBB01SRG">
            <a:extLst>
              <a:ext uri="{FF2B5EF4-FFF2-40B4-BE49-F238E27FC236}">
                <a16:creationId xmlns:a16="http://schemas.microsoft.com/office/drawing/2014/main" id="{6D9AA985-DD3F-4C4A-B0CC-29D1E325FF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8323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2" descr="QUASBUTN">
            <a:extLst>
              <a:ext uri="{FF2B5EF4-FFF2-40B4-BE49-F238E27FC236}">
                <a16:creationId xmlns:a16="http://schemas.microsoft.com/office/drawing/2014/main" id="{5D4668A7-D882-0343-B611-258385B8B2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35037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3" descr="Picture11">
            <a:extLst>
              <a:ext uri="{FF2B5EF4-FFF2-40B4-BE49-F238E27FC236}">
                <a16:creationId xmlns:a16="http://schemas.microsoft.com/office/drawing/2014/main" id="{24FEC412-CFFD-7447-AE46-304B8168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0237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3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63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4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5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Kết quả hình ảnh cho hình ảnh làng quê">
            <a:extLst>
              <a:ext uri="{FF2B5EF4-FFF2-40B4-BE49-F238E27FC236}">
                <a16:creationId xmlns:a16="http://schemas.microsoft.com/office/drawing/2014/main" id="{7D7E445E-F5C5-FF43-BB77-0BD9E9FD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1837"/>
            <a:ext cx="46751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8123F910-997D-B743-8D39-95561CF3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63638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FF0000"/>
                </a:solidFill>
                <a:latin typeface="Arial" panose="020B0604020202020204" pitchFamily="34" charset="0"/>
              </a:rPr>
              <a:t>Which place </a:t>
            </a:r>
            <a:r>
              <a:rPr lang="en-US" altLang="en-VN" sz="2400" b="1">
                <a:latin typeface="Arial" panose="020B0604020202020204" pitchFamily="34" charset="0"/>
              </a:rPr>
              <a:t>am I talking about ?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255A1-69F5-5A40-AA76-45F4475D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6192838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latin typeface="Arial" panose="020B0604020202020204" pitchFamily="34" charset="0"/>
              </a:rPr>
              <a:t>or cross the small bamboo forest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hình ảnh làng quê">
            <a:extLst>
              <a:ext uri="{FF2B5EF4-FFF2-40B4-BE49-F238E27FC236}">
                <a16:creationId xmlns:a16="http://schemas.microsoft.com/office/drawing/2014/main" id="{0B2D4B1E-8D01-8E47-A633-02C51840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8037"/>
            <a:ext cx="6172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id="{E195A703-FB12-4640-9F0C-229E5662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63638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FF0000"/>
                </a:solidFill>
                <a:latin typeface="Arial" panose="020B0604020202020204" pitchFamily="34" charset="0"/>
              </a:rPr>
              <a:t>Which place </a:t>
            </a:r>
            <a:r>
              <a:rPr lang="en-US" altLang="en-VN" sz="2400" b="1">
                <a:latin typeface="Arial" panose="020B0604020202020204" pitchFamily="34" charset="0"/>
              </a:rPr>
              <a:t>am I talking about ?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ED847-4142-8A4D-A4EA-38F86EF80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92838"/>
            <a:ext cx="774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latin typeface="Arial" panose="020B0604020202020204" pitchFamily="34" charset="0"/>
              </a:rPr>
              <a:t>They can see a big banyan tree at the entrance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5A1D15D6-C79E-E241-BEF2-0C8401A5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63638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solidFill>
                  <a:srgbClr val="FF0000"/>
                </a:solidFill>
                <a:latin typeface="Arial" panose="020B0604020202020204" pitchFamily="34" charset="0"/>
              </a:rPr>
              <a:t>Which place </a:t>
            </a:r>
            <a:r>
              <a:rPr lang="en-US" altLang="en-VN" sz="2400" b="1">
                <a:latin typeface="Arial" panose="020B0604020202020204" pitchFamily="34" charset="0"/>
              </a:rPr>
              <a:t>am I talking about ?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E084B-01ED-574F-A1CC-75AB32A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2750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latin typeface="Arial" panose="020B0604020202020204" pitchFamily="34" charset="0"/>
              </a:rPr>
              <a:t>It is near a river and a mountain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  <p:pic>
        <p:nvPicPr>
          <p:cNvPr id="9220" name="Picture 12" descr="Hình ảnh có liên quan">
            <a:extLst>
              <a:ext uri="{FF2B5EF4-FFF2-40B4-BE49-F238E27FC236}">
                <a16:creationId xmlns:a16="http://schemas.microsoft.com/office/drawing/2014/main" id="{B42463EF-5A7A-D444-AE9C-B1362D03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001838"/>
            <a:ext cx="50292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7A539-49CA-4641-898B-050B5DA6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4" y="6126162"/>
            <a:ext cx="3552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b="1">
                <a:solidFill>
                  <a:srgbClr val="FF0000"/>
                </a:solidFill>
                <a:latin typeface="Arial" panose="020B0604020202020204" pitchFamily="34" charset="0"/>
              </a:rPr>
              <a:t>It is Ba’s village</a:t>
            </a:r>
            <a:endParaRPr lang="vi-VN" altLang="en-V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ảnh làng quê">
            <a:extLst>
              <a:ext uri="{FF2B5EF4-FFF2-40B4-BE49-F238E27FC236}">
                <a16:creationId xmlns:a16="http://schemas.microsoft.com/office/drawing/2014/main" id="{5E71A510-9C67-F848-950D-C5535A2F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1" y="935037"/>
            <a:ext cx="3527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Hình ảnh có liên quan">
            <a:extLst>
              <a:ext uri="{FF2B5EF4-FFF2-40B4-BE49-F238E27FC236}">
                <a16:creationId xmlns:a16="http://schemas.microsoft.com/office/drawing/2014/main" id="{F94D230D-F62C-7A44-BD7B-265364C5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1" y="4370387"/>
            <a:ext cx="35210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>
            <a:extLst>
              <a:ext uri="{FF2B5EF4-FFF2-40B4-BE49-F238E27FC236}">
                <a16:creationId xmlns:a16="http://schemas.microsoft.com/office/drawing/2014/main" id="{59DFCEC8-2263-BA4D-BDF9-9E5A14BE0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287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 dirty="0">
                <a:latin typeface="Arial" panose="020B0604020202020204" pitchFamily="34" charset="0"/>
              </a:rPr>
              <a:t>Does your village have a banyan tree?</a:t>
            </a:r>
            <a:endParaRPr lang="vi-VN" altLang="en-VN" sz="2400" b="1" dirty="0">
              <a:latin typeface="Arial" panose="020B0604020202020204" pitchFamily="34" charset="0"/>
            </a:endParaRPr>
          </a:p>
        </p:txBody>
      </p:sp>
      <p:sp>
        <p:nvSpPr>
          <p:cNvPr id="10245" name="TextBox 7">
            <a:extLst>
              <a:ext uri="{FF2B5EF4-FFF2-40B4-BE49-F238E27FC236}">
                <a16:creationId xmlns:a16="http://schemas.microsoft.com/office/drawing/2014/main" id="{8AA5453D-E284-5749-82BA-43E13697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5583238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latin typeface="Arial" panose="020B0604020202020204" pitchFamily="34" charset="0"/>
              </a:rPr>
              <a:t>Does your village have a river?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38274C6-5805-D140-A022-A6AF3367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11438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 wish my village had a </a:t>
            </a:r>
            <a:r>
              <a:rPr lang="en-US" altLang="en-VN" sz="2400" b="1">
                <a:solidFill>
                  <a:srgbClr val="FF0000"/>
                </a:solidFill>
                <a:latin typeface="Arial" panose="020B0604020202020204" pitchFamily="34" charset="0"/>
              </a:rPr>
              <a:t>banyan tree.</a:t>
            </a:r>
            <a:endParaRPr lang="vi-VN" altLang="en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C3B545C6-5D03-CC42-ACCC-797F3226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92438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>
                <a:latin typeface="Arial" panose="020B0604020202020204" pitchFamily="34" charset="0"/>
              </a:rPr>
              <a:t>If you wish to have a river in your village, what will you say ?</a:t>
            </a:r>
            <a:endParaRPr lang="vi-VN" altLang="en-VN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">
            <a:extLst>
              <a:ext uri="{FF2B5EF4-FFF2-40B4-BE49-F238E27FC236}">
                <a16:creationId xmlns:a16="http://schemas.microsoft.com/office/drawing/2014/main" id="{F6B8E061-2A29-E342-A27D-7689AFD1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98" y="613837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VN" sz="2000" b="1" i="1" dirty="0">
                <a:latin typeface="Arial" panose="020B0604020202020204" pitchFamily="34" charset="0"/>
              </a:rPr>
              <a:t>  </a:t>
            </a:r>
            <a:r>
              <a:rPr lang="en-US" altLang="en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 3: </a:t>
            </a:r>
            <a:r>
              <a:rPr lang="en-US" altLang="en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altLang="en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4: Language focus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BCD6A7-30CF-6849-8099-7CDB4A030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47181"/>
              </p:ext>
            </p:extLst>
          </p:nvPr>
        </p:nvGraphicFramePr>
        <p:xfrm>
          <a:off x="145366" y="1905404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odel could with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73BC284D-5006-CF42-884B-2CDAD4174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83005"/>
              </p:ext>
            </p:extLst>
          </p:nvPr>
        </p:nvGraphicFramePr>
        <p:xfrm>
          <a:off x="145366" y="2893294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past simple with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34309198-7433-A845-95DC-0CD466F0E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91841"/>
              </p:ext>
            </p:extLst>
          </p:nvPr>
        </p:nvGraphicFramePr>
        <p:xfrm>
          <a:off x="145366" y="3881184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Preposition of time</a:t>
                      </a:r>
                      <a:endParaRPr lang="en-VN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0244AC92-9AA7-C443-A3AF-29C918C0C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31280"/>
              </p:ext>
            </p:extLst>
          </p:nvPr>
        </p:nvGraphicFramePr>
        <p:xfrm>
          <a:off x="145366" y="5085509"/>
          <a:ext cx="8998634" cy="62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34">
                  <a:extLst>
                    <a:ext uri="{9D8B030D-6E8A-4147-A177-3AD203B41FA5}">
                      <a16:colId xmlns:a16="http://schemas.microsoft.com/office/drawing/2014/main" val="155269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 clause of result</a:t>
                      </a:r>
                      <a:endParaRPr lang="en-VN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31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6FCBA494-D586-714D-BE0A-592B77CC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6638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F7746DE4-06F0-B243-B2DA-4C8A42339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73638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VN" sz="1800">
              <a:latin typeface="VNI-Times" pitchFamily="2" charset="0"/>
            </a:endParaRPr>
          </a:p>
        </p:txBody>
      </p:sp>
      <p:pic>
        <p:nvPicPr>
          <p:cNvPr id="13316" name="Picture 7" descr="Trình duyệt của bạn có thể không hỗ trợ hiển thị hình này.">
            <a:extLst>
              <a:ext uri="{FF2B5EF4-FFF2-40B4-BE49-F238E27FC236}">
                <a16:creationId xmlns:a16="http://schemas.microsoft.com/office/drawing/2014/main" id="{D284BA30-E411-6F48-97D6-E3C738F6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68487"/>
            <a:ext cx="4114800" cy="2286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1496" name="Text Box 8">
            <a:extLst>
              <a:ext uri="{FF2B5EF4-FFF2-40B4-BE49-F238E27FC236}">
                <a16:creationId xmlns:a16="http://schemas.microsoft.com/office/drawing/2014/main" id="{D0C3536D-8053-8442-8B06-DD1F6A07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941888"/>
            <a:ext cx="8305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FF"/>
                </a:solidFill>
                <a:latin typeface="Arial" panose="020B0604020202020204" pitchFamily="34" charset="0"/>
              </a:rPr>
              <a:t>Ba wishes he </a:t>
            </a:r>
            <a:r>
              <a:rPr lang="en-US" altLang="en-VN" sz="2200" b="1">
                <a:solidFill>
                  <a:srgbClr val="CC0000"/>
                </a:solidFill>
                <a:latin typeface="Arial" panose="020B0604020202020204" pitchFamily="34" charset="0"/>
              </a:rPr>
              <a:t>had</a:t>
            </a:r>
            <a:r>
              <a:rPr lang="en-US" altLang="en-VN" sz="2200" b="1">
                <a:solidFill>
                  <a:srgbClr val="0000FF"/>
                </a:solidFill>
                <a:latin typeface="Arial" panose="020B0604020202020204" pitchFamily="34" charset="0"/>
              </a:rPr>
              <a:t> a new bicycle.</a:t>
            </a: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58E3AEE6-4C0A-3F45-87CD-4689893F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611438"/>
            <a:ext cx="464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50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91500" name="Text Box 12">
            <a:extLst>
              <a:ext uri="{FF2B5EF4-FFF2-40B4-BE49-F238E27FC236}">
                <a16:creationId xmlns:a16="http://schemas.microsoft.com/office/drawing/2014/main" id="{87745163-F1A3-E54E-9A5D-57D25AC7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11675"/>
            <a:ext cx="6096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200" b="1">
                <a:solidFill>
                  <a:srgbClr val="000000"/>
                </a:solidFill>
                <a:latin typeface="Arial" panose="020B0604020202020204" pitchFamily="34" charset="0"/>
              </a:rPr>
              <a:t>Ba /  have / new bicycle</a:t>
            </a:r>
          </a:p>
        </p:txBody>
      </p:sp>
      <p:sp>
        <p:nvSpPr>
          <p:cNvPr id="191501" name="Line 13">
            <a:extLst>
              <a:ext uri="{FF2B5EF4-FFF2-40B4-BE49-F238E27FC236}">
                <a16:creationId xmlns:a16="http://schemas.microsoft.com/office/drawing/2014/main" id="{4CFDF1CD-93F4-A042-9F3E-1CA0ADBD1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757862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3323" name="TextBox 1">
            <a:extLst>
              <a:ext uri="{FF2B5EF4-FFF2-40B4-BE49-F238E27FC236}">
                <a16:creationId xmlns:a16="http://schemas.microsoft.com/office/drawing/2014/main" id="{AD262E9D-7E51-D242-AB5C-10849448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5559425"/>
            <a:ext cx="575016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unreal wishes at present</a:t>
            </a:r>
            <a:endParaRPr lang="vi-VN" altLang="en-VN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CF37E413-D28C-324F-B1A9-211C861E4E2E}"/>
              </a:ext>
            </a:extLst>
          </p:cNvPr>
          <p:cNvGrpSpPr>
            <a:grpSpLocks/>
          </p:cNvGrpSpPr>
          <p:nvPr/>
        </p:nvGrpSpPr>
        <p:grpSpPr bwMode="auto">
          <a:xfrm>
            <a:off x="588498" y="114055"/>
            <a:ext cx="7315200" cy="1476987"/>
            <a:chOff x="588498" y="-416589"/>
            <a:chExt cx="7315200" cy="1478247"/>
          </a:xfrm>
        </p:grpSpPr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99257AD2-30F6-564C-A8F9-3F7A2EA08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188" y="-416589"/>
              <a:ext cx="495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VN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56F9D2E1-2ABA-E94B-A279-BB0AD71E2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98" y="-16479"/>
              <a:ext cx="7315200" cy="107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sz="2000" b="1" i="1" dirty="0">
                  <a:latin typeface="Arial" panose="020B0604020202020204" pitchFamily="34" charset="0"/>
                </a:rPr>
                <a:t>  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3: </a:t>
              </a:r>
              <a:r>
                <a:rPr lang="en-US" altLang="en-VN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</a:t>
              </a:r>
              <a:r>
                <a:rPr lang="en-US" altLang="en-V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V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4: Language focus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EFC8932-6AAC-B94F-819A-5AC203303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38782"/>
              </p:ext>
            </p:extLst>
          </p:nvPr>
        </p:nvGraphicFramePr>
        <p:xfrm>
          <a:off x="1013460" y="6122324"/>
          <a:ext cx="7469358" cy="85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69358">
                  <a:extLst>
                    <a:ext uri="{9D8B030D-6E8A-4147-A177-3AD203B41FA5}">
                      <a16:colId xmlns:a16="http://schemas.microsoft.com/office/drawing/2014/main" val="393674589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 +   wish (es)  +   S2  + V(simple past)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be </a:t>
                      </a:r>
                      <a:r>
                        <a:rPr lang="en-US" altLang="en-VN" sz="2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were</a:t>
                      </a:r>
                      <a:endParaRPr lang="en-US" altLang="en-VN" sz="25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198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500" grpId="0"/>
      <p:bldP spid="1332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{63302F45-6893-9640-BBC1-D7396F51BAAD}tf10001073</Template>
  <TotalTime>164</TotalTime>
  <Words>1594</Words>
  <Application>Microsoft Office PowerPoint</Application>
  <PresentationFormat>Custom</PresentationFormat>
  <Paragraphs>230</Paragraphs>
  <Slides>26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Monotype Corsiva</vt:lpstr>
      <vt:lpstr>Times New Roman</vt:lpstr>
      <vt:lpstr>Tw Cen MT</vt:lpstr>
      <vt:lpstr>Verdana</vt:lpstr>
      <vt:lpstr>VNI-Revue</vt:lpstr>
      <vt:lpstr>VNI-Times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ACER</cp:lastModifiedBy>
  <cp:revision>42</cp:revision>
  <dcterms:created xsi:type="dcterms:W3CDTF">2021-10-27T04:11:15Z</dcterms:created>
  <dcterms:modified xsi:type="dcterms:W3CDTF">2023-03-12T01:35:11Z</dcterms:modified>
</cp:coreProperties>
</file>