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9" r:id="rId4"/>
    <p:sldId id="258" r:id="rId5"/>
    <p:sldId id="261" r:id="rId6"/>
    <p:sldId id="262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24B3-A1E5-4754-89F9-AD151F218A3F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84349-4BFC-4576-A082-43438281D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6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569B7B-902A-427A-90D5-930E4824CF86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9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6577BC-9521-4AE0-8636-97F93CC11E5C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9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2FF6C0-22C1-4C80-8D55-EC8F9B787BA9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3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D8BFAE-474E-4B90-9EF2-70F57582A78D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7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69F047-1429-43CC-8108-8E6A88E88418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415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0E38CE-E93A-4BB7-9EFD-38E2D6196B5F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569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6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9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06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F84D3-875B-4F52-8B5C-DED2318669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794777"/>
      </p:ext>
    </p:extLst>
  </p:cSld>
  <p:clrMapOvr>
    <a:masterClrMapping/>
  </p:clrMapOvr>
  <p:transition spd="med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2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6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1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48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6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03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9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963A8-7801-4DF6-957C-DD1760DA1E7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581AB-220E-49F8-A770-C67355D86F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Say%20You%20Will%20-%20Beat%20(YeuCaHat.com).mp3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J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6975" y="14748"/>
            <a:ext cx="121018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ay You Will - Beat (YeuCaHat.com).mp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04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6"/>
          <p:cNvSpPr txBox="1">
            <a:spLocks noChangeArrowheads="1"/>
          </p:cNvSpPr>
          <p:nvPr/>
        </p:nvSpPr>
        <p:spPr bwMode="auto">
          <a:xfrm>
            <a:off x="3428999" y="2520614"/>
            <a:ext cx="5257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6600" dirty="0">
                <a:solidFill>
                  <a:srgbClr val="FF0000"/>
                </a:solidFill>
                <a:cs typeface="Arial" panose="020B0604020202020204" pitchFamily="34" charset="0"/>
              </a:rPr>
              <a:t>   </a:t>
            </a:r>
            <a:r>
              <a:rPr lang="en-US" altLang="en-US" sz="6600" dirty="0">
                <a:solidFill>
                  <a:srgbClr val="0070C0"/>
                </a:solidFill>
                <a:cs typeface="Arial" panose="020B0604020202020204" pitchFamily="34" charset="0"/>
              </a:rPr>
              <a:t>Welcome</a:t>
            </a: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2391697" y="3778046"/>
            <a:ext cx="7620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cs typeface="Arial" panose="020B0604020202020204" pitchFamily="34" charset="0"/>
              </a:rPr>
              <a:t>All the teachers visiting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cs typeface="Arial" panose="020B0604020202020204" pitchFamily="34" charset="0"/>
              </a:rPr>
              <a:t>our class!</a:t>
            </a:r>
          </a:p>
        </p:txBody>
      </p:sp>
    </p:spTree>
    <p:extLst>
      <p:ext uri="{BB962C8B-B14F-4D97-AF65-F5344CB8AC3E}">
        <p14:creationId xmlns:p14="http://schemas.microsoft.com/office/powerpoint/2010/main" val="40297749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12879"/>
            <a:ext cx="9982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How popular is the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Thuc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 rot="10800000" flipV="1">
            <a:off x="-1" y="1018861"/>
            <a:ext cx="88993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the most popular magazines in Viet Nam.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one of the most popular magazines and is widely read by both teenagers and adults.</a:t>
            </a:r>
          </a:p>
          <a:p>
            <a:pPr algn="just"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Kien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widely read in Viet Nam.</a:t>
            </a:r>
          </a:p>
        </p:txBody>
      </p:sp>
      <p:pic>
        <p:nvPicPr>
          <p:cNvPr id="5" name="Picture 7" descr="Kien thuc ngay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301" y="12879"/>
            <a:ext cx="3292699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126943"/>
            <a:ext cx="618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802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/>
      <p:bldP spid="11059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113087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What benefits does TV bring about to people’s life?</a:t>
            </a:r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 rot="10800000" flipV="1">
            <a:off x="-1" y="1191410"/>
            <a:ext cx="844854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People can get information and enjoy programs on TV.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People can enjoy interesting programs in an inexpensive and convenient way.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eople can get the latest information and enjoy interesting and inexpensive local and international programs in a convenient way.</a:t>
            </a:r>
          </a:p>
        </p:txBody>
      </p:sp>
      <p:pic>
        <p:nvPicPr>
          <p:cNvPr id="22532" name="Picture 9" descr="Ima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388" y="595891"/>
            <a:ext cx="383361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3133861"/>
            <a:ext cx="566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6498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12093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What kinds of magazines and newspapers do you read? </a:t>
            </a:r>
          </a:p>
        </p:txBody>
      </p:sp>
      <p:pic>
        <p:nvPicPr>
          <p:cNvPr id="52231" name="Picture 7" descr="Kien thuc ngay n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922" y="2682696"/>
            <a:ext cx="2438400" cy="319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Thieu nien tien ph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53" y="2707916"/>
            <a:ext cx="2362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GDT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47" y="2677732"/>
            <a:ext cx="2514375" cy="316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14063" y="1094619"/>
            <a:ext cx="37048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often read ……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894" y="2707916"/>
            <a:ext cx="25527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0032" y="2677732"/>
            <a:ext cx="2461968" cy="323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6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194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127740"/>
            <a:ext cx="1219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What is your favorite type of media? Why?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120202" y="835626"/>
            <a:ext cx="120717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I  like 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because it is  </a:t>
            </a:r>
            <a:r>
              <a:rPr lang="en-US" altLang="en-US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inexpensive and convenient.</a:t>
            </a:r>
            <a:endParaRPr lang="en-US" alt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2" y="1978761"/>
            <a:ext cx="5847008" cy="4403725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96000" y="2412610"/>
            <a:ext cx="630420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inexpensive</a:t>
            </a: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convenient</a:t>
            </a: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more information. </a:t>
            </a:r>
          </a:p>
          <a:p>
            <a:pPr marL="571500" indent="-571500">
              <a:spcBef>
                <a:spcPct val="0"/>
              </a:spcBef>
              <a:buFontTx/>
              <a:buChar char="-"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 update</a:t>
            </a:r>
          </a:p>
        </p:txBody>
      </p:sp>
    </p:spTree>
    <p:extLst>
      <p:ext uri="{BB962C8B-B14F-4D97-AF65-F5344CB8AC3E}">
        <p14:creationId xmlns:p14="http://schemas.microsoft.com/office/powerpoint/2010/main" val="205856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7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54546" y="2508494"/>
            <a:ext cx="12192000" cy="418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0000FF"/>
                </a:solidFill>
              </a:rPr>
              <a:t>The newspapers , magazines , television , radios and internet are the .........(1)..... . Before the invention of newspapers, people got the news by listening to the town ........(2)... . They shouted the latest ...(3)…. while they were walking on the city streets. Television is an.. …...(4)...... ………and convenient way to get the latest information . With ........(5)...........TV , viewers are able to ask questions ...(6)......... the show using their remote controls . In Vietnam the </a:t>
            </a:r>
            <a:r>
              <a:rPr lang="en-US" altLang="en-US" sz="2800" i="1" dirty="0" err="1">
                <a:solidFill>
                  <a:srgbClr val="0000FF"/>
                </a:solidFill>
              </a:rPr>
              <a:t>kien</a:t>
            </a:r>
            <a:r>
              <a:rPr lang="en-US" altLang="en-US" sz="2800" i="1" dirty="0">
                <a:solidFill>
                  <a:srgbClr val="0000FF"/>
                </a:solidFill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</a:rPr>
              <a:t>Thuc</a:t>
            </a:r>
            <a:r>
              <a:rPr lang="en-US" altLang="en-US" sz="2800" i="1" dirty="0">
                <a:solidFill>
                  <a:srgbClr val="0000FF"/>
                </a:solidFill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</a:rPr>
              <a:t>Ngay</a:t>
            </a:r>
            <a:r>
              <a:rPr lang="en-US" altLang="en-US" sz="2800" i="1" dirty="0">
                <a:solidFill>
                  <a:srgbClr val="0000FF"/>
                </a:solidFill>
              </a:rPr>
              <a:t> Nay is widely .......(7)... .by both …....(8)... …..  and adults .</a:t>
            </a:r>
            <a:r>
              <a:rPr lang="en-US" altLang="en-US" sz="2800" dirty="0">
                <a:solidFill>
                  <a:srgbClr val="FF9933"/>
                </a:solidFill>
              </a:rPr>
              <a:t> </a:t>
            </a:r>
            <a:r>
              <a:rPr lang="en-US" altLang="en-US" sz="4000" i="1" dirty="0">
                <a:solidFill>
                  <a:srgbClr val="FF9933"/>
                </a:solidFill>
              </a:rPr>
              <a:t>                   </a:t>
            </a:r>
            <a:endParaRPr lang="en-US" altLang="en-US" sz="4000" dirty="0">
              <a:solidFill>
                <a:srgbClr val="FF9933"/>
              </a:solidFill>
            </a:endParaRP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154546" y="76201"/>
            <a:ext cx="1203745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Fill  in  each blank with a suitable word from the box.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828800" y="990600"/>
            <a:ext cx="86868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8382000" y="1676400"/>
            <a:ext cx="16002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media</a:t>
            </a:r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5791200" y="1066800"/>
            <a:ext cx="16002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criers</a:t>
            </a:r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3962400" y="1066800"/>
            <a:ext cx="1219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news</a:t>
            </a:r>
          </a:p>
        </p:txBody>
      </p:sp>
      <p:sp>
        <p:nvSpPr>
          <p:cNvPr id="179208" name="Rectangle 8"/>
          <p:cNvSpPr>
            <a:spLocks noChangeArrowheads="1"/>
          </p:cNvSpPr>
          <p:nvPr/>
        </p:nvSpPr>
        <p:spPr bwMode="auto">
          <a:xfrm>
            <a:off x="7848600" y="1066800"/>
            <a:ext cx="21336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interactive</a:t>
            </a:r>
          </a:p>
        </p:txBody>
      </p:sp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3657600" y="1600200"/>
            <a:ext cx="2286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inexpensive</a:t>
            </a:r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1981200" y="1676400"/>
            <a:ext cx="13589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about</a:t>
            </a:r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1981200" y="1066800"/>
            <a:ext cx="13081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read</a:t>
            </a:r>
          </a:p>
        </p:txBody>
      </p:sp>
      <p:sp>
        <p:nvSpPr>
          <p:cNvPr id="179212" name="Rectangle 12"/>
          <p:cNvSpPr>
            <a:spLocks noChangeArrowheads="1"/>
          </p:cNvSpPr>
          <p:nvPr/>
        </p:nvSpPr>
        <p:spPr bwMode="auto">
          <a:xfrm>
            <a:off x="6248400" y="1600200"/>
            <a:ext cx="1981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teenagers</a:t>
            </a:r>
          </a:p>
        </p:txBody>
      </p:sp>
      <p:sp>
        <p:nvSpPr>
          <p:cNvPr id="179213" name="Rectangle 13"/>
          <p:cNvSpPr>
            <a:spLocks noChangeArrowheads="1"/>
          </p:cNvSpPr>
          <p:nvPr/>
        </p:nvSpPr>
        <p:spPr bwMode="auto">
          <a:xfrm>
            <a:off x="1981200" y="1066800"/>
            <a:ext cx="13081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read</a:t>
            </a:r>
          </a:p>
        </p:txBody>
      </p:sp>
      <p:sp>
        <p:nvSpPr>
          <p:cNvPr id="179214" name="Rectangle 14"/>
          <p:cNvSpPr>
            <a:spLocks noChangeArrowheads="1"/>
          </p:cNvSpPr>
          <p:nvPr/>
        </p:nvSpPr>
        <p:spPr bwMode="auto">
          <a:xfrm>
            <a:off x="3962400" y="1066800"/>
            <a:ext cx="1219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news</a:t>
            </a:r>
          </a:p>
        </p:txBody>
      </p:sp>
      <p:sp>
        <p:nvSpPr>
          <p:cNvPr id="179215" name="Rectangle 15"/>
          <p:cNvSpPr>
            <a:spLocks noChangeArrowheads="1"/>
          </p:cNvSpPr>
          <p:nvPr/>
        </p:nvSpPr>
        <p:spPr bwMode="auto">
          <a:xfrm>
            <a:off x="5791200" y="1066800"/>
            <a:ext cx="16002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criers</a:t>
            </a:r>
          </a:p>
        </p:txBody>
      </p:sp>
      <p:sp>
        <p:nvSpPr>
          <p:cNvPr id="179216" name="Rectangle 16"/>
          <p:cNvSpPr>
            <a:spLocks noChangeArrowheads="1"/>
          </p:cNvSpPr>
          <p:nvPr/>
        </p:nvSpPr>
        <p:spPr bwMode="auto">
          <a:xfrm>
            <a:off x="7848600" y="1066800"/>
            <a:ext cx="21336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interactive</a:t>
            </a:r>
          </a:p>
        </p:txBody>
      </p:sp>
      <p:sp>
        <p:nvSpPr>
          <p:cNvPr id="179217" name="Rectangle 17"/>
          <p:cNvSpPr>
            <a:spLocks noChangeArrowheads="1"/>
          </p:cNvSpPr>
          <p:nvPr/>
        </p:nvSpPr>
        <p:spPr bwMode="auto">
          <a:xfrm>
            <a:off x="1981200" y="1676400"/>
            <a:ext cx="13589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about</a:t>
            </a:r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3733800" y="1635247"/>
            <a:ext cx="2286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inexpensive</a:t>
            </a:r>
          </a:p>
        </p:txBody>
      </p:sp>
      <p:sp>
        <p:nvSpPr>
          <p:cNvPr id="179219" name="Rectangle 19"/>
          <p:cNvSpPr>
            <a:spLocks noChangeArrowheads="1"/>
          </p:cNvSpPr>
          <p:nvPr/>
        </p:nvSpPr>
        <p:spPr bwMode="auto">
          <a:xfrm>
            <a:off x="6248400" y="1600200"/>
            <a:ext cx="1981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teenagers</a:t>
            </a:r>
          </a:p>
        </p:txBody>
      </p:sp>
      <p:sp>
        <p:nvSpPr>
          <p:cNvPr id="179220" name="Rectangle 20"/>
          <p:cNvSpPr>
            <a:spLocks noChangeArrowheads="1"/>
          </p:cNvSpPr>
          <p:nvPr/>
        </p:nvSpPr>
        <p:spPr bwMode="auto">
          <a:xfrm>
            <a:off x="8382000" y="1676400"/>
            <a:ext cx="1600200" cy="381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958995293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6543 0.224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9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2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0.02777 L -0.18777 0.372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7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L 0.42995 0.368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9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34688 0.355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0.03867 0.4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09 -0.02778 L 0.29427 0.467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9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-0.10208 L 0.57408 0.6208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3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-0.4763 0.6182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79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5" y="3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13" grpId="0" animBg="1"/>
      <p:bldP spid="179214" grpId="0" animBg="1"/>
      <p:bldP spid="179215" grpId="0" animBg="1"/>
      <p:bldP spid="179216" grpId="0" animBg="1"/>
      <p:bldP spid="179217" grpId="0" animBg="1"/>
      <p:bldP spid="179218" grpId="0" animBg="1"/>
      <p:bldP spid="179219" grpId="0" animBg="1"/>
      <p:bldP spid="1792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k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427409" y="1921841"/>
            <a:ext cx="8686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Learn by heart new words.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427409" y="2699854"/>
            <a:ext cx="100219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Rewrite the answers of task b on notebook.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427409" y="3440907"/>
            <a:ext cx="816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Prepare: Listen on page 43.</a:t>
            </a:r>
          </a:p>
        </p:txBody>
      </p:sp>
      <p:sp>
        <p:nvSpPr>
          <p:cNvPr id="71688" name="WordArt 8"/>
          <p:cNvSpPr>
            <a:spLocks noChangeArrowheads="1" noChangeShapeType="1" noTextEdit="1"/>
          </p:cNvSpPr>
          <p:nvPr/>
        </p:nvSpPr>
        <p:spPr bwMode="auto">
          <a:xfrm>
            <a:off x="4419600" y="838200"/>
            <a:ext cx="3200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pic>
        <p:nvPicPr>
          <p:cNvPr id="41993" name="Picture 9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759618"/>
            <a:ext cx="167640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79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288665" cy="3477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665" y="0"/>
            <a:ext cx="3992450" cy="3477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115" y="-90152"/>
            <a:ext cx="3910885" cy="3567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77295"/>
            <a:ext cx="4977685" cy="3380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104" y="3477294"/>
            <a:ext cx="5610896" cy="33807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5110" y="3825025"/>
            <a:ext cx="1622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5145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21972" y="838200"/>
            <a:ext cx="1162962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THE MEDIA</a:t>
            </a:r>
          </a:p>
        </p:txBody>
      </p:sp>
      <p:sp>
        <p:nvSpPr>
          <p:cNvPr id="7172" name="WordArt 7"/>
          <p:cNvSpPr>
            <a:spLocks noChangeArrowheads="1" noChangeShapeType="1" noTextEdit="1"/>
          </p:cNvSpPr>
          <p:nvPr/>
        </p:nvSpPr>
        <p:spPr bwMode="auto">
          <a:xfrm>
            <a:off x="3143251" y="1447801"/>
            <a:ext cx="6200775" cy="8540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kern="10" spc="-24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4" name="TextBox 8"/>
          <p:cNvSpPr txBox="1">
            <a:spLocks noChangeArrowheads="1"/>
          </p:cNvSpPr>
          <p:nvPr/>
        </p:nvSpPr>
        <p:spPr bwMode="auto">
          <a:xfrm>
            <a:off x="1143000" y="1600200"/>
            <a:ext cx="990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54" y="2393949"/>
            <a:ext cx="10681816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27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699" y="218941"/>
            <a:ext cx="4584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Listen and read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*Vocabulary: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698" y="1584102"/>
            <a:ext cx="663262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crier (n)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rao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shout (v)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hét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variety (n)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control (n)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benefit (n)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lang="en-US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interactive (a)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319" y="725531"/>
            <a:ext cx="5314682" cy="5237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19" y="725531"/>
            <a:ext cx="5314681" cy="52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1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44450"/>
            <a:ext cx="8229600" cy="757238"/>
          </a:xfrm>
        </p:spPr>
        <p:txBody>
          <a:bodyPr/>
          <a:lstStyle/>
          <a:p>
            <a:pPr eaLnBrk="1" hangingPunct="1"/>
            <a:r>
              <a:rPr lang="en-US" altLang="en-US" sz="36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MATCHING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05599" y="1219200"/>
            <a:ext cx="4099775" cy="4383110"/>
          </a:xfrm>
          <a:solidFill>
            <a:srgbClr val="003300"/>
          </a:solidFill>
          <a:ln>
            <a:solidFill>
              <a:srgbClr val="990000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khiển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xa</a:t>
            </a:r>
            <a:endParaRPr lang="en-US" altLang="en-US" sz="3200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đa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dạng</a:t>
            </a:r>
            <a:endParaRPr lang="en-US" altLang="en-US" sz="3200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kêu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to,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hét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lên</a:t>
            </a:r>
            <a:endParaRPr lang="en-US" altLang="en-US" sz="3200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ích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lợi</a:t>
            </a:r>
            <a:endParaRPr lang="en-US" altLang="en-US" sz="3200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e.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f.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rao</a:t>
            </a:r>
            <a:r>
              <a:rPr lang="en-US" altLang="en-US" sz="3200" dirty="0">
                <a:solidFill>
                  <a:srgbClr val="FFC00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3200" dirty="0" err="1">
                <a:solidFill>
                  <a:srgbClr val="FFC000"/>
                </a:solidFill>
                <a:latin typeface="Times New Roman" panose="02020603050405020304" pitchFamily="18" charset="0"/>
              </a:rPr>
              <a:t>tức</a:t>
            </a:r>
            <a:endParaRPr lang="en-US" altLang="en-US" sz="3200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571222" y="1219200"/>
            <a:ext cx="3457977" cy="4278094"/>
          </a:xfrm>
          <a:prstGeom prst="rect">
            <a:avLst/>
          </a:prstGeom>
          <a:solidFill>
            <a:srgbClr val="003300"/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1. crier 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2. shout 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3. variety 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4. remote control 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5. benefit </a:t>
            </a:r>
          </a:p>
          <a:p>
            <a:pPr algn="r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FFFF00"/>
                </a:solidFill>
                <a:latin typeface="Times New Roman" panose="02020603050405020304" pitchFamily="18" charset="0"/>
              </a:rPr>
              <a:t>6. interactive</a:t>
            </a:r>
          </a:p>
        </p:txBody>
      </p:sp>
      <p:sp>
        <p:nvSpPr>
          <p:cNvPr id="36878" name="Line 14"/>
          <p:cNvSpPr>
            <a:spLocks noChangeShapeType="1"/>
          </p:cNvSpPr>
          <p:nvPr/>
        </p:nvSpPr>
        <p:spPr bwMode="auto">
          <a:xfrm>
            <a:off x="5029199" y="1676399"/>
            <a:ext cx="1676399" cy="3230451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>
            <a:off x="5029200" y="2362200"/>
            <a:ext cx="1676398" cy="510324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V="1">
            <a:off x="5029200" y="2125014"/>
            <a:ext cx="1734891" cy="92298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V="1">
            <a:off x="5029200" y="1487488"/>
            <a:ext cx="1676398" cy="232251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5029197" y="3505200"/>
            <a:ext cx="1734893" cy="990600"/>
          </a:xfrm>
          <a:prstGeom prst="line">
            <a:avLst/>
          </a:prstGeom>
          <a:noFill/>
          <a:ln w="28575">
            <a:solidFill>
              <a:srgbClr val="99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 flipV="1">
            <a:off x="5029200" y="4267199"/>
            <a:ext cx="1676398" cy="990599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8" grpId="0" animBg="1"/>
      <p:bldP spid="36879" grpId="0" animBg="1"/>
      <p:bldP spid="36880" grpId="0" animBg="1"/>
      <p:bldP spid="36881" grpId="0" animBg="1"/>
      <p:bldP spid="36882" grpId="0" animBg="1"/>
      <p:bldP spid="368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447800" y="838200"/>
            <a:ext cx="952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 : People </a:t>
            </a:r>
            <a:r>
              <a:rPr lang="en-US" alt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love reading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newspapers and magazines.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495925" y="2603500"/>
            <a:ext cx="1409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enjoy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443538" y="3716338"/>
            <a:ext cx="1524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dislike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hate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5529263" y="2058988"/>
            <a:ext cx="952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love</a:t>
            </a:r>
          </a:p>
        </p:txBody>
      </p:sp>
      <p:sp>
        <p:nvSpPr>
          <p:cNvPr id="65545" name="AutoShape 9"/>
          <p:cNvSpPr>
            <a:spLocks/>
          </p:cNvSpPr>
          <p:nvPr/>
        </p:nvSpPr>
        <p:spPr bwMode="auto">
          <a:xfrm>
            <a:off x="6726260" y="2265362"/>
            <a:ext cx="328613" cy="2514600"/>
          </a:xfrm>
          <a:prstGeom prst="rightBrace">
            <a:avLst>
              <a:gd name="adj1" fmla="val 6376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7029451" y="3276600"/>
            <a:ext cx="1809749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</a:t>
            </a:r>
            <a:r>
              <a:rPr lang="en-US" alt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en-US" altLang="en-US" sz="2400" dirty="0">
                <a:solidFill>
                  <a:srgbClr val="FF0066"/>
                </a:solidFill>
              </a:rPr>
              <a:t> 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1714500" y="5051425"/>
            <a:ext cx="464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She / like / walk / to school.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1752600" y="5867401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We / enjoy / learn / English.</a:t>
            </a:r>
          </a:p>
        </p:txBody>
      </p:sp>
      <p:sp>
        <p:nvSpPr>
          <p:cNvPr id="10251" name="Rectangle 20"/>
          <p:cNvSpPr>
            <a:spLocks noChangeArrowheads="1"/>
          </p:cNvSpPr>
          <p:nvPr/>
        </p:nvSpPr>
        <p:spPr bwMode="auto">
          <a:xfrm>
            <a:off x="6858001" y="50269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65557" name="Rectangle 21"/>
          <p:cNvSpPr>
            <a:spLocks noChangeArrowheads="1"/>
          </p:cNvSpPr>
          <p:nvPr/>
        </p:nvSpPr>
        <p:spPr bwMode="auto">
          <a:xfrm>
            <a:off x="6172200" y="5029201"/>
            <a:ext cx="449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likes walking to school.</a:t>
            </a:r>
          </a:p>
        </p:txBody>
      </p:sp>
      <p:sp>
        <p:nvSpPr>
          <p:cNvPr id="65558" name="Rectangle 22"/>
          <p:cNvSpPr>
            <a:spLocks noChangeArrowheads="1"/>
          </p:cNvSpPr>
          <p:nvPr/>
        </p:nvSpPr>
        <p:spPr bwMode="auto">
          <a:xfrm>
            <a:off x="5791200" y="5867401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We enjoy learning English.</a:t>
            </a:r>
          </a:p>
        </p:txBody>
      </p:sp>
      <p:sp>
        <p:nvSpPr>
          <p:cNvPr id="10254" name="Rectangle 23"/>
          <p:cNvSpPr>
            <a:spLocks noChangeArrowheads="1"/>
          </p:cNvSpPr>
          <p:nvPr/>
        </p:nvSpPr>
        <p:spPr bwMode="auto">
          <a:xfrm>
            <a:off x="6019801" y="59413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425" y="141668"/>
            <a:ext cx="585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*Grammar: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Gerund (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V_ing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1952" y="3218547"/>
            <a:ext cx="120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+ </a:t>
            </a:r>
          </a:p>
        </p:txBody>
      </p:sp>
      <p:sp>
        <p:nvSpPr>
          <p:cNvPr id="4" name="Left Brace 3"/>
          <p:cNvSpPr/>
          <p:nvPr/>
        </p:nvSpPr>
        <p:spPr>
          <a:xfrm>
            <a:off x="5119085" y="2286000"/>
            <a:ext cx="376840" cy="247332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0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allAtOnce"/>
      <p:bldP spid="65540" grpId="0"/>
      <p:bldP spid="65541" grpId="0"/>
      <p:bldP spid="65542" grpId="0"/>
      <p:bldP spid="65545" grpId="0" animBg="1"/>
      <p:bldP spid="65546" grpId="0"/>
      <p:bldP spid="65550" grpId="0"/>
      <p:bldP spid="65551" grpId="0"/>
      <p:bldP spid="65557" grpId="0"/>
      <p:bldP spid="65558" grpId="0"/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37563"/>
            <a:ext cx="3953814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Listen and read.  </a:t>
            </a:r>
          </a:p>
        </p:txBody>
      </p:sp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1524001" y="4081463"/>
            <a:ext cx="227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 </a:t>
            </a:r>
            <a:endParaRPr lang="en-US" altLang="en-US" sz="9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 </a:t>
            </a:r>
            <a:endParaRPr lang="en-US" altLang="en-US" sz="1800"/>
          </a:p>
        </p:txBody>
      </p:sp>
      <p:sp>
        <p:nvSpPr>
          <p:cNvPr id="11268" name="Rectangle 8"/>
          <p:cNvSpPr>
            <a:spLocks noChangeArrowheads="1"/>
          </p:cNvSpPr>
          <p:nvPr/>
        </p:nvSpPr>
        <p:spPr bwMode="auto">
          <a:xfrm>
            <a:off x="1524001" y="6081714"/>
            <a:ext cx="30019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   			 </a:t>
            </a:r>
            <a:r>
              <a:rPr lang="en-US" altLang="en-US" sz="900"/>
              <a:t> </a:t>
            </a:r>
            <a:endParaRPr lang="en-US" altLang="en-US" sz="180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714375"/>
            <a:ext cx="12028867" cy="6143625"/>
            <a:chOff x="8374" y="333375"/>
            <a:chExt cx="9049901" cy="6143625"/>
          </a:xfrm>
        </p:grpSpPr>
        <p:sp>
          <p:nvSpPr>
            <p:cNvPr id="11272" name="Text Box 3"/>
            <p:cNvSpPr txBox="1">
              <a:spLocks noChangeArrowheads="1"/>
            </p:cNvSpPr>
            <p:nvPr/>
          </p:nvSpPr>
          <p:spPr bwMode="auto">
            <a:xfrm>
              <a:off x="8374" y="524633"/>
              <a:ext cx="7459226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Before newspapers were invented, town criers would go through city streets ringing a bell. They shouted the latest news as they were walking.</a:t>
              </a:r>
            </a:p>
          </p:txBody>
        </p:sp>
        <p:pic>
          <p:nvPicPr>
            <p:cNvPr id="11273" name="Picture 7" descr="Picture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33375"/>
              <a:ext cx="1590675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Rectangle 8"/>
            <p:cNvSpPr>
              <a:spLocks noChangeArrowheads="1"/>
            </p:cNvSpPr>
            <p:nvPr/>
          </p:nvSpPr>
          <p:spPr bwMode="auto">
            <a:xfrm>
              <a:off x="70548" y="1693339"/>
              <a:ext cx="7459226" cy="1200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590550" algn="l"/>
                  <a:tab pos="81915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590550" algn="l"/>
                  <a:tab pos="81915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590550" algn="l"/>
                  <a:tab pos="81915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In Viet Nam people love reading newspapers and magazines. The </a:t>
              </a:r>
              <a:r>
                <a:rPr lang="en-US" altLang="en-US" sz="2400" b="1" dirty="0" err="1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Kien</a:t>
              </a:r>
              <a:r>
                <a:rPr lang="en-US" altLang="en-US" sz="2400" b="1" dirty="0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Thuc</a:t>
              </a:r>
              <a:r>
                <a:rPr lang="en-US" altLang="en-US" sz="2400" b="1" dirty="0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Ngay</a:t>
              </a:r>
              <a:r>
                <a:rPr lang="en-US" altLang="en-US" sz="2400" b="1" dirty="0">
                  <a:solidFill>
                    <a:srgbClr val="AA06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 is one of the most popular magazines and is widely read by both teenagers and adults.</a:t>
              </a:r>
            </a:p>
          </p:txBody>
        </p:sp>
        <p:pic>
          <p:nvPicPr>
            <p:cNvPr id="11275" name="Picture 9" descr="0211200876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1828800"/>
              <a:ext cx="1590675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Rectangle 10"/>
            <p:cNvSpPr>
              <a:spLocks noChangeArrowheads="1"/>
            </p:cNvSpPr>
            <p:nvPr/>
          </p:nvSpPr>
          <p:spPr bwMode="auto">
            <a:xfrm>
              <a:off x="132723" y="3335715"/>
              <a:ext cx="7334877" cy="156966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tabLst>
                  <a:tab pos="590550" algn="l"/>
                  <a:tab pos="819150" algn="l"/>
                </a:tabLs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tabLst>
                  <a:tab pos="590550" algn="l"/>
                  <a:tab pos="819150" algn="l"/>
                </a:tabLs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tabLst>
                  <a:tab pos="590550" algn="l"/>
                  <a:tab pos="81915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590550" algn="l"/>
                  <a:tab pos="81915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Thanks to television people can get the latest information and enjoy interesting programs in an inexpensive and convenient way. Nowadays, viewers can watch a variety of local and international programs on different channels.</a:t>
              </a:r>
            </a:p>
          </p:txBody>
        </p:sp>
        <p:pic>
          <p:nvPicPr>
            <p:cNvPr id="11277" name="Picture 11" descr="0211200876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5133975"/>
              <a:ext cx="1514475" cy="134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3" descr="Picture8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3305175"/>
              <a:ext cx="1500188" cy="1600200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82640" y="5651123"/>
            <a:ext cx="974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The next stage in the development of television is interactive TV. Viewers are able to ask questions about the show by using their remote controls. </a:t>
            </a:r>
          </a:p>
        </p:txBody>
      </p:sp>
      <p:pic>
        <p:nvPicPr>
          <p:cNvPr id="3" name="E9-Unit_5-Listen and re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1690" y="-28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8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914" name="Group 218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562631077"/>
              </p:ext>
            </p:extLst>
          </p:nvPr>
        </p:nvGraphicFramePr>
        <p:xfrm>
          <a:off x="0" y="717546"/>
          <a:ext cx="12191999" cy="6140449"/>
        </p:xfrm>
        <a:graphic>
          <a:graphicData uri="http://schemas.openxmlformats.org/drawingml/2006/table">
            <a:tbl>
              <a:tblPr/>
              <a:tblGrid>
                <a:gridCol w="962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599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FACTS  &amp;   EVENTS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PASSAGE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LETTER</a:t>
                      </a: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67">
                <a:tc>
                  <a:txBody>
                    <a:bodyPr/>
                    <a:lstStyle/>
                    <a:p>
                      <a:pPr marL="533400" marR="0" lvl="0" indent="-5334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Remote controls are used to interact with TV.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0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One of the most popular magazines.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People of different ages like this magazine.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0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Benefits of TV.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751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People got the news from town criers.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906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Interactive TV is available now.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7764" name="Text Box 68"/>
          <p:cNvSpPr txBox="1">
            <a:spLocks noChangeArrowheads="1"/>
          </p:cNvSpPr>
          <p:nvPr/>
        </p:nvSpPr>
        <p:spPr bwMode="auto">
          <a:xfrm>
            <a:off x="10692148" y="1866900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990099"/>
                </a:solidFill>
              </a:rPr>
              <a:t>D</a:t>
            </a:r>
          </a:p>
        </p:txBody>
      </p:sp>
      <p:sp>
        <p:nvSpPr>
          <p:cNvPr id="157765" name="Text Box 69"/>
          <p:cNvSpPr txBox="1">
            <a:spLocks noChangeArrowheads="1"/>
          </p:cNvSpPr>
          <p:nvPr/>
        </p:nvSpPr>
        <p:spPr bwMode="auto">
          <a:xfrm>
            <a:off x="10686245" y="2751573"/>
            <a:ext cx="53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990099"/>
                </a:solidFill>
              </a:rPr>
              <a:t>B</a:t>
            </a:r>
          </a:p>
        </p:txBody>
      </p:sp>
      <p:sp>
        <p:nvSpPr>
          <p:cNvPr id="157766" name="Text Box 70"/>
          <p:cNvSpPr txBox="1">
            <a:spLocks noChangeArrowheads="1"/>
          </p:cNvSpPr>
          <p:nvPr/>
        </p:nvSpPr>
        <p:spPr bwMode="auto">
          <a:xfrm>
            <a:off x="10686245" y="3636248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990099"/>
                </a:solidFill>
              </a:rPr>
              <a:t>B</a:t>
            </a:r>
          </a:p>
        </p:txBody>
      </p:sp>
      <p:sp>
        <p:nvSpPr>
          <p:cNvPr id="157767" name="Text Box 71"/>
          <p:cNvSpPr txBox="1">
            <a:spLocks noChangeArrowheads="1"/>
          </p:cNvSpPr>
          <p:nvPr/>
        </p:nvSpPr>
        <p:spPr bwMode="auto">
          <a:xfrm>
            <a:off x="10686245" y="4520922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990099"/>
                </a:solidFill>
              </a:rPr>
              <a:t>C</a:t>
            </a:r>
          </a:p>
        </p:txBody>
      </p:sp>
      <p:sp>
        <p:nvSpPr>
          <p:cNvPr id="157768" name="Text Box 72"/>
          <p:cNvSpPr txBox="1">
            <a:spLocks noChangeArrowheads="1"/>
          </p:cNvSpPr>
          <p:nvPr/>
        </p:nvSpPr>
        <p:spPr bwMode="auto">
          <a:xfrm>
            <a:off x="10686245" y="5287964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990099"/>
                </a:solidFill>
              </a:rPr>
              <a:t>A</a:t>
            </a:r>
          </a:p>
        </p:txBody>
      </p:sp>
      <p:sp>
        <p:nvSpPr>
          <p:cNvPr id="157769" name="Text Box 73"/>
          <p:cNvSpPr txBox="1">
            <a:spLocks noChangeArrowheads="1"/>
          </p:cNvSpPr>
          <p:nvPr/>
        </p:nvSpPr>
        <p:spPr bwMode="auto">
          <a:xfrm>
            <a:off x="10686245" y="6055006"/>
            <a:ext cx="533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990099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464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Complete the table</a:t>
            </a:r>
          </a:p>
        </p:txBody>
      </p:sp>
    </p:spTree>
    <p:extLst>
      <p:ext uri="{BB962C8B-B14F-4D97-AF65-F5344CB8AC3E}">
        <p14:creationId xmlns:p14="http://schemas.microsoft.com/office/powerpoint/2010/main" val="2489787014"/>
      </p:ext>
    </p:extLst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7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7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7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7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7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7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64" grpId="0"/>
      <p:bldP spid="157765" grpId="0"/>
      <p:bldP spid="157766" grpId="0"/>
      <p:bldP spid="157767" grpId="0"/>
      <p:bldP spid="157768" grpId="0"/>
      <p:bldP spid="1577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0" y="0"/>
            <a:ext cx="624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What was a town crier?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0" y="883020"/>
            <a:ext cx="89916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indent="-742950">
              <a:spcBef>
                <a:spcPct val="50000"/>
              </a:spcBef>
              <a:buFontTx/>
              <a:buAutoNum type="alphaUcPeriod"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town crier was a person whose job was to go through city streets ringing a bell to shout the latest news as he was walking.</a:t>
            </a:r>
          </a:p>
          <a:p>
            <a:pPr marL="742950" indent="-742950">
              <a:spcBef>
                <a:spcPct val="50000"/>
              </a:spcBef>
              <a:buFontTx/>
              <a:buAutoNum type="alphaUcPeriod"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town criers would go through city streets ringing a bell.</a:t>
            </a:r>
          </a:p>
          <a:p>
            <a:pPr marL="742950" indent="-742950">
              <a:spcBef>
                <a:spcPct val="50000"/>
              </a:spcBef>
              <a:buFontTx/>
              <a:buAutoNum type="alphaUcPeriod"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town criers was a person who shouted the latest news as he was walking.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0052"/>
            <a:ext cx="3200400" cy="3048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83020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0023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44035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811</Words>
  <Application>Microsoft Office PowerPoint</Application>
  <PresentationFormat>Widescreen</PresentationFormat>
  <Paragraphs>118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Thu trinh</dc:creator>
  <cp:lastModifiedBy>ACER</cp:lastModifiedBy>
  <cp:revision>24</cp:revision>
  <dcterms:created xsi:type="dcterms:W3CDTF">2021-11-30T10:10:09Z</dcterms:created>
  <dcterms:modified xsi:type="dcterms:W3CDTF">2023-03-12T01:52:19Z</dcterms:modified>
</cp:coreProperties>
</file>