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48" r:id="rId2"/>
    <p:sldId id="372" r:id="rId3"/>
    <p:sldId id="361" r:id="rId4"/>
    <p:sldId id="364" r:id="rId5"/>
    <p:sldId id="349" r:id="rId6"/>
    <p:sldId id="258" r:id="rId7"/>
    <p:sldId id="370" r:id="rId8"/>
    <p:sldId id="365" r:id="rId9"/>
    <p:sldId id="366" r:id="rId10"/>
    <p:sldId id="367" r:id="rId11"/>
    <p:sldId id="362" r:id="rId12"/>
    <p:sldId id="274" r:id="rId13"/>
    <p:sldId id="368" r:id="rId14"/>
    <p:sldId id="261" r:id="rId15"/>
    <p:sldId id="363" r:id="rId16"/>
  </p:sldIdLst>
  <p:sldSz cx="12192000" cy="6858000"/>
  <p:notesSz cx="6858000" cy="9144000"/>
  <p:embeddedFontLst>
    <p:embeddedFont>
      <p:font typeface="Adobe Gothic Std B" panose="020B0800000000000000" charset="-128"/>
      <p:bold r:id="rId17"/>
    </p:embeddedFont>
    <p:embeddedFont>
      <p:font typeface="Algerian" panose="04020705040A02060702" pitchFamily="82" charset="0"/>
      <p:regular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  <p:embeddedFont>
      <p:font typeface="Poppins SemiBold" panose="020B0502040204020203" pitchFamily="2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4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4D3"/>
    <a:srgbClr val="934BC9"/>
    <a:srgbClr val="95DAC1"/>
    <a:srgbClr val="FFFFCC"/>
    <a:srgbClr val="E6E6E6"/>
    <a:srgbClr val="CFA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786FD6C-E3D4-4D2B-AF72-590C542D49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30256F-44CF-45D3-AE33-99C58BABCB62}"/>
              </a:ext>
            </a:extLst>
          </p:cNvPr>
          <p:cNvSpPr txBox="1"/>
          <p:nvPr/>
        </p:nvSpPr>
        <p:spPr>
          <a:xfrm>
            <a:off x="2181602" y="257771"/>
            <a:ext cx="8200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d. Now, with your partner, ask and answer about what you are doing at different times.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72345BD-5B52-47E2-8C5B-95D7ADFD03C8}"/>
              </a:ext>
            </a:extLst>
          </p:cNvPr>
          <p:cNvSpPr/>
          <p:nvPr/>
        </p:nvSpPr>
        <p:spPr>
          <a:xfrm>
            <a:off x="648077" y="1487389"/>
            <a:ext cx="3067050" cy="1400175"/>
          </a:xfrm>
          <a:prstGeom prst="wedgeRoundRectCallout">
            <a:avLst>
              <a:gd name="adj1" fmla="val -42144"/>
              <a:gd name="adj2" fmla="val 845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What are you doing on Saturday?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074CC72-1F57-484D-84A7-825838548D35}"/>
              </a:ext>
            </a:extLst>
          </p:cNvPr>
          <p:cNvSpPr/>
          <p:nvPr/>
        </p:nvSpPr>
        <p:spPr>
          <a:xfrm>
            <a:off x="7231857" y="1334989"/>
            <a:ext cx="4624389" cy="1492746"/>
          </a:xfrm>
          <a:prstGeom prst="wedgeRoundRectCallout">
            <a:avLst>
              <a:gd name="adj1" fmla="val -42144"/>
              <a:gd name="adj2" fmla="val 8456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>
                <a:solidFill>
                  <a:schemeClr val="tx1"/>
                </a:solidFill>
              </a:rPr>
              <a:t>I am doing homework in the morning. I am watching a movie at 4 p.m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CB6F950-B842-442C-AA2C-14DA5EA3EBF7}"/>
              </a:ext>
            </a:extLst>
          </p:cNvPr>
          <p:cNvSpPr/>
          <p:nvPr/>
        </p:nvSpPr>
        <p:spPr>
          <a:xfrm>
            <a:off x="361949" y="4656236"/>
            <a:ext cx="4305301" cy="1428750"/>
          </a:xfrm>
          <a:prstGeom prst="cloud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What are you doing.....?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0C42BC-BD76-44E6-B785-8F11064210F0}"/>
              </a:ext>
            </a:extLst>
          </p:cNvPr>
          <p:cNvSpPr/>
          <p:nvPr/>
        </p:nvSpPr>
        <p:spPr>
          <a:xfrm>
            <a:off x="4333876" y="2981325"/>
            <a:ext cx="2752725" cy="8953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tonight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5D2FA9-A4BE-4537-8413-A0411BF34218}"/>
              </a:ext>
            </a:extLst>
          </p:cNvPr>
          <p:cNvSpPr/>
          <p:nvPr/>
        </p:nvSpPr>
        <p:spPr>
          <a:xfrm>
            <a:off x="5969794" y="4030265"/>
            <a:ext cx="3926681" cy="107721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at the weekend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BF0A57-AE0B-4BB4-BA17-D33A2143AB6A}"/>
              </a:ext>
            </a:extLst>
          </p:cNvPr>
          <p:cNvSpPr/>
          <p:nvPr/>
        </p:nvSpPr>
        <p:spPr>
          <a:xfrm>
            <a:off x="5038727" y="5523011"/>
            <a:ext cx="4095748" cy="8953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on next Monday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87D529-3568-4190-9D7B-BEAB09EA62D4}"/>
              </a:ext>
            </a:extLst>
          </p:cNvPr>
          <p:cNvCxnSpPr>
            <a:cxnSpLocks/>
            <a:stCxn id="2" idx="3"/>
            <a:endCxn id="3" idx="2"/>
          </p:cNvCxnSpPr>
          <p:nvPr/>
        </p:nvCxnSpPr>
        <p:spPr>
          <a:xfrm flipV="1">
            <a:off x="2514600" y="3429000"/>
            <a:ext cx="1819276" cy="130892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36873E-8F88-48A7-9CD6-C51B5464789B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548973" y="4568874"/>
            <a:ext cx="1420821" cy="59061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BFDE4A-CA9A-4BB5-8ED3-E0C20EBD7A71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4058843" y="5645348"/>
            <a:ext cx="979884" cy="3253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EA1D0144-E0EB-4638-8752-1BF01F3E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3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005012" y="224790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WRAP-UP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C4E959A-D2B3-41F5-944B-B62845CBA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0995"/>
            <a:ext cx="12117250" cy="6711697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70692" y="60995"/>
            <a:ext cx="10747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Unit 7</a:t>
            </a:r>
            <a:endParaRPr lang="en-US" sz="3600" b="1" i="1"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MOVIE</a:t>
            </a:r>
          </a:p>
          <a:p>
            <a:pPr lvl="0"/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Lesson </a:t>
            </a:r>
            <a:r>
              <a:rPr lang="en-US" sz="36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2</a:t>
            </a:r>
            <a:r>
              <a:rPr lang="en-US" sz="3600" b="1" i="1" u="sng">
                <a:latin typeface="Constantia" panose="02030602050306030303" pitchFamily="18" charset="0"/>
                <a:sym typeface="Wingdings" panose="05000000000000000000" pitchFamily="2" charset="2"/>
              </a:rPr>
              <a:t>:</a:t>
            </a:r>
            <a:r>
              <a:rPr lang="en-US" sz="3600" b="1" i="1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  <a:endParaRPr lang="en-US" sz="3600" b="1" i="1" dirty="0">
              <a:solidFill>
                <a:srgbClr val="C00000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lvl="0"/>
            <a:r>
              <a:rPr lang="en-US" sz="3600" b="1">
                <a:latin typeface="Constantia" panose="02030602050306030303" pitchFamily="18" charset="0"/>
                <a:sym typeface="Wingdings" panose="05000000000000000000" pitchFamily="2" charset="2"/>
              </a:rPr>
              <a:t>Prepositions of time 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: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giới từ chỉ thời gian</a:t>
            </a:r>
          </a:p>
          <a:p>
            <a:pPr lvl="0"/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In + buổi trong ngày/tháng/năm/thế kỷ/thập kỷ</a:t>
            </a:r>
          </a:p>
          <a:p>
            <a:pPr lvl="1"/>
            <a:r>
              <a:rPr lang="en-US" sz="3600" b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On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 + ngày</a:t>
            </a:r>
          </a:p>
          <a:p>
            <a:pPr lvl="1"/>
            <a:r>
              <a:rPr lang="en-US" sz="3600" b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At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 + giờ cụ thể </a:t>
            </a:r>
          </a:p>
          <a:p>
            <a:pPr lvl="1"/>
            <a:r>
              <a:rPr lang="en-US" sz="3600" b="1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At</a:t>
            </a:r>
            <a:r>
              <a:rPr lang="en-US" sz="3600" i="1">
                <a:latin typeface="Constantia" panose="02030602050306030303" pitchFamily="18" charset="0"/>
                <a:sym typeface="Wingdings" panose="05000000000000000000" pitchFamily="2" charset="2"/>
              </a:rPr>
              <a:t> + cụm từ ( at the moment, at present, at the same time, at lunch, at noon, at midnight, at night, at the weekend)</a:t>
            </a:r>
            <a:endParaRPr lang="en-US" sz="3600" i="1" dirty="0"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6F1A125-6A24-4781-805A-4239D803F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E1C4D2-2DA4-447B-BDCB-6A15E9B9CF20}"/>
              </a:ext>
            </a:extLst>
          </p:cNvPr>
          <p:cNvSpPr/>
          <p:nvPr/>
        </p:nvSpPr>
        <p:spPr>
          <a:xfrm>
            <a:off x="2147887" y="106680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21692-9349-4259-B40E-859D7677E425}"/>
              </a:ext>
            </a:extLst>
          </p:cNvPr>
          <p:cNvSpPr txBox="1"/>
          <p:nvPr/>
        </p:nvSpPr>
        <p:spPr>
          <a:xfrm>
            <a:off x="523875" y="3345180"/>
            <a:ext cx="11144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800"/>
              <a:t>Divide the class into two teams to turn the words and say prepositions of time goes before the words. If  anyone gives the correct answer ,  the team will get the point behind the words.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9ECEC317-2AE9-48DB-B5AC-375BE278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4572001"/>
            <a:ext cx="2857143" cy="28571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2855429"/>
            <a:ext cx="2857143" cy="28571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7" y="1145429"/>
            <a:ext cx="2857143" cy="28571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565429"/>
            <a:ext cx="2857143" cy="28571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667" y1="40000" x2="41333" y2="62000"/>
                        <a14:foregroundMark x1="45333" y1="62000" x2="52000" y2="40667"/>
                        <a14:foregroundMark x1="52000" y1="40667" x2="51333" y2="5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79" y="1145429"/>
            <a:ext cx="2857143" cy="28571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17" y="4565427"/>
            <a:ext cx="2857143" cy="28571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78" y="1145428"/>
            <a:ext cx="2857143" cy="28571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67" y1="42333" x2="51333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90" y="2810577"/>
            <a:ext cx="2857143" cy="28571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5" y="-564573"/>
            <a:ext cx="2857143" cy="28571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79" y="2810578"/>
            <a:ext cx="2857143" cy="28571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1145429"/>
            <a:ext cx="2857143" cy="28571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3333" x2="52667" y2="57333"/>
                        <a14:foregroundMark x1="52667" y1="57333" x2="42000" y2="48667"/>
                        <a14:foregroundMark x1="43333" y1="51333" x2="53333" y2="72000"/>
                        <a14:foregroundMark x1="56000" y1="64667" x2="47333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016" y="4565428"/>
            <a:ext cx="2857143" cy="28571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333" y1="38667" x2="44333" y2="64000"/>
                        <a14:foregroundMark x1="49000" y1="64667" x2="43000" y2="36667"/>
                        <a14:foregroundMark x1="45000" y1="38000" x2="5500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03" y="-552096"/>
            <a:ext cx="2857143" cy="28571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333" y1="38667" x2="44333" y2="64000"/>
                        <a14:foregroundMark x1="49000" y1="64667" x2="43000" y2="36667"/>
                        <a14:foregroundMark x1="45000" y1="38000" x2="5500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30" y="4572001"/>
            <a:ext cx="2857143" cy="28571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2" y="2891278"/>
            <a:ext cx="2857143" cy="285714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28" y="-552095"/>
            <a:ext cx="2857143" cy="28571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-552095"/>
            <a:ext cx="2857143" cy="28571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65" y="1145429"/>
            <a:ext cx="2857143" cy="28571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41" y="-564572"/>
            <a:ext cx="2857143" cy="285714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3333" y1="49333" x2="36667" y2="39333"/>
                        <a14:foregroundMark x1="34667" y1="31333" x2="53333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16" y="2810579"/>
            <a:ext cx="2857143" cy="2857143"/>
          </a:xfrm>
          <a:prstGeom prst="rect">
            <a:avLst/>
          </a:prstGeom>
        </p:spPr>
      </p:pic>
      <p:sp>
        <p:nvSpPr>
          <p:cNvPr id="4" name="Square1"/>
          <p:cNvSpPr/>
          <p:nvPr/>
        </p:nvSpPr>
        <p:spPr>
          <a:xfrm>
            <a:off x="1588" y="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January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5" name="Square2"/>
          <p:cNvSpPr/>
          <p:nvPr/>
        </p:nvSpPr>
        <p:spPr>
          <a:xfrm>
            <a:off x="2449588" y="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Monday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6" name="Square3"/>
          <p:cNvSpPr/>
          <p:nvPr/>
        </p:nvSpPr>
        <p:spPr>
          <a:xfrm>
            <a:off x="4897588" y="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7 o’clock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Square4"/>
          <p:cNvSpPr/>
          <p:nvPr/>
        </p:nvSpPr>
        <p:spPr>
          <a:xfrm>
            <a:off x="7345588" y="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summer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Square5"/>
          <p:cNvSpPr/>
          <p:nvPr/>
        </p:nvSpPr>
        <p:spPr>
          <a:xfrm>
            <a:off x="9793588" y="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night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9" name="Square6"/>
          <p:cNvSpPr/>
          <p:nvPr/>
        </p:nvSpPr>
        <p:spPr>
          <a:xfrm>
            <a:off x="1588" y="171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the afternoon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0" name="Square7"/>
          <p:cNvSpPr/>
          <p:nvPr/>
        </p:nvSpPr>
        <p:spPr>
          <a:xfrm>
            <a:off x="2449588" y="171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lunch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1" name="Square8"/>
          <p:cNvSpPr/>
          <p:nvPr/>
        </p:nvSpPr>
        <p:spPr>
          <a:xfrm>
            <a:off x="4897588" y="171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September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2" name="Square9"/>
          <p:cNvSpPr/>
          <p:nvPr/>
        </p:nvSpPr>
        <p:spPr>
          <a:xfrm>
            <a:off x="7345588" y="171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the moment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3" name="Square10"/>
          <p:cNvSpPr/>
          <p:nvPr/>
        </p:nvSpPr>
        <p:spPr>
          <a:xfrm>
            <a:off x="9793588" y="171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Sunday morning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4" name="Square11"/>
          <p:cNvSpPr/>
          <p:nvPr/>
        </p:nvSpPr>
        <p:spPr>
          <a:xfrm>
            <a:off x="1588" y="342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the morning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Square12"/>
          <p:cNvSpPr/>
          <p:nvPr/>
        </p:nvSpPr>
        <p:spPr>
          <a:xfrm>
            <a:off x="2449588" y="342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2021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Square13"/>
          <p:cNvSpPr/>
          <p:nvPr/>
        </p:nvSpPr>
        <p:spPr>
          <a:xfrm>
            <a:off x="4897588" y="342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Christmas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7" name="Square14"/>
          <p:cNvSpPr/>
          <p:nvPr/>
        </p:nvSpPr>
        <p:spPr>
          <a:xfrm>
            <a:off x="7345588" y="342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my birthday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8" name="Square15"/>
          <p:cNvSpPr/>
          <p:nvPr/>
        </p:nvSpPr>
        <p:spPr>
          <a:xfrm>
            <a:off x="9793588" y="342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9:10 a.m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Square16"/>
          <p:cNvSpPr/>
          <p:nvPr/>
        </p:nvSpPr>
        <p:spPr>
          <a:xfrm>
            <a:off x="1588" y="513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winter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Square17"/>
          <p:cNvSpPr/>
          <p:nvPr/>
        </p:nvSpPr>
        <p:spPr>
          <a:xfrm>
            <a:off x="2449588" y="513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Sundays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1" name="Square18"/>
          <p:cNvSpPr/>
          <p:nvPr/>
        </p:nvSpPr>
        <p:spPr>
          <a:xfrm>
            <a:off x="4897588" y="513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the evening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2" name="Square19"/>
          <p:cNvSpPr/>
          <p:nvPr/>
        </p:nvSpPr>
        <p:spPr>
          <a:xfrm>
            <a:off x="7345588" y="513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2nd November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Square20"/>
          <p:cNvSpPr/>
          <p:nvPr/>
        </p:nvSpPr>
        <p:spPr>
          <a:xfrm>
            <a:off x="9793588" y="5130000"/>
            <a:ext cx="2448000" cy="172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GB" sz="2800">
                <a:ln w="19050">
                  <a:noFill/>
                </a:ln>
                <a:latin typeface="Poppins SemiBold" panose="00000700000000000000" pitchFamily="2" charset="0"/>
                <a:cs typeface="Poppins SemiBold" panose="00000700000000000000" pitchFamily="2" charset="0"/>
              </a:rPr>
              <a:t>the weekend</a:t>
            </a:r>
            <a:endParaRPr lang="en-GB" sz="2800" dirty="0">
              <a:ln w="19050">
                <a:noFill/>
              </a:ln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701438-D8AF-4B35-9A40-5A3DB6B1DD14}"/>
              </a:ext>
            </a:extLst>
          </p:cNvPr>
          <p:cNvSpPr txBox="1"/>
          <p:nvPr/>
        </p:nvSpPr>
        <p:spPr>
          <a:xfrm>
            <a:off x="57463" y="35681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5A4ECA-3FF6-4109-A83E-F6F25E4EEB74}"/>
              </a:ext>
            </a:extLst>
          </p:cNvPr>
          <p:cNvSpPr txBox="1"/>
          <p:nvPr/>
        </p:nvSpPr>
        <p:spPr>
          <a:xfrm>
            <a:off x="2448194" y="-107465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EA1876-6B8F-418B-8E1A-4FB0AF302CFC}"/>
              </a:ext>
            </a:extLst>
          </p:cNvPr>
          <p:cNvSpPr txBox="1"/>
          <p:nvPr/>
        </p:nvSpPr>
        <p:spPr>
          <a:xfrm>
            <a:off x="4915051" y="-106989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788B5E-EEAB-45FD-A72D-182C18C582A0}"/>
              </a:ext>
            </a:extLst>
          </p:cNvPr>
          <p:cNvSpPr txBox="1"/>
          <p:nvPr/>
        </p:nvSpPr>
        <p:spPr>
          <a:xfrm>
            <a:off x="7268535" y="-117891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171F87-D0B5-4E6D-9FA7-FF1292B29405}"/>
              </a:ext>
            </a:extLst>
          </p:cNvPr>
          <p:cNvSpPr txBox="1"/>
          <p:nvPr/>
        </p:nvSpPr>
        <p:spPr>
          <a:xfrm>
            <a:off x="9771158" y="-64031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646F273-1618-431E-9260-5295D10C9031}"/>
              </a:ext>
            </a:extLst>
          </p:cNvPr>
          <p:cNvSpPr txBox="1"/>
          <p:nvPr/>
        </p:nvSpPr>
        <p:spPr>
          <a:xfrm>
            <a:off x="-41610" y="1605767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f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BDBE7E-DA78-4D4F-A736-2E1580194244}"/>
              </a:ext>
            </a:extLst>
          </p:cNvPr>
          <p:cNvSpPr txBox="1"/>
          <p:nvPr/>
        </p:nvSpPr>
        <p:spPr>
          <a:xfrm>
            <a:off x="2416397" y="1615254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88D8859-2F23-4369-A1B9-AD635A7D4F89}"/>
              </a:ext>
            </a:extLst>
          </p:cNvPr>
          <p:cNvSpPr txBox="1"/>
          <p:nvPr/>
        </p:nvSpPr>
        <p:spPr>
          <a:xfrm>
            <a:off x="4834214" y="1651747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54DD3A-5271-4E9F-ADA1-1124645637BB}"/>
              </a:ext>
            </a:extLst>
          </p:cNvPr>
          <p:cNvSpPr txBox="1"/>
          <p:nvPr/>
        </p:nvSpPr>
        <p:spPr>
          <a:xfrm>
            <a:off x="7312341" y="1651747"/>
            <a:ext cx="58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287E76-6D6C-49FD-B8AC-BF2F55910F6E}"/>
              </a:ext>
            </a:extLst>
          </p:cNvPr>
          <p:cNvSpPr txBox="1"/>
          <p:nvPr/>
        </p:nvSpPr>
        <p:spPr>
          <a:xfrm>
            <a:off x="9684133" y="1629535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1796C2-07A0-40FE-8ED4-A4F924D82CAE}"/>
              </a:ext>
            </a:extLst>
          </p:cNvPr>
          <p:cNvSpPr txBox="1"/>
          <p:nvPr/>
        </p:nvSpPr>
        <p:spPr>
          <a:xfrm>
            <a:off x="-107865" y="3354638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A7890D-5B23-4DE0-9C37-CB3F5B5064B8}"/>
              </a:ext>
            </a:extLst>
          </p:cNvPr>
          <p:cNvSpPr txBox="1"/>
          <p:nvPr/>
        </p:nvSpPr>
        <p:spPr>
          <a:xfrm>
            <a:off x="2385768" y="3316344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4A2287-92CC-42B3-8672-7C2A7CA5FB67}"/>
              </a:ext>
            </a:extLst>
          </p:cNvPr>
          <p:cNvSpPr txBox="1"/>
          <p:nvPr/>
        </p:nvSpPr>
        <p:spPr>
          <a:xfrm>
            <a:off x="4880125" y="3371943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CE54D6E-2EAE-4B01-819F-F214F3E50954}"/>
              </a:ext>
            </a:extLst>
          </p:cNvPr>
          <p:cNvSpPr txBox="1"/>
          <p:nvPr/>
        </p:nvSpPr>
        <p:spPr>
          <a:xfrm>
            <a:off x="7367301" y="3366342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1D7CFF-E4D7-4454-A1AC-A43057530252}"/>
              </a:ext>
            </a:extLst>
          </p:cNvPr>
          <p:cNvSpPr txBox="1"/>
          <p:nvPr/>
        </p:nvSpPr>
        <p:spPr>
          <a:xfrm>
            <a:off x="9742412" y="3366342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E7A856-0F6B-4945-B5BA-E78A7C55C269}"/>
              </a:ext>
            </a:extLst>
          </p:cNvPr>
          <p:cNvSpPr txBox="1"/>
          <p:nvPr/>
        </p:nvSpPr>
        <p:spPr>
          <a:xfrm>
            <a:off x="-87542" y="5076343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q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7163F1-7BF5-486C-B906-A8CC9157ACB5}"/>
              </a:ext>
            </a:extLst>
          </p:cNvPr>
          <p:cNvSpPr txBox="1"/>
          <p:nvPr/>
        </p:nvSpPr>
        <p:spPr>
          <a:xfrm>
            <a:off x="2389494" y="5021755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0C507F-1576-4C47-AE01-52BF381AD6D3}"/>
              </a:ext>
            </a:extLst>
          </p:cNvPr>
          <p:cNvSpPr txBox="1"/>
          <p:nvPr/>
        </p:nvSpPr>
        <p:spPr>
          <a:xfrm>
            <a:off x="4834214" y="5076343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12A32FC-3466-413C-97F9-8BBAA259074D}"/>
              </a:ext>
            </a:extLst>
          </p:cNvPr>
          <p:cNvSpPr txBox="1"/>
          <p:nvPr/>
        </p:nvSpPr>
        <p:spPr>
          <a:xfrm>
            <a:off x="7385482" y="5098707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D6B3EC-107A-4735-BB90-95A54E04DB50}"/>
              </a:ext>
            </a:extLst>
          </p:cNvPr>
          <p:cNvSpPr txBox="1"/>
          <p:nvPr/>
        </p:nvSpPr>
        <p:spPr>
          <a:xfrm>
            <a:off x="9748282" y="5098707"/>
            <a:ext cx="103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highlight>
                  <a:srgbClr val="FFFF00"/>
                </a:highlight>
              </a:rPr>
              <a:t>u</a:t>
            </a:r>
          </a:p>
        </p:txBody>
      </p:sp>
      <p:pic>
        <p:nvPicPr>
          <p:cNvPr id="64" name="Picture 63" descr="Logo, company name&#10;&#10;Description automatically generated">
            <a:extLst>
              <a:ext uri="{FF2B5EF4-FFF2-40B4-BE49-F238E27FC236}">
                <a16:creationId xmlns:a16="http://schemas.microsoft.com/office/drawing/2014/main" id="{52CC162A-6AB7-4F50-BEED-E1F1457594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9324C19-3AB5-40F3-946C-B7ADB0B9F697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1445253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808638" y="386930"/>
            <a:ext cx="9236700" cy="1188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4D6C0-3D12-4AEE-BBE2-07822081B2A4}"/>
              </a:ext>
            </a:extLst>
          </p:cNvPr>
          <p:cNvSpPr txBox="1"/>
          <p:nvPr/>
        </p:nvSpPr>
        <p:spPr>
          <a:xfrm>
            <a:off x="793660" y="2599509"/>
            <a:ext cx="10143668" cy="343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- Learn the usages of: on/ in/ at.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- Do exercises on page 39 in the workbook.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+ Fill in the blanks with the correct prepositions.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+ Writing. Answer the questions using your ideas or the given information.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- New lesson: Pronunciation/ Practice/ Speaking on page 56.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 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C81BF61-E7D3-416E-AA7D-FA18B0DF4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64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0" y="2174240"/>
            <a:ext cx="5164199" cy="24744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0" y="2735972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39" y="3119067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0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6" y="2155172"/>
            <a:ext cx="2528997" cy="7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FA7C28-C3A9-4D45-95E7-4AB4F420DD0C}"/>
              </a:ext>
            </a:extLst>
          </p:cNvPr>
          <p:cNvSpPr/>
          <p:nvPr/>
        </p:nvSpPr>
        <p:spPr>
          <a:xfrm>
            <a:off x="2338387" y="704850"/>
            <a:ext cx="7172325" cy="13620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accent6">
                    <a:lumMod val="50000"/>
                  </a:schemeClr>
                </a:solidFill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AA9EF-FA62-4299-AB6D-AA617E1FCCAF}"/>
              </a:ext>
            </a:extLst>
          </p:cNvPr>
          <p:cNvSpPr txBox="1"/>
          <p:nvPr/>
        </p:nvSpPr>
        <p:spPr>
          <a:xfrm>
            <a:off x="1238250" y="2066925"/>
            <a:ext cx="996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Work in pair. brain storm some types of film you remember in the previous lesson. 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5F45078A-CC8D-40DF-91DA-B9CEA08633E3}"/>
              </a:ext>
            </a:extLst>
          </p:cNvPr>
          <p:cNvSpPr/>
          <p:nvPr/>
        </p:nvSpPr>
        <p:spPr>
          <a:xfrm>
            <a:off x="4010025" y="3736851"/>
            <a:ext cx="3686175" cy="1285875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KINDS OF FILM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AE53BE-8D3A-4048-879A-CCC628AB5B1D}"/>
              </a:ext>
            </a:extLst>
          </p:cNvPr>
          <p:cNvSpPr/>
          <p:nvPr/>
        </p:nvSpPr>
        <p:spPr>
          <a:xfrm>
            <a:off x="8396287" y="2847975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0133A3-75E5-4C6D-B039-730AC352D042}"/>
              </a:ext>
            </a:extLst>
          </p:cNvPr>
          <p:cNvSpPr/>
          <p:nvPr/>
        </p:nvSpPr>
        <p:spPr>
          <a:xfrm>
            <a:off x="8243887" y="4421744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D0DA8F-8886-4499-ABF5-A2DA76DDA275}"/>
              </a:ext>
            </a:extLst>
          </p:cNvPr>
          <p:cNvSpPr/>
          <p:nvPr/>
        </p:nvSpPr>
        <p:spPr>
          <a:xfrm>
            <a:off x="5200650" y="5601563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549B1C-0641-4136-AC40-61EBE1B89AEA}"/>
              </a:ext>
            </a:extLst>
          </p:cNvPr>
          <p:cNvSpPr/>
          <p:nvPr/>
        </p:nvSpPr>
        <p:spPr>
          <a:xfrm>
            <a:off x="1833563" y="5234253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F3848CF-0DA2-4F53-B1B4-402BF92BE62D}"/>
              </a:ext>
            </a:extLst>
          </p:cNvPr>
          <p:cNvSpPr/>
          <p:nvPr/>
        </p:nvSpPr>
        <p:spPr>
          <a:xfrm>
            <a:off x="719138" y="3657328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651D3F7-A568-4693-8164-C6FF4C1F3136}"/>
              </a:ext>
            </a:extLst>
          </p:cNvPr>
          <p:cNvSpPr/>
          <p:nvPr/>
        </p:nvSpPr>
        <p:spPr>
          <a:xfrm>
            <a:off x="2338387" y="2657233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A0A00E-73FD-41AB-803C-5EAFAF00AFFD}"/>
              </a:ext>
            </a:extLst>
          </p:cNvPr>
          <p:cNvSpPr/>
          <p:nvPr/>
        </p:nvSpPr>
        <p:spPr>
          <a:xfrm>
            <a:off x="5336381" y="2571543"/>
            <a:ext cx="2228850" cy="72175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C2AFEDF-CEE8-4E37-B003-7C03AE956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2C64CA-F85F-440D-B89B-72D651F65906}"/>
              </a:ext>
            </a:extLst>
          </p:cNvPr>
          <p:cNvSpPr txBox="1"/>
          <p:nvPr/>
        </p:nvSpPr>
        <p:spPr>
          <a:xfrm>
            <a:off x="3048000" y="148918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GRAMMAR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5CCBC2-77A5-4C71-9801-F526EA646A02}"/>
              </a:ext>
            </a:extLst>
          </p:cNvPr>
          <p:cNvSpPr/>
          <p:nvPr/>
        </p:nvSpPr>
        <p:spPr>
          <a:xfrm>
            <a:off x="1010602" y="2946291"/>
            <a:ext cx="1323975" cy="1323975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D9BECF-806E-4840-8A3B-4CC710D6FF61}"/>
              </a:ext>
            </a:extLst>
          </p:cNvPr>
          <p:cNvSpPr txBox="1"/>
          <p:nvPr/>
        </p:nvSpPr>
        <p:spPr>
          <a:xfrm>
            <a:off x="2477452" y="3214384"/>
            <a:ext cx="781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4">
                    <a:lumMod val="50000"/>
                  </a:schemeClr>
                </a:solidFill>
              </a:rPr>
              <a:t>PREPOSITIONS OF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8572E-B203-4B45-A237-EB1975F94650}"/>
              </a:ext>
            </a:extLst>
          </p:cNvPr>
          <p:cNvSpPr txBox="1"/>
          <p:nvPr/>
        </p:nvSpPr>
        <p:spPr>
          <a:xfrm>
            <a:off x="3048000" y="4136916"/>
            <a:ext cx="6390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>
                <a:solidFill>
                  <a:srgbClr val="7030A0"/>
                </a:solidFill>
              </a:rPr>
              <a:t>Giới từ chỉ thời gian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6076CBF-FC39-4966-B1BF-F9B33F1F7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99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8B27E9D-835A-4F75-852B-92EF94A75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" y="142875"/>
            <a:ext cx="1228364" cy="82867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C62699C-C4C0-4087-AFEA-D3EBB9461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t="14996" r="24797" b="28997"/>
          <a:stretch/>
        </p:blipFill>
        <p:spPr>
          <a:xfrm>
            <a:off x="11096029" y="71437"/>
            <a:ext cx="819745" cy="900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7EA882-13F1-4654-B18F-C33C63939D1A}"/>
              </a:ext>
            </a:extLst>
          </p:cNvPr>
          <p:cNvSpPr txBox="1"/>
          <p:nvPr/>
        </p:nvSpPr>
        <p:spPr>
          <a:xfrm>
            <a:off x="1210052" y="264824"/>
            <a:ext cx="988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a. Listen and repeat.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F51AB-C1E8-4682-A35A-DD2FD4D459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0" t="23704" r="52583" b="13483"/>
          <a:stretch/>
        </p:blipFill>
        <p:spPr>
          <a:xfrm>
            <a:off x="300901" y="971548"/>
            <a:ext cx="5124450" cy="5585519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F2261D3-8F4B-4EDF-AAEE-77F8D3A29A3F}"/>
              </a:ext>
            </a:extLst>
          </p:cNvPr>
          <p:cNvSpPr/>
          <p:nvPr/>
        </p:nvSpPr>
        <p:spPr>
          <a:xfrm>
            <a:off x="300901" y="2819405"/>
            <a:ext cx="2066549" cy="1209674"/>
          </a:xfrm>
          <a:prstGeom prst="wedgeRectCallout">
            <a:avLst>
              <a:gd name="adj1" fmla="val 44886"/>
              <a:gd name="adj2" fmla="val 7349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Do you want to see the movie on Saturday?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C66AFD9E-FD00-47EC-9C25-2A02F8C02ED3}"/>
              </a:ext>
            </a:extLst>
          </p:cNvPr>
          <p:cNvSpPr/>
          <p:nvPr/>
        </p:nvSpPr>
        <p:spPr>
          <a:xfrm>
            <a:off x="3677999" y="3305176"/>
            <a:ext cx="2217975" cy="761999"/>
          </a:xfrm>
          <a:prstGeom prst="wedgeRectCallout">
            <a:avLst>
              <a:gd name="adj1" fmla="val 44886"/>
              <a:gd name="adj2" fmla="val 7349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Sure. What time is the movie?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9C6DEF7F-843B-44CB-9823-F85F2939CC6D}"/>
              </a:ext>
            </a:extLst>
          </p:cNvPr>
          <p:cNvSpPr/>
          <p:nvPr/>
        </p:nvSpPr>
        <p:spPr>
          <a:xfrm>
            <a:off x="581700" y="5057779"/>
            <a:ext cx="1894800" cy="838199"/>
          </a:xfrm>
          <a:prstGeom prst="wedgeRectCallout">
            <a:avLst>
              <a:gd name="adj1" fmla="val -45806"/>
              <a:gd name="adj2" fmla="val 8224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It’s at 3 p.m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B0067B43-1138-4187-846F-D8967FF70E5D}"/>
              </a:ext>
            </a:extLst>
          </p:cNvPr>
          <p:cNvSpPr/>
          <p:nvPr/>
        </p:nvSpPr>
        <p:spPr>
          <a:xfrm>
            <a:off x="4083789" y="5229229"/>
            <a:ext cx="1228050" cy="666749"/>
          </a:xfrm>
          <a:prstGeom prst="wedgeRectCallout">
            <a:avLst>
              <a:gd name="adj1" fmla="val 26581"/>
              <a:gd name="adj2" fmla="val 890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Great</a:t>
            </a:r>
          </a:p>
        </p:txBody>
      </p:sp>
      <p:pic>
        <p:nvPicPr>
          <p:cNvPr id="5" name="CD2-TRACK 16">
            <a:hlinkClick r:id="" action="ppaction://media"/>
            <a:extLst>
              <a:ext uri="{FF2B5EF4-FFF2-40B4-BE49-F238E27FC236}">
                <a16:creationId xmlns:a16="http://schemas.microsoft.com/office/drawing/2014/main" id="{2D5923AE-2A6D-42B2-BC17-BBF5766B7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1839" y="239025"/>
            <a:ext cx="406400" cy="4064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68D8B8-158C-48AA-84BD-BD2542C5EB62}"/>
              </a:ext>
            </a:extLst>
          </p:cNvPr>
          <p:cNvSpPr/>
          <p:nvPr/>
        </p:nvSpPr>
        <p:spPr>
          <a:xfrm>
            <a:off x="5239916" y="734935"/>
            <a:ext cx="6603935" cy="2017789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We use prepostions of time to say when things happen. </a:t>
            </a:r>
          </a:p>
          <a:p>
            <a:r>
              <a:rPr lang="en-US" sz="2400">
                <a:solidFill>
                  <a:schemeClr val="tx1"/>
                </a:solidFill>
              </a:rPr>
              <a:t>Use </a:t>
            </a:r>
            <a:r>
              <a:rPr lang="en-US" sz="2400" b="1">
                <a:solidFill>
                  <a:schemeClr val="tx1"/>
                </a:solidFill>
              </a:rPr>
              <a:t>on</a:t>
            </a:r>
            <a:r>
              <a:rPr lang="en-US" sz="2400">
                <a:solidFill>
                  <a:schemeClr val="tx1"/>
                </a:solidFill>
              </a:rPr>
              <a:t> with days, dates</a:t>
            </a:r>
          </a:p>
          <a:p>
            <a:r>
              <a:rPr lang="en-US" sz="2400">
                <a:solidFill>
                  <a:schemeClr val="tx1"/>
                </a:solidFill>
              </a:rPr>
              <a:t>Use </a:t>
            </a:r>
            <a:r>
              <a:rPr lang="en-US" sz="2400" b="1">
                <a:solidFill>
                  <a:schemeClr val="tx1"/>
                </a:solidFill>
              </a:rPr>
              <a:t>a</a:t>
            </a:r>
            <a:r>
              <a:rPr lang="en-US" sz="2400">
                <a:solidFill>
                  <a:schemeClr val="tx1"/>
                </a:solidFill>
              </a:rPr>
              <a:t>t with specific times</a:t>
            </a:r>
          </a:p>
          <a:p>
            <a:r>
              <a:rPr lang="en-US" sz="2400">
                <a:solidFill>
                  <a:schemeClr val="tx1"/>
                </a:solidFill>
              </a:rPr>
              <a:t>Use </a:t>
            </a:r>
            <a:r>
              <a:rPr lang="en-US" sz="2400" b="1">
                <a:solidFill>
                  <a:schemeClr val="tx1"/>
                </a:solidFill>
              </a:rPr>
              <a:t>in </a:t>
            </a:r>
            <a:r>
              <a:rPr lang="en-US" sz="2400">
                <a:solidFill>
                  <a:schemeClr val="tx1"/>
                </a:solidFill>
              </a:rPr>
              <a:t>with periods of time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F81EEAD-00C0-4D07-988A-25B9AEF65069}"/>
              </a:ext>
            </a:extLst>
          </p:cNvPr>
          <p:cNvSpPr/>
          <p:nvPr/>
        </p:nvSpPr>
        <p:spPr>
          <a:xfrm>
            <a:off x="5895974" y="2975584"/>
            <a:ext cx="6219826" cy="3476617"/>
          </a:xfrm>
          <a:prstGeom prst="roundRect">
            <a:avLst>
              <a:gd name="adj" fmla="val 1625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The movie is on </a:t>
            </a:r>
            <a:r>
              <a:rPr lang="en-US" sz="2400" b="1" u="sng">
                <a:solidFill>
                  <a:srgbClr val="00B0F0"/>
                </a:solidFill>
              </a:rPr>
              <a:t>Saturday.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Do you want to see a movie on </a:t>
            </a:r>
            <a:r>
              <a:rPr lang="en-US" sz="2400" b="1" u="sng">
                <a:solidFill>
                  <a:srgbClr val="00B0F0"/>
                </a:solidFill>
              </a:rPr>
              <a:t>March 6?</a:t>
            </a:r>
            <a:r>
              <a:rPr lang="en-US" sz="240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What time is the movie?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The movie is at </a:t>
            </a:r>
            <a:r>
              <a:rPr lang="en-US" sz="2400" b="1" u="sng">
                <a:solidFill>
                  <a:srgbClr val="00B0F0"/>
                </a:solidFill>
              </a:rPr>
              <a:t>3:p.m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I watch a lot of movies in </a:t>
            </a:r>
            <a:r>
              <a:rPr lang="en-US" sz="2400" b="1" u="sng">
                <a:solidFill>
                  <a:srgbClr val="00B0F0"/>
                </a:solidFill>
              </a:rPr>
              <a:t>the winter.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FF999231-E7AF-44E7-B7FA-3969F2ED03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4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5FC61-386E-4748-ADA2-4DD4C860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FC1C-712C-4335-9ECE-D365C9EC8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1BD66-06F4-4951-BD45-78AAAECF3752}"/>
              </a:ext>
            </a:extLst>
          </p:cNvPr>
          <p:cNvSpPr/>
          <p:nvPr/>
        </p:nvSpPr>
        <p:spPr>
          <a:xfrm>
            <a:off x="227709" y="710046"/>
            <a:ext cx="3743326" cy="5999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26D4EB-62BC-4C81-9B10-5BDA4B6D9679}"/>
              </a:ext>
            </a:extLst>
          </p:cNvPr>
          <p:cNvSpPr/>
          <p:nvPr/>
        </p:nvSpPr>
        <p:spPr>
          <a:xfrm>
            <a:off x="4120304" y="695607"/>
            <a:ext cx="37433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5D9693-37AB-408C-9EE0-9B272959B8B4}"/>
              </a:ext>
            </a:extLst>
          </p:cNvPr>
          <p:cNvSpPr/>
          <p:nvPr/>
        </p:nvSpPr>
        <p:spPr>
          <a:xfrm>
            <a:off x="8136733" y="702827"/>
            <a:ext cx="3705226" cy="6013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3E0322-D4C0-4909-B750-A2B005BB67A8}"/>
              </a:ext>
            </a:extLst>
          </p:cNvPr>
          <p:cNvSpPr/>
          <p:nvPr/>
        </p:nvSpPr>
        <p:spPr>
          <a:xfrm>
            <a:off x="838200" y="959719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Part of the day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buổi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E32FF2-3377-4843-9DCA-65FFC03A0845}"/>
              </a:ext>
            </a:extLst>
          </p:cNvPr>
          <p:cNvSpPr/>
          <p:nvPr/>
        </p:nvSpPr>
        <p:spPr>
          <a:xfrm>
            <a:off x="309563" y="1490907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morning , in the afternoon, in the evening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DB59EE-802D-4BFD-9089-F829149D726D}"/>
              </a:ext>
            </a:extLst>
          </p:cNvPr>
          <p:cNvSpPr/>
          <p:nvPr/>
        </p:nvSpPr>
        <p:spPr>
          <a:xfrm>
            <a:off x="731044" y="2159881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Months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36341F-F74C-4ABE-ACF6-EA9F759C6F39}"/>
              </a:ext>
            </a:extLst>
          </p:cNvPr>
          <p:cNvSpPr/>
          <p:nvPr/>
        </p:nvSpPr>
        <p:spPr>
          <a:xfrm>
            <a:off x="383381" y="2732965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January , in May , in December…..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94987E-6B1C-42AC-89B9-95DC31999CF9}"/>
              </a:ext>
            </a:extLst>
          </p:cNvPr>
          <p:cNvSpPr/>
          <p:nvPr/>
        </p:nvSpPr>
        <p:spPr>
          <a:xfrm>
            <a:off x="731044" y="3375025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Seasons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mùa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2FE276-D81D-4DFD-A206-7ADC9F3FFA8A}"/>
              </a:ext>
            </a:extLst>
          </p:cNvPr>
          <p:cNvSpPr/>
          <p:nvPr/>
        </p:nvSpPr>
        <p:spPr>
          <a:xfrm>
            <a:off x="383381" y="3948190"/>
            <a:ext cx="3507581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summer, in spring, in winter, in autumn /fall.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9E8E89-7036-48C8-BE8D-81F5ACEFEF65}"/>
              </a:ext>
            </a:extLst>
          </p:cNvPr>
          <p:cNvSpPr/>
          <p:nvPr/>
        </p:nvSpPr>
        <p:spPr>
          <a:xfrm>
            <a:off x="731044" y="461399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Year 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2CC3F69-21D4-4351-8E76-0EF5D0A26886}"/>
              </a:ext>
            </a:extLst>
          </p:cNvPr>
          <p:cNvSpPr/>
          <p:nvPr/>
        </p:nvSpPr>
        <p:spPr>
          <a:xfrm>
            <a:off x="773606" y="5101385"/>
            <a:ext cx="2694381" cy="3820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2021 , </a:t>
            </a:r>
            <a:r>
              <a:rPr lang="en-SG" sz="20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2000</a:t>
            </a:r>
            <a:endParaRPr lang="en-SG" sz="20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8FEED3F-2A50-4E40-BE0E-73B86612E794}"/>
              </a:ext>
            </a:extLst>
          </p:cNvPr>
          <p:cNvSpPr/>
          <p:nvPr/>
        </p:nvSpPr>
        <p:spPr>
          <a:xfrm>
            <a:off x="589362" y="5542884"/>
            <a:ext cx="2694381" cy="6241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Decade, century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thế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,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thập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kỷ</a:t>
            </a:r>
            <a:r>
              <a:rPr lang="en-SG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4BBCCC-0C2F-4F88-9C27-0FA866C42544}"/>
              </a:ext>
            </a:extLst>
          </p:cNvPr>
          <p:cNvSpPr/>
          <p:nvPr/>
        </p:nvSpPr>
        <p:spPr>
          <a:xfrm>
            <a:off x="589363" y="6167042"/>
            <a:ext cx="3236115" cy="460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In the 80s, in the 20 century.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92DEF7-04A4-4FE7-A50C-513B1553324C}"/>
              </a:ext>
            </a:extLst>
          </p:cNvPr>
          <p:cNvSpPr/>
          <p:nvPr/>
        </p:nvSpPr>
        <p:spPr>
          <a:xfrm>
            <a:off x="4520507" y="13077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Days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9E347A-9C4E-41D6-B5BF-C339B741A1BD}"/>
              </a:ext>
            </a:extLst>
          </p:cNvPr>
          <p:cNvSpPr/>
          <p:nvPr/>
        </p:nvSpPr>
        <p:spPr>
          <a:xfrm>
            <a:off x="4118969" y="2085991"/>
            <a:ext cx="3960317" cy="577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, </a:t>
            </a:r>
            <a:r>
              <a:rPr lang="en-SG" sz="280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Sundays</a:t>
            </a:r>
            <a:endParaRPr lang="en-SG" sz="28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065D5C-E336-4B3F-8D8B-86EB824347A4}"/>
              </a:ext>
            </a:extLst>
          </p:cNvPr>
          <p:cNvSpPr/>
          <p:nvPr/>
        </p:nvSpPr>
        <p:spPr>
          <a:xfrm>
            <a:off x="4581526" y="2838402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Date 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2F9BA1-C8F5-4BB8-A78C-8147FE4149DC}"/>
              </a:ext>
            </a:extLst>
          </p:cNvPr>
          <p:cNvSpPr/>
          <p:nvPr/>
        </p:nvSpPr>
        <p:spPr>
          <a:xfrm>
            <a:off x="4382390" y="3554315"/>
            <a:ext cx="3178373" cy="751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15</a:t>
            </a:r>
            <a:r>
              <a:rPr lang="en-SG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th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Monday , on Tuesday 2</a:t>
            </a:r>
            <a:r>
              <a:rPr lang="en-SG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nd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955E890-1907-4AD7-95E6-43BE358C11CB}"/>
              </a:ext>
            </a:extLst>
          </p:cNvPr>
          <p:cNvSpPr/>
          <p:nvPr/>
        </p:nvSpPr>
        <p:spPr>
          <a:xfrm>
            <a:off x="4298453" y="4448176"/>
            <a:ext cx="3073300" cy="6370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Parts of special day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62FA81E-F7DA-4569-AACB-7673F09C3446}"/>
              </a:ext>
            </a:extLst>
          </p:cNvPr>
          <p:cNvSpPr/>
          <p:nvPr/>
        </p:nvSpPr>
        <p:spPr>
          <a:xfrm>
            <a:off x="4124028" y="5204963"/>
            <a:ext cx="3467695" cy="1040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on Monday morning, on Tuesday afternoon.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81B493C-7393-4924-87CA-C565B1B522EB}"/>
              </a:ext>
            </a:extLst>
          </p:cNvPr>
          <p:cNvSpPr/>
          <p:nvPr/>
        </p:nvSpPr>
        <p:spPr>
          <a:xfrm>
            <a:off x="8845451" y="1229103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Time 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giờ</a:t>
            </a:r>
            <a:r>
              <a:rPr lang="en-SG" sz="28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6FBF6A-6246-4894-9ADE-0D201D4C1F7F}"/>
              </a:ext>
            </a:extLst>
          </p:cNvPr>
          <p:cNvSpPr/>
          <p:nvPr/>
        </p:nvSpPr>
        <p:spPr>
          <a:xfrm>
            <a:off x="8409386" y="1843862"/>
            <a:ext cx="3193251" cy="730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6 o’clock , at 10:30 </a:t>
            </a:r>
            <a:r>
              <a:rPr lang="en-SG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p.m</a:t>
            </a:r>
            <a:r>
              <a:rPr lang="en-SG" sz="28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24EE26-CADA-48BC-8832-819AF723D994}"/>
              </a:ext>
            </a:extLst>
          </p:cNvPr>
          <p:cNvSpPr/>
          <p:nvPr/>
        </p:nvSpPr>
        <p:spPr>
          <a:xfrm>
            <a:off x="8865694" y="2704024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Meals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bữa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ăn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DCB6B18-7D2C-49C0-99E1-640420861C5E}"/>
              </a:ext>
            </a:extLst>
          </p:cNvPr>
          <p:cNvSpPr/>
          <p:nvPr/>
        </p:nvSpPr>
        <p:spPr>
          <a:xfrm>
            <a:off x="8431410" y="3253439"/>
            <a:ext cx="3092945" cy="5925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breakfast , at lunch , at dinner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F8B643-DE4A-4051-AAE5-0481B988E3AE}"/>
              </a:ext>
            </a:extLst>
          </p:cNvPr>
          <p:cNvSpPr/>
          <p:nvPr/>
        </p:nvSpPr>
        <p:spPr>
          <a:xfrm>
            <a:off x="8701531" y="3996193"/>
            <a:ext cx="2822823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Holidays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kỳ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nghỉ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422C756-686A-42BB-8A5E-5659A21C701F}"/>
              </a:ext>
            </a:extLst>
          </p:cNvPr>
          <p:cNvSpPr/>
          <p:nvPr/>
        </p:nvSpPr>
        <p:spPr>
          <a:xfrm>
            <a:off x="8240698" y="4647130"/>
            <a:ext cx="3860834" cy="370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Christmas , at Easter , 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FBD079-D5BA-441C-B229-F1227ED16C08}"/>
              </a:ext>
            </a:extLst>
          </p:cNvPr>
          <p:cNvSpPr/>
          <p:nvPr/>
        </p:nvSpPr>
        <p:spPr>
          <a:xfrm>
            <a:off x="8801100" y="5130046"/>
            <a:ext cx="2552700" cy="50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Phrases 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(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cụm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SG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từ</a:t>
            </a:r>
            <a:r>
              <a:rPr lang="en-SG" sz="2400" i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EC4AA4-B235-447B-8FFF-F0BCA82C465C}"/>
              </a:ext>
            </a:extLst>
          </p:cNvPr>
          <p:cNvSpPr/>
          <p:nvPr/>
        </p:nvSpPr>
        <p:spPr>
          <a:xfrm>
            <a:off x="8384681" y="5651041"/>
            <a:ext cx="3514725" cy="9768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000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At night , at midnight , at the moment, at the weekend, at the same time, at present…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C96EB57-5840-4331-A25C-01D4501969FF}"/>
              </a:ext>
            </a:extLst>
          </p:cNvPr>
          <p:cNvSpPr/>
          <p:nvPr/>
        </p:nvSpPr>
        <p:spPr>
          <a:xfrm>
            <a:off x="1218903" y="276379"/>
            <a:ext cx="1435298" cy="5484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Algerian" panose="04020705040A02060702" pitchFamily="82" charset="0"/>
              </a:rPr>
              <a:t>IN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FCA7C5-EB7A-42F8-8208-622970B809CD}"/>
              </a:ext>
            </a:extLst>
          </p:cNvPr>
          <p:cNvSpPr/>
          <p:nvPr/>
        </p:nvSpPr>
        <p:spPr>
          <a:xfrm>
            <a:off x="5169395" y="365125"/>
            <a:ext cx="1435298" cy="5484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Algerian" panose="04020705040A02060702" pitchFamily="82" charset="0"/>
              </a:rPr>
              <a:t>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23F00F-9D55-4371-9FA1-2028A591C668}"/>
              </a:ext>
            </a:extLst>
          </p:cNvPr>
          <p:cNvSpPr/>
          <p:nvPr/>
        </p:nvSpPr>
        <p:spPr>
          <a:xfrm>
            <a:off x="9303694" y="352540"/>
            <a:ext cx="1435298" cy="5484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tx1"/>
                </a:solidFill>
                <a:latin typeface="Algerian" panose="04020705040A02060702" pitchFamily="82" charset="0"/>
              </a:rPr>
              <a:t>at</a:t>
            </a:r>
          </a:p>
        </p:txBody>
      </p:sp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2D1BA13D-A93C-4166-8C63-8F9DE7583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7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21AB6D-B7B7-4A90-86F7-EAAAA7AD2452}"/>
              </a:ext>
            </a:extLst>
          </p:cNvPr>
          <p:cNvSpPr txBox="1"/>
          <p:nvPr/>
        </p:nvSpPr>
        <p:spPr>
          <a:xfrm>
            <a:off x="295275" y="276225"/>
            <a:ext cx="11744325" cy="475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Watch the video and see some examples of prepositions of time. </a:t>
            </a:r>
          </a:p>
        </p:txBody>
      </p:sp>
      <p:pic>
        <p:nvPicPr>
          <p:cNvPr id="2" name="Kids learning grammar- Prepositions of time - IN, ON, AT">
            <a:hlinkClick r:id="" action="ppaction://media"/>
            <a:extLst>
              <a:ext uri="{FF2B5EF4-FFF2-40B4-BE49-F238E27FC236}">
                <a16:creationId xmlns:a16="http://schemas.microsoft.com/office/drawing/2014/main" id="{34EF4F37-1548-437D-8D3E-61029A63A8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023" y="751713"/>
            <a:ext cx="9982201" cy="561498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E91F6A-D3FA-47E3-BB9C-3B894826E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0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F0F656-BC19-42D8-BF20-5B830DB2DA7A}"/>
              </a:ext>
            </a:extLst>
          </p:cNvPr>
          <p:cNvSpPr txBox="1"/>
          <p:nvPr/>
        </p:nvSpPr>
        <p:spPr>
          <a:xfrm>
            <a:off x="1781552" y="217199"/>
            <a:ext cx="988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b. Write the time words in the correct box.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04F27B-CF82-4452-B9CC-248FAC285C23}"/>
              </a:ext>
            </a:extLst>
          </p:cNvPr>
          <p:cNvSpPr/>
          <p:nvPr/>
        </p:nvSpPr>
        <p:spPr>
          <a:xfrm>
            <a:off x="647103" y="801974"/>
            <a:ext cx="11020426" cy="1684051"/>
          </a:xfrm>
          <a:prstGeom prst="roundRect">
            <a:avLst>
              <a:gd name="adj" fmla="val 29789"/>
            </a:avLst>
          </a:prstGeom>
          <a:solidFill>
            <a:srgbClr val="95DAC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Saturday                     6: 30                      the summer           Christmas Day  </a:t>
            </a:r>
          </a:p>
          <a:p>
            <a:pPr lvl="1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Tuesday night              bedtime                 the evening           July 27</a:t>
            </a:r>
            <a:r>
              <a:rPr lang="en-US" sz="2400" baseline="30000">
                <a:solidFill>
                  <a:schemeClr val="tx1"/>
                </a:solidFill>
              </a:rPr>
              <a:t>th</a:t>
            </a:r>
            <a:r>
              <a:rPr lang="en-US" sz="240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</a:rPr>
              <a:t>my birthday                 the morning           three o’clock             May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54DDFA0-9084-456C-A398-059D2BBB7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303685"/>
              </p:ext>
            </p:extLst>
          </p:nvPr>
        </p:nvGraphicFramePr>
        <p:xfrm>
          <a:off x="1450975" y="2643716"/>
          <a:ext cx="9645651" cy="3733944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215217">
                  <a:extLst>
                    <a:ext uri="{9D8B030D-6E8A-4147-A177-3AD203B41FA5}">
                      <a16:colId xmlns:a16="http://schemas.microsoft.com/office/drawing/2014/main" val="3582750903"/>
                    </a:ext>
                  </a:extLst>
                </a:gridCol>
                <a:gridCol w="3215217">
                  <a:extLst>
                    <a:ext uri="{9D8B030D-6E8A-4147-A177-3AD203B41FA5}">
                      <a16:colId xmlns:a16="http://schemas.microsoft.com/office/drawing/2014/main" val="4133343146"/>
                    </a:ext>
                  </a:extLst>
                </a:gridCol>
                <a:gridCol w="3215217">
                  <a:extLst>
                    <a:ext uri="{9D8B030D-6E8A-4147-A177-3AD203B41FA5}">
                      <a16:colId xmlns:a16="http://schemas.microsoft.com/office/drawing/2014/main" val="1663302703"/>
                    </a:ext>
                  </a:extLst>
                </a:gridCol>
              </a:tblGrid>
              <a:tr h="453670">
                <a:tc>
                  <a:txBody>
                    <a:bodyPr/>
                    <a:lstStyle/>
                    <a:p>
                      <a:pPr lvl="2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          at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>
                          <a:solidFill>
                            <a:schemeClr val="tx1"/>
                          </a:solidFill>
                        </a:rPr>
                        <a:t>         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7213715"/>
                  </a:ext>
                </a:extLst>
              </a:tr>
              <a:tr h="30938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03934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6D6AC97-1918-4695-A774-2E12D6DE68F0}"/>
              </a:ext>
            </a:extLst>
          </p:cNvPr>
          <p:cNvSpPr txBox="1"/>
          <p:nvPr/>
        </p:nvSpPr>
        <p:spPr>
          <a:xfrm>
            <a:off x="1781552" y="3350154"/>
            <a:ext cx="2409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Saturday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BE029-CD29-4C2B-A83F-0A1E14A72A07}"/>
              </a:ext>
            </a:extLst>
          </p:cNvPr>
          <p:cNvSpPr txBox="1"/>
          <p:nvPr/>
        </p:nvSpPr>
        <p:spPr>
          <a:xfrm>
            <a:off x="1692462" y="3919136"/>
            <a:ext cx="2740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my birthday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707D5-7A56-43D4-B0BD-F70A0D21BBAE}"/>
              </a:ext>
            </a:extLst>
          </p:cNvPr>
          <p:cNvSpPr txBox="1"/>
          <p:nvPr/>
        </p:nvSpPr>
        <p:spPr>
          <a:xfrm>
            <a:off x="1549587" y="4488118"/>
            <a:ext cx="327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Christmas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36338-C8AB-4A8B-957E-A0174F9B67C4}"/>
              </a:ext>
            </a:extLst>
          </p:cNvPr>
          <p:cNvSpPr txBox="1"/>
          <p:nvPr/>
        </p:nvSpPr>
        <p:spPr>
          <a:xfrm>
            <a:off x="1781552" y="5717178"/>
            <a:ext cx="24989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July 27</a:t>
            </a:r>
            <a:r>
              <a:rPr lang="en-US" sz="3200" baseline="30000"/>
              <a:t>th</a:t>
            </a:r>
            <a:endParaRPr lang="en-US" sz="3200"/>
          </a:p>
          <a:p>
            <a:endParaRPr lang="en-US" sz="3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5172BB-B2E9-43A5-8EE3-994C4B2BBB1B}"/>
              </a:ext>
            </a:extLst>
          </p:cNvPr>
          <p:cNvSpPr txBox="1"/>
          <p:nvPr/>
        </p:nvSpPr>
        <p:spPr>
          <a:xfrm>
            <a:off x="1576095" y="5056695"/>
            <a:ext cx="38987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Tuesday night</a:t>
            </a:r>
          </a:p>
          <a:p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68DF2-F584-4B38-9B54-53325C2B2EC7}"/>
              </a:ext>
            </a:extLst>
          </p:cNvPr>
          <p:cNvSpPr txBox="1"/>
          <p:nvPr/>
        </p:nvSpPr>
        <p:spPr>
          <a:xfrm>
            <a:off x="4903598" y="3316415"/>
            <a:ext cx="285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three o’clock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17301-335B-4326-B096-E6C5551ACCFC}"/>
              </a:ext>
            </a:extLst>
          </p:cNvPr>
          <p:cNvSpPr txBox="1"/>
          <p:nvPr/>
        </p:nvSpPr>
        <p:spPr>
          <a:xfrm>
            <a:off x="5299155" y="3989114"/>
            <a:ext cx="1425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6:30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50DF6-1AC1-4491-9A48-9489DE2E5F9E}"/>
              </a:ext>
            </a:extLst>
          </p:cNvPr>
          <p:cNvSpPr txBox="1"/>
          <p:nvPr/>
        </p:nvSpPr>
        <p:spPr>
          <a:xfrm>
            <a:off x="5250110" y="4661813"/>
            <a:ext cx="2047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bedtime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0FDEE-F630-44E7-98F6-CD9B07F3849C}"/>
              </a:ext>
            </a:extLst>
          </p:cNvPr>
          <p:cNvSpPr txBox="1"/>
          <p:nvPr/>
        </p:nvSpPr>
        <p:spPr>
          <a:xfrm>
            <a:off x="8000112" y="3282676"/>
            <a:ext cx="285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 morning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3F53E8-64B1-4FA2-B9A1-1900DD07A22A}"/>
              </a:ext>
            </a:extLst>
          </p:cNvPr>
          <p:cNvSpPr txBox="1"/>
          <p:nvPr/>
        </p:nvSpPr>
        <p:spPr>
          <a:xfrm>
            <a:off x="8000112" y="3934611"/>
            <a:ext cx="285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 evening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ECFC38-25DA-4845-B97A-D882DDDF6156}"/>
              </a:ext>
            </a:extLst>
          </p:cNvPr>
          <p:cNvSpPr txBox="1"/>
          <p:nvPr/>
        </p:nvSpPr>
        <p:spPr>
          <a:xfrm>
            <a:off x="8120599" y="5265621"/>
            <a:ext cx="285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1122AA-FA95-4902-A899-6530D3BADB1A}"/>
              </a:ext>
            </a:extLst>
          </p:cNvPr>
          <p:cNvSpPr txBox="1"/>
          <p:nvPr/>
        </p:nvSpPr>
        <p:spPr>
          <a:xfrm>
            <a:off x="8000112" y="4619290"/>
            <a:ext cx="2855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the summer</a:t>
            </a: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F6F901F8-410F-41D5-8F10-9B7B5EF08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E0FED1-92B7-45BE-8A0A-A4D93C3BCB29}"/>
              </a:ext>
            </a:extLst>
          </p:cNvPr>
          <p:cNvSpPr txBox="1"/>
          <p:nvPr/>
        </p:nvSpPr>
        <p:spPr>
          <a:xfrm>
            <a:off x="3400802" y="562571"/>
            <a:ext cx="4323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c. Fill in the blanks.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4B2F17-E833-4293-8DF8-434B5C94A481}"/>
              </a:ext>
            </a:extLst>
          </p:cNvPr>
          <p:cNvSpPr/>
          <p:nvPr/>
        </p:nvSpPr>
        <p:spPr>
          <a:xfrm>
            <a:off x="447188" y="1412229"/>
            <a:ext cx="11297623" cy="4226719"/>
          </a:xfrm>
          <a:prstGeom prst="roundRect">
            <a:avLst>
              <a:gd name="adj" fmla="val 1504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I am going to see a movie _______________________(Saturday/4 p.m)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I like to watch TV and play games ______________________( evening)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I am playing soccer ______________( 2 p.m)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What are you doing _________________________( Sunday/10 a.m)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What do you like to do______________________( summer)?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</a:rPr>
              <a:t>My English lesson is ____________________________( 10:30/morning).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1B648-46DC-40FB-82E3-6CB2493C8AA7}"/>
              </a:ext>
            </a:extLst>
          </p:cNvPr>
          <p:cNvSpPr txBox="1"/>
          <p:nvPr/>
        </p:nvSpPr>
        <p:spPr>
          <a:xfrm>
            <a:off x="4829175" y="1963222"/>
            <a:ext cx="443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at 4 p.m on Saturday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B5169-73AD-4A72-BF8A-53427C997F17}"/>
              </a:ext>
            </a:extLst>
          </p:cNvPr>
          <p:cNvSpPr txBox="1"/>
          <p:nvPr/>
        </p:nvSpPr>
        <p:spPr>
          <a:xfrm>
            <a:off x="6238875" y="2532534"/>
            <a:ext cx="4438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in the evening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63930-5530-45A8-B991-3C94BEFEEA9A}"/>
              </a:ext>
            </a:extLst>
          </p:cNvPr>
          <p:cNvSpPr txBox="1"/>
          <p:nvPr/>
        </p:nvSpPr>
        <p:spPr>
          <a:xfrm>
            <a:off x="4181718" y="3096697"/>
            <a:ext cx="2162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at 2 p.m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BDCEF-A37D-47EB-9EC3-CE4F57AE9E6E}"/>
              </a:ext>
            </a:extLst>
          </p:cNvPr>
          <p:cNvSpPr txBox="1"/>
          <p:nvPr/>
        </p:nvSpPr>
        <p:spPr>
          <a:xfrm>
            <a:off x="4181718" y="3654385"/>
            <a:ext cx="384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at 10 a.m on Sunday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8D0CE-F9D1-410F-A605-F746E94A775B}"/>
              </a:ext>
            </a:extLst>
          </p:cNvPr>
          <p:cNvSpPr txBox="1"/>
          <p:nvPr/>
        </p:nvSpPr>
        <p:spPr>
          <a:xfrm>
            <a:off x="4314825" y="4204513"/>
            <a:ext cx="3848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in the summer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AAD1B-0C18-4D67-9C77-078D4C62C91F}"/>
              </a:ext>
            </a:extLst>
          </p:cNvPr>
          <p:cNvSpPr txBox="1"/>
          <p:nvPr/>
        </p:nvSpPr>
        <p:spPr>
          <a:xfrm>
            <a:off x="4238625" y="4733329"/>
            <a:ext cx="534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at 10:30 in the morning</a:t>
            </a: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897EDBB5-35B3-42A8-9BFE-93C494B8B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4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773</Words>
  <Application>Microsoft Office PowerPoint</Application>
  <PresentationFormat>Widescreen</PresentationFormat>
  <Paragraphs>151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Constantia</vt:lpstr>
      <vt:lpstr>Contastia</vt:lpstr>
      <vt:lpstr>Adobe Gothic Std B</vt:lpstr>
      <vt:lpstr>Poppins SemiBold</vt:lpstr>
      <vt:lpstr>Algerian</vt:lpstr>
      <vt:lpstr>Arial</vt:lpstr>
      <vt:lpstr>HL Brush 1BK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ACER</cp:lastModifiedBy>
  <cp:revision>35</cp:revision>
  <dcterms:created xsi:type="dcterms:W3CDTF">2021-09-05T02:15:09Z</dcterms:created>
  <dcterms:modified xsi:type="dcterms:W3CDTF">2023-03-11T11:03:13Z</dcterms:modified>
</cp:coreProperties>
</file>