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48" r:id="rId2"/>
    <p:sldId id="349" r:id="rId3"/>
    <p:sldId id="382" r:id="rId4"/>
    <p:sldId id="383" r:id="rId5"/>
    <p:sldId id="365" r:id="rId6"/>
    <p:sldId id="258" r:id="rId7"/>
    <p:sldId id="259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66" r:id="rId18"/>
    <p:sldId id="367" r:id="rId19"/>
    <p:sldId id="368" r:id="rId20"/>
    <p:sldId id="385" r:id="rId21"/>
    <p:sldId id="381" r:id="rId22"/>
    <p:sldId id="361" r:id="rId23"/>
    <p:sldId id="274" r:id="rId24"/>
    <p:sldId id="384" r:id="rId25"/>
    <p:sldId id="363" r:id="rId26"/>
  </p:sldIdLst>
  <p:sldSz cx="12192000" cy="6858000"/>
  <p:notesSz cx="6858000" cy="9144000"/>
  <p:embeddedFontLst>
    <p:embeddedFont>
      <p:font typeface="Aparajita" panose="020B0502040204020203" pitchFamily="18" charset="0"/>
      <p:regular r:id="rId27"/>
      <p:bold r:id="rId28"/>
      <p:italic r:id="rId29"/>
      <p:boldItalic r:id="rId30"/>
    </p:embeddedFont>
    <p:embeddedFont>
      <p:font typeface="Arial Black" panose="020B0A04020102020204" pitchFamily="34" charset="0"/>
      <p:bold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Constantia" panose="02030602050306030303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3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AC1"/>
    <a:srgbClr val="FFFFCC"/>
    <a:srgbClr val="E6E6E6"/>
    <a:srgbClr val="CFAFE7"/>
    <a:srgbClr val="52C4D3"/>
    <a:srgbClr val="934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8B6395-56FF-40BD-86E2-44E37394EB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668FB39-30EE-49A5-BBF8-8A7B346803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DCEB6AD-8309-4BE0-8059-CC73A4F067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8069E-2591-40C0-B475-50114C5501B1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54905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3913444/was-wer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nlanubetic.com.es/2020/11/wordwall-crea-juegos-online-en-minutos.html" TargetMode="Externa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4225121/unit-7-vocabulary-movie-adjectives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lgrandemetodo.it/privacy-policy/" TargetMode="Externa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07A3E67-22E2-4E1B-ABA7-9CFACAD523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4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70820" y="307858"/>
            <a:ext cx="5821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parajita" panose="020B0604020202020204" pitchFamily="34" charset="0"/>
                <a:cs typeface="Aparajita" panose="020B0604020202020204" pitchFamily="34" charset="0"/>
              </a:rPr>
              <a:t>Where was Jane yesterday?</a:t>
            </a:r>
            <a:endParaRPr lang="ru-RU" sz="4000" b="1" dirty="0">
              <a:cs typeface="Aparajita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566" y="61636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parajita" panose="020B0604020202020204" pitchFamily="34" charset="0"/>
                <a:cs typeface="Aparajita" panose="020B0604020202020204" pitchFamily="34" charset="0"/>
              </a:rPr>
              <a:t>Look at the picture and say  true sentences.</a:t>
            </a:r>
            <a:endParaRPr lang="ru-RU" sz="3600" b="1" dirty="0">
              <a:cs typeface="Aparajita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9566" y="1319135"/>
            <a:ext cx="4572001" cy="3687580"/>
          </a:xfrm>
          <a:prstGeom prst="rect">
            <a:avLst/>
          </a:prstGeom>
          <a:solidFill>
            <a:schemeClr val="bg1"/>
          </a:solidFill>
          <a:ln w="1397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054013" y="5267591"/>
            <a:ext cx="4946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1642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Jane was at home.</a:t>
            </a:r>
            <a:endParaRPr lang="ru-RU" sz="4000" b="1" dirty="0">
              <a:solidFill>
                <a:srgbClr val="001642"/>
              </a:solidFill>
              <a:cs typeface="Aparajit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2526" y="1513527"/>
            <a:ext cx="5338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She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wasn’t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at home.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2526" y="2520937"/>
            <a:ext cx="5613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She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was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at the swimming pool.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316448" y="4477089"/>
            <a:ext cx="2620782" cy="2028641"/>
            <a:chOff x="7107836" y="4347147"/>
            <a:chExt cx="2530839" cy="2030531"/>
          </a:xfrm>
        </p:grpSpPr>
        <p:sp>
          <p:nvSpPr>
            <p:cNvPr id="15" name="7-конечная звезда 14"/>
            <p:cNvSpPr/>
            <p:nvPr/>
          </p:nvSpPr>
          <p:spPr>
            <a:xfrm>
              <a:off x="7107836" y="4347147"/>
              <a:ext cx="2530839" cy="2030531"/>
            </a:xfrm>
            <a:prstGeom prst="star7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solid"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37488" y="4977691"/>
              <a:ext cx="1978701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check</a:t>
              </a:r>
              <a:endParaRPr lang="ru-RU" sz="4400" b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749146" y="1367780"/>
            <a:ext cx="4384361" cy="3590290"/>
            <a:chOff x="749146" y="1367780"/>
            <a:chExt cx="4384361" cy="359029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46" y="1367780"/>
              <a:ext cx="4384361" cy="359029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075108" y="3266766"/>
              <a:ext cx="10578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/>
                <a:t>Jane</a:t>
              </a:r>
              <a:endParaRPr lang="ru-RU" sz="2400" b="1" dirty="0"/>
            </a:p>
          </p:txBody>
        </p:sp>
      </p:grp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10936941" y="6149789"/>
            <a:ext cx="1255058" cy="708212"/>
          </a:xfrm>
          <a:prstGeom prst="actionButtonForwardNex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32D122-F0D1-46C0-BFFE-A955354B6C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74E2B7-2535-4D4D-B47E-6F07CFFBEAE6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57992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61220" y="239760"/>
            <a:ext cx="6610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parajita" panose="020B0604020202020204" pitchFamily="34" charset="0"/>
                <a:cs typeface="Aparajita" panose="020B0604020202020204" pitchFamily="34" charset="0"/>
              </a:rPr>
              <a:t>Where were the children yesterday?</a:t>
            </a:r>
            <a:endParaRPr lang="ru-RU" sz="4000" b="1" dirty="0">
              <a:cs typeface="Aparajita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566" y="61636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parajita" panose="020B0604020202020204" pitchFamily="34" charset="0"/>
                <a:cs typeface="Aparajita" panose="020B0604020202020204" pitchFamily="34" charset="0"/>
              </a:rPr>
              <a:t>Look at the picture and say true sentences.</a:t>
            </a:r>
            <a:endParaRPr lang="ru-RU" sz="3600" b="1" dirty="0">
              <a:cs typeface="Aparajita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9566" y="1319135"/>
            <a:ext cx="4572001" cy="3687580"/>
          </a:xfrm>
          <a:prstGeom prst="rect">
            <a:avLst/>
          </a:prstGeom>
          <a:solidFill>
            <a:schemeClr val="bg1"/>
          </a:solidFill>
          <a:ln w="1397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59566" y="5167885"/>
            <a:ext cx="4759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1642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The children were at the     museum.</a:t>
            </a:r>
            <a:endParaRPr lang="ru-RU" sz="4000" b="1" dirty="0">
              <a:solidFill>
                <a:srgbClr val="001642"/>
              </a:solidFill>
              <a:cs typeface="Aparajit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0504" y="3669452"/>
            <a:ext cx="5341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They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weren’t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at the museum.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0505" y="1629614"/>
            <a:ext cx="4681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They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were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at the library.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316448" y="4477089"/>
            <a:ext cx="2620782" cy="2028641"/>
            <a:chOff x="7107836" y="4347147"/>
            <a:chExt cx="2530839" cy="2030531"/>
          </a:xfrm>
        </p:grpSpPr>
        <p:sp>
          <p:nvSpPr>
            <p:cNvPr id="15" name="7-конечная звезда 14"/>
            <p:cNvSpPr/>
            <p:nvPr/>
          </p:nvSpPr>
          <p:spPr>
            <a:xfrm>
              <a:off x="7107836" y="4347147"/>
              <a:ext cx="2530839" cy="2030531"/>
            </a:xfrm>
            <a:prstGeom prst="star7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solid"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37488" y="4977691"/>
              <a:ext cx="1978701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check</a:t>
              </a:r>
              <a:endParaRPr lang="ru-RU" sz="4400" b="1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68" y="1384403"/>
            <a:ext cx="4345955" cy="3557043"/>
          </a:xfrm>
          <a:prstGeom prst="rect">
            <a:avLst/>
          </a:prstGeom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10936941" y="6149789"/>
            <a:ext cx="1255058" cy="708212"/>
          </a:xfrm>
          <a:prstGeom prst="actionButtonForwardNex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D15DEC63-6693-42CD-970D-CBA7A179C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EE152A-9835-4B17-B01C-28B4DA1971CA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492757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75948" y="147378"/>
            <a:ext cx="6610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parajita" panose="020B0604020202020204" pitchFamily="34" charset="0"/>
                <a:cs typeface="Aparajita" panose="020B0604020202020204" pitchFamily="34" charset="0"/>
              </a:rPr>
              <a:t>Where were Kate and Tom yesterday?</a:t>
            </a:r>
            <a:endParaRPr lang="ru-RU" sz="4000" b="1" dirty="0">
              <a:cs typeface="Aparajita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566" y="61636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parajita" panose="020B0604020202020204" pitchFamily="34" charset="0"/>
                <a:cs typeface="Aparajita" panose="020B0604020202020204" pitchFamily="34" charset="0"/>
              </a:rPr>
              <a:t>Look at the picture and say true sentences.</a:t>
            </a:r>
            <a:endParaRPr lang="ru-RU" sz="3600" b="1" dirty="0">
              <a:cs typeface="Aparajita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9566" y="1319135"/>
            <a:ext cx="4572001" cy="3687580"/>
          </a:xfrm>
          <a:prstGeom prst="rect">
            <a:avLst/>
          </a:prstGeom>
          <a:solidFill>
            <a:schemeClr val="bg1"/>
          </a:solidFill>
          <a:ln w="1397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59566" y="5167885"/>
            <a:ext cx="4759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1642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Kate and Tom were at the     library.</a:t>
            </a:r>
            <a:endParaRPr lang="ru-RU" sz="4000" b="1" dirty="0">
              <a:solidFill>
                <a:srgbClr val="001642"/>
              </a:solidFill>
              <a:cs typeface="Aparajit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0505" y="2984864"/>
            <a:ext cx="5341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They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weren’t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at the library.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0505" y="1547270"/>
            <a:ext cx="4856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They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were 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 the park.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316448" y="4477089"/>
            <a:ext cx="2620782" cy="2028641"/>
            <a:chOff x="7107836" y="4347147"/>
            <a:chExt cx="2530839" cy="2030531"/>
          </a:xfrm>
        </p:grpSpPr>
        <p:sp>
          <p:nvSpPr>
            <p:cNvPr id="15" name="7-конечная звезда 14"/>
            <p:cNvSpPr/>
            <p:nvPr/>
          </p:nvSpPr>
          <p:spPr>
            <a:xfrm>
              <a:off x="7107836" y="4347147"/>
              <a:ext cx="2530839" cy="2030531"/>
            </a:xfrm>
            <a:prstGeom prst="star7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solid"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37488" y="4977691"/>
              <a:ext cx="1978701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check</a:t>
              </a:r>
              <a:endParaRPr lang="ru-RU" sz="4400" b="1" dirty="0"/>
            </a:p>
          </p:txBody>
        </p:sp>
      </p:grp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10936941" y="6149789"/>
            <a:ext cx="1255058" cy="708212"/>
          </a:xfrm>
          <a:prstGeom prst="actionButtonForwardNex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755545" y="1439057"/>
            <a:ext cx="4420692" cy="3453665"/>
            <a:chOff x="755545" y="1439057"/>
            <a:chExt cx="4420692" cy="345366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45" y="1439057"/>
              <a:ext cx="4420692" cy="345366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691067" y="2877142"/>
              <a:ext cx="29285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Kate        Tom</a:t>
              </a:r>
              <a:endParaRPr lang="ru-RU" sz="2400" b="1" dirty="0"/>
            </a:p>
          </p:txBody>
        </p:sp>
      </p:grp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9DCBC74A-0044-4BA5-B4F2-83AB69122E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4C55C4-4C60-4EAC-9CED-726392BE5E24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46545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75948" y="147378"/>
            <a:ext cx="6610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parajita" panose="020B0604020202020204" pitchFamily="34" charset="0"/>
                <a:cs typeface="Aparajita" panose="020B0604020202020204" pitchFamily="34" charset="0"/>
              </a:rPr>
              <a:t>Where was Mike yesterday?</a:t>
            </a:r>
            <a:endParaRPr lang="ru-RU" sz="4000" b="1" dirty="0">
              <a:cs typeface="Aparajita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566" y="61636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parajita" panose="020B0604020202020204" pitchFamily="34" charset="0"/>
                <a:cs typeface="Aparajita" panose="020B0604020202020204" pitchFamily="34" charset="0"/>
              </a:rPr>
              <a:t>Look at the picture and say true sentences.</a:t>
            </a:r>
            <a:endParaRPr lang="ru-RU" sz="3600" b="1" dirty="0">
              <a:cs typeface="Aparajita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9566" y="1319135"/>
            <a:ext cx="4572001" cy="3687580"/>
          </a:xfrm>
          <a:prstGeom prst="rect">
            <a:avLst/>
          </a:prstGeom>
          <a:solidFill>
            <a:schemeClr val="bg1"/>
          </a:solidFill>
          <a:ln w="1397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59566" y="5167885"/>
            <a:ext cx="4759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1642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Mike was at the cafe.</a:t>
            </a:r>
            <a:endParaRPr lang="ru-RU" sz="4000" b="1" dirty="0">
              <a:solidFill>
                <a:srgbClr val="001642"/>
              </a:solidFill>
              <a:cs typeface="Aparajit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0506" y="3039495"/>
            <a:ext cx="5341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He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wasn’t 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at the cafe.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0505" y="1488880"/>
            <a:ext cx="4856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He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was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in hospital.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316448" y="4477089"/>
            <a:ext cx="2620782" cy="2028641"/>
            <a:chOff x="7107836" y="4347147"/>
            <a:chExt cx="2530839" cy="2030531"/>
          </a:xfrm>
        </p:grpSpPr>
        <p:sp>
          <p:nvSpPr>
            <p:cNvPr id="15" name="7-конечная звезда 14"/>
            <p:cNvSpPr/>
            <p:nvPr/>
          </p:nvSpPr>
          <p:spPr>
            <a:xfrm>
              <a:off x="7107836" y="4347147"/>
              <a:ext cx="2530839" cy="2030531"/>
            </a:xfrm>
            <a:prstGeom prst="star7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solid"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37488" y="4977691"/>
              <a:ext cx="1978701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check</a:t>
              </a:r>
              <a:endParaRPr lang="ru-RU" sz="4400" b="1" dirty="0"/>
            </a:p>
          </p:txBody>
        </p:sp>
      </p:grp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10936941" y="6149789"/>
            <a:ext cx="1255058" cy="708212"/>
          </a:xfrm>
          <a:prstGeom prst="actionButtonForwardNex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947469" y="1470817"/>
            <a:ext cx="3980328" cy="3405983"/>
            <a:chOff x="947469" y="1470817"/>
            <a:chExt cx="3980328" cy="340598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469" y="1470817"/>
              <a:ext cx="3980328" cy="340598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039255" y="1793000"/>
              <a:ext cx="1021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Mike</a:t>
              </a:r>
              <a:endParaRPr lang="ru-RU" sz="2400" b="1" dirty="0"/>
            </a:p>
          </p:txBody>
        </p:sp>
      </p:grp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BD982A7D-8C82-4850-962B-4F5334D490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A1D4DF-92E2-49DB-9355-C286D64B2598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110838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75948" y="147378"/>
            <a:ext cx="6610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parajita" panose="020B0604020202020204" pitchFamily="34" charset="0"/>
                <a:cs typeface="Aparajita" panose="020B0604020202020204" pitchFamily="34" charset="0"/>
              </a:rPr>
              <a:t>Where was Ann yesterday?</a:t>
            </a:r>
            <a:endParaRPr lang="ru-RU" sz="4000" b="1" dirty="0">
              <a:cs typeface="Aparajita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566" y="61636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parajita" panose="020B0604020202020204" pitchFamily="34" charset="0"/>
                <a:cs typeface="Aparajita" panose="020B0604020202020204" pitchFamily="34" charset="0"/>
              </a:rPr>
              <a:t>Look at the picture and say true sentences.</a:t>
            </a:r>
            <a:endParaRPr lang="ru-RU" sz="3600" b="1" dirty="0">
              <a:cs typeface="Aparajita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9566" y="1319135"/>
            <a:ext cx="4572001" cy="3687580"/>
          </a:xfrm>
          <a:prstGeom prst="rect">
            <a:avLst/>
          </a:prstGeom>
          <a:solidFill>
            <a:schemeClr val="bg1"/>
          </a:solidFill>
          <a:ln w="1397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59566" y="5167885"/>
            <a:ext cx="4759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1642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Ann was at school.</a:t>
            </a:r>
            <a:endParaRPr lang="ru-RU" sz="4000" b="1" dirty="0">
              <a:solidFill>
                <a:srgbClr val="001642"/>
              </a:solidFill>
              <a:cs typeface="Aparajit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0506" y="2986313"/>
            <a:ext cx="5341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She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wasn’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 at school.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0505" y="1550932"/>
            <a:ext cx="4856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She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was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at the museum.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316448" y="4477089"/>
            <a:ext cx="2620782" cy="2028641"/>
            <a:chOff x="7107836" y="4347147"/>
            <a:chExt cx="2530839" cy="2030531"/>
          </a:xfrm>
        </p:grpSpPr>
        <p:sp>
          <p:nvSpPr>
            <p:cNvPr id="15" name="7-конечная звезда 14"/>
            <p:cNvSpPr/>
            <p:nvPr/>
          </p:nvSpPr>
          <p:spPr>
            <a:xfrm>
              <a:off x="7107836" y="4347147"/>
              <a:ext cx="2530839" cy="2030531"/>
            </a:xfrm>
            <a:prstGeom prst="star7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solid"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37488" y="4977691"/>
              <a:ext cx="1978701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check</a:t>
              </a:r>
              <a:endParaRPr lang="ru-RU" sz="4400" b="1" dirty="0"/>
            </a:p>
          </p:txBody>
        </p:sp>
      </p:grp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10936941" y="6149789"/>
            <a:ext cx="1255058" cy="708212"/>
          </a:xfrm>
          <a:prstGeom prst="actionButtonForwardNex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834454" y="1439057"/>
            <a:ext cx="4167852" cy="3386380"/>
            <a:chOff x="834454" y="1439057"/>
            <a:chExt cx="4167852" cy="338638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454" y="1439057"/>
              <a:ext cx="4167852" cy="33863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82588" y="2366682"/>
              <a:ext cx="7709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Ann</a:t>
              </a:r>
              <a:endParaRPr lang="ru-RU" sz="2400" b="1" dirty="0"/>
            </a:p>
          </p:txBody>
        </p:sp>
      </p:grp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EF2C0084-4D74-4E24-9EFB-DD42ACF2EB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477DAC-2CFD-446D-88AE-5C5A1694E66F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402803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75948" y="147378"/>
            <a:ext cx="6610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parajita" panose="020B0604020202020204" pitchFamily="34" charset="0"/>
                <a:cs typeface="Aparajita" panose="020B0604020202020204" pitchFamily="34" charset="0"/>
              </a:rPr>
              <a:t>Where was Lucas yesterday?</a:t>
            </a:r>
            <a:endParaRPr lang="ru-RU" sz="4000" b="1" dirty="0">
              <a:cs typeface="Aparajita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1516" y="158143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parajita" panose="020B0604020202020204" pitchFamily="34" charset="0"/>
                <a:cs typeface="Aparajita" panose="020B0604020202020204" pitchFamily="34" charset="0"/>
              </a:rPr>
              <a:t>Look at the picture and say true sentences.</a:t>
            </a:r>
            <a:endParaRPr lang="ru-RU" sz="3600" b="1" dirty="0">
              <a:cs typeface="Aparajita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9566" y="1319135"/>
            <a:ext cx="4572001" cy="3687580"/>
          </a:xfrm>
          <a:prstGeom prst="rect">
            <a:avLst/>
          </a:prstGeom>
          <a:solidFill>
            <a:schemeClr val="bg1"/>
          </a:solidFill>
          <a:ln w="1397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59566" y="5167885"/>
            <a:ext cx="4759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1642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Lucas was in hospital.</a:t>
            </a:r>
            <a:endParaRPr lang="ru-RU" sz="4000" b="1" dirty="0">
              <a:solidFill>
                <a:srgbClr val="001642"/>
              </a:solidFill>
              <a:cs typeface="Aparajit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0506" y="2872963"/>
            <a:ext cx="5341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2. He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wasn’t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in hospital.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0505" y="1535120"/>
            <a:ext cx="4856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1. He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was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at the cafe.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316448" y="4477089"/>
            <a:ext cx="2620782" cy="2028641"/>
            <a:chOff x="7107836" y="4347147"/>
            <a:chExt cx="2530839" cy="2030531"/>
          </a:xfrm>
        </p:grpSpPr>
        <p:sp>
          <p:nvSpPr>
            <p:cNvPr id="15" name="7-конечная звезда 14"/>
            <p:cNvSpPr/>
            <p:nvPr/>
          </p:nvSpPr>
          <p:spPr>
            <a:xfrm>
              <a:off x="7107836" y="4347147"/>
              <a:ext cx="2530839" cy="2030531"/>
            </a:xfrm>
            <a:prstGeom prst="star7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solid"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37488" y="4977691"/>
              <a:ext cx="1978701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check</a:t>
              </a:r>
              <a:endParaRPr lang="ru-RU" sz="4400" b="1" dirty="0"/>
            </a:p>
          </p:txBody>
        </p:sp>
      </p:grp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10936941" y="6149789"/>
            <a:ext cx="1255058" cy="708212"/>
          </a:xfrm>
          <a:prstGeom prst="actionButtonForwardNex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834453" y="1439057"/>
            <a:ext cx="4167853" cy="3487828"/>
            <a:chOff x="834453" y="1439057"/>
            <a:chExt cx="4167853" cy="348782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453" y="1439057"/>
              <a:ext cx="4167853" cy="348782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968120" y="2131554"/>
              <a:ext cx="9502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Lucas</a:t>
              </a:r>
              <a:endParaRPr lang="ru-RU" sz="2400" b="1" dirty="0"/>
            </a:p>
          </p:txBody>
        </p:sp>
      </p:grp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129F09B3-016D-4DA2-A3B7-3C1161D77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9A8CE7-05C5-4345-B474-F754EE772AEF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16788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75948" y="147378"/>
            <a:ext cx="6610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parajita" panose="020B0604020202020204" pitchFamily="34" charset="0"/>
                <a:cs typeface="Aparajita" panose="020B0604020202020204" pitchFamily="34" charset="0"/>
              </a:rPr>
              <a:t>Where were Lucy and John yesterday?</a:t>
            </a:r>
            <a:endParaRPr lang="ru-RU" sz="4000" b="1" dirty="0">
              <a:cs typeface="Aparajita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6054" y="61636"/>
            <a:ext cx="4759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parajita" panose="020B0604020202020204" pitchFamily="34" charset="0"/>
                <a:cs typeface="Aparajita" panose="020B0604020202020204" pitchFamily="34" charset="0"/>
              </a:rPr>
              <a:t>Look at the picture and say true sentences.</a:t>
            </a:r>
            <a:endParaRPr lang="ru-RU" sz="3600" b="1" dirty="0">
              <a:cs typeface="Aparajita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9566" y="1319135"/>
            <a:ext cx="4572001" cy="3687580"/>
          </a:xfrm>
          <a:prstGeom prst="rect">
            <a:avLst/>
          </a:prstGeom>
          <a:solidFill>
            <a:schemeClr val="bg1"/>
          </a:solidFill>
          <a:ln w="1397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59566" y="5167885"/>
            <a:ext cx="4759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1642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Lucy and John were at the restaurant.</a:t>
            </a:r>
            <a:endParaRPr lang="ru-RU" sz="4000" b="1" dirty="0">
              <a:solidFill>
                <a:srgbClr val="001642"/>
              </a:solidFill>
              <a:cs typeface="Aparajit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5432" y="3317263"/>
            <a:ext cx="6406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2.  They </a:t>
            </a:r>
            <a:r>
              <a:rPr lang="en-US" sz="4000" b="1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weren’t</a:t>
            </a:r>
            <a:r>
              <a:rPr lang="en-US" sz="4000" b="1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at the restaurant.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8346" y="1620428"/>
            <a:ext cx="5191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1. They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were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at the cinema.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316448" y="4477089"/>
            <a:ext cx="2620782" cy="2028641"/>
            <a:chOff x="7107836" y="4347147"/>
            <a:chExt cx="2530839" cy="2030531"/>
          </a:xfrm>
        </p:grpSpPr>
        <p:sp>
          <p:nvSpPr>
            <p:cNvPr id="15" name="7-конечная звезда 14"/>
            <p:cNvSpPr/>
            <p:nvPr/>
          </p:nvSpPr>
          <p:spPr>
            <a:xfrm>
              <a:off x="7107836" y="4347147"/>
              <a:ext cx="2530839" cy="2030531"/>
            </a:xfrm>
            <a:prstGeom prst="star7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solid"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37488" y="4977691"/>
              <a:ext cx="1978701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check</a:t>
              </a:r>
              <a:endParaRPr lang="ru-RU" sz="4400" b="1" dirty="0"/>
            </a:p>
          </p:txBody>
        </p:sp>
      </p:grp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10936941" y="6149789"/>
            <a:ext cx="1255058" cy="708212"/>
          </a:xfrm>
          <a:prstGeom prst="actionButtonForwardNex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74" y="1569876"/>
            <a:ext cx="4341783" cy="31860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659" y="1512706"/>
            <a:ext cx="290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Lucy              John</a:t>
            </a:r>
            <a:endParaRPr lang="ru-RU" sz="2400" b="1" dirty="0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3ADECDAE-A0FF-45B6-9776-1B0D0921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103CB7-B091-4CD2-A874-5979BB504FB3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76618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4601F-8E54-4014-A13A-3CA2CF599A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56" t="24305" r="56250" b="15834"/>
          <a:stretch/>
        </p:blipFill>
        <p:spPr>
          <a:xfrm>
            <a:off x="180974" y="934092"/>
            <a:ext cx="4766589" cy="5613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6C5C13-9637-45E9-A8A4-F4C8A5E2ABCF}"/>
              </a:ext>
            </a:extLst>
          </p:cNvPr>
          <p:cNvSpPr txBox="1"/>
          <p:nvPr/>
        </p:nvSpPr>
        <p:spPr>
          <a:xfrm>
            <a:off x="1181100" y="254285"/>
            <a:ext cx="416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a. Listen and repeat.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A1D6C0-684D-422C-A0FA-CFB07FF37D11}"/>
              </a:ext>
            </a:extLst>
          </p:cNvPr>
          <p:cNvSpPr/>
          <p:nvPr/>
        </p:nvSpPr>
        <p:spPr>
          <a:xfrm>
            <a:off x="5226047" y="411744"/>
            <a:ext cx="5975353" cy="109923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</a:rPr>
              <a:t>We use the </a:t>
            </a:r>
            <a:r>
              <a:rPr lang="en-US" sz="2000" b="1">
                <a:solidFill>
                  <a:schemeClr val="tx1"/>
                </a:solidFill>
              </a:rPr>
              <a:t>Past Simple </a:t>
            </a:r>
            <a:r>
              <a:rPr lang="en-US" sz="2000">
                <a:solidFill>
                  <a:schemeClr val="tx1"/>
                </a:solidFill>
              </a:rPr>
              <a:t>to talk about completed events, states, or actions. 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B07C99-4D37-4CDD-977A-4665A2959EE6}"/>
              </a:ext>
            </a:extLst>
          </p:cNvPr>
          <p:cNvSpPr/>
          <p:nvPr/>
        </p:nvSpPr>
        <p:spPr>
          <a:xfrm>
            <a:off x="5004714" y="1677845"/>
            <a:ext cx="7006312" cy="4925870"/>
          </a:xfrm>
          <a:prstGeom prst="roundRect">
            <a:avLst>
              <a:gd name="adj" fmla="val 1149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D2-TRACK 20">
            <a:hlinkClick r:id="" action="ppaction://media"/>
            <a:extLst>
              <a:ext uri="{FF2B5EF4-FFF2-40B4-BE49-F238E27FC236}">
                <a16:creationId xmlns:a16="http://schemas.microsoft.com/office/drawing/2014/main" id="{CD367ACA-9147-4404-B037-FF2B178BB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9298" y="303355"/>
            <a:ext cx="406400" cy="40640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AD56C01-31E4-44F5-B73E-43FBBC7474F6}"/>
              </a:ext>
            </a:extLst>
          </p:cNvPr>
          <p:cNvSpPr/>
          <p:nvPr/>
        </p:nvSpPr>
        <p:spPr>
          <a:xfrm>
            <a:off x="180974" y="1620695"/>
            <a:ext cx="2076451" cy="1360630"/>
          </a:xfrm>
          <a:prstGeom prst="wedgeRoundRectCallout">
            <a:avLst>
              <a:gd name="adj1" fmla="val -19734"/>
              <a:gd name="adj2" fmla="val 81401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</a:rPr>
              <a:t>I </a:t>
            </a:r>
            <a:r>
              <a:rPr lang="en-US" sz="2400">
                <a:solidFill>
                  <a:schemeClr val="tx1"/>
                </a:solidFill>
              </a:rPr>
              <a:t>watched a horror movie last night.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49E456C-C53A-4C76-A5A2-DD38BD561BF3}"/>
              </a:ext>
            </a:extLst>
          </p:cNvPr>
          <p:cNvSpPr/>
          <p:nvPr/>
        </p:nvSpPr>
        <p:spPr>
          <a:xfrm>
            <a:off x="3222139" y="2852649"/>
            <a:ext cx="1649871" cy="686515"/>
          </a:xfrm>
          <a:prstGeom prst="wedgeRoundRectCallout">
            <a:avLst>
              <a:gd name="adj1" fmla="val -19734"/>
              <a:gd name="adj2" fmla="val 81401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What was it?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41679F8-208C-4C2E-8E1D-F223C946DFEC}"/>
              </a:ext>
            </a:extLst>
          </p:cNvPr>
          <p:cNvSpPr/>
          <p:nvPr/>
        </p:nvSpPr>
        <p:spPr>
          <a:xfrm>
            <a:off x="430668" y="4517660"/>
            <a:ext cx="2247901" cy="844915"/>
          </a:xfrm>
          <a:prstGeom prst="wedgeRoundRectCallout">
            <a:avLst>
              <a:gd name="adj1" fmla="val -19734"/>
              <a:gd name="adj2" fmla="val 81401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</a:rPr>
              <a:t>The Long Night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DAF2B40-7CF3-4114-9C81-4869A1A825FF}"/>
              </a:ext>
            </a:extLst>
          </p:cNvPr>
          <p:cNvSpPr/>
          <p:nvPr/>
        </p:nvSpPr>
        <p:spPr>
          <a:xfrm>
            <a:off x="430668" y="5645329"/>
            <a:ext cx="2636382" cy="619124"/>
          </a:xfrm>
          <a:prstGeom prst="wedgeRoundRectCallout">
            <a:avLst>
              <a:gd name="adj1" fmla="val -19734"/>
              <a:gd name="adj2" fmla="val 81401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</a:rPr>
              <a:t>Yes, it was fantastic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20CE1E9-9423-4EAE-B811-47C77B73E02C}"/>
              </a:ext>
            </a:extLst>
          </p:cNvPr>
          <p:cNvSpPr/>
          <p:nvPr/>
        </p:nvSpPr>
        <p:spPr>
          <a:xfrm>
            <a:off x="2928263" y="5110259"/>
            <a:ext cx="1733551" cy="588141"/>
          </a:xfrm>
          <a:prstGeom prst="wedgeRoundRectCallout">
            <a:avLst>
              <a:gd name="adj1" fmla="val -19734"/>
              <a:gd name="adj2" fmla="val 81401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</a:rPr>
              <a:t>Was it good?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F7E8F7-1FE6-4387-B1C5-203531DD039A}"/>
              </a:ext>
            </a:extLst>
          </p:cNvPr>
          <p:cNvSpPr txBox="1"/>
          <p:nvPr/>
        </p:nvSpPr>
        <p:spPr>
          <a:xfrm>
            <a:off x="5710236" y="16595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D7C2E-E132-4A9A-9627-1B65E80F5B33}"/>
              </a:ext>
            </a:extLst>
          </p:cNvPr>
          <p:cNvSpPr txBox="1"/>
          <p:nvPr/>
        </p:nvSpPr>
        <p:spPr>
          <a:xfrm>
            <a:off x="5339432" y="2091590"/>
            <a:ext cx="221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He/She/ 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C33D8-EC5D-46FA-9CFD-A9CC8B78418D}"/>
              </a:ext>
            </a:extLst>
          </p:cNvPr>
          <p:cNvSpPr txBox="1"/>
          <p:nvPr/>
        </p:nvSpPr>
        <p:spPr>
          <a:xfrm>
            <a:off x="7615909" y="1652546"/>
            <a:ext cx="221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0AD787-28A4-4865-BFA8-514490BB6000}"/>
              </a:ext>
            </a:extLst>
          </p:cNvPr>
          <p:cNvSpPr txBox="1"/>
          <p:nvPr/>
        </p:nvSpPr>
        <p:spPr>
          <a:xfrm>
            <a:off x="7613857" y="2034775"/>
            <a:ext cx="275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wasn’t ( was not)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066C34-0F45-44D2-958D-67670AE634F0}"/>
              </a:ext>
            </a:extLst>
          </p:cNvPr>
          <p:cNvSpPr txBox="1"/>
          <p:nvPr/>
        </p:nvSpPr>
        <p:spPr>
          <a:xfrm>
            <a:off x="5587781" y="25499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You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0EBCBC-7572-4BEF-ABF0-99760ED7C8DB}"/>
              </a:ext>
            </a:extLst>
          </p:cNvPr>
          <p:cNvSpPr txBox="1"/>
          <p:nvPr/>
        </p:nvSpPr>
        <p:spPr>
          <a:xfrm>
            <a:off x="5630617" y="296507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26E0F-4453-4459-A6CA-07097F74C701}"/>
              </a:ext>
            </a:extLst>
          </p:cNvPr>
          <p:cNvSpPr txBox="1"/>
          <p:nvPr/>
        </p:nvSpPr>
        <p:spPr>
          <a:xfrm>
            <a:off x="5534694" y="3380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1FEA92-68E3-4154-8512-759803388E87}"/>
              </a:ext>
            </a:extLst>
          </p:cNvPr>
          <p:cNvSpPr txBox="1"/>
          <p:nvPr/>
        </p:nvSpPr>
        <p:spPr>
          <a:xfrm>
            <a:off x="7711159" y="2521739"/>
            <a:ext cx="221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2D5F8C-1635-4FA4-B368-00EA3B7B25E7}"/>
              </a:ext>
            </a:extLst>
          </p:cNvPr>
          <p:cNvSpPr txBox="1"/>
          <p:nvPr/>
        </p:nvSpPr>
        <p:spPr>
          <a:xfrm>
            <a:off x="7536314" y="3028010"/>
            <a:ext cx="2956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weren’t ( were not)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3BAE7A-4AAD-40FB-9DE3-556569752A4E}"/>
              </a:ext>
            </a:extLst>
          </p:cNvPr>
          <p:cNvSpPr txBox="1"/>
          <p:nvPr/>
        </p:nvSpPr>
        <p:spPr>
          <a:xfrm>
            <a:off x="5057776" y="3866656"/>
            <a:ext cx="69532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What </a:t>
            </a:r>
            <a:r>
              <a:rPr lang="en-US" sz="2000" b="1"/>
              <a:t>was</a:t>
            </a:r>
            <a:r>
              <a:rPr lang="en-US" sz="2000"/>
              <a:t> the movie? It </a:t>
            </a:r>
            <a:r>
              <a:rPr lang="en-US" sz="2000" b="1"/>
              <a:t>was</a:t>
            </a:r>
            <a:r>
              <a:rPr lang="en-US" sz="2000"/>
              <a:t> Great Day</a:t>
            </a:r>
          </a:p>
          <a:p>
            <a:r>
              <a:rPr lang="en-US" sz="2000" b="1"/>
              <a:t>Was </a:t>
            </a:r>
            <a:r>
              <a:rPr lang="en-US" sz="2000"/>
              <a:t>it good? Yes, it </a:t>
            </a:r>
            <a:r>
              <a:rPr lang="en-US" sz="2000" b="1"/>
              <a:t>was</a:t>
            </a:r>
            <a:r>
              <a:rPr lang="en-US" sz="2000"/>
              <a:t> / No, it </a:t>
            </a:r>
            <a:r>
              <a:rPr lang="en-US" sz="2000" b="1"/>
              <a:t>wasn’t</a:t>
            </a:r>
          </a:p>
          <a:p>
            <a:r>
              <a:rPr lang="en-US" sz="2000"/>
              <a:t>How </a:t>
            </a:r>
            <a:r>
              <a:rPr lang="en-US" sz="2000" b="1"/>
              <a:t>was</a:t>
            </a:r>
            <a:r>
              <a:rPr lang="en-US" sz="2000"/>
              <a:t> the movie? It was terrible. </a:t>
            </a:r>
          </a:p>
          <a:p>
            <a:endParaRPr lang="en-US" sz="2000"/>
          </a:p>
          <a:p>
            <a:r>
              <a:rPr lang="en-US" sz="2000"/>
              <a:t>Where </a:t>
            </a:r>
            <a:r>
              <a:rPr lang="en-US" sz="2000" b="1"/>
              <a:t>were</a:t>
            </a:r>
            <a:r>
              <a:rPr lang="en-US" sz="2000"/>
              <a:t> they?They </a:t>
            </a:r>
            <a:r>
              <a:rPr lang="en-US" sz="2000" b="1"/>
              <a:t>were</a:t>
            </a:r>
            <a:r>
              <a:rPr lang="en-US" sz="2000"/>
              <a:t> in the movie theater</a:t>
            </a:r>
          </a:p>
          <a:p>
            <a:r>
              <a:rPr lang="en-US" sz="2000" b="1"/>
              <a:t>Were</a:t>
            </a:r>
            <a:r>
              <a:rPr lang="en-US" sz="2000"/>
              <a:t> they happy? Yes, they </a:t>
            </a:r>
            <a:r>
              <a:rPr lang="en-US" sz="2000" b="1"/>
              <a:t>were/</a:t>
            </a:r>
            <a:r>
              <a:rPr lang="en-US" sz="2000"/>
              <a:t> No, they </a:t>
            </a:r>
            <a:r>
              <a:rPr lang="en-US" sz="2000" b="1"/>
              <a:t>weren’t</a:t>
            </a:r>
          </a:p>
          <a:p>
            <a:r>
              <a:rPr lang="en-US" sz="2000"/>
              <a:t>What time </a:t>
            </a:r>
            <a:r>
              <a:rPr lang="en-US" sz="2000" b="1"/>
              <a:t>were </a:t>
            </a:r>
            <a:r>
              <a:rPr lang="en-US" sz="2000"/>
              <a:t>the movies on? They </a:t>
            </a:r>
            <a:r>
              <a:rPr lang="en-US" sz="2000" b="1"/>
              <a:t>were </a:t>
            </a:r>
            <a:r>
              <a:rPr lang="en-US" sz="2000"/>
              <a:t>on at 6 p.m and 10 p.m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3AC093-1B0B-46A8-8E7A-8D8BF7590216}"/>
              </a:ext>
            </a:extLst>
          </p:cNvPr>
          <p:cNvCxnSpPr>
            <a:cxnSpLocks/>
          </p:cNvCxnSpPr>
          <p:nvPr/>
        </p:nvCxnSpPr>
        <p:spPr>
          <a:xfrm>
            <a:off x="7297873" y="1706420"/>
            <a:ext cx="32285" cy="21030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E6742BD-279F-4AF4-811B-FD03537778BC}"/>
              </a:ext>
            </a:extLst>
          </p:cNvPr>
          <p:cNvCxnSpPr>
            <a:cxnSpLocks/>
          </p:cNvCxnSpPr>
          <p:nvPr/>
        </p:nvCxnSpPr>
        <p:spPr>
          <a:xfrm>
            <a:off x="5057776" y="2578978"/>
            <a:ext cx="687238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4B59DD9-E194-4A61-9192-62B2F6D60964}"/>
              </a:ext>
            </a:extLst>
          </p:cNvPr>
          <p:cNvCxnSpPr>
            <a:cxnSpLocks/>
          </p:cNvCxnSpPr>
          <p:nvPr/>
        </p:nvCxnSpPr>
        <p:spPr>
          <a:xfrm>
            <a:off x="5057775" y="3807209"/>
            <a:ext cx="687238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4DFDD4-7160-4FF5-8CC8-61C95E88F35F}"/>
              </a:ext>
            </a:extLst>
          </p:cNvPr>
          <p:cNvCxnSpPr>
            <a:cxnSpLocks/>
          </p:cNvCxnSpPr>
          <p:nvPr/>
        </p:nvCxnSpPr>
        <p:spPr>
          <a:xfrm flipV="1">
            <a:off x="5057775" y="4985604"/>
            <a:ext cx="6939349" cy="498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EF1AAEAB-E0E6-4544-A29F-D34BCCE390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F61ACE4-180D-4D0C-A119-76C1BBDF6BB0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15731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17B63D-876D-4718-9A23-1A2EF46DF67B}"/>
              </a:ext>
            </a:extLst>
          </p:cNvPr>
          <p:cNvSpPr txBox="1"/>
          <p:nvPr/>
        </p:nvSpPr>
        <p:spPr>
          <a:xfrm>
            <a:off x="3276601" y="531073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b. Circle the correct verbs.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E7FFF0-6E99-4DC5-BCE2-183A131BFCE2}"/>
              </a:ext>
            </a:extLst>
          </p:cNvPr>
          <p:cNvGrpSpPr/>
          <p:nvPr/>
        </p:nvGrpSpPr>
        <p:grpSpPr>
          <a:xfrm>
            <a:off x="323850" y="1295883"/>
            <a:ext cx="11544299" cy="4133368"/>
            <a:chOff x="419100" y="1295883"/>
            <a:chExt cx="11544299" cy="413336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0E6BB15-6519-4E66-ABA1-A3DCD113A531}"/>
                </a:ext>
              </a:extLst>
            </p:cNvPr>
            <p:cNvSpPr/>
            <p:nvPr/>
          </p:nvSpPr>
          <p:spPr>
            <a:xfrm>
              <a:off x="419100" y="1295883"/>
              <a:ext cx="11544299" cy="413336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EB1DFA-8175-49ED-8BBE-9B5B95766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734" t="40835" r="15547" b="32220"/>
            <a:stretch/>
          </p:blipFill>
          <p:spPr>
            <a:xfrm>
              <a:off x="6840989" y="1593847"/>
              <a:ext cx="5069115" cy="353744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F79F451-F493-448C-B544-1E9AE8A01CE4}"/>
              </a:ext>
            </a:extLst>
          </p:cNvPr>
          <p:cNvSpPr txBox="1"/>
          <p:nvPr/>
        </p:nvSpPr>
        <p:spPr>
          <a:xfrm>
            <a:off x="428625" y="1295883"/>
            <a:ext cx="6572249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I love the movie. It </a:t>
            </a:r>
            <a:r>
              <a:rPr lang="en-US" sz="2400" b="1" i="1"/>
              <a:t>was/wasn’t </a:t>
            </a:r>
            <a:r>
              <a:rPr lang="en-US" sz="2400"/>
              <a:t>fantastic.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What </a:t>
            </a:r>
            <a:r>
              <a:rPr lang="en-US" sz="2400" b="1" i="1"/>
              <a:t>was/were </a:t>
            </a:r>
            <a:r>
              <a:rPr lang="en-US" sz="2400"/>
              <a:t>it?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The movie </a:t>
            </a:r>
            <a:r>
              <a:rPr lang="en-US" sz="2400" b="1" i="1"/>
              <a:t>was/wasn’t </a:t>
            </a:r>
            <a:r>
              <a:rPr lang="en-US" sz="2400"/>
              <a:t>really exciting. you should go and see it.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Where </a:t>
            </a:r>
            <a:r>
              <a:rPr lang="en-US" sz="2400" b="1" i="1"/>
              <a:t>was/were </a:t>
            </a:r>
            <a:r>
              <a:rPr lang="en-US" sz="2400"/>
              <a:t>you yesterday?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i="1"/>
              <a:t>Was/Were </a:t>
            </a:r>
            <a:r>
              <a:rPr lang="en-US" sz="2400"/>
              <a:t>they at the movie theater?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What time </a:t>
            </a:r>
            <a:r>
              <a:rPr lang="en-US" sz="2400" b="1" i="1"/>
              <a:t>was/were </a:t>
            </a:r>
            <a:r>
              <a:rPr lang="en-US" sz="2400"/>
              <a:t>it on?</a:t>
            </a:r>
            <a:endParaRPr lang="en-US" sz="16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5BB055-83F6-4649-90CC-4DC230491A87}"/>
              </a:ext>
            </a:extLst>
          </p:cNvPr>
          <p:cNvSpPr/>
          <p:nvPr/>
        </p:nvSpPr>
        <p:spPr>
          <a:xfrm>
            <a:off x="3371850" y="1373898"/>
            <a:ext cx="676276" cy="5727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017F5D-6F1A-4AD1-B800-0B357CC113DD}"/>
              </a:ext>
            </a:extLst>
          </p:cNvPr>
          <p:cNvSpPr/>
          <p:nvPr/>
        </p:nvSpPr>
        <p:spPr>
          <a:xfrm>
            <a:off x="1593621" y="1850148"/>
            <a:ext cx="676276" cy="5727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42A799F-FEB5-42B8-A755-1163C75B4969}"/>
              </a:ext>
            </a:extLst>
          </p:cNvPr>
          <p:cNvSpPr/>
          <p:nvPr/>
        </p:nvSpPr>
        <p:spPr>
          <a:xfrm>
            <a:off x="2269897" y="2422911"/>
            <a:ext cx="676276" cy="5727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93109BF-779E-4AA4-8A96-05867A706974}"/>
              </a:ext>
            </a:extLst>
          </p:cNvPr>
          <p:cNvSpPr/>
          <p:nvPr/>
        </p:nvSpPr>
        <p:spPr>
          <a:xfrm>
            <a:off x="2498496" y="3549939"/>
            <a:ext cx="873353" cy="5727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E0DDDE-EDE1-4955-B6F1-195273093ACE}"/>
              </a:ext>
            </a:extLst>
          </p:cNvPr>
          <p:cNvSpPr/>
          <p:nvPr/>
        </p:nvSpPr>
        <p:spPr>
          <a:xfrm>
            <a:off x="1571848" y="4122703"/>
            <a:ext cx="873353" cy="4683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AF71FAE-01E3-4D04-8F5D-BBCD86D62053}"/>
              </a:ext>
            </a:extLst>
          </p:cNvPr>
          <p:cNvSpPr/>
          <p:nvPr/>
        </p:nvSpPr>
        <p:spPr>
          <a:xfrm>
            <a:off x="2277154" y="4729372"/>
            <a:ext cx="669020" cy="40191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9A725E18-3163-43DF-8844-8B59AA3BD9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E337FF-A87B-446E-BF18-815140A2E146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698829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5DECB-CE99-44A4-BE4C-548E69E812CA}"/>
              </a:ext>
            </a:extLst>
          </p:cNvPr>
          <p:cNvSpPr txBox="1"/>
          <p:nvPr/>
        </p:nvSpPr>
        <p:spPr>
          <a:xfrm>
            <a:off x="1614482" y="188446"/>
            <a:ext cx="8524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c. Look at the table and complete the dialogue.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E1F804-CFF2-46D2-96DC-08ED3C07869C}"/>
              </a:ext>
            </a:extLst>
          </p:cNvPr>
          <p:cNvSpPr/>
          <p:nvPr/>
        </p:nvSpPr>
        <p:spPr>
          <a:xfrm>
            <a:off x="466719" y="1257300"/>
            <a:ext cx="3038475" cy="7048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The Great Bananas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D86EF6-8AA6-4745-8C6F-ABD78B1A960A}"/>
              </a:ext>
            </a:extLst>
          </p:cNvPr>
          <p:cNvSpPr/>
          <p:nvPr/>
        </p:nvSpPr>
        <p:spPr>
          <a:xfrm>
            <a:off x="466718" y="2124075"/>
            <a:ext cx="3038475" cy="7048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very funny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4DC45-8A83-4E42-BFF4-8C5CB17D70A1}"/>
              </a:ext>
            </a:extLst>
          </p:cNvPr>
          <p:cNvSpPr/>
          <p:nvPr/>
        </p:nvSpPr>
        <p:spPr>
          <a:xfrm>
            <a:off x="466717" y="3000375"/>
            <a:ext cx="3038475" cy="7048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4:45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AD9E8-B180-46DA-9213-92309BBE7BB3}"/>
              </a:ext>
            </a:extLst>
          </p:cNvPr>
          <p:cNvSpPr/>
          <p:nvPr/>
        </p:nvSpPr>
        <p:spPr>
          <a:xfrm>
            <a:off x="466716" y="3905250"/>
            <a:ext cx="3038475" cy="704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Time 7 and Earthlife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B77593-D122-48CC-AD24-EB83284279C8}"/>
              </a:ext>
            </a:extLst>
          </p:cNvPr>
          <p:cNvSpPr/>
          <p:nvPr/>
        </p:nvSpPr>
        <p:spPr>
          <a:xfrm>
            <a:off x="466715" y="4743450"/>
            <a:ext cx="3038475" cy="704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exciting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741D62-1290-4B8E-89BE-3960B173DA3A}"/>
              </a:ext>
            </a:extLst>
          </p:cNvPr>
          <p:cNvSpPr/>
          <p:nvPr/>
        </p:nvSpPr>
        <p:spPr>
          <a:xfrm>
            <a:off x="466715" y="5610225"/>
            <a:ext cx="3038475" cy="704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7:30 and 9 p.m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70B00-CA2E-462A-8242-8EDEB400E6FB}"/>
              </a:ext>
            </a:extLst>
          </p:cNvPr>
          <p:cNvSpPr/>
          <p:nvPr/>
        </p:nvSpPr>
        <p:spPr>
          <a:xfrm>
            <a:off x="4138604" y="1404937"/>
            <a:ext cx="7543805" cy="49577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3AF649-C46B-47CF-8D5E-4400C8AF8DD9}"/>
              </a:ext>
            </a:extLst>
          </p:cNvPr>
          <p:cNvSpPr/>
          <p:nvPr/>
        </p:nvSpPr>
        <p:spPr>
          <a:xfrm>
            <a:off x="4138603" y="809625"/>
            <a:ext cx="7872421" cy="57261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Sid:      </a:t>
            </a:r>
            <a:r>
              <a:rPr lang="en-US" sz="2000">
                <a:solidFill>
                  <a:schemeClr val="tx1"/>
                </a:solidFill>
              </a:rPr>
              <a:t>What was the the movie you saw? </a:t>
            </a:r>
          </a:p>
          <a:p>
            <a:pPr lvl="2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Ann:      </a:t>
            </a:r>
            <a:r>
              <a:rPr lang="en-US" sz="2000" u="sng">
                <a:solidFill>
                  <a:schemeClr val="tx1"/>
                </a:solidFill>
              </a:rPr>
              <a:t>It was The Great Bananas</a:t>
            </a:r>
          </a:p>
          <a:p>
            <a:pPr lvl="2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Sid:       </a:t>
            </a:r>
            <a:r>
              <a:rPr lang="en-US" sz="2000">
                <a:solidFill>
                  <a:schemeClr val="tx1"/>
                </a:solidFill>
              </a:rPr>
              <a:t>Was it good? </a:t>
            </a:r>
          </a:p>
          <a:p>
            <a:pPr lvl="2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Ann:      </a:t>
            </a:r>
            <a:r>
              <a:rPr lang="en-US" sz="2000">
                <a:solidFill>
                  <a:schemeClr val="tx1"/>
                </a:solidFill>
              </a:rPr>
              <a:t>2. __________________________________</a:t>
            </a:r>
          </a:p>
          <a:p>
            <a:pPr lvl="2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Sid:        </a:t>
            </a:r>
            <a:r>
              <a:rPr lang="en-US" sz="2000">
                <a:solidFill>
                  <a:schemeClr val="tx1"/>
                </a:solidFill>
              </a:rPr>
              <a:t>What time was it on?</a:t>
            </a:r>
          </a:p>
          <a:p>
            <a:pPr lvl="2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Ann:      3.____________________________________</a:t>
            </a:r>
          </a:p>
          <a:p>
            <a:pPr lvl="2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Sid:        </a:t>
            </a:r>
            <a:r>
              <a:rPr lang="en-US" sz="2000">
                <a:solidFill>
                  <a:schemeClr val="tx1"/>
                </a:solidFill>
              </a:rPr>
              <a:t>What was the movie you saw last week? </a:t>
            </a:r>
          </a:p>
          <a:p>
            <a:pPr lvl="2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Ann:      </a:t>
            </a:r>
            <a:r>
              <a:rPr lang="en-US" sz="2000">
                <a:solidFill>
                  <a:schemeClr val="tx1"/>
                </a:solidFill>
              </a:rPr>
              <a:t>4______________________________________</a:t>
            </a:r>
          </a:p>
          <a:p>
            <a:pPr lvl="2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Sid:        </a:t>
            </a:r>
            <a:r>
              <a:rPr lang="en-US" sz="2000">
                <a:solidFill>
                  <a:schemeClr val="tx1"/>
                </a:solidFill>
              </a:rPr>
              <a:t>How were they? </a:t>
            </a:r>
          </a:p>
          <a:p>
            <a:pPr lvl="2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Ann</a:t>
            </a:r>
            <a:r>
              <a:rPr lang="en-US" sz="2000">
                <a:solidFill>
                  <a:schemeClr val="tx1"/>
                </a:solidFill>
              </a:rPr>
              <a:t>:       5________________________________</a:t>
            </a:r>
          </a:p>
          <a:p>
            <a:pPr lvl="2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Sid:         </a:t>
            </a:r>
            <a:r>
              <a:rPr lang="en-US" sz="2000">
                <a:solidFill>
                  <a:schemeClr val="tx1"/>
                </a:solidFill>
              </a:rPr>
              <a:t>What time were they on? </a:t>
            </a:r>
          </a:p>
          <a:p>
            <a:pPr lvl="2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Ann:</a:t>
            </a:r>
            <a:r>
              <a:rPr lang="en-US" sz="2000">
                <a:solidFill>
                  <a:schemeClr val="tx1"/>
                </a:solidFill>
              </a:rPr>
              <a:t>       6_____________________________________</a:t>
            </a:r>
          </a:p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3B6120-5C2E-4269-9F7A-D3F2A4E0A4D2}"/>
              </a:ext>
            </a:extLst>
          </p:cNvPr>
          <p:cNvSpPr/>
          <p:nvPr/>
        </p:nvSpPr>
        <p:spPr>
          <a:xfrm>
            <a:off x="4138604" y="809625"/>
            <a:ext cx="776296" cy="57261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7D63D8-E8EF-4322-8018-F99E07330886}"/>
              </a:ext>
            </a:extLst>
          </p:cNvPr>
          <p:cNvSpPr/>
          <p:nvPr/>
        </p:nvSpPr>
        <p:spPr>
          <a:xfrm>
            <a:off x="4286250" y="2305050"/>
            <a:ext cx="304800" cy="304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AFE38D-6E92-4652-9BDE-A80DBD79BA95}"/>
              </a:ext>
            </a:extLst>
          </p:cNvPr>
          <p:cNvSpPr/>
          <p:nvPr/>
        </p:nvSpPr>
        <p:spPr>
          <a:xfrm>
            <a:off x="4286250" y="4248151"/>
            <a:ext cx="304800" cy="304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01E72D-3EF5-40BE-97E4-BD4F881E0A2C}"/>
              </a:ext>
            </a:extLst>
          </p:cNvPr>
          <p:cNvSpPr txBox="1"/>
          <p:nvPr/>
        </p:nvSpPr>
        <p:spPr>
          <a:xfrm>
            <a:off x="6630588" y="2166775"/>
            <a:ext cx="4386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Yes, it was very funny.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F00FE1-69C6-47E7-A1A8-ECCB20350DD6}"/>
              </a:ext>
            </a:extLst>
          </p:cNvPr>
          <p:cNvSpPr txBox="1"/>
          <p:nvPr/>
        </p:nvSpPr>
        <p:spPr>
          <a:xfrm>
            <a:off x="6504366" y="5791855"/>
            <a:ext cx="581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They were on at 7:30 and 9 p.m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811412-9E3B-4E97-9A03-361ACC6C4703}"/>
              </a:ext>
            </a:extLst>
          </p:cNvPr>
          <p:cNvSpPr txBox="1"/>
          <p:nvPr/>
        </p:nvSpPr>
        <p:spPr>
          <a:xfrm>
            <a:off x="6365086" y="3996063"/>
            <a:ext cx="5793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They were Time 7 and Earthlife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E0BD35-B463-4C15-BDDA-FF6EA17D82FB}"/>
              </a:ext>
            </a:extLst>
          </p:cNvPr>
          <p:cNvSpPr txBox="1"/>
          <p:nvPr/>
        </p:nvSpPr>
        <p:spPr>
          <a:xfrm>
            <a:off x="6707341" y="4925080"/>
            <a:ext cx="5793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They were exciting.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B788A6-3700-4373-85DE-0011D1916BD1}"/>
              </a:ext>
            </a:extLst>
          </p:cNvPr>
          <p:cNvSpPr txBox="1"/>
          <p:nvPr/>
        </p:nvSpPr>
        <p:spPr>
          <a:xfrm>
            <a:off x="7051465" y="3062127"/>
            <a:ext cx="581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It was on at 4:45</a:t>
            </a:r>
          </a:p>
        </p:txBody>
      </p: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33DE4833-29BC-464B-9136-3AA12A930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315F8BF-0E3A-49F0-8F59-0B49B2F4E279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551725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0" y="2174240"/>
            <a:ext cx="5164199" cy="24744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5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2020" y="2735972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219439" y="3119067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5A31222E-4D40-4E71-86A5-DA87115E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662" t="37395" r="-16918" b="5565"/>
          <a:stretch/>
        </p:blipFill>
        <p:spPr>
          <a:xfrm>
            <a:off x="7125650" y="2980530"/>
            <a:ext cx="1093789" cy="72331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6" y="2155172"/>
            <a:ext cx="2528997" cy="79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8B950-10A1-461F-A95E-9A610EDE8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3581400"/>
            <a:ext cx="10500360" cy="4053841"/>
          </a:xfrm>
        </p:spPr>
        <p:txBody>
          <a:bodyPr>
            <a:noAutofit/>
          </a:bodyPr>
          <a:lstStyle/>
          <a:p>
            <a:r>
              <a:rPr lang="en-US" sz="2800"/>
              <a:t>Last night, Greg, Anna and Emma(1) _____at the cinema with Anna’s dad. </a:t>
            </a:r>
            <a:br>
              <a:rPr lang="en-US" sz="2800"/>
            </a:br>
            <a:r>
              <a:rPr lang="en-US" sz="2800"/>
              <a:t>- After the film at Anna’s house. </a:t>
            </a:r>
            <a:br>
              <a:rPr lang="en-US" sz="2800"/>
            </a:br>
            <a:r>
              <a:rPr lang="en-US" sz="2800"/>
              <a:t>- Hello! (2)_____you at the shopping center?</a:t>
            </a:r>
            <a:br>
              <a:rPr lang="en-US" sz="2800"/>
            </a:br>
            <a:r>
              <a:rPr lang="en-US" sz="2800"/>
              <a:t>- No, we (3)______. </a:t>
            </a:r>
            <a:br>
              <a:rPr lang="en-US" sz="2800"/>
            </a:br>
            <a:r>
              <a:rPr lang="en-US" sz="2800"/>
              <a:t>- We were at the cinema. </a:t>
            </a:r>
            <a:br>
              <a:rPr lang="en-US" sz="2800"/>
            </a:br>
            <a:r>
              <a:rPr lang="en-US" sz="2800"/>
              <a:t>- Was the film (4) _________?</a:t>
            </a:r>
            <a:br>
              <a:rPr lang="en-US" sz="2800"/>
            </a:br>
            <a:r>
              <a:rPr lang="en-US" sz="2800"/>
              <a:t>- Yes, it was really (5)___________. </a:t>
            </a:r>
            <a:br>
              <a:rPr lang="en-US" sz="2800"/>
            </a:br>
            <a:r>
              <a:rPr lang="en-US" sz="2800"/>
              <a:t>-  It’s was (6)_____________. </a:t>
            </a:r>
            <a:br>
              <a:rPr lang="en-US" sz="2800"/>
            </a:br>
            <a:r>
              <a:rPr lang="en-US" sz="2800"/>
              <a:t>- No, it wasn’t. It was scary. </a:t>
            </a:r>
            <a:br>
              <a:rPr lang="en-US" sz="2800"/>
            </a:br>
            <a:r>
              <a:rPr lang="en-US" sz="2800"/>
              <a:t>- Uhm, That was delicious. </a:t>
            </a:r>
            <a:br>
              <a:rPr lang="en-US" sz="2800"/>
            </a:br>
            <a:r>
              <a:rPr lang="en-US" sz="2800"/>
              <a:t>- Anna, the film (7)______ delicious. </a:t>
            </a:r>
            <a:br>
              <a:rPr lang="en-US" sz="2800"/>
            </a:br>
            <a:r>
              <a:rPr lang="en-US" sz="2800"/>
              <a:t>- Umm, No, the popcorn was. </a:t>
            </a:r>
            <a:br>
              <a:rPr lang="en-US" sz="2800"/>
            </a:br>
            <a:r>
              <a:rPr lang="en-US" sz="2800"/>
              <a:t>- Anna was  (8) ______________</a:t>
            </a:r>
            <a:br>
              <a:rPr lang="en-US" sz="2800"/>
            </a:br>
            <a:br>
              <a:rPr lang="en-US" sz="2800"/>
            </a:br>
            <a:br>
              <a:rPr lang="en-US" sz="2800"/>
            </a:br>
            <a:br>
              <a:rPr lang="en-US" sz="3200"/>
            </a:br>
            <a:br>
              <a:rPr lang="en-US" sz="3200"/>
            </a:br>
            <a:br>
              <a:rPr lang="en-US" sz="3200"/>
            </a:br>
            <a:br>
              <a:rPr lang="en-US" sz="3200"/>
            </a:br>
            <a:br>
              <a:rPr lang="en-US" sz="3200"/>
            </a:br>
            <a:br>
              <a:rPr lang="en-US" sz="3200"/>
            </a:br>
            <a:r>
              <a:rPr lang="en-US" sz="320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9DA7CD-9555-4E4A-81C4-BF0DC3DCDB9E}"/>
              </a:ext>
            </a:extLst>
          </p:cNvPr>
          <p:cNvSpPr txBox="1"/>
          <p:nvPr/>
        </p:nvSpPr>
        <p:spPr>
          <a:xfrm>
            <a:off x="7091680" y="955040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D6F84-6055-4376-87FE-2FBF797C65EA}"/>
              </a:ext>
            </a:extLst>
          </p:cNvPr>
          <p:cNvSpPr txBox="1"/>
          <p:nvPr/>
        </p:nvSpPr>
        <p:spPr>
          <a:xfrm>
            <a:off x="2966720" y="2092960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Were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A78620-18B7-4D2F-B0D2-C269DC234251}"/>
              </a:ext>
            </a:extLst>
          </p:cNvPr>
          <p:cNvSpPr txBox="1"/>
          <p:nvPr/>
        </p:nvSpPr>
        <p:spPr>
          <a:xfrm>
            <a:off x="3068320" y="2554625"/>
            <a:ext cx="169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weren’t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AC1B0-BD58-484D-ABE4-88904D7371C4}"/>
              </a:ext>
            </a:extLst>
          </p:cNvPr>
          <p:cNvSpPr txBox="1"/>
          <p:nvPr/>
        </p:nvSpPr>
        <p:spPr>
          <a:xfrm>
            <a:off x="4033520" y="3276600"/>
            <a:ext cx="169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good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30E87D-A523-4421-BE05-9A1DDF8A43D9}"/>
              </a:ext>
            </a:extLst>
          </p:cNvPr>
          <p:cNvSpPr txBox="1"/>
          <p:nvPr/>
        </p:nvSpPr>
        <p:spPr>
          <a:xfrm>
            <a:off x="4831080" y="3667145"/>
            <a:ext cx="169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funny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4D9E65-D3A2-4547-BFDC-9DC4F999F7CD}"/>
              </a:ext>
            </a:extLst>
          </p:cNvPr>
          <p:cNvSpPr txBox="1"/>
          <p:nvPr/>
        </p:nvSpPr>
        <p:spPr>
          <a:xfrm>
            <a:off x="3561080" y="4072542"/>
            <a:ext cx="169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boring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CF76F3-4AB4-4099-9644-602023C2BBF5}"/>
              </a:ext>
            </a:extLst>
          </p:cNvPr>
          <p:cNvSpPr txBox="1"/>
          <p:nvPr/>
        </p:nvSpPr>
        <p:spPr>
          <a:xfrm>
            <a:off x="4155440" y="5260648"/>
            <a:ext cx="169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was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A51BFE-3C41-4255-92EF-530C255B2C7F}"/>
              </a:ext>
            </a:extLst>
          </p:cNvPr>
          <p:cNvSpPr txBox="1"/>
          <p:nvPr/>
        </p:nvSpPr>
        <p:spPr>
          <a:xfrm>
            <a:off x="4180840" y="5986279"/>
            <a:ext cx="169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hungry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34698D-6F4C-4AD4-A25E-0B977E79A806}"/>
              </a:ext>
            </a:extLst>
          </p:cNvPr>
          <p:cNvSpPr txBox="1"/>
          <p:nvPr/>
        </p:nvSpPr>
        <p:spPr>
          <a:xfrm>
            <a:off x="2219960" y="268654"/>
            <a:ext cx="64973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/>
              <a:t>Listen and fill in the blanks.</a:t>
            </a:r>
          </a:p>
        </p:txBody>
      </p:sp>
      <p:pic>
        <p:nvPicPr>
          <p:cNvPr id="15" name="08 Where Were You Yesterday- Smart Kids- At the Cinema (1)">
            <a:hlinkClick r:id="" action="ppaction://media"/>
            <a:extLst>
              <a:ext uri="{FF2B5EF4-FFF2-40B4-BE49-F238E27FC236}">
                <a16:creationId xmlns:a16="http://schemas.microsoft.com/office/drawing/2014/main" id="{9AF71FDF-42D3-4100-8205-CCC2900CB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1920" y="-926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41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41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8 Where Were You Yesterday- Smart Kids- At the Cinema (1)">
            <a:hlinkClick r:id="" action="ppaction://media"/>
            <a:extLst>
              <a:ext uri="{FF2B5EF4-FFF2-40B4-BE49-F238E27FC236}">
                <a16:creationId xmlns:a16="http://schemas.microsoft.com/office/drawing/2014/main" id="{CC27DD8E-8D8D-44D8-90F3-3890DCBA98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4025" y="766534"/>
            <a:ext cx="7620000" cy="57150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5F69799-7D46-4224-B716-EB8105EDE7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BEFE8C-3A2B-4B82-9483-96E30FC7BE33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663649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FA7C28-C3A9-4D45-95E7-4AB4F420DD0C}"/>
              </a:ext>
            </a:extLst>
          </p:cNvPr>
          <p:cNvSpPr/>
          <p:nvPr/>
        </p:nvSpPr>
        <p:spPr>
          <a:xfrm>
            <a:off x="2357437" y="2305050"/>
            <a:ext cx="7172325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</a:rPr>
              <a:t>WARP-UP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F09DF6F-AF21-4288-BB61-B26D69384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E6A686-77A1-409F-8D4C-9122425B42E0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0991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750" y="83656"/>
            <a:ext cx="12117250" cy="6711697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17862" y="71837"/>
            <a:ext cx="10747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Unit 7</a:t>
            </a:r>
            <a:endParaRPr lang="en-US" sz="3600" b="1" i="1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 algn="ctr"/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MOVIE</a:t>
            </a:r>
          </a:p>
          <a:p>
            <a:pPr lvl="0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Lesson 5:</a:t>
            </a: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lvl="0"/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Thì quá khứ với động từ tobe “ was, were”</a:t>
            </a:r>
          </a:p>
          <a:p>
            <a:pPr lvl="0"/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C8D90D-A18C-4051-8592-D3E3F4295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353767"/>
              </p:ext>
            </p:extLst>
          </p:nvPr>
        </p:nvGraphicFramePr>
        <p:xfrm>
          <a:off x="1363731" y="2379738"/>
          <a:ext cx="10660255" cy="3176397"/>
        </p:xfrm>
        <a:graphic>
          <a:graphicData uri="http://schemas.openxmlformats.org/drawingml/2006/table">
            <a:tbl>
              <a:tblPr/>
              <a:tblGrid>
                <a:gridCol w="1411403">
                  <a:extLst>
                    <a:ext uri="{9D8B030D-6E8A-4147-A177-3AD203B41FA5}">
                      <a16:colId xmlns:a16="http://schemas.microsoft.com/office/drawing/2014/main" val="637136295"/>
                    </a:ext>
                  </a:extLst>
                </a:gridCol>
                <a:gridCol w="2673366">
                  <a:extLst>
                    <a:ext uri="{9D8B030D-6E8A-4147-A177-3AD203B41FA5}">
                      <a16:colId xmlns:a16="http://schemas.microsoft.com/office/drawing/2014/main" val="1686757463"/>
                    </a:ext>
                  </a:extLst>
                </a:gridCol>
                <a:gridCol w="3287743">
                  <a:extLst>
                    <a:ext uri="{9D8B030D-6E8A-4147-A177-3AD203B41FA5}">
                      <a16:colId xmlns:a16="http://schemas.microsoft.com/office/drawing/2014/main" val="2368976006"/>
                    </a:ext>
                  </a:extLst>
                </a:gridCol>
                <a:gridCol w="3287743">
                  <a:extLst>
                    <a:ext uri="{9D8B030D-6E8A-4147-A177-3AD203B41FA5}">
                      <a16:colId xmlns:a16="http://schemas.microsoft.com/office/drawing/2014/main" val="1865530100"/>
                    </a:ext>
                  </a:extLst>
                </a:gridCol>
              </a:tblGrid>
              <a:tr h="1058799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333333"/>
                          </a:solidFill>
                          <a:effectLst/>
                          <a:latin typeface="Roboto-Regular"/>
                        </a:rPr>
                        <a:t>Loại câu</a:t>
                      </a:r>
                      <a:endParaRPr lang="en-US" b="0">
                        <a:solidFill>
                          <a:srgbClr val="333333"/>
                        </a:solidFill>
                        <a:effectLst/>
                        <a:latin typeface="Roboto-Regular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333333"/>
                          </a:solidFill>
                          <a:effectLst/>
                          <a:latin typeface="Roboto-Regular"/>
                        </a:rPr>
                        <a:t>Câu khẳng định (+)</a:t>
                      </a:r>
                      <a:endParaRPr lang="en-US" b="0">
                        <a:solidFill>
                          <a:srgbClr val="333333"/>
                        </a:solidFill>
                        <a:effectLst/>
                        <a:latin typeface="Roboto-Regular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333333"/>
                          </a:solidFill>
                          <a:effectLst/>
                          <a:latin typeface="Roboto-Regular"/>
                        </a:rPr>
                        <a:t>Câu phủ định (-)</a:t>
                      </a:r>
                      <a:endParaRPr lang="en-US" b="0">
                        <a:solidFill>
                          <a:srgbClr val="333333"/>
                        </a:solidFill>
                        <a:effectLst/>
                        <a:latin typeface="Roboto-Regular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333333"/>
                          </a:solidFill>
                          <a:effectLst/>
                          <a:latin typeface="Roboto-Regular"/>
                        </a:rPr>
                        <a:t>Câu nghi vấn (?)</a:t>
                      </a:r>
                      <a:endParaRPr lang="en-US" b="0">
                        <a:solidFill>
                          <a:srgbClr val="333333"/>
                        </a:solidFill>
                        <a:effectLst/>
                        <a:latin typeface="Roboto-Regular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373692"/>
                  </a:ext>
                </a:extLst>
              </a:tr>
              <a:tr h="1058799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333333"/>
                          </a:solidFill>
                          <a:effectLst/>
                          <a:latin typeface="Roboto-Regular"/>
                        </a:rPr>
                        <a:t>Cấu trúc</a:t>
                      </a:r>
                      <a:endParaRPr lang="en-US" b="0">
                        <a:solidFill>
                          <a:srgbClr val="333333"/>
                        </a:solidFill>
                        <a:effectLst/>
                        <a:latin typeface="Roboto-Regular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S + was / were + N/adj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S + was / were + not + N/adj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(Wh) was / were + S + N/adj?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034570"/>
                  </a:ext>
                </a:extLst>
              </a:tr>
              <a:tr h="1058799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333333"/>
                          </a:solidFill>
                          <a:effectLst/>
                          <a:latin typeface="Roboto-Regular"/>
                        </a:rPr>
                        <a:t>Ví dụ</a:t>
                      </a:r>
                      <a:endParaRPr lang="en-US" b="0">
                        <a:solidFill>
                          <a:srgbClr val="333333"/>
                        </a:solidFill>
                        <a:effectLst/>
                        <a:latin typeface="Roboto-Regular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It was rainy yesterday.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It was not rainy yesterday.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Was it rainy yesterday?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066953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DAECFD89-D56E-4396-83F2-ED4C0863AA49}"/>
              </a:ext>
            </a:extLst>
          </p:cNvPr>
          <p:cNvSpPr txBox="1"/>
          <p:nvPr/>
        </p:nvSpPr>
        <p:spPr>
          <a:xfrm>
            <a:off x="1345442" y="5685088"/>
            <a:ext cx="105327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>
                <a:solidFill>
                  <a:srgbClr val="008000"/>
                </a:solidFill>
                <a:effectLst/>
                <a:latin typeface="+mj-lt"/>
              </a:rPr>
              <a:t>Dấu hiệu nhận biết</a:t>
            </a:r>
            <a:endParaRPr lang="vi-VN" sz="2400" b="1" i="0">
              <a:solidFill>
                <a:srgbClr val="333333"/>
              </a:solidFill>
              <a:effectLst/>
              <a:latin typeface="+mj-lt"/>
            </a:endParaRPr>
          </a:p>
          <a:p>
            <a:pPr algn="l"/>
            <a:r>
              <a:rPr lang="vi-VN" sz="2000" b="0" i="0">
                <a:solidFill>
                  <a:srgbClr val="333333"/>
                </a:solidFill>
                <a:effectLst/>
                <a:latin typeface="+mj-lt"/>
              </a:rPr>
              <a:t>Thì quá khứ đơn có những dấu hiệu nhận biết thông qua cáctrạng từ chỉ thời gian như: yesterday, last year/ month/ week … , ago, in + mốc thời gian trong quá khứ …</a:t>
            </a: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6210E192-B27D-4DD1-A213-E876CF06CC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43D4D4E-B5C8-4121-87CA-41035CE289CE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3821C-98F4-4951-844D-44DE5F02F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0" t="23259" r="29083" b="16297"/>
          <a:stretch/>
        </p:blipFill>
        <p:spPr>
          <a:xfrm>
            <a:off x="438177" y="1153469"/>
            <a:ext cx="9578490" cy="519684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94ACAA1F-C941-440A-A6C8-573CE5C88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6979" t="12006" r="64488" b="69556"/>
          <a:stretch/>
        </p:blipFill>
        <p:spPr>
          <a:xfrm>
            <a:off x="11208053" y="3908205"/>
            <a:ext cx="830454" cy="94203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3EF0BA6-30D8-4C3A-B1BD-454EC0B60740}"/>
              </a:ext>
            </a:extLst>
          </p:cNvPr>
          <p:cNvSpPr/>
          <p:nvPr/>
        </p:nvSpPr>
        <p:spPr>
          <a:xfrm>
            <a:off x="10124680" y="4180377"/>
            <a:ext cx="975360" cy="397688"/>
          </a:xfrm>
          <a:prstGeom prst="rightArrow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3456A-25FB-4378-B396-76D2C4A09334}"/>
              </a:ext>
            </a:extLst>
          </p:cNvPr>
          <p:cNvSpPr txBox="1"/>
          <p:nvPr/>
        </p:nvSpPr>
        <p:spPr>
          <a:xfrm>
            <a:off x="1727200" y="416560"/>
            <a:ext cx="753872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/>
              <a:t>Extra practice: Choose “ was or were. </a:t>
            </a:r>
          </a:p>
        </p:txBody>
      </p:sp>
    </p:spTree>
    <p:extLst>
      <p:ext uri="{BB962C8B-B14F-4D97-AF65-F5344CB8AC3E}">
        <p14:creationId xmlns:p14="http://schemas.microsoft.com/office/powerpoint/2010/main" val="3644480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FA7C28-C3A9-4D45-95E7-4AB4F420DD0C}"/>
              </a:ext>
            </a:extLst>
          </p:cNvPr>
          <p:cNvSpPr/>
          <p:nvPr/>
        </p:nvSpPr>
        <p:spPr>
          <a:xfrm>
            <a:off x="793662" y="386930"/>
            <a:ext cx="10066122" cy="12984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893FD-C2E0-4425-83C5-F3B84F09DAF0}"/>
              </a:ext>
            </a:extLst>
          </p:cNvPr>
          <p:cNvSpPr txBox="1"/>
          <p:nvPr/>
        </p:nvSpPr>
        <p:spPr>
          <a:xfrm>
            <a:off x="793661" y="2599509"/>
            <a:ext cx="4530898" cy="3639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 - Prepare </a:t>
            </a:r>
            <a:r>
              <a:rPr lang="en-US" sz="2000">
                <a:effectLst/>
              </a:rPr>
              <a:t>for the new lesson on page 59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- Do the Listening and Grammar exercises on page 41 in the workbook</a:t>
            </a:r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E8C164DA-A30D-40AC-9A1F-5CF094E00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9548" y="2484255"/>
            <a:ext cx="3714244" cy="371424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556DE62-954F-4008-AC00-09B5948D0D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64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7A4DE2-F727-4F12-A8E4-90063C0C42E8}"/>
              </a:ext>
            </a:extLst>
          </p:cNvPr>
          <p:cNvSpPr/>
          <p:nvPr/>
        </p:nvSpPr>
        <p:spPr>
          <a:xfrm>
            <a:off x="2357437" y="2305050"/>
            <a:ext cx="7172325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</a:rPr>
              <a:t>WARM- UP</a:t>
            </a:r>
          </a:p>
        </p:txBody>
      </p:sp>
    </p:spTree>
    <p:extLst>
      <p:ext uri="{BB962C8B-B14F-4D97-AF65-F5344CB8AC3E}">
        <p14:creationId xmlns:p14="http://schemas.microsoft.com/office/powerpoint/2010/main" val="1008271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2E84B7D8-AE63-4CE9-A6AF-E0217DF98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60" t="13666" r="27388" b="12341"/>
          <a:stretch/>
        </p:blipFill>
        <p:spPr>
          <a:xfrm>
            <a:off x="223520" y="223520"/>
            <a:ext cx="6299200" cy="620518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788861A-0C4C-480E-9EDD-0D6F87A159B9}"/>
              </a:ext>
            </a:extLst>
          </p:cNvPr>
          <p:cNvSpPr/>
          <p:nvPr/>
        </p:nvSpPr>
        <p:spPr>
          <a:xfrm>
            <a:off x="7105661" y="2702560"/>
            <a:ext cx="97840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go&#10;&#10;Description automatically generated with medium confidence">
            <a:hlinkClick r:id="rId3"/>
            <a:extLst>
              <a:ext uri="{FF2B5EF4-FFF2-40B4-BE49-F238E27FC236}">
                <a16:creationId xmlns:a16="http://schemas.microsoft.com/office/drawing/2014/main" id="{4CAD4D30-AE36-46B8-AF77-745A5080EC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499" t="38693" r="76089" b="38717"/>
          <a:stretch/>
        </p:blipFill>
        <p:spPr>
          <a:xfrm>
            <a:off x="8256098" y="2703068"/>
            <a:ext cx="640407" cy="4841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E0B496-BC3E-4358-8934-05E6A53DC5DE}"/>
              </a:ext>
            </a:extLst>
          </p:cNvPr>
          <p:cNvSpPr txBox="1"/>
          <p:nvPr/>
        </p:nvSpPr>
        <p:spPr>
          <a:xfrm>
            <a:off x="6655197" y="751840"/>
            <a:ext cx="52737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Ask student to make a sentence with an adjective. For example : </a:t>
            </a:r>
          </a:p>
          <a:p>
            <a:r>
              <a:rPr lang="en-US" sz="2800" b="1">
                <a:solidFill>
                  <a:srgbClr val="FFC000"/>
                </a:solidFill>
              </a:rPr>
              <a:t>“I think horror is terrible”. </a:t>
            </a:r>
          </a:p>
        </p:txBody>
      </p:sp>
    </p:spTree>
    <p:extLst>
      <p:ext uri="{BB962C8B-B14F-4D97-AF65-F5344CB8AC3E}">
        <p14:creationId xmlns:p14="http://schemas.microsoft.com/office/powerpoint/2010/main" val="1408347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5E4121B-DAE2-4D1B-A864-D6899DE9C89F}"/>
              </a:ext>
            </a:extLst>
          </p:cNvPr>
          <p:cNvSpPr/>
          <p:nvPr/>
        </p:nvSpPr>
        <p:spPr>
          <a:xfrm>
            <a:off x="2252662" y="1609725"/>
            <a:ext cx="7172325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accent6">
                    <a:lumMod val="50000"/>
                  </a:schemeClr>
                </a:solidFill>
              </a:rPr>
              <a:t>GRAMMAR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75F451-9C9D-4602-B7ED-E931538C2E97}"/>
              </a:ext>
            </a:extLst>
          </p:cNvPr>
          <p:cNvSpPr/>
          <p:nvPr/>
        </p:nvSpPr>
        <p:spPr>
          <a:xfrm>
            <a:off x="2690812" y="3399380"/>
            <a:ext cx="1004887" cy="100488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F4F66-17D5-45B9-AC83-A181B1DE2992}"/>
              </a:ext>
            </a:extLst>
          </p:cNvPr>
          <p:cNvSpPr txBox="1"/>
          <p:nvPr/>
        </p:nvSpPr>
        <p:spPr>
          <a:xfrm>
            <a:off x="3543299" y="3634826"/>
            <a:ext cx="6224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>
                <a:solidFill>
                  <a:schemeClr val="accent2">
                    <a:lumMod val="50000"/>
                  </a:schemeClr>
                </a:solidFill>
              </a:rPr>
              <a:t>Past simple “ tobe”</a:t>
            </a:r>
            <a:endParaRPr lang="en-US" sz="4000" b="1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64B30CB7-6FEE-46CC-872B-8E3D920650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2405A3-EA74-4A84-8D3E-B40020C348B9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4127407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63FB435E-59E1-4596-9D96-B5532CE59A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00112" y="636595"/>
            <a:ext cx="4633916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SG" dirty="0">
                <a:latin typeface="Arial Black" panose="020B0A04020102020204" pitchFamily="34" charset="0"/>
              </a:rPr>
              <a:t>Today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7DA14BFA-A044-48EB-9C37-18BDED535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1178" y="675301"/>
            <a:ext cx="4767268" cy="91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dirty="0">
                <a:latin typeface="Arial Black" panose="020B0A04020102020204" pitchFamily="34" charset="0"/>
              </a:rPr>
              <a:t>Yesterday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80D99821-0272-4EAD-802A-ABB16DF08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90" y="3063657"/>
            <a:ext cx="4681539" cy="9159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33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SG" dirty="0"/>
              <a:t>Tom </a:t>
            </a:r>
            <a:r>
              <a:rPr lang="en-SG" b="1" dirty="0">
                <a:solidFill>
                  <a:srgbClr val="FF0000"/>
                </a:solidFill>
              </a:rPr>
              <a:t>is</a:t>
            </a:r>
            <a:r>
              <a:rPr lang="en-SG" dirty="0"/>
              <a:t> at school today. 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8957C389-61DF-46C1-A312-52DBF1A3C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1179" y="3082707"/>
            <a:ext cx="4962523" cy="9159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33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SG" dirty="0"/>
              <a:t>Tom </a:t>
            </a:r>
            <a:r>
              <a:rPr lang="en-SG" b="1" dirty="0">
                <a:solidFill>
                  <a:srgbClr val="FF0000"/>
                </a:solidFill>
              </a:rPr>
              <a:t>was</a:t>
            </a:r>
            <a:r>
              <a:rPr lang="en-SG" dirty="0"/>
              <a:t> at school yesterday.</a:t>
            </a: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A6809466-EDD5-45B1-9DDF-6E4D73BBF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90" y="1766487"/>
            <a:ext cx="4681538" cy="9159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33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home today.</a:t>
            </a: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E746E6BF-48AA-4C08-AA7E-60CFE0BE8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1180" y="4350726"/>
            <a:ext cx="4962523" cy="9159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33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SG" dirty="0"/>
              <a:t>We </a:t>
            </a:r>
            <a:r>
              <a:rPr lang="en-SG" b="1" dirty="0">
                <a:solidFill>
                  <a:srgbClr val="FF0000"/>
                </a:solidFill>
              </a:rPr>
              <a:t>were</a:t>
            </a:r>
            <a:r>
              <a:rPr lang="en-SG" dirty="0"/>
              <a:t> on the beach to day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2256B1E4-7EF0-48BB-A5E0-ECAD09283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2" y="4350725"/>
            <a:ext cx="4633916" cy="9159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33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SG" dirty="0"/>
              <a:t>We </a:t>
            </a:r>
            <a:r>
              <a:rPr lang="en-SG" b="1" dirty="0">
                <a:solidFill>
                  <a:srgbClr val="FF0000"/>
                </a:solidFill>
              </a:rPr>
              <a:t>are</a:t>
            </a:r>
            <a:r>
              <a:rPr lang="en-SG" dirty="0"/>
              <a:t> on the beach to day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315B149-851F-4521-B157-252271B59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1178" y="1766487"/>
            <a:ext cx="4962523" cy="9159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33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SG" dirty="0"/>
              <a:t>I </a:t>
            </a:r>
            <a:r>
              <a:rPr lang="en-SG" b="1" dirty="0">
                <a:solidFill>
                  <a:srgbClr val="FF0000"/>
                </a:solidFill>
              </a:rPr>
              <a:t>was</a:t>
            </a:r>
            <a:r>
              <a:rPr lang="en-SG" dirty="0"/>
              <a:t> at home yesterday.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86C552-46A1-41AF-9C6B-65D9BEAE08A7}"/>
              </a:ext>
            </a:extLst>
          </p:cNvPr>
          <p:cNvSpPr txBox="1"/>
          <p:nvPr/>
        </p:nvSpPr>
        <p:spPr>
          <a:xfrm>
            <a:off x="757240" y="5637793"/>
            <a:ext cx="477678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u="sng"/>
              <a:t>Present “ tobe” : am,is,are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2FF7E-06BF-40C7-8B05-8485746AE561}"/>
              </a:ext>
            </a:extLst>
          </p:cNvPr>
          <p:cNvSpPr txBox="1"/>
          <p:nvPr/>
        </p:nvSpPr>
        <p:spPr>
          <a:xfrm>
            <a:off x="5691178" y="5618745"/>
            <a:ext cx="496252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u="sng"/>
              <a:t>Past simple “ tobe” : was,were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58CE1C3-08E4-4895-8554-2BC0F5DDA6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25" name="Group 53">
            <a:extLst>
              <a:ext uri="{FF2B5EF4-FFF2-40B4-BE49-F238E27FC236}">
                <a16:creationId xmlns:a16="http://schemas.microsoft.com/office/drawing/2014/main" id="{F0A6D938-E05F-4A95-86B5-8FA0AEDE984C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929743709"/>
              </p:ext>
            </p:extLst>
          </p:nvPr>
        </p:nvGraphicFramePr>
        <p:xfrm>
          <a:off x="868037" y="1256629"/>
          <a:ext cx="10095237" cy="48531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85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1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7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0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93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SG" sz="2800" b="1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Positive(+)</a:t>
                      </a: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Negative (-)</a:t>
                      </a: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horzOverflow="overflow"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1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1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1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1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.............</a:t>
                      </a:r>
                      <a:r>
                        <a:rPr kumimoji="0" lang="sk-SK" sz="28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4" marB="4572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0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horzOverflow="overflow"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3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horzOverflow="overflow"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11" name="Text Box 39">
            <a:extLst>
              <a:ext uri="{FF2B5EF4-FFF2-40B4-BE49-F238E27FC236}">
                <a16:creationId xmlns:a16="http://schemas.microsoft.com/office/drawing/2014/main" id="{CF20DE4F-B396-491B-91E4-F8136FFC8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003" y="2298865"/>
            <a:ext cx="2696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I</a:t>
            </a:r>
            <a:endParaRPr lang="sk-SK" altLang="en-US" sz="24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114" name="Text Box 42">
            <a:extLst>
              <a:ext uri="{FF2B5EF4-FFF2-40B4-BE49-F238E27FC236}">
                <a16:creationId xmlns:a16="http://schemas.microsoft.com/office/drawing/2014/main" id="{C84F97D6-31BD-4FCA-A070-7E00B78C2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628" y="2750196"/>
            <a:ext cx="58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He</a:t>
            </a:r>
          </a:p>
        </p:txBody>
      </p:sp>
      <p:sp>
        <p:nvSpPr>
          <p:cNvPr id="3115" name="Text Box 43">
            <a:extLst>
              <a:ext uri="{FF2B5EF4-FFF2-40B4-BE49-F238E27FC236}">
                <a16:creationId xmlns:a16="http://schemas.microsoft.com/office/drawing/2014/main" id="{85E154A2-F121-4AF5-9F23-FFEFF64AB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635" y="3345905"/>
            <a:ext cx="7489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en-US" sz="24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She</a:t>
            </a:r>
          </a:p>
        </p:txBody>
      </p:sp>
      <p:sp>
        <p:nvSpPr>
          <p:cNvPr id="3116" name="Text Box 44">
            <a:extLst>
              <a:ext uri="{FF2B5EF4-FFF2-40B4-BE49-F238E27FC236}">
                <a16:creationId xmlns:a16="http://schemas.microsoft.com/office/drawing/2014/main" id="{DC197218-569A-4E9E-ACB1-C2C7ADF95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579" y="3906298"/>
            <a:ext cx="372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I</a:t>
            </a:r>
            <a:r>
              <a:rPr lang="sk-SK" altLang="en-US" sz="24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t</a:t>
            </a:r>
          </a:p>
        </p:txBody>
      </p:sp>
      <p:sp>
        <p:nvSpPr>
          <p:cNvPr id="3117" name="Text Box 45">
            <a:extLst>
              <a:ext uri="{FF2B5EF4-FFF2-40B4-BE49-F238E27FC236}">
                <a16:creationId xmlns:a16="http://schemas.microsoft.com/office/drawing/2014/main" id="{9AD646EB-ED36-4DDC-BDF6-4017CDB41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689" y="2981529"/>
            <a:ext cx="11525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en-US" sz="4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was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F369A822-51E6-4DBC-BC95-50385746B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7204" y="3101430"/>
            <a:ext cx="19446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w</a:t>
            </a:r>
            <a:r>
              <a:rPr lang="sk-SK" altLang="en-US" sz="4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asn</a:t>
            </a:r>
            <a:r>
              <a:rPr lang="en-US" altLang="en-US" sz="4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’t</a:t>
            </a:r>
            <a:endParaRPr lang="sk-SK" altLang="en-US" sz="4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119" name="Text Box 47">
            <a:extLst>
              <a:ext uri="{FF2B5EF4-FFF2-40B4-BE49-F238E27FC236}">
                <a16:creationId xmlns:a16="http://schemas.microsoft.com/office/drawing/2014/main" id="{6EFEC7F8-BF47-4AC5-A2E5-C31D7D781146}"/>
              </a:ext>
            </a:extLst>
          </p:cNvPr>
          <p:cNvSpPr txBox="1">
            <a:spLocks noChangeArrowheads="1"/>
          </p:cNvSpPr>
          <p:nvPr/>
        </p:nvSpPr>
        <p:spPr bwMode="auto">
          <a:xfrm rot="256760">
            <a:off x="1046328" y="4535453"/>
            <a:ext cx="640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We</a:t>
            </a:r>
            <a:endParaRPr lang="sk-SK" altLang="en-US" sz="24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120" name="Text Box 48">
            <a:extLst>
              <a:ext uri="{FF2B5EF4-FFF2-40B4-BE49-F238E27FC236}">
                <a16:creationId xmlns:a16="http://schemas.microsoft.com/office/drawing/2014/main" id="{CCDBA3F2-0F5F-40F4-8FDD-43531AF4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043" y="5014947"/>
            <a:ext cx="7421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You</a:t>
            </a:r>
            <a:endParaRPr lang="sk-SK" altLang="en-US" sz="24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121" name="Text Box 49">
            <a:extLst>
              <a:ext uri="{FF2B5EF4-FFF2-40B4-BE49-F238E27FC236}">
                <a16:creationId xmlns:a16="http://schemas.microsoft.com/office/drawing/2014/main" id="{0028673D-7AA8-40B7-BE2E-B9A8F3950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803" y="5596190"/>
            <a:ext cx="9028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They</a:t>
            </a:r>
            <a:endParaRPr lang="sk-SK" altLang="en-US" sz="24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122" name="Text Box 50">
            <a:extLst>
              <a:ext uri="{FF2B5EF4-FFF2-40B4-BE49-F238E27FC236}">
                <a16:creationId xmlns:a16="http://schemas.microsoft.com/office/drawing/2014/main" id="{027F5C57-10B8-4313-8F23-E01F5B022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0980" y="4998086"/>
            <a:ext cx="1368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en-US" sz="4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w</a:t>
            </a:r>
            <a:r>
              <a:rPr lang="en-US" altLang="en-US" sz="4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ere</a:t>
            </a:r>
            <a:endParaRPr lang="sk-SK" altLang="en-US" sz="4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123" name="Text Box 51">
            <a:extLst>
              <a:ext uri="{FF2B5EF4-FFF2-40B4-BE49-F238E27FC236}">
                <a16:creationId xmlns:a16="http://schemas.microsoft.com/office/drawing/2014/main" id="{B18EF184-B10D-40AA-A5E1-3103D52D4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6357" y="4967287"/>
            <a:ext cx="20161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en-US" sz="4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weren</a:t>
            </a:r>
            <a:r>
              <a:rPr lang="en-US" altLang="en-US" sz="4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’t</a:t>
            </a:r>
            <a:endParaRPr lang="sk-SK" altLang="en-US" sz="4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7B937F37-B920-48ED-8A3A-33327531E950}"/>
              </a:ext>
            </a:extLst>
          </p:cNvPr>
          <p:cNvSpPr/>
          <p:nvPr/>
        </p:nvSpPr>
        <p:spPr>
          <a:xfrm>
            <a:off x="3707131" y="4943475"/>
            <a:ext cx="45719" cy="476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BEBE3-FFC9-438F-A957-A9F4324DEEA1}"/>
              </a:ext>
            </a:extLst>
          </p:cNvPr>
          <p:cNvSpPr/>
          <p:nvPr/>
        </p:nvSpPr>
        <p:spPr>
          <a:xfrm>
            <a:off x="347344" y="5954014"/>
            <a:ext cx="11588750" cy="9228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>
                <a:solidFill>
                  <a:srgbClr val="FF3300"/>
                </a:solidFill>
              </a:rPr>
              <a:t> </a:t>
            </a:r>
            <a:r>
              <a:rPr lang="en-SG" sz="3600" b="1">
                <a:solidFill>
                  <a:schemeClr val="accent4">
                    <a:lumMod val="75000"/>
                  </a:schemeClr>
                </a:solidFill>
                <a:latin typeface="+mj-lt"/>
              </a:rPr>
              <a:t>Question(?)  </a:t>
            </a:r>
            <a:r>
              <a:rPr lang="en-SG" sz="3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: ( WH) + Was / Were + S + ………? </a:t>
            </a:r>
            <a:endParaRPr lang="en-SG" sz="40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F53F19-DFFC-47C8-8F91-01E3B42141A6}"/>
              </a:ext>
            </a:extLst>
          </p:cNvPr>
          <p:cNvSpPr/>
          <p:nvPr/>
        </p:nvSpPr>
        <p:spPr>
          <a:xfrm>
            <a:off x="3620199" y="443175"/>
            <a:ext cx="4590911" cy="619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STRUCTURE</a:t>
            </a: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EACB9888-A61A-45CF-8137-68B6A7A7E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2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3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2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3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0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7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4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1" grpId="0"/>
      <p:bldP spid="3114" grpId="0"/>
      <p:bldP spid="3115" grpId="0"/>
      <p:bldP spid="3116" grpId="0"/>
      <p:bldP spid="3117" grpId="0"/>
      <p:bldP spid="3117" grpId="1"/>
      <p:bldP spid="3117" grpId="2"/>
      <p:bldP spid="3118" grpId="0"/>
      <p:bldP spid="3118" grpId="1"/>
      <p:bldP spid="3118" grpId="2"/>
      <p:bldP spid="3119" grpId="0"/>
      <p:bldP spid="3120" grpId="0"/>
      <p:bldP spid="3121" grpId="0"/>
      <p:bldP spid="3122" grpId="0"/>
      <p:bldP spid="3122" grpId="1"/>
      <p:bldP spid="3122" grpId="2"/>
      <p:bldP spid="3123" grpId="0"/>
      <p:bldP spid="3123" grpId="1"/>
      <p:bldP spid="3123" grpId="2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97796" y="1901482"/>
            <a:ext cx="5821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parajita" panose="020B0604020202020204" pitchFamily="34" charset="0"/>
                <a:cs typeface="Aparajita" panose="020B0604020202020204" pitchFamily="34" charset="0"/>
              </a:rPr>
              <a:t>Where was Tim yesterday?</a:t>
            </a:r>
            <a:endParaRPr lang="ru-RU" sz="4000" b="1" dirty="0">
              <a:cs typeface="Aparajita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66" y="1003824"/>
            <a:ext cx="724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parajita" panose="020B0604020202020204" pitchFamily="34" charset="0"/>
                <a:cs typeface="Aparajita" panose="020B0604020202020204" pitchFamily="34" charset="0"/>
              </a:rPr>
              <a:t>Look at the picture and say  true sentences.</a:t>
            </a:r>
            <a:endParaRPr lang="ru-RU" sz="3600" b="1" dirty="0">
              <a:cs typeface="Aparajita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514" y="1928735"/>
            <a:ext cx="4572001" cy="3687580"/>
          </a:xfrm>
          <a:prstGeom prst="rect">
            <a:avLst/>
          </a:prstGeom>
          <a:solidFill>
            <a:schemeClr val="bg1"/>
          </a:solidFill>
          <a:ln w="1397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72188" y="5796009"/>
            <a:ext cx="4946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1642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Tim was at the library.</a:t>
            </a:r>
            <a:endParaRPr lang="ru-RU" sz="4000" b="1" dirty="0">
              <a:solidFill>
                <a:srgbClr val="001642"/>
              </a:solidFill>
              <a:cs typeface="Aparajit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11673" y="3015196"/>
            <a:ext cx="4856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He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wasn’t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at the library.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73" y="4328189"/>
            <a:ext cx="4392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He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was 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at the stadium.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10936941" y="6149789"/>
            <a:ext cx="1255058" cy="708212"/>
          </a:xfrm>
          <a:prstGeom prst="actionButtonForwardNex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670611" y="159449"/>
            <a:ext cx="2850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WAS/WERE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09647" y="938394"/>
            <a:ext cx="2061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Example:</a:t>
            </a:r>
            <a:endParaRPr lang="ru-RU" sz="3600" b="1" dirty="0">
              <a:solidFill>
                <a:srgbClr val="FF0000"/>
              </a:solidFill>
              <a:cs typeface="Aparajita" panose="020B0604020202020204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89043" y="2143749"/>
            <a:ext cx="4343402" cy="3257551"/>
            <a:chOff x="689043" y="2143749"/>
            <a:chExt cx="4343402" cy="3257551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043" y="2143749"/>
              <a:ext cx="4343402" cy="325755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97355" y="2840076"/>
              <a:ext cx="842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Tim</a:t>
              </a:r>
              <a:endParaRPr lang="ru-RU" sz="2400" b="1" dirty="0"/>
            </a:p>
          </p:txBody>
        </p:sp>
      </p:grp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B2469E78-DA99-4F38-A21A-522FE5DD20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408F7C-F624-48B2-B088-E6F798FE574B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385933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70820" y="307858"/>
            <a:ext cx="5821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parajita" panose="020B0604020202020204" pitchFamily="34" charset="0"/>
                <a:cs typeface="Aparajita" panose="020B0604020202020204" pitchFamily="34" charset="0"/>
              </a:rPr>
              <a:t>Where was Mark yesterday?</a:t>
            </a:r>
            <a:endParaRPr lang="ru-RU" sz="4000" b="1" dirty="0">
              <a:cs typeface="Aparajita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322" y="23741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parajita" panose="020B0604020202020204" pitchFamily="34" charset="0"/>
                <a:cs typeface="Aparajita" panose="020B0604020202020204" pitchFamily="34" charset="0"/>
              </a:rPr>
              <a:t>Look at the picture and say true sentences.</a:t>
            </a:r>
            <a:endParaRPr lang="ru-RU" sz="3600" b="1" dirty="0">
              <a:cs typeface="Aparajita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9566" y="1319135"/>
            <a:ext cx="4572001" cy="3687580"/>
          </a:xfrm>
          <a:prstGeom prst="rect">
            <a:avLst/>
          </a:prstGeom>
          <a:solidFill>
            <a:schemeClr val="bg1"/>
          </a:solidFill>
          <a:ln w="1397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1055915" y="1708879"/>
            <a:ext cx="3779302" cy="2908092"/>
            <a:chOff x="1055915" y="1708879"/>
            <a:chExt cx="3779302" cy="290809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915" y="1708879"/>
              <a:ext cx="3779302" cy="290809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732551" y="1948721"/>
              <a:ext cx="11026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Mark</a:t>
              </a:r>
              <a:endParaRPr lang="ru-RU" sz="20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59566" y="5246557"/>
            <a:ext cx="4946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1642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Mark was at the cinema.</a:t>
            </a:r>
            <a:endParaRPr lang="ru-RU" sz="4000" b="1" dirty="0">
              <a:solidFill>
                <a:srgbClr val="001642"/>
              </a:solidFill>
              <a:cs typeface="Aparajit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57800" y="1994888"/>
            <a:ext cx="4856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He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wasn’t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at the cinema.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7800" y="3034655"/>
            <a:ext cx="4392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He </a:t>
            </a:r>
            <a:r>
              <a:rPr lang="en-US" sz="40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was</a:t>
            </a:r>
            <a:r>
              <a:rPr lang="en-US" sz="4000" b="1" dirty="0">
                <a:solidFill>
                  <a:srgbClr val="42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at school.</a:t>
            </a:r>
            <a:endParaRPr lang="ru-RU" sz="4000" b="1" dirty="0">
              <a:solidFill>
                <a:srgbClr val="420000"/>
              </a:solidFill>
              <a:cs typeface="Aparajita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316448" y="4477089"/>
            <a:ext cx="2620782" cy="2028641"/>
            <a:chOff x="7107836" y="4347147"/>
            <a:chExt cx="2530839" cy="2030531"/>
          </a:xfrm>
        </p:grpSpPr>
        <p:sp>
          <p:nvSpPr>
            <p:cNvPr id="15" name="7-конечная звезда 14"/>
            <p:cNvSpPr/>
            <p:nvPr/>
          </p:nvSpPr>
          <p:spPr>
            <a:xfrm>
              <a:off x="7107836" y="4347147"/>
              <a:ext cx="2530839" cy="2030531"/>
            </a:xfrm>
            <a:prstGeom prst="star7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solid"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37488" y="4977691"/>
              <a:ext cx="1978701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check</a:t>
              </a:r>
              <a:endParaRPr lang="ru-RU" sz="4400" b="1" dirty="0"/>
            </a:p>
          </p:txBody>
        </p:sp>
      </p:grp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10936941" y="6149789"/>
            <a:ext cx="1255058" cy="708212"/>
          </a:xfrm>
          <a:prstGeom prst="actionButtonForwardNex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BED770F7-4DE5-4D98-8D4F-30801E38BA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51E43B-6EFC-45F3-A790-3A70A4D42633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8193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1211</Words>
  <Application>Microsoft Office PowerPoint</Application>
  <PresentationFormat>Widescreen</PresentationFormat>
  <Paragraphs>223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Aparajita</vt:lpstr>
      <vt:lpstr>Constantia</vt:lpstr>
      <vt:lpstr>Arial Black</vt:lpstr>
      <vt:lpstr>Arial</vt:lpstr>
      <vt:lpstr>Comic Sans MS</vt:lpstr>
      <vt:lpstr>Times New Roman</vt:lpstr>
      <vt:lpstr>Roboto-Regular</vt:lpstr>
      <vt:lpstr>Contastia</vt:lpstr>
      <vt:lpstr>HL Brush 1BK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Last night, Greg, Anna and Emma(1) _____at the cinema with Anna’s dad.  - After the film at Anna’s house.  - Hello! (2)_____you at the shopping center? - No, we (3)______.  - We were at the cinema.  - Was the film (4) _________? - Yes, it was really (5)___________.  -  It’s was (6)_____________.  - No, it wasn’t. It was scary.  - Uhm, That was delicious.  - Anna, the film (7)______ delicious.  - Umm, No, the popcorn was.  - Anna was  (8) ______________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ACER</cp:lastModifiedBy>
  <cp:revision>43</cp:revision>
  <dcterms:created xsi:type="dcterms:W3CDTF">2021-09-05T02:15:09Z</dcterms:created>
  <dcterms:modified xsi:type="dcterms:W3CDTF">2023-03-11T11:15:13Z</dcterms:modified>
</cp:coreProperties>
</file>