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93" r:id="rId2"/>
    <p:sldId id="291" r:id="rId3"/>
    <p:sldId id="292" r:id="rId4"/>
    <p:sldId id="295" r:id="rId5"/>
    <p:sldId id="298" r:id="rId6"/>
    <p:sldId id="276" r:id="rId7"/>
    <p:sldId id="297" r:id="rId8"/>
    <p:sldId id="299" r:id="rId9"/>
    <p:sldId id="301" r:id="rId10"/>
    <p:sldId id="300" r:id="rId11"/>
    <p:sldId id="302" r:id="rId12"/>
    <p:sldId id="287" r:id="rId13"/>
    <p:sldId id="28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722"/>
    <a:srgbClr val="FFE7FF"/>
    <a:srgbClr val="DFEBF1"/>
    <a:srgbClr val="92B8CD"/>
    <a:srgbClr val="FFF3C5"/>
    <a:srgbClr val="FFFBED"/>
    <a:srgbClr val="F1BF22"/>
    <a:srgbClr val="3D290E"/>
    <a:srgbClr val="FF6565"/>
    <a:srgbClr val="D4C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C2F6D-309E-4FE0-83E8-FD4A160CB02C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1E1DB-2B51-4C2D-8C38-42E528817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54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99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56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26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93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15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38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44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435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02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5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3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119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691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125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328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471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549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D3D9-C407-4554-9A7E-0F3148A47D17}" type="datetimeFigureOut">
              <a:rPr lang="vi-VN" smtClean="0"/>
              <a:t>02/02/2023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653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9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541635"/>
            <a:ext cx="2997200" cy="3038098"/>
          </a:xfrm>
          <a:prstGeom prst="rect">
            <a:avLst/>
          </a:prstGeom>
        </p:spPr>
      </p:pic>
      <p:pic>
        <p:nvPicPr>
          <p:cNvPr id="4" name="image93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0113" y="1003300"/>
            <a:ext cx="4032887" cy="2441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F8690-AD04-41A4-8AFE-D55365D16659}"/>
              </a:ext>
            </a:extLst>
          </p:cNvPr>
          <p:cNvSpPr txBox="1"/>
          <p:nvPr/>
        </p:nvSpPr>
        <p:spPr>
          <a:xfrm>
            <a:off x="-266701" y="3796660"/>
            <a:ext cx="94487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+mj-lt"/>
                <a:ea typeface="Calibri" panose="020F0502020204030204" pitchFamily="34" charset="0"/>
                <a:cs typeface="Times New Roman" pitchFamily="18" charset="0"/>
              </a:rPr>
              <a:t>a. Xe cứu thương                                          b. Xe cứu hỏa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vi-VN" sz="2000" dirty="0">
              <a:effectLst/>
              <a:latin typeface="+mj-lt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9756" y="3770"/>
            <a:ext cx="4991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Ai nhanh hơn?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3805561"/>
            <a:ext cx="2366168" cy="22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7626348" y="465435"/>
            <a:ext cx="4260852" cy="2539360"/>
          </a:xfrm>
          <a:prstGeom prst="wedgeEllipseCallout">
            <a:avLst>
              <a:gd name="adj1" fmla="val 1819"/>
              <a:gd name="adj2" fmla="val 880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ĐỌC TÊN CÁC CHỮ GHI Ở TRƯỚC XE</a:t>
            </a:r>
          </a:p>
          <a:p>
            <a:pPr algn="ctr"/>
            <a:endParaRPr lang="vi-VN" sz="2400" b="1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106" y="3579732"/>
            <a:ext cx="5337494" cy="2008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solidFill>
                <a:schemeClr val="accent2"/>
              </a:solidFill>
            </a:endParaRPr>
          </a:p>
          <a:p>
            <a:r>
              <a:rPr lang="en-US" sz="2000" b="1">
                <a:solidFill>
                  <a:schemeClr val="accent2"/>
                </a:solidFill>
              </a:rPr>
              <a:t>- Vì sao ở xe cứu thương, xe cứu hỏa thường có các dòng chữ viết ngược như vậy?</a:t>
            </a:r>
          </a:p>
          <a:p>
            <a:r>
              <a:rPr lang="en-US" sz="2000" b="1">
                <a:solidFill>
                  <a:schemeClr val="accent2"/>
                </a:solidFill>
              </a:rPr>
              <a:t>- Muốn dễ đọc tên ta có thể dùng những giải pháp nào? Có thể dùng dụng cụ bổ trợ gì?</a:t>
            </a:r>
            <a:endParaRPr lang="vi-VN" sz="2000" b="1">
              <a:solidFill>
                <a:schemeClr val="accent2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029200" y="5753100"/>
            <a:ext cx="14732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7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180" y="1122402"/>
            <a:ext cx="70793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2. DỰNG ẢNH CỦA MỘT VẬT TẠO BỞI GƯƠNG PHẲNG</a:t>
            </a: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Dựng ảnh của một điểm sáng S</a:t>
            </a: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Dựng ảnh của một vật sáng </a:t>
            </a:r>
            <a:endParaRPr lang="vi-V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3110" y="1652200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Arrow 7"/>
          <p:cNvSpPr/>
          <p:nvPr/>
        </p:nvSpPr>
        <p:spPr>
          <a:xfrm>
            <a:off x="753110" y="1920098"/>
            <a:ext cx="414020" cy="277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ight Arrow 8"/>
          <p:cNvSpPr/>
          <p:nvPr/>
        </p:nvSpPr>
        <p:spPr>
          <a:xfrm>
            <a:off x="207010" y="2616200"/>
            <a:ext cx="2576195" cy="20193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KẾT LUẬN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A1696-F17E-4AAE-A8EB-48C04064B09B}"/>
              </a:ext>
            </a:extLst>
          </p:cNvPr>
          <p:cNvSpPr txBox="1"/>
          <p:nvPr/>
        </p:nvSpPr>
        <p:spPr>
          <a:xfrm>
            <a:off x="2950028" y="2521347"/>
            <a:ext cx="6740072" cy="391596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Các tia sáng từ điểm sáng S đến gương phẳng cho tia sáng phản xạ có đường kéo dài đi qua ảnh ảo S’.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Ảnh của một vật sáng là tập hợp ảnh của tất cả các điểm trên vật.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Ta nhìn thấy ảnh ảo S’ của điểm sáng S khi các tia sáng phản xạ lọt vào mắt có đường kéo dài đi qua ảnh S’. </a:t>
            </a:r>
          </a:p>
        </p:txBody>
      </p:sp>
    </p:spTree>
    <p:extLst>
      <p:ext uri="{BB962C8B-B14F-4D97-AF65-F5344CB8AC3E}">
        <p14:creationId xmlns:p14="http://schemas.microsoft.com/office/powerpoint/2010/main" val="6040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7009" y="577642"/>
            <a:ext cx="2576195" cy="109875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LUYỆN TẬP</a:t>
            </a:r>
            <a:endParaRPr lang="vi-VN" sz="2400" b="1">
              <a:solidFill>
                <a:schemeClr val="accent1"/>
              </a:solidFill>
            </a:endParaRPr>
          </a:p>
        </p:txBody>
      </p:sp>
      <p:pic>
        <p:nvPicPr>
          <p:cNvPr id="12" name="image95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2644" y="1254021"/>
            <a:ext cx="709006" cy="10681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92400" y="741310"/>
            <a:ext cx="4991100" cy="187017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 Một miếng bìa hình tam giác vuông đặt trước một gương phẳng như hình.Hãy dựng ảnh của miếng bìa tạo bởi gương phẳng ?</a:t>
            </a:r>
            <a:endParaRPr lang="vi-VN" sz="2000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692400" y="1254021"/>
            <a:ext cx="889000" cy="619231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9303454" y="864723"/>
            <a:ext cx="29814" cy="1746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 rot="5400000">
            <a:off x="9062389" y="1185279"/>
            <a:ext cx="762000" cy="220242"/>
            <a:chOff x="912" y="3696"/>
            <a:chExt cx="480" cy="96"/>
          </a:xfrm>
        </p:grpSpPr>
        <p:sp>
          <p:nvSpPr>
            <p:cNvPr id="15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6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8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9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 rot="5400000">
            <a:off x="9047482" y="2008985"/>
            <a:ext cx="762000" cy="220242"/>
            <a:chOff x="912" y="3696"/>
            <a:chExt cx="480" cy="96"/>
          </a:xfrm>
        </p:grpSpPr>
        <p:sp>
          <p:nvSpPr>
            <p:cNvPr id="21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2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3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4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5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512792" y="8821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B</a:t>
            </a:r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7683500" y="224215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C</a:t>
            </a:r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9333268" y="57764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G</a:t>
            </a:r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8512792" y="228230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A</a:t>
            </a:r>
            <a:endParaRPr lang="vi-VN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8667642" y="2282302"/>
            <a:ext cx="635812" cy="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 rot="5400000" flipH="1" flipV="1">
            <a:off x="9172687" y="2056174"/>
            <a:ext cx="199252" cy="172716"/>
            <a:chOff x="3936" y="3168"/>
            <a:chExt cx="144" cy="192"/>
          </a:xfrm>
        </p:grpSpPr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34" name="Oval 33"/>
          <p:cNvSpPr/>
          <p:nvPr/>
        </p:nvSpPr>
        <p:spPr>
          <a:xfrm>
            <a:off x="135253" y="2500105"/>
            <a:ext cx="4991100" cy="18701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 Hãy đoán xem chữ đã viết trên tờ giấy ở hình bên là chữ gì ? Giải thích</a:t>
            </a:r>
          </a:p>
        </p:txBody>
      </p:sp>
      <p:sp>
        <p:nvSpPr>
          <p:cNvPr id="35" name="5-Point Star 34"/>
          <p:cNvSpPr/>
          <p:nvPr/>
        </p:nvSpPr>
        <p:spPr>
          <a:xfrm>
            <a:off x="255358" y="3054343"/>
            <a:ext cx="889000" cy="6192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802046" y="4370284"/>
            <a:ext cx="5345603" cy="223048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- Vì sao ở xe cứu thương, xe cứu hỏa thường có các dòng chữ viết ngược như vậy?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- Muốn dễ đọc tên ta có thể dùng những giải pháp nào? Có thể dùng dụng cụ bổ trợ gì?</a:t>
            </a:r>
            <a:endParaRPr lang="vi-VN" sz="2000">
              <a:solidFill>
                <a:schemeClr val="tx1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1932304" y="5066879"/>
            <a:ext cx="889000" cy="6192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3</a:t>
            </a:r>
            <a:endParaRPr lang="vi-VN" sz="2400" b="1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90" y="2611489"/>
            <a:ext cx="2651060" cy="195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image93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30508" y="3971577"/>
            <a:ext cx="2656750" cy="25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8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A8C80F-9D11-4637-8228-FE01F6189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45" y="553811"/>
            <a:ext cx="7977867" cy="411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31240B-59B2-405F-9A42-FB5340FD8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23" y="4246789"/>
            <a:ext cx="2143125" cy="2143125"/>
          </a:xfrm>
          <a:prstGeom prst="rect">
            <a:avLst/>
          </a:prstGeom>
        </p:spPr>
      </p:pic>
      <p:pic>
        <p:nvPicPr>
          <p:cNvPr id="14" name="Tieng-vo-tay-hoan-ho-co-v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D616759-6B06-4AFA-A114-850A8D2340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40" end="37516.5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11029" y="22048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"/>
            <a:ext cx="11678194" cy="662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0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4458B1B4-67CE-4244-82D4-1A469A273649}"/>
              </a:ext>
            </a:extLst>
          </p:cNvPr>
          <p:cNvSpPr txBox="1"/>
          <p:nvPr/>
        </p:nvSpPr>
        <p:spPr>
          <a:xfrm>
            <a:off x="655320" y="2491518"/>
            <a:ext cx="10881360" cy="1323439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CHỦ ĐỀ 5</a:t>
            </a:r>
            <a:r>
              <a:rPr lang="en-US" sz="4400" b="1" dirty="0">
                <a:solidFill>
                  <a:schemeClr val="accent1"/>
                </a:solidFill>
                <a:latin typeface="#9Slide04 Rokkitt Bold" panose="00000800000000000000" pitchFamily="2" charset="0"/>
              </a:rPr>
              <a:t>:</a:t>
            </a:r>
            <a:r>
              <a:rPr lang="en-US" sz="4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ÁNH SÁNG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ẢNH CỦA VẬT TẠO BỞI GƯƠNG PHẲNG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5060DBC-5562-1A02-36DE-5B5441B051BB}"/>
              </a:ext>
            </a:extLst>
          </p:cNvPr>
          <p:cNvSpPr txBox="1"/>
          <p:nvPr/>
        </p:nvSpPr>
        <p:spPr>
          <a:xfrm>
            <a:off x="920609" y="171651"/>
            <a:ext cx="10881360" cy="769441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dirty="0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4400" dirty="0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400" dirty="0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Thạnh</a:t>
            </a:r>
            <a:endParaRPr lang="vi-VN" sz="3600" dirty="0">
              <a:solidFill>
                <a:srgbClr val="7030A0"/>
              </a:solidFill>
              <a:highlight>
                <a:srgbClr val="C0C0C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46AC851-FE82-4191-5B9F-5D402274A106}"/>
              </a:ext>
            </a:extLst>
          </p:cNvPr>
          <p:cNvSpPr txBox="1"/>
          <p:nvPr/>
        </p:nvSpPr>
        <p:spPr>
          <a:xfrm>
            <a:off x="1738489" y="6088559"/>
            <a:ext cx="9516533" cy="769441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i="1" dirty="0" err="1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i="1" dirty="0" err="1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4400" i="1" dirty="0" err="1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i="1" dirty="0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Times New Roman" pitchFamily="18" charset="0"/>
                <a:cs typeface="Times New Roman" pitchFamily="18" charset="0"/>
              </a:rPr>
              <a:t>Liên</a:t>
            </a:r>
            <a:endParaRPr lang="vi-VN" sz="3600" i="1" dirty="0">
              <a:solidFill>
                <a:schemeClr val="accent5">
                  <a:lumMod val="75000"/>
                </a:schemeClr>
              </a:solidFill>
              <a:highlight>
                <a:srgbClr val="C0C0C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3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Soi gương để biết bé ổn không | Tin tứ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61" y="23114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53110" y="2349500"/>
            <a:ext cx="5152390" cy="2971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Hình của vật nhìn thấy trong gương phẳng được gọi là </a:t>
            </a:r>
            <a:r>
              <a:rPr lang="en-US" sz="2400">
                <a:solidFill>
                  <a:srgbClr val="C32722"/>
                </a:solidFill>
              </a:rPr>
              <a:t>ảnh của vật qua gương</a:t>
            </a:r>
            <a:endParaRPr lang="vi-VN" sz="2400">
              <a:solidFill>
                <a:srgbClr val="C3272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05500" y="4613016"/>
            <a:ext cx="5918200" cy="2152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 b="1">
                <a:solidFill>
                  <a:schemeClr val="tx1"/>
                </a:solidFill>
                <a:latin typeface="Calibri" pitchFamily="34" charset="0"/>
              </a:rPr>
              <a:t>Ảnh thật </a:t>
            </a:r>
            <a:r>
              <a:rPr lang="vi-VN" sz="2400">
                <a:solidFill>
                  <a:schemeClr val="tx1"/>
                </a:solidFill>
                <a:latin typeface="Calibri" pitchFamily="34" charset="0"/>
              </a:rPr>
              <a:t>là ảnh mà chúng ta có thể quan sát trực tiếp trên màn, tấm bìa,...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-83391" y="2768600"/>
            <a:ext cx="6172861" cy="2743199"/>
          </a:xfrm>
          <a:prstGeom prst="wedgeEllipseCallout">
            <a:avLst>
              <a:gd name="adj1" fmla="val 66666"/>
              <a:gd name="adj2" fmla="val -515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  <a:latin typeface="Calibri" pitchFamily="34" charset="0"/>
              </a:rPr>
              <a:t>Ảnh ảo </a:t>
            </a:r>
            <a:r>
              <a:rPr lang="vi-VN" sz="2400">
                <a:solidFill>
                  <a:schemeClr val="tx1"/>
                </a:solidFill>
                <a:latin typeface="Calibri" pitchFamily="34" charset="0"/>
              </a:rPr>
              <a:t>là ảnh mà chúng ta có thể quan sát được nhưng không thể xuất hiện trên một tờ giấy, tấm bìa, màn,...</a:t>
            </a:r>
          </a:p>
        </p:txBody>
      </p:sp>
    </p:spTree>
    <p:extLst>
      <p:ext uri="{BB962C8B-B14F-4D97-AF65-F5344CB8AC3E}">
        <p14:creationId xmlns:p14="http://schemas.microsoft.com/office/powerpoint/2010/main" val="38870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73100"/>
            <a:ext cx="52197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93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3101" y="673100"/>
            <a:ext cx="447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8477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CỦA VẬT TẠO BỞI GƯƠNG PHẲNG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180" y="1122402"/>
            <a:ext cx="6833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AutoNum type="arabicPeriod"/>
            </a:pP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TÍNH CHẤT ẢNH TẠO BỞI GƯƠNG PHẲNG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bởi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gương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phẳng</a:t>
            </a:r>
            <a:endParaRPr lang="vi-VN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3110" y="1652200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 descr="CHƯƠNG I. Bài 5: Ảnh của một vật tạo bởi gương phẳng | StudyCare Edu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" y="2489200"/>
            <a:ext cx="509270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6800954" y="2059721"/>
            <a:ext cx="927100" cy="722442"/>
          </a:xfrm>
          <a:prstGeom prst="actionButtonHelp">
            <a:avLst/>
          </a:prstGeom>
          <a:solidFill>
            <a:schemeClr val="bg1"/>
          </a:solidFill>
          <a:ln>
            <a:solidFill>
              <a:srgbClr val="C32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861300" y="1858833"/>
            <a:ext cx="3048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C32722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en-US" sz="5400" b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Dự đoán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3149600"/>
            <a:ext cx="5156200" cy="3187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Có hứng được ảnh trên màn không?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Khoảng cách từ ảnh tới gương có bằng khoảng cách từ vật tới gương không?</a:t>
            </a:r>
          </a:p>
          <a:p>
            <a:pPr marL="342900" indent="-342900"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Độ lớn của ảnh có bằng độ lớn của vật không?</a:t>
            </a:r>
          </a:p>
        </p:txBody>
      </p:sp>
    </p:spTree>
    <p:extLst>
      <p:ext uri="{BB962C8B-B14F-4D97-AF65-F5344CB8AC3E}">
        <p14:creationId xmlns:p14="http://schemas.microsoft.com/office/powerpoint/2010/main" val="22359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4C30B-BEAF-4F0F-9553-8C2AC04E28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" y="1928138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94F9F3-6395-4AA7-8AF7-54BB9775F80A}"/>
              </a:ext>
            </a:extLst>
          </p:cNvPr>
          <p:cNvSpPr txBox="1"/>
          <p:nvPr/>
        </p:nvSpPr>
        <p:spPr>
          <a:xfrm>
            <a:off x="1381760" y="2024404"/>
            <a:ext cx="10334569" cy="470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 ĐỘNG NHÓM TIẾN HÀNH THÍ NGHIỆM 1, 2</a:t>
            </a:r>
            <a:endParaRPr lang="vi-VN" sz="25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E77A20-3BC9-4A89-8093-32BA38C63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84403"/>
              </p:ext>
            </p:extLst>
          </p:nvPr>
        </p:nvGraphicFramePr>
        <p:xfrm>
          <a:off x="457202" y="2613783"/>
          <a:ext cx="11397342" cy="3999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2370">
                  <a:extLst>
                    <a:ext uri="{9D8B030D-6E8A-4147-A177-3AD203B41FA5}">
                      <a16:colId xmlns:a16="http://schemas.microsoft.com/office/drawing/2014/main" val="346737045"/>
                    </a:ext>
                  </a:extLst>
                </a:gridCol>
                <a:gridCol w="6574972">
                  <a:extLst>
                    <a:ext uri="{9D8B030D-6E8A-4147-A177-3AD203B41FA5}">
                      <a16:colId xmlns:a16="http://schemas.microsoft.com/office/drawing/2014/main" val="457478988"/>
                    </a:ext>
                  </a:extLst>
                </a:gridCol>
              </a:tblGrid>
              <a:tr h="766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nghiệm 1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Thí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nghiệm 2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53978"/>
                  </a:ext>
                </a:extLst>
              </a:tr>
              <a:tr h="297515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vi-VN" sz="2400">
                          <a:effectLst/>
                        </a:rPr>
                      </a:br>
                      <a:endParaRPr lang="en-US" sz="24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itchFamily="18" charset="0"/>
                        </a:rPr>
                        <a:t>  Nến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itchFamily="18" charset="0"/>
                        </a:rPr>
                        <a:t> đặt trước gương phẳng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3422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hí</a:t>
                      </a:r>
                      <a:r>
                        <a:rPr lang="en-US" sz="2400" b="1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nghiệm khảo sát vị trí, độ lớn của ảnh qua tấm kính</a:t>
                      </a:r>
                      <a:endParaRPr lang="vi-VN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65467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51180" y="1122402"/>
            <a:ext cx="6833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AutoNum type="arabicPeriod"/>
            </a:pPr>
            <a:r>
              <a:rPr lang="vi-VN" sz="2400" b="1">
                <a:solidFill>
                  <a:schemeClr val="accent5">
                    <a:lumMod val="75000"/>
                  </a:schemeClr>
                </a:solidFill>
              </a:rPr>
              <a:t>TÍNH CHẤT ẢNH TẠO BỞI GƯƠNG PHẲNG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Tìm hiểu tính chất của ảnh tạo bởi gương phẳng</a:t>
            </a:r>
            <a:endParaRPr lang="vi-V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3110" y="1652200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D4C30B-BEAF-4F0F-9553-8C2AC04E28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" y="1902877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docshape15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695434"/>
            <a:ext cx="2611120" cy="231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docshape15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48" y="3695434"/>
            <a:ext cx="2079625" cy="196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docshape15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655" y="3695434"/>
            <a:ext cx="2077720" cy="196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180" y="1122402"/>
            <a:ext cx="6833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AutoNum type="arabicPeriod"/>
            </a:pPr>
            <a:r>
              <a:rPr lang="vi-VN" sz="2400" b="1">
                <a:solidFill>
                  <a:schemeClr val="accent5">
                    <a:lumMod val="75000"/>
                  </a:schemeClr>
                </a:solidFill>
              </a:rPr>
              <a:t>TÍNH CHẤT ẢNH TẠO BỞI GƯƠNG PHẲNG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Tìm hiểu tính chất của ảnh tạo bởi gương phẳng</a:t>
            </a:r>
            <a:endParaRPr lang="vi-V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3110" y="1652200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>
            <a:off x="207010" y="2616200"/>
            <a:ext cx="2576195" cy="2019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Học sinh trả lời các câu hỏi</a:t>
            </a:r>
            <a:endParaRPr lang="vi-VN" sz="2400">
              <a:solidFill>
                <a:srgbClr val="C3272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FF751-255B-44EF-AA41-F5FE968F6747}"/>
              </a:ext>
            </a:extLst>
          </p:cNvPr>
          <p:cNvSpPr txBox="1"/>
          <p:nvPr/>
        </p:nvSpPr>
        <p:spPr>
          <a:xfrm>
            <a:off x="3020785" y="1824147"/>
            <a:ext cx="2786743" cy="228147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Ảnh của nến có hứng được trên màn không 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AB3EA-8C4A-4555-A3BC-6C6AEA27CFE0}"/>
              </a:ext>
            </a:extLst>
          </p:cNvPr>
          <p:cNvSpPr txBox="1"/>
          <p:nvPr/>
        </p:nvSpPr>
        <p:spPr>
          <a:xfrm>
            <a:off x="6350000" y="1986818"/>
            <a:ext cx="3797300" cy="1872853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---------------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So sánh độ lớn của ảnh với độ lớn của vật?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A1696-F17E-4AAE-A8EB-48C04064B09B}"/>
              </a:ext>
            </a:extLst>
          </p:cNvPr>
          <p:cNvSpPr txBox="1"/>
          <p:nvPr/>
        </p:nvSpPr>
        <p:spPr>
          <a:xfrm>
            <a:off x="3318328" y="4231135"/>
            <a:ext cx="6740072" cy="1872853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So sánh khoảng cách từ một điểm của vật đến gương với khoảng cách từ ảnh của  vật đến gương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180" y="1122402"/>
            <a:ext cx="6833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AutoNum type="arabicPeriod"/>
            </a:pPr>
            <a:r>
              <a:rPr lang="vi-VN" sz="2400" b="1">
                <a:solidFill>
                  <a:schemeClr val="accent5">
                    <a:lumMod val="75000"/>
                  </a:schemeClr>
                </a:solidFill>
              </a:rPr>
              <a:t>TÍNH CHẤT ẢNH TẠO BỞI GƯƠNG PHẲNG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Tìm hiểu tính chất của ảnh tạo bởi gương phẳng</a:t>
            </a:r>
            <a:endParaRPr lang="vi-V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53110" y="1652200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>
            <a:off x="207010" y="2616200"/>
            <a:ext cx="2576195" cy="20193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KẾT LUẬN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A1696-F17E-4AAE-A8EB-48C04064B09B}"/>
              </a:ext>
            </a:extLst>
          </p:cNvPr>
          <p:cNvSpPr txBox="1"/>
          <p:nvPr/>
        </p:nvSpPr>
        <p:spPr>
          <a:xfrm>
            <a:off x="2950028" y="2178447"/>
            <a:ext cx="6740072" cy="3439239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2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2D85E5-092F-4252-9DF1-CF3745B5C534}"/>
              </a:ext>
            </a:extLst>
          </p:cNvPr>
          <p:cNvSpPr txBox="1"/>
          <p:nvPr/>
        </p:nvSpPr>
        <p:spPr>
          <a:xfrm>
            <a:off x="54430" y="54422"/>
            <a:ext cx="12070080" cy="523220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17: ẢNH CỦA VẬT TẠO BỞI GƯƠNG PHẲNG</a:t>
            </a:r>
            <a:endParaRPr lang="vi-VN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180" y="719655"/>
            <a:ext cx="70793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2. DỰNG ẢNH CỦA MỘT VẬT TẠO BỞI GƯƠNG PHẲNG</a:t>
            </a: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    Dựng ảnh của một điểm sáng S</a:t>
            </a:r>
          </a:p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     </a:t>
            </a:r>
            <a:endParaRPr lang="vi-VN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88844" y="1216502"/>
            <a:ext cx="414020" cy="20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788844" y="1510090"/>
            <a:ext cx="621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/>
              <a:t>- T</a:t>
            </a:r>
            <a:r>
              <a:rPr lang="vi-VN" sz="2000"/>
              <a:t>ừ </a:t>
            </a:r>
            <a:r>
              <a:rPr lang="en-US" sz="2000"/>
              <a:t>S kẻ hai tia sáng SI và SK đến gặp mặt gương tại I và K</a:t>
            </a:r>
            <a:endParaRPr lang="vi-VN" sz="2000"/>
          </a:p>
        </p:txBody>
      </p:sp>
      <p:sp>
        <p:nvSpPr>
          <p:cNvPr id="5" name="Rectangle 4"/>
          <p:cNvSpPr/>
          <p:nvPr/>
        </p:nvSpPr>
        <p:spPr>
          <a:xfrm>
            <a:off x="845272" y="1860157"/>
            <a:ext cx="2821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/>
              <a:t>- Vẽ pháp tuyến IN và KN’</a:t>
            </a:r>
            <a:endParaRPr lang="vi-VN" sz="2000"/>
          </a:p>
        </p:txBody>
      </p:sp>
      <p:sp>
        <p:nvSpPr>
          <p:cNvPr id="6" name="Rectangle 5"/>
          <p:cNvSpPr/>
          <p:nvPr/>
        </p:nvSpPr>
        <p:spPr>
          <a:xfrm>
            <a:off x="845272" y="2610754"/>
            <a:ext cx="4118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/>
              <a:t>- Vẽ hai tia phản xạ ứng với hai tia tới.</a:t>
            </a:r>
            <a:endParaRPr lang="vi-VN" sz="2000"/>
          </a:p>
        </p:txBody>
      </p:sp>
      <p:sp>
        <p:nvSpPr>
          <p:cNvPr id="11" name="Rectangle 10"/>
          <p:cNvSpPr/>
          <p:nvPr/>
        </p:nvSpPr>
        <p:spPr>
          <a:xfrm>
            <a:off x="845272" y="2250085"/>
            <a:ext cx="2438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/>
              <a:t>- Xác định các góc tới </a:t>
            </a:r>
            <a:endParaRPr lang="vi-VN" sz="2000"/>
          </a:p>
        </p:txBody>
      </p:sp>
      <p:sp>
        <p:nvSpPr>
          <p:cNvPr id="12" name="Rectangle 11"/>
          <p:cNvSpPr/>
          <p:nvPr/>
        </p:nvSpPr>
        <p:spPr>
          <a:xfrm>
            <a:off x="776220" y="3004708"/>
            <a:ext cx="5362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/>
              <a:t>- Đường kéo dài của hai tia phản xạ cắt nhau tại S’</a:t>
            </a:r>
            <a:endParaRPr lang="vi-VN" sz="2000"/>
          </a:p>
        </p:txBody>
      </p:sp>
      <p:sp>
        <p:nvSpPr>
          <p:cNvPr id="13" name="Rectangle 12"/>
          <p:cNvSpPr/>
          <p:nvPr/>
        </p:nvSpPr>
        <p:spPr>
          <a:xfrm>
            <a:off x="640802" y="3326655"/>
            <a:ext cx="6397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>
                <a:solidFill>
                  <a:srgbClr val="FF0000"/>
                </a:solidFill>
              </a:rPr>
              <a:t>→ Ta nhìn thấy ảnh ảo S’ các điểm sáng S khi các </a:t>
            </a:r>
          </a:p>
          <a:p>
            <a:pPr lvl="0"/>
            <a:r>
              <a:rPr lang="en-US" sz="2000">
                <a:solidFill>
                  <a:srgbClr val="FF0000"/>
                </a:solidFill>
              </a:rPr>
              <a:t>tia sáng phản xạ lọt vào mắt có đường kéo dài đi qua ảnh S’.</a:t>
            </a:r>
            <a:endParaRPr lang="vi-VN" sz="2000">
              <a:solidFill>
                <a:srgbClr val="FF0000"/>
              </a:solidFill>
            </a:endParaRPr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>
            <a:off x="9573014" y="2017930"/>
            <a:ext cx="59628" cy="2833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 rot="5400000">
            <a:off x="9302135" y="2288472"/>
            <a:ext cx="762000" cy="220242"/>
            <a:chOff x="912" y="3696"/>
            <a:chExt cx="480" cy="96"/>
          </a:xfrm>
        </p:grpSpPr>
        <p:sp>
          <p:nvSpPr>
            <p:cNvPr id="16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8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9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0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 rot="5400000">
            <a:off x="9234924" y="3073622"/>
            <a:ext cx="946834" cy="206375"/>
            <a:chOff x="912" y="3696"/>
            <a:chExt cx="480" cy="96"/>
          </a:xfrm>
        </p:grpSpPr>
        <p:sp>
          <p:nvSpPr>
            <p:cNvPr id="22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3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5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6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rot="5400000">
            <a:off x="9311271" y="3866141"/>
            <a:ext cx="762000" cy="238514"/>
            <a:chOff x="912" y="3696"/>
            <a:chExt cx="480" cy="96"/>
          </a:xfrm>
        </p:grpSpPr>
        <p:sp>
          <p:nvSpPr>
            <p:cNvPr id="28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9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1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2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8211328" y="2017593"/>
            <a:ext cx="2609071" cy="3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 flipH="1" flipV="1">
            <a:off x="9213170" y="2028097"/>
            <a:ext cx="359843" cy="218094"/>
            <a:chOff x="3936" y="3168"/>
            <a:chExt cx="144" cy="192"/>
          </a:xfrm>
        </p:grpSpPr>
        <p:sp>
          <p:nvSpPr>
            <p:cNvPr id="38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8211328" y="2019521"/>
            <a:ext cx="1361686" cy="96792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9605232" y="1995982"/>
            <a:ext cx="1256212" cy="968530"/>
          </a:xfrm>
          <a:prstGeom prst="line">
            <a:avLst/>
          </a:prstGeom>
          <a:noFill/>
          <a:ln w="38100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2" name="Line 72"/>
          <p:cNvSpPr>
            <a:spLocks noChangeShapeType="1"/>
          </p:cNvSpPr>
          <p:nvPr/>
        </p:nvSpPr>
        <p:spPr bwMode="auto">
          <a:xfrm>
            <a:off x="8211328" y="2005605"/>
            <a:ext cx="1376752" cy="18002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 flipH="1">
            <a:off x="9573013" y="2005605"/>
            <a:ext cx="1247385" cy="1827393"/>
          </a:xfrm>
          <a:prstGeom prst="line">
            <a:avLst/>
          </a:prstGeom>
          <a:noFill/>
          <a:ln w="2857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 flipV="1">
            <a:off x="7962900" y="2993801"/>
            <a:ext cx="1625180" cy="10677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 flipV="1">
            <a:off x="8432800" y="3796268"/>
            <a:ext cx="1186932" cy="16647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6" name="Rectangle 45"/>
          <p:cNvSpPr/>
          <p:nvPr/>
        </p:nvSpPr>
        <p:spPr>
          <a:xfrm>
            <a:off x="10675166" y="163221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S’</a:t>
            </a:r>
            <a:endParaRPr lang="vi-VN"/>
          </a:p>
        </p:txBody>
      </p:sp>
      <p:sp>
        <p:nvSpPr>
          <p:cNvPr id="47" name="Rectangle 46"/>
          <p:cNvSpPr/>
          <p:nvPr/>
        </p:nvSpPr>
        <p:spPr>
          <a:xfrm>
            <a:off x="9482592" y="166701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H</a:t>
            </a:r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8218496" y="172325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S</a:t>
            </a:r>
            <a:endParaRPr lang="vi-VN"/>
          </a:p>
        </p:txBody>
      </p:sp>
      <p:sp>
        <p:nvSpPr>
          <p:cNvPr id="49" name="Rectangle 48"/>
          <p:cNvSpPr/>
          <p:nvPr/>
        </p:nvSpPr>
        <p:spPr>
          <a:xfrm>
            <a:off x="9265527" y="364833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K</a:t>
            </a:r>
            <a:endParaRPr lang="vi-VN"/>
          </a:p>
        </p:txBody>
      </p:sp>
      <p:sp>
        <p:nvSpPr>
          <p:cNvPr id="50" name="Rectangle 49"/>
          <p:cNvSpPr/>
          <p:nvPr/>
        </p:nvSpPr>
        <p:spPr>
          <a:xfrm>
            <a:off x="9282311" y="2248010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/>
          </a:p>
          <a:p>
            <a:pPr lvl="0"/>
            <a:r>
              <a:rPr lang="en-US"/>
              <a:t>I</a:t>
            </a:r>
            <a:endParaRPr lang="vi-VN"/>
          </a:p>
        </p:txBody>
      </p:sp>
      <p:sp>
        <p:nvSpPr>
          <p:cNvPr id="51" name="Rectangle 50"/>
          <p:cNvSpPr/>
          <p:nvPr/>
        </p:nvSpPr>
        <p:spPr>
          <a:xfrm>
            <a:off x="8218496" y="2809135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N</a:t>
            </a:r>
            <a:endParaRPr lang="vi-VN"/>
          </a:p>
        </p:txBody>
      </p:sp>
      <p:sp>
        <p:nvSpPr>
          <p:cNvPr id="52" name="Rectangle 51"/>
          <p:cNvSpPr/>
          <p:nvPr/>
        </p:nvSpPr>
        <p:spPr>
          <a:xfrm>
            <a:off x="8313233" y="377499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N’</a:t>
            </a:r>
            <a:endParaRPr lang="vi-VN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flipH="1">
            <a:off x="8554055" y="2987443"/>
            <a:ext cx="1018959" cy="29289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 flipH="1">
            <a:off x="8583869" y="3805891"/>
            <a:ext cx="1018959" cy="29289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9" name="Flowchart: Extract 58"/>
          <p:cNvSpPr/>
          <p:nvPr/>
        </p:nvSpPr>
        <p:spPr>
          <a:xfrm rot="18205190" flipV="1">
            <a:off x="8708597" y="2721489"/>
            <a:ext cx="158014" cy="113947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308091" y="3994086"/>
            <a:ext cx="3655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Dựng ảnh của một vật sáng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952126" y="4042032"/>
            <a:ext cx="408940" cy="281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Line 66"/>
          <p:cNvSpPr>
            <a:spLocks noChangeShapeType="1"/>
          </p:cNvSpPr>
          <p:nvPr/>
        </p:nvSpPr>
        <p:spPr bwMode="auto">
          <a:xfrm>
            <a:off x="2750254" y="4628634"/>
            <a:ext cx="29814" cy="1746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 rot="5400000">
            <a:off x="2551474" y="4969879"/>
            <a:ext cx="762000" cy="220242"/>
            <a:chOff x="912" y="3696"/>
            <a:chExt cx="480" cy="96"/>
          </a:xfrm>
        </p:grpSpPr>
        <p:sp>
          <p:nvSpPr>
            <p:cNvPr id="57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58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0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1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2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 rot="5400000">
            <a:off x="2545737" y="5737713"/>
            <a:ext cx="762000" cy="220242"/>
            <a:chOff x="912" y="3696"/>
            <a:chExt cx="480" cy="96"/>
          </a:xfrm>
        </p:grpSpPr>
        <p:sp>
          <p:nvSpPr>
            <p:cNvPr id="64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5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6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7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68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69" name="Line 20"/>
          <p:cNvSpPr>
            <a:spLocks noChangeShapeType="1"/>
          </p:cNvSpPr>
          <p:nvPr/>
        </p:nvSpPr>
        <p:spPr bwMode="auto">
          <a:xfrm flipH="1">
            <a:off x="1640935" y="4927600"/>
            <a:ext cx="2449931" cy="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 flipV="1">
            <a:off x="3457499" y="4911039"/>
            <a:ext cx="657222" cy="1019860"/>
          </a:xfrm>
          <a:prstGeom prst="line">
            <a:avLst/>
          </a:prstGeom>
          <a:ln>
            <a:prstDash val="dash"/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1640938" y="4927599"/>
            <a:ext cx="522202" cy="100913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 flipH="1" flipV="1">
            <a:off x="2106681" y="5896620"/>
            <a:ext cx="1350817" cy="13731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74" name="Rectangle 73"/>
          <p:cNvSpPr/>
          <p:nvPr/>
        </p:nvSpPr>
        <p:spPr>
          <a:xfrm>
            <a:off x="1299981" y="459053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A</a:t>
            </a:r>
            <a:endParaRPr lang="vi-VN"/>
          </a:p>
        </p:txBody>
      </p:sp>
      <p:sp>
        <p:nvSpPr>
          <p:cNvPr id="75" name="Rectangle 74"/>
          <p:cNvSpPr/>
          <p:nvPr/>
        </p:nvSpPr>
        <p:spPr>
          <a:xfrm>
            <a:off x="4144082" y="4742933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A’</a:t>
            </a:r>
            <a:endParaRPr lang="vi-VN"/>
          </a:p>
        </p:txBody>
      </p:sp>
      <p:sp>
        <p:nvSpPr>
          <p:cNvPr id="76" name="Rectangle 75"/>
          <p:cNvSpPr/>
          <p:nvPr/>
        </p:nvSpPr>
        <p:spPr>
          <a:xfrm>
            <a:off x="1946150" y="5930899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B</a:t>
            </a:r>
            <a:endParaRPr lang="vi-VN"/>
          </a:p>
        </p:txBody>
      </p:sp>
      <p:sp>
        <p:nvSpPr>
          <p:cNvPr id="77" name="Rectangle 76"/>
          <p:cNvSpPr/>
          <p:nvPr/>
        </p:nvSpPr>
        <p:spPr>
          <a:xfrm>
            <a:off x="2384277" y="458263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K</a:t>
            </a:r>
            <a:endParaRPr lang="vi-VN"/>
          </a:p>
        </p:txBody>
      </p:sp>
      <p:sp>
        <p:nvSpPr>
          <p:cNvPr id="78" name="Rectangle 77"/>
          <p:cNvSpPr/>
          <p:nvPr/>
        </p:nvSpPr>
        <p:spPr>
          <a:xfrm>
            <a:off x="2502454" y="5906483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H</a:t>
            </a:r>
            <a:endParaRPr lang="vi-VN"/>
          </a:p>
        </p:txBody>
      </p:sp>
      <p:sp>
        <p:nvSpPr>
          <p:cNvPr id="79" name="Rectangle 78"/>
          <p:cNvSpPr/>
          <p:nvPr/>
        </p:nvSpPr>
        <p:spPr>
          <a:xfrm>
            <a:off x="3433644" y="5937766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B’</a:t>
            </a:r>
            <a:endParaRPr lang="vi-VN"/>
          </a:p>
        </p:txBody>
      </p:sp>
      <p:sp>
        <p:nvSpPr>
          <p:cNvPr id="80" name="Flowchart: Extract 79"/>
          <p:cNvSpPr/>
          <p:nvPr/>
        </p:nvSpPr>
        <p:spPr>
          <a:xfrm rot="18205190" flipV="1">
            <a:off x="9047023" y="2634151"/>
            <a:ext cx="163695" cy="9398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lowchart: Extract 80"/>
          <p:cNvSpPr/>
          <p:nvPr/>
        </p:nvSpPr>
        <p:spPr>
          <a:xfrm rot="2610816" flipV="1">
            <a:off x="9163743" y="4279114"/>
            <a:ext cx="203566" cy="9812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lowchart: Extract 81"/>
          <p:cNvSpPr/>
          <p:nvPr/>
        </p:nvSpPr>
        <p:spPr>
          <a:xfrm rot="4023597" flipV="1">
            <a:off x="8860955" y="3346595"/>
            <a:ext cx="157385" cy="172157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 flipV="1">
            <a:off x="8154198" y="1995982"/>
            <a:ext cx="64298" cy="642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10820398" y="1995982"/>
            <a:ext cx="45719" cy="642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Flowchart: Extract 82"/>
          <p:cNvSpPr/>
          <p:nvPr/>
        </p:nvSpPr>
        <p:spPr>
          <a:xfrm rot="20219468">
            <a:off x="1578059" y="4915376"/>
            <a:ext cx="237329" cy="156913"/>
          </a:xfrm>
          <a:prstGeom prst="flowChartExtra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Flowchart: Extract 83"/>
          <p:cNvSpPr/>
          <p:nvPr/>
        </p:nvSpPr>
        <p:spPr>
          <a:xfrm rot="2335909">
            <a:off x="3947878" y="4919272"/>
            <a:ext cx="206006" cy="169058"/>
          </a:xfrm>
          <a:prstGeom prst="flowChartExtra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ounded Rectangle 34"/>
          <p:cNvSpPr/>
          <p:nvPr/>
        </p:nvSpPr>
        <p:spPr>
          <a:xfrm>
            <a:off x="4448369" y="4601169"/>
            <a:ext cx="3937000" cy="2006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accent1"/>
                </a:solidFill>
              </a:rPr>
              <a:t>Hai cách dựng ảnh của vật qua gương phẳng</a:t>
            </a:r>
          </a:p>
          <a:p>
            <a:r>
              <a:rPr lang="en-US" sz="2000">
                <a:solidFill>
                  <a:schemeClr val="tx1"/>
                </a:solidFill>
              </a:rPr>
              <a:t>- Cách 1: Dựa vào định luật phản xạ ánh sáng</a:t>
            </a:r>
          </a:p>
          <a:p>
            <a:r>
              <a:rPr lang="en-US" sz="2000">
                <a:solidFill>
                  <a:schemeClr val="tx1"/>
                </a:solidFill>
              </a:rPr>
              <a:t>- Cách 2: Dựa vào tính chất của ảnh</a:t>
            </a:r>
            <a:endParaRPr lang="vi-VN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1" grpId="0"/>
      <p:bldP spid="52" grpId="0"/>
      <p:bldP spid="53" grpId="0" animBg="1"/>
      <p:bldP spid="54" grpId="0" animBg="1"/>
      <p:bldP spid="59" grpId="0" animBg="1"/>
      <p:bldP spid="8" grpId="0"/>
      <p:bldP spid="69" grpId="0" animBg="1"/>
      <p:bldP spid="70" grpId="0" animBg="1"/>
      <p:bldP spid="72" grpId="0" animBg="1"/>
      <p:bldP spid="73" grpId="0" animBg="1"/>
      <p:bldP spid="74" grpId="0"/>
      <p:bldP spid="75" grpId="0"/>
      <p:bldP spid="76" grpId="0"/>
      <p:bldP spid="79" grpId="0"/>
      <p:bldP spid="80" grpId="0" animBg="1"/>
      <p:bldP spid="83" grpId="0" animBg="1"/>
      <p:bldP spid="84" grpId="0" animBg="1"/>
      <p:bldP spid="3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1359</TotalTime>
  <Words>859</Words>
  <Application>Microsoft Office PowerPoint</Application>
  <PresentationFormat>Widescreen</PresentationFormat>
  <Paragraphs>108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Trebuchet MS</vt:lpstr>
      <vt:lpstr>Times New Roman</vt:lpstr>
      <vt:lpstr>Calibri</vt:lpstr>
      <vt:lpstr>#9Slide03 Cabin Condensed Bold</vt:lpstr>
      <vt:lpstr>Arial</vt:lpstr>
      <vt:lpstr>Wingdings 3</vt:lpstr>
      <vt:lpstr>Tahoma</vt:lpstr>
      <vt:lpstr>#9Slide04 Rokkitt Bold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ĐUỔI HÌNH BẮT CHỮ</dc:title>
  <dc:creator>Nguyen Thi Huyen Tam</dc:creator>
  <cp:lastModifiedBy>Administrator</cp:lastModifiedBy>
  <cp:revision>396</cp:revision>
  <dcterms:created xsi:type="dcterms:W3CDTF">2021-02-21T07:35:24Z</dcterms:created>
  <dcterms:modified xsi:type="dcterms:W3CDTF">2023-02-02T01:01:19Z</dcterms:modified>
</cp:coreProperties>
</file>