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4" r:id="rId8"/>
    <p:sldId id="265" r:id="rId9"/>
    <p:sldId id="266" r:id="rId10"/>
    <p:sldId id="267" r:id="rId11"/>
    <p:sldId id="268" r:id="rId12"/>
    <p:sldId id="287" r:id="rId13"/>
    <p:sldId id="288" r:id="rId14"/>
    <p:sldId id="269" r:id="rId15"/>
    <p:sldId id="259" r:id="rId16"/>
    <p:sldId id="270" r:id="rId17"/>
    <p:sldId id="271" r:id="rId18"/>
    <p:sldId id="272" r:id="rId19"/>
    <p:sldId id="273"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p:scale>
          <a:sx n="100" d="100"/>
          <a:sy n="100" d="100"/>
        </p:scale>
        <p:origin x="-87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1D80BA-AD23-4503-B6A8-1A3A214F2349}"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330923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401037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182447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D80BA-AD23-4503-B6A8-1A3A214F2349}"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2534173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1D80BA-AD23-4503-B6A8-1A3A214F2349}"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16318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D80BA-AD23-4503-B6A8-1A3A214F2349}"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144823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1D80BA-AD23-4503-B6A8-1A3A214F2349}"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193948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1D80BA-AD23-4503-B6A8-1A3A214F2349}"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234547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D80BA-AD23-4503-B6A8-1A3A214F2349}"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334181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22541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1D80BA-AD23-4503-B6A8-1A3A214F2349}"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603C65-27C2-4788-827E-70504856CCAD}" type="slidenum">
              <a:rPr lang="en-US" smtClean="0"/>
              <a:t>‹#›</a:t>
            </a:fld>
            <a:endParaRPr lang="en-US"/>
          </a:p>
        </p:txBody>
      </p:sp>
    </p:spTree>
    <p:extLst>
      <p:ext uri="{BB962C8B-B14F-4D97-AF65-F5344CB8AC3E}">
        <p14:creationId xmlns:p14="http://schemas.microsoft.com/office/powerpoint/2010/main" val="347466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D80BA-AD23-4503-B6A8-1A3A214F2349}" type="datetimeFigureOut">
              <a:rPr lang="en-US" smtClean="0"/>
              <a:t>2/24/2023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03C65-27C2-4788-827E-70504856CCAD}" type="slidenum">
              <a:rPr lang="en-US" smtClean="0"/>
              <a:t>‹#›</a:t>
            </a:fld>
            <a:endParaRPr lang="en-US"/>
          </a:p>
        </p:txBody>
      </p:sp>
    </p:spTree>
    <p:extLst>
      <p:ext uri="{BB962C8B-B14F-4D97-AF65-F5344CB8AC3E}">
        <p14:creationId xmlns:p14="http://schemas.microsoft.com/office/powerpoint/2010/main" val="334033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KjI1hl-Jp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6sRhl5iaUwY"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98854" y="110836"/>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stretch>
            <a:fillRect/>
          </a:stretch>
        </p:blipFill>
        <p:spPr>
          <a:xfrm>
            <a:off x="2319976" y="98695"/>
            <a:ext cx="7090263" cy="889253"/>
          </a:xfrm>
          <a:prstGeom prst="rect">
            <a:avLst/>
          </a:prstGeom>
        </p:spPr>
      </p:pic>
      <p:pic>
        <p:nvPicPr>
          <p:cNvPr id="11" name="Picture 2" descr="Các công ước về bảo tồn đa dạng sinh học trên thế giới - Bảo vệ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545" y="1745393"/>
            <a:ext cx="10349345" cy="41289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386442" y="5905145"/>
            <a:ext cx="5851683" cy="923330"/>
          </a:xfrm>
          <a:prstGeom prst="rect">
            <a:avLst/>
          </a:prstGeom>
        </p:spPr>
        <p:txBody>
          <a:bodyPr wrap="square">
            <a:spAutoFit/>
          </a:bodyPr>
          <a:lstStyle/>
          <a:p>
            <a:r>
              <a:rPr lang="en-US" sz="5400" b="1" dirty="0" err="1">
                <a:solidFill>
                  <a:srgbClr val="FFFF00"/>
                </a:solidFill>
                <a:latin typeface="Times New Roman" pitchFamily="18" charset="0"/>
                <a:cs typeface="Times New Roman" pitchFamily="18" charset="0"/>
              </a:rPr>
              <a:t>Đa</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dạng</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sinh</a:t>
            </a:r>
            <a:r>
              <a:rPr lang="en-US" sz="5400" b="1" dirty="0">
                <a:solidFill>
                  <a:srgbClr val="FFFF00"/>
                </a:solidFill>
                <a:latin typeface="Times New Roman" pitchFamily="18" charset="0"/>
                <a:cs typeface="Times New Roman" pitchFamily="18" charset="0"/>
              </a:rPr>
              <a:t> </a:t>
            </a:r>
            <a:r>
              <a:rPr lang="en-US" sz="5400" b="1" dirty="0" err="1">
                <a:solidFill>
                  <a:srgbClr val="FFFF00"/>
                </a:solidFill>
                <a:latin typeface="Times New Roman" pitchFamily="18" charset="0"/>
                <a:cs typeface="Times New Roman" pitchFamily="18" charset="0"/>
              </a:rPr>
              <a:t>học</a:t>
            </a:r>
            <a:endParaRPr lang="en-US" sz="5400" b="1" dirty="0">
              <a:solidFill>
                <a:srgbClr val="FFFF00"/>
              </a:solidFill>
              <a:latin typeface="Times New Roman" pitchFamily="18" charset="0"/>
              <a:cs typeface="Times New Roman" pitchFamily="18" charset="0"/>
            </a:endParaRPr>
          </a:p>
        </p:txBody>
      </p:sp>
      <p:sp>
        <p:nvSpPr>
          <p:cNvPr id="13" name="Rectangle 12"/>
          <p:cNvSpPr/>
          <p:nvPr/>
        </p:nvSpPr>
        <p:spPr>
          <a:xfrm>
            <a:off x="2084016" y="933194"/>
            <a:ext cx="8028160" cy="646331"/>
          </a:xfrm>
          <a:prstGeom prst="rect">
            <a:avLst/>
          </a:prstGeom>
        </p:spPr>
        <p:txBody>
          <a:bodyPr wrap="none">
            <a:spAutoFit/>
          </a:bodyPr>
          <a:lstStyle/>
          <a:p>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a:t>
            </a:r>
          </a:p>
        </p:txBody>
      </p:sp>
      <p:sp>
        <p:nvSpPr>
          <p:cNvPr id="2" name="TextBox 1">
            <a:extLst>
              <a:ext uri="{FF2B5EF4-FFF2-40B4-BE49-F238E27FC236}">
                <a16:creationId xmlns="" xmlns:a16="http://schemas.microsoft.com/office/drawing/2014/main" id="{4327F0C0-8309-42BB-8B5A-D41553CD9FC8}"/>
              </a:ext>
            </a:extLst>
          </p:cNvPr>
          <p:cNvSpPr txBox="1"/>
          <p:nvPr/>
        </p:nvSpPr>
        <p:spPr>
          <a:xfrm>
            <a:off x="4661949" y="193720"/>
            <a:ext cx="2406315"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MỞ ĐẦU</a:t>
            </a:r>
          </a:p>
        </p:txBody>
      </p:sp>
    </p:spTree>
    <p:extLst>
      <p:ext uri="{BB962C8B-B14F-4D97-AF65-F5344CB8AC3E}">
        <p14:creationId xmlns:p14="http://schemas.microsoft.com/office/powerpoint/2010/main" val="7485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22252" y="96982"/>
            <a:ext cx="720002" cy="77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04207" y="96982"/>
            <a:ext cx="8955314" cy="613245"/>
          </a:xfrm>
          <a:prstGeom prst="rect">
            <a:avLst/>
          </a:prstGeom>
        </p:spPr>
        <p:txBody>
          <a:bodyPr wrap="square">
            <a:spAutoFit/>
          </a:bodyPr>
          <a:lstStyle/>
          <a:p>
            <a:pPr algn="ctr">
              <a:lnSpc>
                <a:spcPct val="115000"/>
              </a:lnSpc>
              <a:spcAft>
                <a:spcPts val="0"/>
              </a:spcAft>
            </a:pPr>
            <a:r>
              <a:rPr lang="en-US" sz="3200" b="1" dirty="0" err="1">
                <a:solidFill>
                  <a:srgbClr val="C00000"/>
                </a:solidFill>
                <a:latin typeface="Times New Roman" panose="02020603050405020304" pitchFamily="18" charset="0"/>
                <a:ea typeface="Calibri" panose="020F0502020204030204" pitchFamily="34" charset="0"/>
              </a:rPr>
              <a:t>Đất</a:t>
            </a:r>
            <a:r>
              <a:rPr lang="en-US" sz="3200" b="1" dirty="0">
                <a:solidFill>
                  <a:srgbClr val="C00000"/>
                </a:solidFill>
                <a:latin typeface="Times New Roman" panose="02020603050405020304" pitchFamily="18" charset="0"/>
                <a:ea typeface="Calibri" panose="020F0502020204030204" pitchFamily="34" charset="0"/>
              </a:rPr>
              <a:t> </a:t>
            </a:r>
            <a:r>
              <a:rPr lang="en-US" sz="3200" b="1" dirty="0" err="1">
                <a:solidFill>
                  <a:srgbClr val="C00000"/>
                </a:solidFill>
                <a:latin typeface="Times New Roman" panose="02020603050405020304" pitchFamily="18" charset="0"/>
                <a:ea typeface="Calibri" panose="020F0502020204030204" pitchFamily="34" charset="0"/>
              </a:rPr>
              <a:t>nước</a:t>
            </a:r>
            <a:r>
              <a:rPr lang="en-US" sz="3200" b="1" dirty="0">
                <a:solidFill>
                  <a:srgbClr val="C00000"/>
                </a:solidFill>
                <a:latin typeface="Times New Roman" panose="02020603050405020304" pitchFamily="18" charset="0"/>
                <a:ea typeface="Calibri" panose="020F0502020204030204" pitchFamily="34" charset="0"/>
              </a:rPr>
              <a:t> </a:t>
            </a:r>
            <a:r>
              <a:rPr lang="en-US" sz="3200" b="1" dirty="0" err="1">
                <a:solidFill>
                  <a:srgbClr val="C00000"/>
                </a:solidFill>
                <a:latin typeface="Times New Roman" panose="02020603050405020304" pitchFamily="18" charset="0"/>
                <a:ea typeface="Calibri" panose="020F0502020204030204" pitchFamily="34" charset="0"/>
              </a:rPr>
              <a:t>Việt</a:t>
            </a:r>
            <a:r>
              <a:rPr lang="en-US" sz="3200" b="1" dirty="0">
                <a:solidFill>
                  <a:srgbClr val="C00000"/>
                </a:solidFill>
                <a:latin typeface="Times New Roman" panose="02020603050405020304" pitchFamily="18" charset="0"/>
                <a:ea typeface="Calibri" panose="020F0502020204030204" pitchFamily="34" charset="0"/>
              </a:rPr>
              <a:t> Nam </a:t>
            </a:r>
            <a:r>
              <a:rPr lang="en-US" sz="3200" b="1" dirty="0" err="1">
                <a:solidFill>
                  <a:srgbClr val="C00000"/>
                </a:solidFill>
                <a:latin typeface="Times New Roman" panose="02020603050405020304" pitchFamily="18" charset="0"/>
                <a:ea typeface="Calibri" panose="020F0502020204030204" pitchFamily="34" charset="0"/>
              </a:rPr>
              <a:t>chúng</a:t>
            </a:r>
            <a:r>
              <a:rPr lang="en-US" sz="3200" b="1" dirty="0">
                <a:solidFill>
                  <a:srgbClr val="C00000"/>
                </a:solidFill>
                <a:latin typeface="Times New Roman" panose="02020603050405020304" pitchFamily="18" charset="0"/>
                <a:ea typeface="Calibri" panose="020F0502020204030204" pitchFamily="34" charset="0"/>
              </a:rPr>
              <a:t> ta </a:t>
            </a:r>
            <a:r>
              <a:rPr lang="en-US" sz="3200" b="1" dirty="0" err="1">
                <a:solidFill>
                  <a:srgbClr val="C00000"/>
                </a:solidFill>
                <a:latin typeface="Times New Roman" panose="02020603050405020304" pitchFamily="18" charset="0"/>
                <a:ea typeface="Calibri" panose="020F0502020204030204" pitchFamily="34" charset="0"/>
              </a:rPr>
              <a:t>thuộc</a:t>
            </a:r>
            <a:r>
              <a:rPr lang="en-US" sz="3200" b="1" dirty="0">
                <a:solidFill>
                  <a:srgbClr val="C00000"/>
                </a:solidFill>
                <a:latin typeface="Times New Roman" panose="02020603050405020304" pitchFamily="18" charset="0"/>
                <a:ea typeface="Calibri" panose="020F0502020204030204" pitchFamily="34" charset="0"/>
              </a:rPr>
              <a:t> </a:t>
            </a:r>
            <a:r>
              <a:rPr lang="en-US" sz="3200" b="1" dirty="0" err="1">
                <a:solidFill>
                  <a:srgbClr val="C00000"/>
                </a:solidFill>
                <a:latin typeface="Times New Roman" panose="02020603050405020304" pitchFamily="18" charset="0"/>
                <a:ea typeface="Calibri" panose="020F0502020204030204" pitchFamily="34" charset="0"/>
              </a:rPr>
              <a:t>khí</a:t>
            </a:r>
            <a:r>
              <a:rPr lang="en-US" sz="3200" b="1" dirty="0">
                <a:solidFill>
                  <a:srgbClr val="C00000"/>
                </a:solidFill>
                <a:latin typeface="Times New Roman" panose="02020603050405020304" pitchFamily="18" charset="0"/>
                <a:ea typeface="Calibri" panose="020F0502020204030204" pitchFamily="34" charset="0"/>
              </a:rPr>
              <a:t> </a:t>
            </a:r>
            <a:r>
              <a:rPr lang="en-US" sz="3200" b="1" dirty="0" err="1">
                <a:solidFill>
                  <a:srgbClr val="C00000"/>
                </a:solidFill>
                <a:latin typeface="Times New Roman" panose="02020603050405020304" pitchFamily="18" charset="0"/>
                <a:ea typeface="Calibri" panose="020F0502020204030204" pitchFamily="34" charset="0"/>
              </a:rPr>
              <a:t>hậu</a:t>
            </a:r>
            <a:r>
              <a:rPr lang="en-US" sz="3200" b="1" dirty="0">
                <a:solidFill>
                  <a:srgbClr val="C00000"/>
                </a:solidFill>
                <a:latin typeface="Times New Roman" panose="02020603050405020304" pitchFamily="18" charset="0"/>
                <a:ea typeface="Calibri" panose="020F0502020204030204" pitchFamily="34" charset="0"/>
              </a:rPr>
              <a:t> </a:t>
            </a:r>
            <a:r>
              <a:rPr lang="en-US" sz="3200" b="1" dirty="0" err="1">
                <a:solidFill>
                  <a:srgbClr val="C00000"/>
                </a:solidFill>
                <a:latin typeface="Times New Roman" panose="02020603050405020304" pitchFamily="18" charset="0"/>
                <a:ea typeface="Calibri" panose="020F0502020204030204" pitchFamily="34" charset="0"/>
              </a:rPr>
              <a:t>gì</a:t>
            </a:r>
            <a:r>
              <a:rPr lang="en-US" sz="3200" b="1" dirty="0">
                <a:solidFill>
                  <a:srgbClr val="C00000"/>
                </a:solidFill>
                <a:latin typeface="Times New Roman" panose="02020603050405020304" pitchFamily="18" charset="0"/>
                <a:ea typeface="Calibri" panose="020F0502020204030204" pitchFamily="34" charset="0"/>
              </a:rPr>
              <a:t>?</a:t>
            </a:r>
          </a:p>
        </p:txBody>
      </p:sp>
      <p:sp>
        <p:nvSpPr>
          <p:cNvPr id="6" name="Rectangle 5"/>
          <p:cNvSpPr/>
          <p:nvPr/>
        </p:nvSpPr>
        <p:spPr>
          <a:xfrm>
            <a:off x="3305031" y="5904181"/>
            <a:ext cx="5353665" cy="646331"/>
          </a:xfrm>
          <a:prstGeom prst="rect">
            <a:avLst/>
          </a:prstGeom>
        </p:spPr>
        <p:txBody>
          <a:bodyPr wrap="square">
            <a:spAutoFit/>
          </a:bodyPr>
          <a:lstStyle/>
          <a:p>
            <a:pPr algn="ctr">
              <a:defRPr/>
            </a:pPr>
            <a:r>
              <a:rPr lang="en-US" sz="3600" b="1" dirty="0" err="1">
                <a:solidFill>
                  <a:srgbClr val="FFFF00"/>
                </a:solidFill>
                <a:latin typeface="Times New Roman" panose="02020603050405020304" pitchFamily="18" charset="0"/>
                <a:cs typeface="Times New Roman" panose="02020603050405020304" pitchFamily="18" charset="0"/>
              </a:rPr>
              <a:t>Khí</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hậu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nhiệt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đới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gió</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mùa</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363" y="860135"/>
            <a:ext cx="8944613" cy="5031345"/>
          </a:xfrm>
          <a:prstGeom prst="rect">
            <a:avLst/>
          </a:prstGeom>
        </p:spPr>
      </p:pic>
    </p:spTree>
    <p:extLst>
      <p:ext uri="{BB962C8B-B14F-4D97-AF65-F5344CB8AC3E}">
        <p14:creationId xmlns:p14="http://schemas.microsoft.com/office/powerpoint/2010/main" val="3502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2625966" y="-128789"/>
            <a:ext cx="7037364" cy="1195589"/>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KẾT LUẬN</a:t>
            </a:r>
          </a:p>
        </p:txBody>
      </p:sp>
      <p:sp>
        <p:nvSpPr>
          <p:cNvPr id="4" name="Rectangle 3"/>
          <p:cNvSpPr/>
          <p:nvPr/>
        </p:nvSpPr>
        <p:spPr>
          <a:xfrm>
            <a:off x="975948" y="1195589"/>
            <a:ext cx="4538422"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1.Đa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gì</a:t>
            </a:r>
            <a:r>
              <a:rPr lang="en-US" sz="3200" b="1" i="1" dirty="0">
                <a:latin typeface="Times New Roman" pitchFamily="18" charset="0"/>
                <a:cs typeface="Times New Roman" pitchFamily="18" charset="0"/>
              </a:rPr>
              <a:t>?</a:t>
            </a:r>
          </a:p>
        </p:txBody>
      </p:sp>
      <p:sp>
        <p:nvSpPr>
          <p:cNvPr id="6" name="Rectangle 5"/>
          <p:cNvSpPr/>
          <p:nvPr/>
        </p:nvSpPr>
        <p:spPr>
          <a:xfrm>
            <a:off x="2436328" y="1909153"/>
            <a:ext cx="7013458" cy="830997"/>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sự</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phú</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lượng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loài</a:t>
            </a:r>
            <a:r>
              <a:rPr lang="en-US" sz="2400" b="1" i="1" dirty="0">
                <a:latin typeface="Times New Roman" pitchFamily="18" charset="0"/>
                <a:cs typeface="Times New Roman" pitchFamily="18" charset="0"/>
              </a:rPr>
              <a:t>, </a:t>
            </a:r>
          </a:p>
          <a:p>
            <a:pPr algn="ctr" eaLnBrk="0" hangingPunct="0">
              <a:defRPr/>
            </a:pPr>
            <a:r>
              <a:rPr lang="en-US" sz="2400" b="1" i="1" dirty="0" err="1">
                <a:latin typeface="Times New Roman" pitchFamily="18" charset="0"/>
                <a:cs typeface="Times New Roman" pitchFamily="18" charset="0"/>
              </a:rPr>
              <a:t>số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loài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môi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trường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sống</a:t>
            </a:r>
            <a:endParaRPr lang="en-US" sz="2400" b="1" i="1" dirty="0">
              <a:latin typeface="Times New Roman" pitchFamily="18" charset="0"/>
              <a:cs typeface="Times New Roman" pitchFamily="18" charset="0"/>
            </a:endParaRPr>
          </a:p>
        </p:txBody>
      </p:sp>
      <p:sp>
        <p:nvSpPr>
          <p:cNvPr id="7" name="Rectangle 6"/>
          <p:cNvSpPr/>
          <p:nvPr/>
        </p:nvSpPr>
        <p:spPr>
          <a:xfrm>
            <a:off x="2436328" y="2785198"/>
            <a:ext cx="7701147" cy="461665"/>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phân</a:t>
            </a:r>
            <a:r>
              <a:rPr lang="en-US" sz="2400" b="1" i="1" dirty="0">
                <a:latin typeface="Times New Roman" pitchFamily="18" charset="0"/>
                <a:cs typeface="Times New Roman" pitchFamily="18" charset="0"/>
              </a:rPr>
              <a:t> chia </a:t>
            </a:r>
            <a:r>
              <a:rPr lang="en-US" sz="2400" b="1" i="1" dirty="0" err="1">
                <a:latin typeface="Times New Roman" pitchFamily="18" charset="0"/>
                <a:cs typeface="Times New Roman" pitchFamily="18" charset="0"/>
              </a:rPr>
              <a:t>theo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vực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như</a:t>
            </a:r>
            <a:r>
              <a:rPr lang="en-US" sz="2400" b="1" i="1" dirty="0">
                <a:latin typeface="Times New Roman" pitchFamily="18" charset="0"/>
                <a:cs typeface="Times New Roman" pitchFamily="18" charset="0"/>
              </a:rPr>
              <a:t>:</a:t>
            </a:r>
          </a:p>
        </p:txBody>
      </p:sp>
      <p:sp>
        <p:nvSpPr>
          <p:cNvPr id="8" name="Rectangle 7"/>
          <p:cNvSpPr/>
          <p:nvPr/>
        </p:nvSpPr>
        <p:spPr>
          <a:xfrm>
            <a:off x="3209091" y="3246863"/>
            <a:ext cx="4416595" cy="461665"/>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ở </a:t>
            </a:r>
            <a:r>
              <a:rPr lang="en-US" sz="2400" b="1" i="1" dirty="0" err="1">
                <a:latin typeface="Times New Roman" pitchFamily="18" charset="0"/>
                <a:cs typeface="Times New Roman" pitchFamily="18" charset="0"/>
              </a:rPr>
              <a:t>hoang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mạc</a:t>
            </a:r>
            <a:endParaRPr lang="en-US" sz="2400" b="1" i="1" dirty="0">
              <a:latin typeface="Times New Roman" pitchFamily="18" charset="0"/>
              <a:cs typeface="Times New Roman" pitchFamily="18" charset="0"/>
            </a:endParaRPr>
          </a:p>
        </p:txBody>
      </p:sp>
      <p:sp>
        <p:nvSpPr>
          <p:cNvPr id="9" name="Rectangle 8"/>
          <p:cNvSpPr/>
          <p:nvPr/>
        </p:nvSpPr>
        <p:spPr>
          <a:xfrm>
            <a:off x="3173024" y="3577202"/>
            <a:ext cx="4501553" cy="584775"/>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a:t>
            </a:r>
            <a:r>
              <a:rPr lang="en-US" sz="32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ở </a:t>
            </a:r>
            <a:r>
              <a:rPr lang="en-US" sz="2400" b="1" i="1" dirty="0" err="1">
                <a:latin typeface="Times New Roman" pitchFamily="18" charset="0"/>
                <a:cs typeface="Times New Roman" pitchFamily="18" charset="0"/>
              </a:rPr>
              <a:t>đài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nguyên</a:t>
            </a:r>
            <a:endParaRPr lang="en-US" sz="2400" b="1" i="1" dirty="0">
              <a:latin typeface="Times New Roman" pitchFamily="18" charset="0"/>
              <a:cs typeface="Times New Roman" pitchFamily="18" charset="0"/>
            </a:endParaRPr>
          </a:p>
        </p:txBody>
      </p:sp>
      <p:sp>
        <p:nvSpPr>
          <p:cNvPr id="10" name="Rectangle 9"/>
          <p:cNvSpPr/>
          <p:nvPr/>
        </p:nvSpPr>
        <p:spPr>
          <a:xfrm>
            <a:off x="3209091" y="4132550"/>
            <a:ext cx="4280338" cy="461665"/>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vùng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ôn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đới</a:t>
            </a:r>
            <a:endParaRPr lang="en-US" sz="2400" b="1" i="1" dirty="0">
              <a:latin typeface="Times New Roman" pitchFamily="18" charset="0"/>
              <a:cs typeface="Times New Roman" pitchFamily="18" charset="0"/>
            </a:endParaRPr>
          </a:p>
        </p:txBody>
      </p:sp>
      <p:sp>
        <p:nvSpPr>
          <p:cNvPr id="11" name="Rectangle 10"/>
          <p:cNvSpPr/>
          <p:nvPr/>
        </p:nvSpPr>
        <p:spPr>
          <a:xfrm>
            <a:off x="3215503" y="4562700"/>
            <a:ext cx="4267514" cy="461665"/>
          </a:xfrm>
          <a:prstGeom prst="rect">
            <a:avLst/>
          </a:prstGeom>
        </p:spPr>
        <p:txBody>
          <a:bodyPr wrap="none">
            <a:spAutoFit/>
          </a:bodyPr>
          <a:lstStyle/>
          <a:p>
            <a:pPr algn="ctr" eaLnBrk="0" hangingPunct="0">
              <a:defRPr/>
            </a:pP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vùng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kim</a:t>
            </a:r>
            <a:endParaRPr 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33437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2587866" y="0"/>
            <a:ext cx="7037364" cy="914400"/>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CÂU HỎI TRẮC NGHIỆM</a:t>
            </a:r>
          </a:p>
        </p:txBody>
      </p:sp>
      <p:sp>
        <p:nvSpPr>
          <p:cNvPr id="12" name="Title 1"/>
          <p:cNvSpPr txBox="1">
            <a:spLocks/>
          </p:cNvSpPr>
          <p:nvPr/>
        </p:nvSpPr>
        <p:spPr>
          <a:xfrm>
            <a:off x="838201" y="40401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latin typeface="Times New Roman" panose="02020603050405020304" pitchFamily="18" charset="0"/>
                <a:cs typeface="Times New Roman" panose="02020603050405020304" pitchFamily="18" charset="0"/>
              </a:rPr>
              <a:t>Câu 1: Sự đa dạng sinh học được biểu thị qua:</a:t>
            </a:r>
            <a:endParaRPr lang="en-US" sz="28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2224128" y="1833578"/>
            <a:ext cx="5766322"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2244966" y="2457947"/>
            <a:ext cx="5338321"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2244966" y="3120728"/>
            <a:ext cx="6580649"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2244966" y="3846247"/>
            <a:ext cx="5745484"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0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16"/>
                                        </p:tgtEl>
                                        <p:attrNameLst>
                                          <p:attrName>style.color</p:attrName>
                                        </p:attrNameLst>
                                      </p:cBhvr>
                                      <p:to>
                                        <a:srgbClr val="4472C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Up Ribbon 11">
            <a:extLst>
              <a:ext uri="{FF2B5EF4-FFF2-40B4-BE49-F238E27FC236}">
                <a16:creationId xmlns="" xmlns:a16="http://schemas.microsoft.com/office/drawing/2014/main" id="{AD48A449-9167-4A75-8C94-95C8749E8528}"/>
              </a:ext>
            </a:extLst>
          </p:cNvPr>
          <p:cNvSpPr/>
          <p:nvPr/>
        </p:nvSpPr>
        <p:spPr>
          <a:xfrm>
            <a:off x="2511666" y="0"/>
            <a:ext cx="7037364" cy="914400"/>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CÂU HỎI TRẮC NGHIỆM</a:t>
            </a:r>
          </a:p>
        </p:txBody>
      </p:sp>
      <p:sp>
        <p:nvSpPr>
          <p:cNvPr id="13" name="Title 1"/>
          <p:cNvSpPr txBox="1">
            <a:spLocks/>
          </p:cNvSpPr>
          <p:nvPr/>
        </p:nvSpPr>
        <p:spPr>
          <a:xfrm>
            <a:off x="838201" y="25161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latin typeface="Times New Roman" panose="02020603050405020304" pitchFamily="18" charset="0"/>
                <a:cs typeface="Times New Roman" panose="02020603050405020304" pitchFamily="18" charset="0"/>
              </a:rPr>
              <a:t>Câu 2: Môi trường sống nào có sự đa dạng sinh học cao nhất?</a:t>
            </a:r>
            <a:endParaRPr lang="en-US" sz="28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3734618" y="1858349"/>
            <a:ext cx="2266967" cy="523220"/>
          </a:xfrm>
          <a:prstGeom prst="rect">
            <a:avLst/>
          </a:prstGeom>
        </p:spPr>
        <p:txBody>
          <a:bodyPr wrap="none">
            <a:spAutoFit/>
          </a:bodyPr>
          <a:lstStyle/>
          <a:p>
            <a:pPr algn="ctr"/>
            <a:r>
              <a:rPr lang="en-US" sz="2800" dirty="0" smtClean="0">
                <a:latin typeface="Times New Roman" panose="02020603050405020304" pitchFamily="18" charset="0"/>
                <a:cs typeface="Times New Roman" panose="02020603050405020304" pitchFamily="18" charset="0"/>
              </a:rPr>
              <a:t>A. Hoang </a:t>
            </a:r>
            <a:r>
              <a:rPr lang="en-US" sz="2800" dirty="0" err="1">
                <a:latin typeface="Times New Roman" panose="02020603050405020304" pitchFamily="18" charset="0"/>
                <a:cs typeface="Times New Roman" panose="02020603050405020304" pitchFamily="18" charset="0"/>
              </a:rPr>
              <a:t>mạc</a:t>
            </a:r>
            <a:endParaRPr lang="en-US" sz="2800" dirty="0">
              <a:latin typeface="Times New Roman" panose="02020603050405020304" pitchFamily="18" charset="0"/>
              <a:cs typeface="Times New Roman" panose="02020603050405020304" pitchFamily="18" charset="0"/>
            </a:endParaRPr>
          </a:p>
        </p:txBody>
      </p:sp>
      <p:sp>
        <p:nvSpPr>
          <p:cNvPr id="15" name="Rectangle 14"/>
          <p:cNvSpPr/>
          <p:nvPr/>
        </p:nvSpPr>
        <p:spPr>
          <a:xfrm>
            <a:off x="3734618" y="2660415"/>
            <a:ext cx="1600118"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
        <p:nvSpPr>
          <p:cNvPr id="16" name="Rectangle 15"/>
          <p:cNvSpPr/>
          <p:nvPr/>
        </p:nvSpPr>
        <p:spPr>
          <a:xfrm>
            <a:off x="3734618" y="3538127"/>
            <a:ext cx="1957588"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
        <p:nvSpPr>
          <p:cNvPr id="17" name="Rectangle 16"/>
          <p:cNvSpPr/>
          <p:nvPr/>
        </p:nvSpPr>
        <p:spPr>
          <a:xfrm>
            <a:off x="3734618" y="4415839"/>
            <a:ext cx="1779654" cy="523220"/>
          </a:xfrm>
          <a:prstGeom prst="rect">
            <a:avLst/>
          </a:prstGeom>
        </p:spPr>
        <p:txBody>
          <a:bodyPr wrap="none">
            <a:spAutoFit/>
          </a:bodyPr>
          <a:lstStyle/>
          <a:p>
            <a:pPr algn="ctr"/>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đới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57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16"/>
                                        </p:tgtEl>
                                        <p:attrNameLst>
                                          <p:attrName>style.color</p:attrName>
                                        </p:attrNameLst>
                                      </p:cBhvr>
                                      <p:to>
                                        <a:srgbClr val="4472C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6"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966349" y="147950"/>
            <a:ext cx="7059946" cy="584775"/>
          </a:xfrm>
          <a:prstGeom prst="rect">
            <a:avLst/>
          </a:prstGeom>
        </p:spPr>
        <p:txBody>
          <a:bodyPr wrap="none">
            <a:spAutoFit/>
          </a:bodyPr>
          <a:lstStyle/>
          <a:p>
            <a:r>
              <a:rPr lang="vi-VN" sz="3200" b="1" dirty="0">
                <a:solidFill>
                  <a:srgbClr val="C00000"/>
                </a:solidFill>
                <a:latin typeface="Times New Roman" pitchFamily="18" charset="0"/>
                <a:cs typeface="Times New Roman" pitchFamily="18" charset="0"/>
              </a:rPr>
              <a:t>Lý do thực sự tắc kè hoa đổi màu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gì</a:t>
            </a:r>
            <a:r>
              <a:rPr lang="en-US" sz="3200" b="1" dirty="0">
                <a:solidFill>
                  <a:srgbClr val="C00000"/>
                </a:solidFill>
                <a:latin typeface="Times New Roman" pitchFamily="18" charset="0"/>
                <a:cs typeface="Times New Roman" pitchFamily="18" charset="0"/>
              </a:rPr>
              <a:t>?</a:t>
            </a:r>
            <a:endParaRPr lang="vi-VN" sz="3200" b="1" dirty="0">
              <a:solidFill>
                <a:srgbClr val="C00000"/>
              </a:solidFill>
              <a:latin typeface="Times New Roman" pitchFamily="18" charset="0"/>
              <a:cs typeface="Times New Roman" pitchFamily="18" charset="0"/>
            </a:endParaRPr>
          </a:p>
        </p:txBody>
      </p:sp>
      <p:pic>
        <p:nvPicPr>
          <p:cNvPr id="4" name="Picture 3"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33647" y="52410"/>
            <a:ext cx="720002" cy="77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Desktop\ngat\bài 33\z2515082463559_c468519d23069f67b0e63df7df22768e.jpg"/>
          <p:cNvPicPr>
            <a:picLocks noChangeAspect="1" noChangeArrowheads="1"/>
          </p:cNvPicPr>
          <p:nvPr/>
        </p:nvPicPr>
        <p:blipFill rotWithShape="1">
          <a:blip r:embed="rId3">
            <a:extLst>
              <a:ext uri="{28A0092B-C50C-407E-A947-70E740481C1C}">
                <a14:useLocalDpi xmlns:a14="http://schemas.microsoft.com/office/drawing/2010/main" val="0"/>
              </a:ext>
            </a:extLst>
          </a:blip>
          <a:srcRect r="1133" b="10375"/>
          <a:stretch/>
        </p:blipFill>
        <p:spPr bwMode="auto">
          <a:xfrm>
            <a:off x="1052946" y="880674"/>
            <a:ext cx="9836727" cy="32064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1328" y="3757986"/>
            <a:ext cx="10349345" cy="830997"/>
          </a:xfrm>
          <a:prstGeom prst="rect">
            <a:avLst/>
          </a:prstGeom>
        </p:spPr>
        <p:txBody>
          <a:bodyPr wrap="square">
            <a:spAutoFit/>
          </a:bodyPr>
          <a:lstStyle/>
          <a:p>
            <a:pPr algn="ctr"/>
            <a:r>
              <a:rPr lang="vi-VN" sz="2400" b="1" i="1" dirty="0">
                <a:latin typeface="Times New Roman" pitchFamily="18" charset="0"/>
                <a:cs typeface="Times New Roman" pitchFamily="18" charset="0"/>
              </a:rPr>
              <a:t>Cách tắc kè hoa thay đổi màu sắc thật thú vị: Các tế bào chứa nhiều sắc tố nằm dưới da và có thể"mở", "đóng" để phơi bày màu sắc.</a:t>
            </a:r>
            <a:endParaRPr lang="en-US" sz="2400" b="1" dirty="0">
              <a:latin typeface="Times New Roman" pitchFamily="18" charset="0"/>
              <a:cs typeface="Times New Roman" pitchFamily="18" charset="0"/>
            </a:endParaRPr>
          </a:p>
        </p:txBody>
      </p:sp>
      <p:sp>
        <p:nvSpPr>
          <p:cNvPr id="8" name="Rectangle 7"/>
          <p:cNvSpPr/>
          <p:nvPr/>
        </p:nvSpPr>
        <p:spPr>
          <a:xfrm>
            <a:off x="727363" y="4752675"/>
            <a:ext cx="10543310" cy="1200329"/>
          </a:xfrm>
          <a:prstGeom prst="rect">
            <a:avLst/>
          </a:prstGeom>
        </p:spPr>
        <p:txBody>
          <a:bodyPr wrap="square">
            <a:spAutoFit/>
          </a:bodyPr>
          <a:lstStyle/>
          <a:p>
            <a:pPr algn="ctr"/>
            <a:r>
              <a:rPr lang="en-US" sz="2400" b="1" i="1" dirty="0">
                <a:latin typeface="Times New Roman" pitchFamily="18" charset="0"/>
                <a:cs typeface="Times New Roman" pitchFamily="18" charset="0"/>
              </a:rPr>
              <a:t>T</a:t>
            </a:r>
            <a:r>
              <a:rPr lang="vi-VN" sz="2400" b="1" i="1" dirty="0">
                <a:latin typeface="Times New Roman" pitchFamily="18" charset="0"/>
                <a:cs typeface="Times New Roman" pitchFamily="18" charset="0"/>
              </a:rPr>
              <a:t>ắc kè hoa là loài bò sát máu lạnh, do đó mà chúng không thể điều chỉnh được nhiệt độ của cơ thể. Việc thay đổi các sắc tố trên da là một cách giúp chúng điều chình thân nhiệt và thể hiện cảm xúc với những con tắc kè hoa khác</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567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7700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1068404" y="0"/>
            <a:ext cx="10193154" cy="928255"/>
          </a:xfrm>
          <a:prstGeom prst="ribbon2">
            <a:avLst>
              <a:gd name="adj1" fmla="val 11484"/>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Vai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p>
        </p:txBody>
      </p:sp>
      <p:sp>
        <p:nvSpPr>
          <p:cNvPr id="9" name="Rectangle 8"/>
          <p:cNvSpPr/>
          <p:nvPr/>
        </p:nvSpPr>
        <p:spPr>
          <a:xfrm>
            <a:off x="659416" y="3673982"/>
            <a:ext cx="11395656" cy="830997"/>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XEM VIDEO VAI TRÒ CỦA ĐA DẠNG SINH HỌC</a:t>
            </a:r>
          </a:p>
          <a:p>
            <a:pPr algn="ctr"/>
            <a:r>
              <a:rPr lang="en-US" sz="2400" b="1" dirty="0">
                <a:solidFill>
                  <a:srgbClr val="FF0000"/>
                </a:solidFill>
                <a:latin typeface="Times New Roman" pitchFamily="18" charset="0"/>
                <a:cs typeface="Times New Roman" pitchFamily="18" charset="0"/>
                <a:hlinkClick r:id="rId2"/>
              </a:rPr>
              <a:t>https://youtu.be/KjI1hl-JpDU</a:t>
            </a:r>
            <a:r>
              <a:rPr lang="en-US" sz="2400" b="1" dirty="0">
                <a:solidFill>
                  <a:srgbClr val="FF0000"/>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6" name="Rectangle 5"/>
          <p:cNvSpPr/>
          <p:nvPr/>
        </p:nvSpPr>
        <p:spPr>
          <a:xfrm>
            <a:off x="580444" y="1914428"/>
            <a:ext cx="11395656" cy="1077218"/>
          </a:xfrm>
          <a:prstGeom prst="rect">
            <a:avLst/>
          </a:prstGeom>
        </p:spPr>
        <p:txBody>
          <a:bodyPr wrap="square">
            <a:spAutoFit/>
          </a:bodyPr>
          <a:lstStyle/>
          <a:p>
            <a:pPr algn="ctr"/>
            <a:r>
              <a:rPr lang="en-US" sz="3200" b="1" dirty="0" err="1" smtClean="0">
                <a:latin typeface="Times New Roman" pitchFamily="18" charset="0"/>
                <a:cs typeface="Times New Roman" pitchFamily="18" charset="0"/>
              </a:rPr>
              <a:t>Vai</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trò</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endParaRPr lang="en-US" sz="3200" b="1" dirty="0" smtClean="0">
              <a:latin typeface="Times New Roman" pitchFamily="18" charset="0"/>
              <a:cs typeface="Times New Roman" pitchFamily="18" charset="0"/>
            </a:endParaRPr>
          </a:p>
          <a:p>
            <a:pPr algn="ct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tiễn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5983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 xmlns:a16="http://schemas.microsoft.com/office/drawing/2014/main" id="{CB41D78D-DC7B-4A4F-9DAA-8FB1422BE443}"/>
              </a:ext>
            </a:extLst>
          </p:cNvPr>
          <p:cNvSpPr txBox="1"/>
          <p:nvPr/>
        </p:nvSpPr>
        <p:spPr>
          <a:xfrm>
            <a:off x="2645522" y="130967"/>
            <a:ext cx="8721969"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Vai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trò</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dạng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sinh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tự</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nhiên</a:t>
            </a:r>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7" name="Picture 3" descr="C:\Users\Admin\Desktop\bai-33-da-dang-sinh-hoc-56729.png"/>
          <p:cNvPicPr>
            <a:picLocks noChangeAspect="1" noChangeArrowheads="1"/>
          </p:cNvPicPr>
          <p:nvPr/>
        </p:nvPicPr>
        <p:blipFill>
          <a:blip r:embed="rId2"/>
          <a:srcRect/>
          <a:stretch>
            <a:fillRect/>
          </a:stretch>
        </p:blipFill>
        <p:spPr bwMode="auto">
          <a:xfrm>
            <a:off x="1044413" y="1288459"/>
            <a:ext cx="10103174" cy="4087105"/>
          </a:xfrm>
          <a:prstGeom prst="rect">
            <a:avLst/>
          </a:prstGeom>
          <a:noFill/>
        </p:spPr>
      </p:pic>
      <p:sp>
        <p:nvSpPr>
          <p:cNvPr id="8" name="AutoShape 62"/>
          <p:cNvSpPr>
            <a:spLocks noChangeArrowheads="1"/>
          </p:cNvSpPr>
          <p:nvPr/>
        </p:nvSpPr>
        <p:spPr bwMode="gray">
          <a:xfrm>
            <a:off x="0" y="5632002"/>
            <a:ext cx="12192000" cy="1115162"/>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a:latin typeface="Times New Roman" pitchFamily="18" charset="0"/>
                <a:cs typeface="Times New Roman" pitchFamily="18" charset="0"/>
              </a:rPr>
              <a:t>Đa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góp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phần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bảo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đất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nguồn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chắn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sóng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chắn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gió</a:t>
            </a:r>
            <a:r>
              <a:rPr lang="en-US" sz="2800" b="1" i="1" dirty="0">
                <a:latin typeface="Times New Roman" pitchFamily="18" charset="0"/>
                <a:cs typeface="Times New Roman" pitchFamily="18" charset="0"/>
              </a:rPr>
              <a:t>,</a:t>
            </a:r>
          </a:p>
          <a:p>
            <a:pPr algn="ctr" eaLnBrk="0" hangingPunct="0">
              <a:defRPr/>
            </a:pP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điều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hòa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hậu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duy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ổn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định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hệ</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thái</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4515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 xmlns:a16="http://schemas.microsoft.com/office/drawing/2014/main" id="{CB41D78D-DC7B-4A4F-9DAA-8FB1422BE443}"/>
              </a:ext>
            </a:extLst>
          </p:cNvPr>
          <p:cNvSpPr txBox="1"/>
          <p:nvPr/>
        </p:nvSpPr>
        <p:spPr>
          <a:xfrm>
            <a:off x="2532185" y="50800"/>
            <a:ext cx="8721969"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Vai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trò</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dạng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sinh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học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thực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tiễn</a:t>
            </a:r>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4" name="Picture 2" descr="D:\1623464566-bggb.jpg"/>
          <p:cNvPicPr>
            <a:picLocks noChangeAspect="1" noChangeArrowheads="1"/>
          </p:cNvPicPr>
          <p:nvPr/>
        </p:nvPicPr>
        <p:blipFill>
          <a:blip r:embed="rId2"/>
          <a:srcRect/>
          <a:stretch>
            <a:fillRect/>
          </a:stretch>
        </p:blipFill>
        <p:spPr bwMode="auto">
          <a:xfrm>
            <a:off x="1237096" y="913423"/>
            <a:ext cx="9717809" cy="4839945"/>
          </a:xfrm>
          <a:prstGeom prst="rect">
            <a:avLst/>
          </a:prstGeom>
          <a:noFill/>
        </p:spPr>
      </p:pic>
    </p:spTree>
    <p:extLst>
      <p:ext uri="{BB962C8B-B14F-4D97-AF65-F5344CB8AC3E}">
        <p14:creationId xmlns:p14="http://schemas.microsoft.com/office/powerpoint/2010/main" val="9173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2537066" y="1"/>
            <a:ext cx="7037364" cy="102523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KẾT </a:t>
            </a:r>
            <a:r>
              <a:rPr lang="en-US" sz="2800" b="1" dirty="0" smtClean="0">
                <a:solidFill>
                  <a:srgbClr val="FF0000"/>
                </a:solidFill>
                <a:latin typeface="Times New Roman" pitchFamily="18" charset="0"/>
                <a:cs typeface="Times New Roman" pitchFamily="18" charset="0"/>
              </a:rPr>
              <a:t>LUẬN</a:t>
            </a:r>
            <a:endParaRPr lang="en-US" sz="2800" b="1" dirty="0">
              <a:solidFill>
                <a:srgbClr val="FF0000"/>
              </a:solidFill>
              <a:latin typeface="Times New Roman" pitchFamily="18" charset="0"/>
              <a:cs typeface="Times New Roman" pitchFamily="18" charset="0"/>
            </a:endParaRPr>
          </a:p>
        </p:txBody>
      </p:sp>
      <p:sp>
        <p:nvSpPr>
          <p:cNvPr id="4" name="Rectangle 3"/>
          <p:cNvSpPr/>
          <p:nvPr/>
        </p:nvSpPr>
        <p:spPr>
          <a:xfrm>
            <a:off x="1177355" y="1329823"/>
            <a:ext cx="5846900" cy="584775"/>
          </a:xfrm>
          <a:prstGeom prst="rect">
            <a:avLst/>
          </a:prstGeom>
        </p:spPr>
        <p:txBody>
          <a:bodyPr wrap="square">
            <a:spAutoFit/>
          </a:bodyPr>
          <a:lstStyle/>
          <a:p>
            <a:pPr algn="ctr" eaLnBrk="0" hangingPunct="0">
              <a:defRPr/>
            </a:pPr>
            <a:r>
              <a:rPr lang="en-US" sz="3200" b="1" i="1" dirty="0">
                <a:latin typeface="Times New Roman" pitchFamily="18" charset="0"/>
                <a:cs typeface="Times New Roman" pitchFamily="18" charset="0"/>
              </a:rPr>
              <a:t>2. </a:t>
            </a:r>
            <a:r>
              <a:rPr lang="en-US" sz="3200" b="1" i="1" dirty="0" err="1">
                <a:latin typeface="Times New Roman" pitchFamily="18" charset="0"/>
                <a:cs typeface="Times New Roman" pitchFamily="18" charset="0"/>
              </a:rPr>
              <a:t>Vai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trò</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a:t>
            </a:r>
          </a:p>
        </p:txBody>
      </p:sp>
      <p:sp>
        <p:nvSpPr>
          <p:cNvPr id="6" name="TextBox 5">
            <a:extLst>
              <a:ext uri="{FF2B5EF4-FFF2-40B4-BE49-F238E27FC236}">
                <a16:creationId xmlns="" xmlns:a16="http://schemas.microsoft.com/office/drawing/2014/main" id="{D02D42CC-253E-4CB6-8F89-EA205CFB7B2D}"/>
              </a:ext>
            </a:extLst>
          </p:cNvPr>
          <p:cNvSpPr txBox="1"/>
          <p:nvPr/>
        </p:nvSpPr>
        <p:spPr>
          <a:xfrm>
            <a:off x="1177355" y="2419475"/>
            <a:ext cx="10645140" cy="954107"/>
          </a:xfrm>
          <a:prstGeom prst="rect">
            <a:avLst/>
          </a:prstGeom>
          <a:noFill/>
        </p:spPr>
        <p:txBody>
          <a:bodyPr wrap="square">
            <a:spAutoFit/>
          </a:bodyPr>
          <a:lstStyle/>
          <a:p>
            <a:pPr>
              <a:defRPr/>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nguồn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con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26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6096"/>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3254664" y="-1"/>
            <a:ext cx="5721927" cy="955965"/>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CỦNG CỐ</a:t>
            </a:r>
          </a:p>
        </p:txBody>
      </p:sp>
      <p:sp>
        <p:nvSpPr>
          <p:cNvPr id="4" name="Rectangle 1"/>
          <p:cNvSpPr>
            <a:spLocks noChangeArrowheads="1"/>
          </p:cNvSpPr>
          <p:nvPr/>
        </p:nvSpPr>
        <p:spPr bwMode="auto">
          <a:xfrm>
            <a:off x="4958584" y="1268384"/>
            <a:ext cx="240085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002060"/>
                </a:solidFill>
                <a:effectLst/>
                <a:latin typeface="Times New Roman" pitchFamily="18" charset="0"/>
                <a:ea typeface="Times New Roman" pitchFamily="18" charset="0"/>
                <a:cs typeface="Times New Roman" pitchFamily="18" charset="0"/>
              </a:rPr>
              <a:t>SƠ ĐỒ TƯ DUY</a:t>
            </a:r>
            <a:endParaRPr kumimoji="0" lang="en-GB" sz="24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6" name="Oval 2"/>
          <p:cNvSpPr>
            <a:spLocks noChangeArrowheads="1"/>
          </p:cNvSpPr>
          <p:nvPr/>
        </p:nvSpPr>
        <p:spPr bwMode="auto">
          <a:xfrm>
            <a:off x="948318" y="2416392"/>
            <a:ext cx="1350497" cy="208201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học</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7" name="AutoShape 19"/>
          <p:cNvCxnSpPr>
            <a:cxnSpLocks noChangeShapeType="1"/>
          </p:cNvCxnSpPr>
          <p:nvPr/>
        </p:nvCxnSpPr>
        <p:spPr bwMode="auto">
          <a:xfrm flipV="1">
            <a:off x="2295005" y="2700234"/>
            <a:ext cx="1069571" cy="731894"/>
          </a:xfrm>
          <a:prstGeom prst="straightConnector1">
            <a:avLst/>
          </a:prstGeom>
          <a:noFill/>
          <a:ln w="9525">
            <a:solidFill>
              <a:srgbClr val="000000"/>
            </a:solidFill>
            <a:round/>
            <a:headEnd/>
            <a:tailEnd type="triangle" w="med" len="med"/>
          </a:ln>
        </p:spPr>
      </p:cxnSp>
      <p:sp>
        <p:nvSpPr>
          <p:cNvPr id="9" name="Rectangle 3"/>
          <p:cNvSpPr>
            <a:spLocks noChangeArrowheads="1"/>
          </p:cNvSpPr>
          <p:nvPr/>
        </p:nvSpPr>
        <p:spPr bwMode="auto">
          <a:xfrm>
            <a:off x="3383022" y="2168953"/>
            <a:ext cx="7947918" cy="8419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Khái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niệm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lượng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cá</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mỗi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loài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dạng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chúng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
            </a:r>
          </a:p>
        </p:txBody>
      </p:sp>
      <p:cxnSp>
        <p:nvCxnSpPr>
          <p:cNvPr id="10" name="AutoShape 18"/>
          <p:cNvCxnSpPr>
            <a:cxnSpLocks noChangeShapeType="1"/>
          </p:cNvCxnSpPr>
          <p:nvPr/>
        </p:nvCxnSpPr>
        <p:spPr bwMode="auto">
          <a:xfrm>
            <a:off x="2295005" y="3432128"/>
            <a:ext cx="1069571" cy="479380"/>
          </a:xfrm>
          <a:prstGeom prst="straightConnector1">
            <a:avLst/>
          </a:prstGeom>
          <a:noFill/>
          <a:ln w="9525">
            <a:solidFill>
              <a:srgbClr val="000000"/>
            </a:solidFill>
            <a:round/>
            <a:headEnd/>
            <a:tailEnd type="triangle" w="med" len="med"/>
          </a:ln>
        </p:spPr>
      </p:cxnSp>
      <p:sp>
        <p:nvSpPr>
          <p:cNvPr id="12" name="Rectangle 4"/>
          <p:cNvSpPr>
            <a:spLocks noChangeArrowheads="1"/>
          </p:cNvSpPr>
          <p:nvPr/>
        </p:nvSpPr>
        <p:spPr bwMode="auto">
          <a:xfrm>
            <a:off x="3391348" y="3473698"/>
            <a:ext cx="722312" cy="8827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Vai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trò</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p:txBody>
      </p:sp>
      <p:cxnSp>
        <p:nvCxnSpPr>
          <p:cNvPr id="13" name="AutoShape 17"/>
          <p:cNvCxnSpPr>
            <a:cxnSpLocks noChangeShapeType="1"/>
          </p:cNvCxnSpPr>
          <p:nvPr/>
        </p:nvCxnSpPr>
        <p:spPr bwMode="auto">
          <a:xfrm flipV="1">
            <a:off x="4113660" y="3608296"/>
            <a:ext cx="749300" cy="303212"/>
          </a:xfrm>
          <a:prstGeom prst="straightConnector1">
            <a:avLst/>
          </a:prstGeom>
          <a:noFill/>
          <a:ln w="9525">
            <a:solidFill>
              <a:srgbClr val="000000"/>
            </a:solidFill>
            <a:round/>
            <a:headEnd/>
            <a:tailEnd type="triangle" w="med" len="med"/>
          </a:ln>
        </p:spPr>
      </p:cxnSp>
      <p:sp>
        <p:nvSpPr>
          <p:cNvPr id="14" name="Rectangle 6"/>
          <p:cNvSpPr>
            <a:spLocks noChangeArrowheads="1"/>
          </p:cNvSpPr>
          <p:nvPr/>
        </p:nvSpPr>
        <p:spPr bwMode="auto">
          <a:xfrm>
            <a:off x="4892627" y="3368606"/>
            <a:ext cx="2552679" cy="4793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p:txBody>
      </p:sp>
      <p:sp>
        <p:nvSpPr>
          <p:cNvPr id="15" name="Rectangle 7"/>
          <p:cNvSpPr>
            <a:spLocks noChangeArrowheads="1"/>
          </p:cNvSpPr>
          <p:nvPr/>
        </p:nvSpPr>
        <p:spPr bwMode="auto">
          <a:xfrm>
            <a:off x="4892627" y="4108053"/>
            <a:ext cx="2630659" cy="5237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thực</a:t>
            </a:r>
            <a:r>
              <a:rPr kumimoji="0" lang="en-US" sz="2400" b="0" i="0" u="none" strike="noStrike" cap="none" normalizeH="0" dirty="0">
                <a:ln>
                  <a:noFill/>
                </a:ln>
                <a:solidFill>
                  <a:schemeClr val="tx1"/>
                </a:solidFill>
                <a:effectLst/>
                <a:latin typeface="Times New Roman" pitchFamily="18" charset="0"/>
                <a:cs typeface="Times New Roman" pitchFamily="18" charset="0"/>
              </a:rPr>
              <a:t> </a:t>
            </a:r>
            <a:r>
              <a:rPr kumimoji="0" lang="en-US" sz="2400" b="0" i="0" u="none" strike="noStrike" cap="none" normalizeH="0" dirty="0" err="1">
                <a:ln>
                  <a:noFill/>
                </a:ln>
                <a:solidFill>
                  <a:schemeClr val="tx1"/>
                </a:solidFill>
                <a:effectLst/>
                <a:latin typeface="Times New Roman" pitchFamily="18" charset="0"/>
                <a:cs typeface="Times New Roman" pitchFamily="18" charset="0"/>
              </a:rPr>
              <a:t>tiễn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cxnSp>
        <p:nvCxnSpPr>
          <p:cNvPr id="16" name="AutoShape 20"/>
          <p:cNvCxnSpPr>
            <a:cxnSpLocks noChangeShapeType="1"/>
          </p:cNvCxnSpPr>
          <p:nvPr/>
        </p:nvCxnSpPr>
        <p:spPr bwMode="auto">
          <a:xfrm>
            <a:off x="4113660" y="3920571"/>
            <a:ext cx="749300" cy="435924"/>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22312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9" grpId="0" animBg="1"/>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p Ribbon 4">
            <a:extLst>
              <a:ext uri="{FF2B5EF4-FFF2-40B4-BE49-F238E27FC236}">
                <a16:creationId xmlns="" xmlns:a16="http://schemas.microsoft.com/office/drawing/2014/main" id="{AD48A449-9167-4A75-8C94-95C8749E8528}"/>
              </a:ext>
            </a:extLst>
          </p:cNvPr>
          <p:cNvSpPr/>
          <p:nvPr/>
        </p:nvSpPr>
        <p:spPr>
          <a:xfrm>
            <a:off x="2554778" y="-1"/>
            <a:ext cx="7301345" cy="831273"/>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chemeClr val="tx1"/>
              </a:solidFill>
              <a:latin typeface="Times New Roman" pitchFamily="18" charset="0"/>
              <a:cs typeface="Times New Roman" pitchFamily="18" charset="0"/>
            </a:endParaRPr>
          </a:p>
        </p:txBody>
      </p:sp>
      <p:sp>
        <p:nvSpPr>
          <p:cNvPr id="6" name="Text Box 64"/>
          <p:cNvSpPr txBox="1">
            <a:spLocks noChangeArrowheads="1"/>
          </p:cNvSpPr>
          <p:nvPr/>
        </p:nvSpPr>
        <p:spPr bwMode="gray">
          <a:xfrm>
            <a:off x="4308240" y="81316"/>
            <a:ext cx="4101364" cy="49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2800" b="1" dirty="0">
                <a:solidFill>
                  <a:srgbClr val="FF0000"/>
                </a:solidFill>
                <a:latin typeface="Times New Roman" pitchFamily="18" charset="0"/>
                <a:cs typeface="Times New Roman" pitchFamily="18" charset="0"/>
              </a:rPr>
              <a:t>GIỚI THIỆU BÀI MỚI</a:t>
            </a:r>
          </a:p>
        </p:txBody>
      </p:sp>
      <p:sp>
        <p:nvSpPr>
          <p:cNvPr id="7" name="AutoShape 62"/>
          <p:cNvSpPr>
            <a:spLocks noChangeArrowheads="1"/>
          </p:cNvSpPr>
          <p:nvPr/>
        </p:nvSpPr>
        <p:spPr bwMode="gray">
          <a:xfrm>
            <a:off x="2646218" y="912588"/>
            <a:ext cx="7301345" cy="845454"/>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fontAlgn="base">
              <a:spcBef>
                <a:spcPct val="0"/>
              </a:spcBef>
              <a:spcAft>
                <a:spcPct val="0"/>
              </a:spcAft>
            </a:pPr>
            <a:r>
              <a:rPr lang="en-US" sz="2800" b="1" dirty="0">
                <a:solidFill>
                  <a:srgbClr val="000066"/>
                </a:solidFill>
                <a:latin typeface="Times New Roman" panose="02020603050405020304" pitchFamily="18" charset="0"/>
                <a:cs typeface="Times New Roman" panose="02020603050405020304" pitchFamily="18" charset="0"/>
              </a:rPr>
              <a:t>CHỦ ĐỀ 8. ĐA DẠNG THẾ GIỚI SỐNG</a:t>
            </a:r>
          </a:p>
          <a:p>
            <a:pPr algn="ctr" fontAlgn="base">
              <a:spcBef>
                <a:spcPct val="0"/>
              </a:spcBef>
              <a:spcAft>
                <a:spcPct val="0"/>
              </a:spcAft>
            </a:pPr>
            <a:r>
              <a:rPr lang="en-US" sz="2800" b="1" dirty="0">
                <a:solidFill>
                  <a:srgbClr val="FFFF00"/>
                </a:solidFill>
                <a:latin typeface="Times New Roman" panose="02020603050405020304" pitchFamily="18" charset="0"/>
                <a:cs typeface="Times New Roman" panose="02020603050405020304" pitchFamily="18" charset="0"/>
              </a:rPr>
              <a:t>BÀI 33. ĐA DẠNG SINH HỌC</a:t>
            </a:r>
          </a:p>
        </p:txBody>
      </p:sp>
      <p:sp>
        <p:nvSpPr>
          <p:cNvPr id="9" name="Oval 8"/>
          <p:cNvSpPr>
            <a:spLocks noChangeArrowheads="1"/>
          </p:cNvSpPr>
          <p:nvPr/>
        </p:nvSpPr>
        <p:spPr bwMode="gray">
          <a:xfrm>
            <a:off x="939417" y="2113882"/>
            <a:ext cx="2901388" cy="2820574"/>
          </a:xfrm>
          <a:prstGeom prst="ellipse">
            <a:avLst/>
          </a:prstGeom>
          <a:gradFill rotWithShape="1">
            <a:gsLst>
              <a:gs pos="0">
                <a:schemeClr val="accent2">
                  <a:gamma/>
                  <a:tint val="56471"/>
                  <a:invGamma/>
                </a:schemeClr>
              </a:gs>
              <a:gs pos="100000">
                <a:schemeClr val="accent2"/>
              </a:gs>
            </a:gsLst>
            <a:path path="shape">
              <a:fillToRect l="50000" t="50000" r="50000" b="50000"/>
            </a:path>
          </a:gradFill>
          <a:ln w="28575" algn="ctr">
            <a:solidFill>
              <a:srgbClr val="FFFFFF"/>
            </a:solidFill>
            <a:round/>
            <a:headEnd/>
            <a:tailEnd/>
          </a:ln>
          <a:effectLst/>
          <a:scene3d>
            <a:camera prst="orthographicFront"/>
            <a:lightRig rig="flat" dir="t">
              <a:rot lat="0" lon="0" rev="2400000"/>
            </a:lightRig>
          </a:scene3d>
          <a:sp3d prstMaterial="softEdge">
            <a:bevelT w="762000" h="9652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400" b="1" dirty="0">
                <a:latin typeface="Times New Roman" pitchFamily="18" charset="0"/>
                <a:cs typeface="Times New Roman" pitchFamily="18" charset="0"/>
              </a:rPr>
              <a:t>ĐA DẠNG </a:t>
            </a:r>
          </a:p>
          <a:p>
            <a:pPr algn="ctr" eaLnBrk="0" hangingPunct="0">
              <a:defRPr/>
            </a:pPr>
            <a:r>
              <a:rPr lang="en-US" sz="2400" b="1" dirty="0">
                <a:latin typeface="Times New Roman" pitchFamily="18" charset="0"/>
                <a:cs typeface="Times New Roman" pitchFamily="18" charset="0"/>
              </a:rPr>
              <a:t>SINH HỌC</a:t>
            </a:r>
          </a:p>
        </p:txBody>
      </p:sp>
      <p:sp>
        <p:nvSpPr>
          <p:cNvPr id="13" name="AutoShape 62"/>
          <p:cNvSpPr>
            <a:spLocks noChangeArrowheads="1"/>
          </p:cNvSpPr>
          <p:nvPr/>
        </p:nvSpPr>
        <p:spPr bwMode="gray">
          <a:xfrm>
            <a:off x="4260046" y="2590619"/>
            <a:ext cx="3671910"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a:t>
            </a:r>
          </a:p>
        </p:txBody>
      </p:sp>
      <p:sp>
        <p:nvSpPr>
          <p:cNvPr id="15" name="AutoShape 63"/>
          <p:cNvSpPr>
            <a:spLocks noChangeArrowheads="1"/>
          </p:cNvSpPr>
          <p:nvPr/>
        </p:nvSpPr>
        <p:spPr bwMode="gray">
          <a:xfrm>
            <a:off x="3377341" y="2494279"/>
            <a:ext cx="750858"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2400" dirty="0">
                <a:solidFill>
                  <a:srgbClr val="000066"/>
                </a:solidFill>
                <a:latin typeface="Times New Roman" pitchFamily="18" charset="0"/>
                <a:cs typeface="Times New Roman" pitchFamily="18" charset="0"/>
              </a:rPr>
              <a:t>1</a:t>
            </a:r>
          </a:p>
        </p:txBody>
      </p:sp>
      <p:sp>
        <p:nvSpPr>
          <p:cNvPr id="16" name="AutoShape 62"/>
          <p:cNvSpPr>
            <a:spLocks noChangeArrowheads="1"/>
          </p:cNvSpPr>
          <p:nvPr/>
        </p:nvSpPr>
        <p:spPr bwMode="gray">
          <a:xfrm>
            <a:off x="4260046" y="3424219"/>
            <a:ext cx="4324660"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400" b="1" i="1" dirty="0" err="1">
                <a:latin typeface="Times New Roman" pitchFamily="18" charset="0"/>
                <a:cs typeface="Times New Roman" pitchFamily="18" charset="0"/>
              </a:rPr>
              <a:t>Vai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trò</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endParaRPr lang="en-US" sz="2400" b="1" i="1" dirty="0">
              <a:latin typeface="Times New Roman" pitchFamily="18" charset="0"/>
              <a:cs typeface="Times New Roman" pitchFamily="18" charset="0"/>
            </a:endParaRPr>
          </a:p>
        </p:txBody>
      </p:sp>
      <p:sp>
        <p:nvSpPr>
          <p:cNvPr id="18" name="AutoShape 63"/>
          <p:cNvSpPr>
            <a:spLocks noChangeArrowheads="1"/>
          </p:cNvSpPr>
          <p:nvPr/>
        </p:nvSpPr>
        <p:spPr bwMode="gray">
          <a:xfrm>
            <a:off x="3377341" y="3278972"/>
            <a:ext cx="750858"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a:solidFill>
                  <a:srgbClr val="000066"/>
                </a:solidFill>
                <a:latin typeface="Arial" charset="0"/>
              </a:rPr>
              <a:t>2</a:t>
            </a:r>
          </a:p>
        </p:txBody>
      </p:sp>
      <p:sp>
        <p:nvSpPr>
          <p:cNvPr id="19" name="AutoShape 62"/>
          <p:cNvSpPr>
            <a:spLocks noChangeArrowheads="1"/>
          </p:cNvSpPr>
          <p:nvPr/>
        </p:nvSpPr>
        <p:spPr bwMode="gray">
          <a:xfrm>
            <a:off x="4260046" y="4201797"/>
            <a:ext cx="4623975" cy="493939"/>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0" hangingPunct="0">
              <a:defRPr/>
            </a:pP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Bảo</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vệ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học</a:t>
            </a:r>
            <a:endParaRPr lang="en-US" sz="2400" b="1" i="1" dirty="0">
              <a:latin typeface="Times New Roman" pitchFamily="18" charset="0"/>
              <a:cs typeface="Times New Roman" pitchFamily="18" charset="0"/>
            </a:endParaRPr>
          </a:p>
        </p:txBody>
      </p:sp>
      <p:sp>
        <p:nvSpPr>
          <p:cNvPr id="20" name="AutoShape 63"/>
          <p:cNvSpPr>
            <a:spLocks noChangeArrowheads="1"/>
          </p:cNvSpPr>
          <p:nvPr/>
        </p:nvSpPr>
        <p:spPr bwMode="gray">
          <a:xfrm>
            <a:off x="3377341" y="4063405"/>
            <a:ext cx="750858" cy="739775"/>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r>
              <a:rPr lang="en-US" sz="1900" dirty="0">
                <a:solidFill>
                  <a:srgbClr val="000066"/>
                </a:solidFill>
                <a:latin typeface="Arial" charset="0"/>
              </a:rPr>
              <a:t>3</a:t>
            </a:r>
          </a:p>
        </p:txBody>
      </p:sp>
    </p:spTree>
    <p:extLst>
      <p:ext uri="{BB962C8B-B14F-4D97-AF65-F5344CB8AC3E}">
        <p14:creationId xmlns:p14="http://schemas.microsoft.com/office/powerpoint/2010/main" val="33171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animBg="1"/>
      <p:bldP spid="16"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505244" y="1539820"/>
            <a:ext cx="9786211" cy="1077218"/>
          </a:xfrm>
          <a:prstGeom prst="rect">
            <a:avLst/>
          </a:prstGeom>
        </p:spPr>
        <p:txBody>
          <a:bodyPr wrap="square">
            <a:spAutoFit/>
          </a:bodyPr>
          <a:lstStyle/>
          <a:p>
            <a:pPr lvl="0" algn="just" eaLnBrk="0" fontAlgn="base" hangingPunct="0">
              <a:spcBef>
                <a:spcPct val="0"/>
              </a:spcBef>
              <a:spcAft>
                <a:spcPts val="1800"/>
              </a:spcAft>
            </a:pPr>
            <a:r>
              <a:rPr lang="en-GB" sz="3200" b="1" dirty="0" err="1">
                <a:latin typeface="Times New Roman" pitchFamily="18" charset="0"/>
                <a:ea typeface="Times New Roman" pitchFamily="18" charset="0"/>
                <a:cs typeface="Times New Roman" pitchFamily="18" charset="0"/>
              </a:rPr>
              <a:t>Câu</a:t>
            </a:r>
            <a:r>
              <a:rPr lang="en-GB" sz="3200" b="1" dirty="0">
                <a:latin typeface="Times New Roman" pitchFamily="18" charset="0"/>
                <a:ea typeface="Times New Roman" pitchFamily="18" charset="0"/>
                <a:cs typeface="Times New Roman" pitchFamily="18" charset="0"/>
              </a:rPr>
              <a:t> 1.Nguyên </a:t>
            </a:r>
            <a:r>
              <a:rPr lang="en-GB" sz="3200" b="1" dirty="0" err="1">
                <a:latin typeface="Times New Roman" pitchFamily="18" charset="0"/>
                <a:ea typeface="Times New Roman" pitchFamily="18" charset="0"/>
                <a:cs typeface="Times New Roman" pitchFamily="18" charset="0"/>
              </a:rPr>
              <a:t>nhân</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chủ</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yếu</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dẫn</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đến</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sự</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suy</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giảm</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đa</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dạng</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sinh</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học</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hiện</a:t>
            </a:r>
            <a:r>
              <a:rPr lang="en-GB" sz="3200" b="1" dirty="0">
                <a:latin typeface="Times New Roman" pitchFamily="18" charset="0"/>
                <a:ea typeface="Times New Roman" pitchFamily="18" charset="0"/>
                <a:cs typeface="Times New Roman" pitchFamily="18" charset="0"/>
              </a:rPr>
              <a:t> nay do :</a:t>
            </a:r>
            <a:endParaRPr lang="en-US" sz="3200" b="1" dirty="0">
              <a:latin typeface="Times New Roman" pitchFamily="18" charset="0"/>
              <a:cs typeface="Times New Roman" pitchFamily="18" charset="0"/>
            </a:endParaRPr>
          </a:p>
        </p:txBody>
      </p:sp>
      <p:sp>
        <p:nvSpPr>
          <p:cNvPr id="4" name="Up Ribbon 3">
            <a:extLst>
              <a:ext uri="{FF2B5EF4-FFF2-40B4-BE49-F238E27FC236}">
                <a16:creationId xmlns="" xmlns:a16="http://schemas.microsoft.com/office/drawing/2014/main" id="{AD48A449-9167-4A75-8C94-95C8749E8528}"/>
              </a:ext>
            </a:extLst>
          </p:cNvPr>
          <p:cNvSpPr/>
          <p:nvPr/>
        </p:nvSpPr>
        <p:spPr>
          <a:xfrm>
            <a:off x="3436446" y="0"/>
            <a:ext cx="5319110" cy="102523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LUYỆN TẬP</a:t>
            </a:r>
          </a:p>
        </p:txBody>
      </p:sp>
      <p:sp>
        <p:nvSpPr>
          <p:cNvPr id="2" name="Rectangle 1"/>
          <p:cNvSpPr/>
          <p:nvPr/>
        </p:nvSpPr>
        <p:spPr>
          <a:xfrm>
            <a:off x="2942603" y="2662940"/>
            <a:ext cx="5296643"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itchFamily="18" charset="0"/>
                <a:ea typeface="Times New Roman" pitchFamily="18" charset="0"/>
                <a:cs typeface="Times New Roman" pitchFamily="18" charset="0"/>
              </a:rPr>
              <a:t>a     </a:t>
            </a:r>
            <a:r>
              <a:rPr lang="en-GB" sz="3200" b="1" dirty="0" err="1">
                <a:latin typeface="Times New Roman" pitchFamily="18" charset="0"/>
                <a:ea typeface="Times New Roman" pitchFamily="18" charset="0"/>
                <a:cs typeface="Times New Roman" pitchFamily="18" charset="0"/>
              </a:rPr>
              <a:t>Hoạt</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động</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của</a:t>
            </a:r>
            <a:r>
              <a:rPr lang="en-GB" sz="3200" b="1" dirty="0">
                <a:latin typeface="Times New Roman" pitchFamily="18" charset="0"/>
                <a:ea typeface="Times New Roman" pitchFamily="18" charset="0"/>
                <a:cs typeface="Times New Roman" pitchFamily="18" charset="0"/>
              </a:rPr>
              <a:t> con </a:t>
            </a:r>
            <a:r>
              <a:rPr lang="en-GB" sz="3200" b="1" dirty="0" err="1">
                <a:latin typeface="Times New Roman" pitchFamily="18" charset="0"/>
                <a:ea typeface="Times New Roman" pitchFamily="18" charset="0"/>
                <a:cs typeface="Times New Roman" pitchFamily="18" charset="0"/>
              </a:rPr>
              <a:t>người</a:t>
            </a:r>
            <a:endParaRPr lang="en-US" sz="3200" b="1" dirty="0">
              <a:latin typeface="Times New Roman" pitchFamily="18" charset="0"/>
              <a:cs typeface="Times New Roman" pitchFamily="18" charset="0"/>
            </a:endParaRPr>
          </a:p>
        </p:txBody>
      </p:sp>
      <p:sp>
        <p:nvSpPr>
          <p:cNvPr id="7" name="Rectangle 6"/>
          <p:cNvSpPr/>
          <p:nvPr/>
        </p:nvSpPr>
        <p:spPr>
          <a:xfrm>
            <a:off x="2942603" y="3309484"/>
            <a:ext cx="2501582"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itchFamily="18" charset="0"/>
                <a:ea typeface="Times New Roman" pitchFamily="18" charset="0"/>
                <a:cs typeface="Times New Roman" pitchFamily="18" charset="0"/>
              </a:rPr>
              <a:t>b.    </a:t>
            </a:r>
            <a:r>
              <a:rPr lang="en-GB" sz="3200" b="1" dirty="0" err="1">
                <a:latin typeface="Times New Roman" pitchFamily="18" charset="0"/>
                <a:ea typeface="Times New Roman" pitchFamily="18" charset="0"/>
                <a:cs typeface="Times New Roman" pitchFamily="18" charset="0"/>
              </a:rPr>
              <a:t>Thiên</a:t>
            </a:r>
            <a:r>
              <a:rPr lang="en-GB" sz="3200" b="1" dirty="0">
                <a:latin typeface="Times New Roman" pitchFamily="18" charset="0"/>
                <a:ea typeface="Times New Roman" pitchFamily="18" charset="0"/>
                <a:cs typeface="Times New Roman" pitchFamily="18" charset="0"/>
              </a:rPr>
              <a:t> tai</a:t>
            </a:r>
            <a:endParaRPr lang="en-US" sz="3200" b="1" dirty="0">
              <a:latin typeface="Times New Roman" pitchFamily="18" charset="0"/>
              <a:cs typeface="Times New Roman" pitchFamily="18" charset="0"/>
            </a:endParaRPr>
          </a:p>
        </p:txBody>
      </p:sp>
      <p:sp>
        <p:nvSpPr>
          <p:cNvPr id="8" name="Rectangle 7"/>
          <p:cNvSpPr/>
          <p:nvPr/>
        </p:nvSpPr>
        <p:spPr>
          <a:xfrm>
            <a:off x="2942603" y="4031036"/>
            <a:ext cx="3762568"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itchFamily="18" charset="0"/>
                <a:ea typeface="Times New Roman" pitchFamily="18" charset="0"/>
                <a:cs typeface="Times New Roman" pitchFamily="18" charset="0"/>
              </a:rPr>
              <a:t>c.    </a:t>
            </a:r>
            <a:r>
              <a:rPr lang="en-GB" sz="3200" b="1" dirty="0" err="1">
                <a:latin typeface="Times New Roman" pitchFamily="18" charset="0"/>
                <a:ea typeface="Times New Roman" pitchFamily="18" charset="0"/>
                <a:cs typeface="Times New Roman" pitchFamily="18" charset="0"/>
              </a:rPr>
              <a:t>Biến</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đổi</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khí</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hậu</a:t>
            </a:r>
            <a:endParaRPr lang="en-US" sz="3200" b="1" dirty="0">
              <a:latin typeface="Times New Roman" pitchFamily="18" charset="0"/>
              <a:cs typeface="Times New Roman" pitchFamily="18" charset="0"/>
            </a:endParaRPr>
          </a:p>
        </p:txBody>
      </p:sp>
      <p:sp>
        <p:nvSpPr>
          <p:cNvPr id="9" name="Rectangle 8"/>
          <p:cNvSpPr/>
          <p:nvPr/>
        </p:nvSpPr>
        <p:spPr>
          <a:xfrm>
            <a:off x="2942603" y="4752588"/>
            <a:ext cx="3974165" cy="584775"/>
          </a:xfrm>
          <a:prstGeom prst="rect">
            <a:avLst/>
          </a:prstGeom>
        </p:spPr>
        <p:txBody>
          <a:bodyPr wrap="none">
            <a:spAutoFit/>
          </a:bodyPr>
          <a:lstStyle/>
          <a:p>
            <a:pPr lvl="0" algn="just" eaLnBrk="0" fontAlgn="base" hangingPunct="0">
              <a:spcBef>
                <a:spcPct val="0"/>
              </a:spcBef>
              <a:spcAft>
                <a:spcPts val="1800"/>
              </a:spcAft>
            </a:pPr>
            <a:r>
              <a:rPr lang="en-GB" sz="3200" b="1" dirty="0">
                <a:latin typeface="Times New Roman" pitchFamily="18" charset="0"/>
                <a:ea typeface="Times New Roman" pitchFamily="18" charset="0"/>
                <a:cs typeface="Times New Roman" pitchFamily="18" charset="0"/>
              </a:rPr>
              <a:t>d.    </a:t>
            </a:r>
            <a:r>
              <a:rPr lang="en-GB" sz="3200" b="1" dirty="0" err="1">
                <a:latin typeface="Times New Roman" pitchFamily="18" charset="0"/>
                <a:ea typeface="Times New Roman" pitchFamily="18" charset="0"/>
                <a:cs typeface="Times New Roman" pitchFamily="18" charset="0"/>
              </a:rPr>
              <a:t>Động</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đất</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núi</a:t>
            </a:r>
            <a:r>
              <a:rPr lang="en-GB" sz="3200" b="1" dirty="0">
                <a:latin typeface="Times New Roman" pitchFamily="18" charset="0"/>
                <a:ea typeface="Times New Roman" pitchFamily="18" charset="0"/>
                <a:cs typeface="Times New Roman" pitchFamily="18" charset="0"/>
              </a:rPr>
              <a:t> </a:t>
            </a:r>
            <a:r>
              <a:rPr lang="en-GB" sz="3200" b="1" dirty="0" err="1">
                <a:latin typeface="Times New Roman" pitchFamily="18" charset="0"/>
                <a:ea typeface="Times New Roman" pitchFamily="18" charset="0"/>
                <a:cs typeface="Times New Roman" pitchFamily="18" charset="0"/>
              </a:rPr>
              <a:t>lửa</a:t>
            </a:r>
            <a:endParaRPr lang="en-GB"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03607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2"/>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5662"/>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3413583" y="1"/>
            <a:ext cx="5568491" cy="517778"/>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VẬN DỤNG</a:t>
            </a:r>
          </a:p>
        </p:txBody>
      </p:sp>
      <p:sp>
        <p:nvSpPr>
          <p:cNvPr id="4" name="TextBox 3">
            <a:extLst>
              <a:ext uri="{FF2B5EF4-FFF2-40B4-BE49-F238E27FC236}">
                <a16:creationId xmlns="" xmlns:a16="http://schemas.microsoft.com/office/drawing/2014/main" id="{CB41D78D-DC7B-4A4F-9DAA-8FB1422BE443}"/>
              </a:ext>
            </a:extLst>
          </p:cNvPr>
          <p:cNvSpPr txBox="1"/>
          <p:nvPr/>
        </p:nvSpPr>
        <p:spPr>
          <a:xfrm>
            <a:off x="4898833" y="432054"/>
            <a:ext cx="3569595" cy="461665"/>
          </a:xfrm>
          <a:prstGeom prst="rect">
            <a:avLst/>
          </a:prstGeom>
          <a:noFill/>
        </p:spPr>
        <p:txBody>
          <a:bodyPr wrap="square" rtlCol="0">
            <a:spAutoFit/>
          </a:bodyPr>
          <a:lstStyle/>
          <a:p>
            <a:r>
              <a:rPr lang="en-US" sz="2400" b="1" dirty="0">
                <a:solidFill>
                  <a:srgbClr val="FFC000"/>
                </a:solidFill>
                <a:latin typeface="Times New Roman" panose="02020603050405020304" pitchFamily="18" charset="0"/>
                <a:cs typeface="Times New Roman" panose="02020603050405020304" pitchFamily="18" charset="0"/>
              </a:rPr>
              <a:t>PHIẾU HỌC TẬP</a:t>
            </a:r>
          </a:p>
        </p:txBody>
      </p:sp>
      <p:sp>
        <p:nvSpPr>
          <p:cNvPr id="6" name="TextBox 5">
            <a:extLst>
              <a:ext uri="{FF2B5EF4-FFF2-40B4-BE49-F238E27FC236}">
                <a16:creationId xmlns="" xmlns:a16="http://schemas.microsoft.com/office/drawing/2014/main" id="{CB41D78D-DC7B-4A4F-9DAA-8FB1422BE443}"/>
              </a:ext>
            </a:extLst>
          </p:cNvPr>
          <p:cNvSpPr txBox="1"/>
          <p:nvPr/>
        </p:nvSpPr>
        <p:spPr>
          <a:xfrm>
            <a:off x="2467541" y="922294"/>
            <a:ext cx="8721969" cy="584775"/>
          </a:xfrm>
          <a:prstGeom prst="rect">
            <a:avLst/>
          </a:prstGeom>
          <a:noFill/>
        </p:spPr>
        <p:txBody>
          <a:bodyPr wrap="square" rtlCol="0">
            <a:spAutoFit/>
          </a:bodyPr>
          <a:lstStyle/>
          <a:p>
            <a:r>
              <a:rPr lang="en-US" sz="3200" b="1" dirty="0" err="1">
                <a:solidFill>
                  <a:srgbClr val="C00000"/>
                </a:solidFill>
                <a:latin typeface="Times New Roman" panose="02020603050405020304" pitchFamily="18" charset="0"/>
                <a:cs typeface="Times New Roman" panose="02020603050405020304" pitchFamily="18" charset="0"/>
              </a:rPr>
              <a:t>Vai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trò</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đa</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dạng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sinh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trong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thực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tiễn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D02D42CC-253E-4CB6-8F89-EA205CFB7B2D}"/>
              </a:ext>
            </a:extLst>
          </p:cNvPr>
          <p:cNvSpPr txBox="1"/>
          <p:nvPr/>
        </p:nvSpPr>
        <p:spPr>
          <a:xfrm>
            <a:off x="4422527" y="6026295"/>
            <a:ext cx="4179251" cy="523220"/>
          </a:xfrm>
          <a:prstGeom prst="rect">
            <a:avLst/>
          </a:prstGeom>
          <a:noFill/>
        </p:spPr>
        <p:txBody>
          <a:bodyPr wrap="square">
            <a:spAutoFit/>
          </a:bodyPr>
          <a:lstStyle/>
          <a:p>
            <a:pPr>
              <a:defRPr/>
            </a:pP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nhóm</a:t>
            </a:r>
            <a:r>
              <a:rPr lang="en-US" sz="2800" b="1" i="1" dirty="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graphicFrame>
        <p:nvGraphicFramePr>
          <p:cNvPr id="8" name="Table 3">
            <a:extLst>
              <a:ext uri="{FF2B5EF4-FFF2-40B4-BE49-F238E27FC236}">
                <a16:creationId xmlns="" xmlns:a16="http://schemas.microsoft.com/office/drawing/2014/main" id="{B45C7926-8F52-472F-B06C-A4CC74892A0A}"/>
              </a:ext>
            </a:extLst>
          </p:cNvPr>
          <p:cNvGraphicFramePr>
            <a:graphicFrameLocks noGrp="1"/>
          </p:cNvGraphicFramePr>
          <p:nvPr>
            <p:extLst>
              <p:ext uri="{D42A27DB-BD31-4B8C-83A1-F6EECF244321}">
                <p14:modId xmlns:p14="http://schemas.microsoft.com/office/powerpoint/2010/main" val="3085183392"/>
              </p:ext>
            </p:extLst>
          </p:nvPr>
        </p:nvGraphicFramePr>
        <p:xfrm>
          <a:off x="1289366" y="1629900"/>
          <a:ext cx="9628909" cy="4175760"/>
        </p:xfrm>
        <a:graphic>
          <a:graphicData uri="http://schemas.openxmlformats.org/drawingml/2006/table">
            <a:tbl>
              <a:tblPr firstRow="1" bandRow="1">
                <a:tableStyleId>{5C22544A-7EE6-4342-B048-85BDC9FD1C3A}</a:tableStyleId>
              </a:tblPr>
              <a:tblGrid>
                <a:gridCol w="3396055">
                  <a:extLst>
                    <a:ext uri="{9D8B030D-6E8A-4147-A177-3AD203B41FA5}">
                      <a16:colId xmlns="" xmlns:a16="http://schemas.microsoft.com/office/drawing/2014/main" val="2667106836"/>
                    </a:ext>
                  </a:extLst>
                </a:gridCol>
                <a:gridCol w="6232854">
                  <a:extLst>
                    <a:ext uri="{9D8B030D-6E8A-4147-A177-3AD203B41FA5}">
                      <a16:colId xmlns="" xmlns:a16="http://schemas.microsoft.com/office/drawing/2014/main" val="133984216"/>
                    </a:ext>
                  </a:extLst>
                </a:gridCol>
              </a:tblGrid>
              <a:tr h="221905">
                <a:tc>
                  <a:txBody>
                    <a:bodyPr/>
                    <a:lstStyle/>
                    <a:p>
                      <a:pPr algn="ctr"/>
                      <a:r>
                        <a:rPr lang="en-US" sz="2000" dirty="0" err="1">
                          <a:solidFill>
                            <a:schemeClr val="bg1"/>
                          </a:solidFill>
                          <a:latin typeface="Times New Roman" pitchFamily="18" charset="0"/>
                          <a:cs typeface="Times New Roman" pitchFamily="18" charset="0"/>
                        </a:rPr>
                        <a:t>Giá</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trị</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của</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đa</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dạng</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sinh</a:t>
                      </a:r>
                      <a:r>
                        <a:rPr lang="en-US" sz="2000" baseline="0" dirty="0">
                          <a:solidFill>
                            <a:schemeClr val="bg1"/>
                          </a:solidFill>
                          <a:latin typeface="Times New Roman" pitchFamily="18" charset="0"/>
                          <a:cs typeface="Times New Roman" pitchFamily="18" charset="0"/>
                        </a:rPr>
                        <a:t> </a:t>
                      </a:r>
                      <a:r>
                        <a:rPr lang="en-US" sz="2000" baseline="0" dirty="0" smtClean="0">
                          <a:solidFill>
                            <a:schemeClr val="bg1"/>
                          </a:solidFill>
                          <a:latin typeface="Times New Roman" pitchFamily="18" charset="0"/>
                          <a:cs typeface="Times New Roman" pitchFamily="18" charset="0"/>
                        </a:rPr>
                        <a:t>học0</a:t>
                      </a:r>
                      <a:endParaRPr lang="en-US" sz="2000" dirty="0">
                        <a:solidFill>
                          <a:schemeClr val="bg1"/>
                        </a:solidFill>
                        <a:latin typeface="Times New Roman" pitchFamily="18" charset="0"/>
                        <a:cs typeface="Times New Roman" pitchFamily="18" charset="0"/>
                      </a:endParaRPr>
                    </a:p>
                  </a:txBody>
                  <a:tcPr/>
                </a:tc>
                <a:tc>
                  <a:txBody>
                    <a:bodyPr/>
                    <a:lstStyle/>
                    <a:p>
                      <a:pPr algn="ctr"/>
                      <a:r>
                        <a:rPr lang="en-US" sz="2000" dirty="0" err="1">
                          <a:solidFill>
                            <a:schemeClr val="bg1"/>
                          </a:solidFill>
                          <a:latin typeface="Times New Roman" pitchFamily="18" charset="0"/>
                          <a:cs typeface="Times New Roman" pitchFamily="18" charset="0"/>
                        </a:rPr>
                        <a:t>Tên</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sinh</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vật</a:t>
                      </a:r>
                      <a:endParaRPr lang="en-US" sz="2000" dirty="0">
                        <a:solidFill>
                          <a:schemeClr val="bg1"/>
                        </a:solidFill>
                        <a:latin typeface="Times New Roman" pitchFamily="18" charset="0"/>
                        <a:cs typeface="Times New Roman" pitchFamily="18" charset="0"/>
                      </a:endParaRPr>
                    </a:p>
                  </a:txBody>
                  <a:tcPr/>
                </a:tc>
                <a:extLst>
                  <a:ext uri="{0D108BD9-81ED-4DB2-BD59-A6C34878D82A}">
                    <a16:rowId xmlns="" xmlns:a16="http://schemas.microsoft.com/office/drawing/2014/main" val="3026916908"/>
                  </a:ext>
                </a:extLst>
              </a:tr>
              <a:tr h="330900">
                <a:tc>
                  <a:txBody>
                    <a:bodyPr/>
                    <a:lstStyle/>
                    <a:p>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lương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thực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thực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phẩm</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541019155"/>
                  </a:ext>
                </a:extLst>
              </a:tr>
              <a:tr h="330900">
                <a:tc>
                  <a:txBody>
                    <a:bodyPr/>
                    <a:lstStyle/>
                    <a:p>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dược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liệu</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965703561"/>
                  </a:ext>
                </a:extLst>
              </a:tr>
              <a:tr h="330900">
                <a:tc>
                  <a:txBody>
                    <a:bodyPr/>
                    <a:lstStyle/>
                    <a:p>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đồ</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dùng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vật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2129738078"/>
                  </a:ext>
                </a:extLst>
              </a:tr>
              <a:tr h="330900">
                <a:tc>
                  <a:txBody>
                    <a:bodyPr/>
                    <a:lstStyle/>
                    <a:p>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nghiên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cứu</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khoa</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học</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3330278100"/>
                  </a:ext>
                </a:extLst>
              </a:tr>
              <a:tr h="330900">
                <a:tc>
                  <a:txBody>
                    <a:bodyPr/>
                    <a:lstStyle/>
                    <a:p>
                      <a:r>
                        <a:rPr lang="en-US" sz="2000" dirty="0" err="1">
                          <a:latin typeface="Times New Roman" pitchFamily="18" charset="0"/>
                          <a:cs typeface="Times New Roman" pitchFamily="18" charset="0"/>
                        </a:rPr>
                        <a:t>Giá</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trị</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bảo</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tồn</a:t>
                      </a:r>
                      <a:r>
                        <a:rPr lang="en-US" sz="2000" baseline="0" dirty="0">
                          <a:latin typeface="Times New Roman" pitchFamily="18" charset="0"/>
                          <a:cs typeface="Times New Roman" pitchFamily="18" charset="0"/>
                        </a:rPr>
                        <a:t>, du </a:t>
                      </a:r>
                      <a:r>
                        <a:rPr lang="en-US" sz="2000" baseline="0" dirty="0" err="1">
                          <a:latin typeface="Times New Roman" pitchFamily="18" charset="0"/>
                          <a:cs typeface="Times New Roman" pitchFamily="18" charset="0"/>
                        </a:rPr>
                        <a:t>lịch</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320281665"/>
                  </a:ext>
                </a:extLst>
              </a:tr>
              <a:tr h="330900">
                <a:tc>
                  <a:txBody>
                    <a:bodyPr/>
                    <a:lstStyle/>
                    <a:p>
                      <a:r>
                        <a:rPr lang="en-US" sz="2000" dirty="0" err="1">
                          <a:latin typeface="Times New Roman" pitchFamily="18" charset="0"/>
                          <a:cs typeface="Times New Roman" pitchFamily="18" charset="0"/>
                        </a:rPr>
                        <a:t>Giá</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trị</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kinh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tế</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141851417"/>
                  </a:ext>
                </a:extLst>
              </a:tr>
              <a:tr h="330900">
                <a:tc>
                  <a:txBody>
                    <a:bodyPr/>
                    <a:lstStyle/>
                    <a:p>
                      <a:r>
                        <a:rPr lang="en-US" sz="200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cảnh</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7"/>
                  </a:ext>
                </a:extLst>
              </a:tr>
              <a:tr h="945112">
                <a:tc>
                  <a:txBody>
                    <a:bodyPr/>
                    <a:lstStyle/>
                    <a:p>
                      <a:r>
                        <a:rPr lang="en-US" sz="2000" dirty="0" err="1">
                          <a:latin typeface="Times New Roman" pitchFamily="18" charset="0"/>
                          <a:cs typeface="Times New Roman" pitchFamily="18" charset="0"/>
                        </a:rPr>
                        <a:t>Phân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hủy</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xác</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sinh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vật</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giúp</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làm</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sạch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môi</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trường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và</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cân</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bằng</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sinh</a:t>
                      </a:r>
                      <a:r>
                        <a:rPr lang="en-US" sz="2000" baseline="0" dirty="0">
                          <a:latin typeface="Times New Roman" pitchFamily="18" charset="0"/>
                          <a:cs typeface="Times New Roman" pitchFamily="18" charset="0"/>
                        </a:rPr>
                        <a:t> </a:t>
                      </a:r>
                      <a:r>
                        <a:rPr lang="en-US" sz="2000" baseline="0" dirty="0" err="1">
                          <a:latin typeface="Times New Roman" pitchFamily="18" charset="0"/>
                          <a:cs typeface="Times New Roman" pitchFamily="18" charset="0"/>
                        </a:rPr>
                        <a:t>thái</a:t>
                      </a:r>
                      <a:endParaRPr lang="en-US" sz="2000" dirty="0">
                        <a:latin typeface="Times New Roman" pitchFamily="18" charset="0"/>
                        <a:cs typeface="Times New Roman" pitchFamily="18" charset="0"/>
                      </a:endParaRPr>
                    </a:p>
                  </a:txBody>
                  <a:tcPr/>
                </a:tc>
                <a:tc>
                  <a:txBody>
                    <a:bodyPr/>
                    <a:lstStyle/>
                    <a:p>
                      <a:endParaRPr lang="en-US" sz="2000" dirty="0">
                        <a:latin typeface="Times New Roman" pitchFamily="18" charset="0"/>
                        <a:cs typeface="Times New Roman" pitchFamily="18" charset="0"/>
                      </a:endParaRPr>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9113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utoShape 62"/>
          <p:cNvSpPr>
            <a:spLocks noChangeArrowheads="1"/>
          </p:cNvSpPr>
          <p:nvPr/>
        </p:nvSpPr>
        <p:spPr bwMode="gray">
          <a:xfrm>
            <a:off x="3768773" y="0"/>
            <a:ext cx="4654455" cy="787791"/>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a:solidFill>
                  <a:srgbClr val="FFFF00"/>
                </a:solidFill>
                <a:latin typeface="Times New Roman" pitchFamily="18" charset="0"/>
                <a:cs typeface="Times New Roman" pitchFamily="18" charset="0"/>
              </a:rPr>
              <a:t>Gợi</a:t>
            </a:r>
            <a:r>
              <a:rPr lang="en-US" sz="2800" b="1" i="1" dirty="0">
                <a:solidFill>
                  <a:srgbClr val="FFFF00"/>
                </a:solidFill>
                <a:latin typeface="Times New Roman" pitchFamily="18" charset="0"/>
                <a:cs typeface="Times New Roman" pitchFamily="18" charset="0"/>
              </a:rPr>
              <a:t> ý </a:t>
            </a:r>
            <a:r>
              <a:rPr lang="en-US" sz="2800" b="1" i="1" dirty="0" err="1">
                <a:solidFill>
                  <a:srgbClr val="FFFF00"/>
                </a:solidFill>
                <a:latin typeface="Times New Roman" pitchFamily="18" charset="0"/>
                <a:cs typeface="Times New Roman" pitchFamily="18" charset="0"/>
              </a:rPr>
              <a:t>sản</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phẩm</a:t>
            </a:r>
            <a:endParaRPr lang="en-US" sz="2800" b="1" i="1" dirty="0">
              <a:solidFill>
                <a:srgbClr val="FFFF00"/>
              </a:solidFill>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CB41D78D-DC7B-4A4F-9DAA-8FB1422BE443}"/>
              </a:ext>
            </a:extLst>
          </p:cNvPr>
          <p:cNvSpPr txBox="1"/>
          <p:nvPr/>
        </p:nvSpPr>
        <p:spPr>
          <a:xfrm>
            <a:off x="2772714" y="787791"/>
            <a:ext cx="8721969" cy="553998"/>
          </a:xfrm>
          <a:prstGeom prst="rect">
            <a:avLst/>
          </a:prstGeom>
          <a:noFill/>
        </p:spPr>
        <p:txBody>
          <a:bodyPr wrap="square" rtlCol="0">
            <a:spAutoFit/>
          </a:bodyPr>
          <a:lstStyle/>
          <a:p>
            <a:r>
              <a:rPr lang="en-US" sz="3000" b="1" dirty="0" err="1">
                <a:solidFill>
                  <a:srgbClr val="C00000"/>
                </a:solidFill>
                <a:latin typeface="Times New Roman" panose="02020603050405020304" pitchFamily="18" charset="0"/>
                <a:cs typeface="Times New Roman" panose="02020603050405020304" pitchFamily="18" charset="0"/>
              </a:rPr>
              <a:t>Vai</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trò</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đa</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dạng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sinh</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học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trong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thực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tiễn</a:t>
            </a:r>
            <a:endParaRPr lang="en-US" sz="30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Table 3">
            <a:extLst>
              <a:ext uri="{FF2B5EF4-FFF2-40B4-BE49-F238E27FC236}">
                <a16:creationId xmlns="" xmlns:a16="http://schemas.microsoft.com/office/drawing/2014/main" id="{B45C7926-8F52-472F-B06C-A4CC74892A0A}"/>
              </a:ext>
            </a:extLst>
          </p:cNvPr>
          <p:cNvGraphicFramePr>
            <a:graphicFrameLocks noGrp="1"/>
          </p:cNvGraphicFramePr>
          <p:nvPr>
            <p:extLst>
              <p:ext uri="{D42A27DB-BD31-4B8C-83A1-F6EECF244321}">
                <p14:modId xmlns:p14="http://schemas.microsoft.com/office/powerpoint/2010/main" val="2868364372"/>
              </p:ext>
            </p:extLst>
          </p:nvPr>
        </p:nvGraphicFramePr>
        <p:xfrm>
          <a:off x="862445" y="1356358"/>
          <a:ext cx="10472305" cy="5390808"/>
        </p:xfrm>
        <a:graphic>
          <a:graphicData uri="http://schemas.openxmlformats.org/drawingml/2006/table">
            <a:tbl>
              <a:tblPr firstRow="1" bandRow="1">
                <a:tableStyleId>{5C22544A-7EE6-4342-B048-85BDC9FD1C3A}</a:tableStyleId>
              </a:tblPr>
              <a:tblGrid>
                <a:gridCol w="3693515">
                  <a:extLst>
                    <a:ext uri="{9D8B030D-6E8A-4147-A177-3AD203B41FA5}">
                      <a16:colId xmlns="" xmlns:a16="http://schemas.microsoft.com/office/drawing/2014/main" val="2667106836"/>
                    </a:ext>
                  </a:extLst>
                </a:gridCol>
                <a:gridCol w="6778790">
                  <a:extLst>
                    <a:ext uri="{9D8B030D-6E8A-4147-A177-3AD203B41FA5}">
                      <a16:colId xmlns="" xmlns:a16="http://schemas.microsoft.com/office/drawing/2014/main" val="133984216"/>
                    </a:ext>
                  </a:extLst>
                </a:gridCol>
              </a:tblGrid>
              <a:tr h="393305">
                <a:tc>
                  <a:txBody>
                    <a:bodyPr/>
                    <a:lstStyle/>
                    <a:p>
                      <a:pPr algn="ctr"/>
                      <a:r>
                        <a:rPr lang="en-US" sz="2000" dirty="0" err="1">
                          <a:solidFill>
                            <a:schemeClr val="bg1"/>
                          </a:solidFill>
                          <a:latin typeface="Times New Roman" pitchFamily="18" charset="0"/>
                          <a:cs typeface="Times New Roman" pitchFamily="18" charset="0"/>
                        </a:rPr>
                        <a:t>Giá</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trị</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của</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đa</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dạng</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sinh</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học</a:t>
                      </a:r>
                      <a:endParaRPr lang="en-US" sz="2000" dirty="0">
                        <a:solidFill>
                          <a:schemeClr val="bg1"/>
                        </a:solidFill>
                        <a:latin typeface="Times New Roman" pitchFamily="18" charset="0"/>
                        <a:cs typeface="Times New Roman" pitchFamily="18" charset="0"/>
                      </a:endParaRPr>
                    </a:p>
                  </a:txBody>
                  <a:tcPr marL="90705" marR="90705" marT="45353" marB="45353"/>
                </a:tc>
                <a:tc>
                  <a:txBody>
                    <a:bodyPr/>
                    <a:lstStyle/>
                    <a:p>
                      <a:pPr algn="ctr"/>
                      <a:r>
                        <a:rPr lang="en-US" sz="2000" dirty="0" err="1">
                          <a:solidFill>
                            <a:schemeClr val="bg1"/>
                          </a:solidFill>
                          <a:latin typeface="Times New Roman" pitchFamily="18" charset="0"/>
                          <a:cs typeface="Times New Roman" pitchFamily="18" charset="0"/>
                        </a:rPr>
                        <a:t>Tên</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sinh</a:t>
                      </a:r>
                      <a:r>
                        <a:rPr lang="en-US" sz="2000" baseline="0" dirty="0">
                          <a:solidFill>
                            <a:schemeClr val="bg1"/>
                          </a:solidFill>
                          <a:latin typeface="Times New Roman" pitchFamily="18" charset="0"/>
                          <a:cs typeface="Times New Roman" pitchFamily="18" charset="0"/>
                        </a:rPr>
                        <a:t> </a:t>
                      </a:r>
                      <a:r>
                        <a:rPr lang="en-US" sz="2000" baseline="0" dirty="0" err="1">
                          <a:solidFill>
                            <a:schemeClr val="bg1"/>
                          </a:solidFill>
                          <a:latin typeface="Times New Roman" pitchFamily="18" charset="0"/>
                          <a:cs typeface="Times New Roman" pitchFamily="18" charset="0"/>
                        </a:rPr>
                        <a:t>vật</a:t>
                      </a:r>
                      <a:endParaRPr lang="en-US" sz="2000" dirty="0">
                        <a:solidFill>
                          <a:schemeClr val="bg1"/>
                        </a:solidFill>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3026916908"/>
                  </a:ext>
                </a:extLst>
              </a:tr>
              <a:tr h="907627">
                <a:tc>
                  <a:txBody>
                    <a:bodyPr/>
                    <a:lstStyle/>
                    <a:p>
                      <a:r>
                        <a:rPr lang="en-US" sz="180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lương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thực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thực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phẩm</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Cây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lúa</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khoai</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ngô</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sắn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đậu</a:t>
                      </a:r>
                      <a:r>
                        <a:rPr lang="en-US" sz="1800" baseline="0" dirty="0">
                          <a:latin typeface="Times New Roman" pitchFamily="18" charset="0"/>
                          <a:cs typeface="Times New Roman" pitchFamily="18" charset="0"/>
                        </a:rPr>
                        <a:t>……</a:t>
                      </a:r>
                    </a:p>
                    <a:p>
                      <a:r>
                        <a:rPr lang="en-US" sz="1800" baseline="0" dirty="0" err="1">
                          <a:latin typeface="Times New Roman" pitchFamily="18" charset="0"/>
                          <a:cs typeface="Times New Roman" pitchFamily="18" charset="0"/>
                        </a:rPr>
                        <a:t>Lợn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bò</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tôm</a:t>
                      </a:r>
                      <a:r>
                        <a:rPr lang="en-US" sz="1800" baseline="0" dirty="0">
                          <a:latin typeface="Times New Roman" pitchFamily="18" charset="0"/>
                          <a:cs typeface="Times New Roman" pitchFamily="18" charset="0"/>
                        </a:rPr>
                        <a:t> , </a:t>
                      </a:r>
                      <a:r>
                        <a:rPr lang="en-US" sz="1800" baseline="0" dirty="0" err="1">
                          <a:latin typeface="Times New Roman" pitchFamily="18" charset="0"/>
                          <a:cs typeface="Times New Roman" pitchFamily="18" charset="0"/>
                        </a:rPr>
                        <a:t>cua</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mực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ốc</a:t>
                      </a:r>
                      <a:r>
                        <a:rPr lang="en-US" sz="1800" baseline="0" dirty="0">
                          <a:latin typeface="Times New Roman" pitchFamily="18" charset="0"/>
                          <a:cs typeface="Times New Roman" pitchFamily="18" charset="0"/>
                        </a:rPr>
                        <a:t>…</a:t>
                      </a:r>
                    </a:p>
                    <a:p>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rơm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sò</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hương</a:t>
                      </a:r>
                      <a:r>
                        <a:rPr lang="en-US" sz="1800" baseline="0" dirty="0">
                          <a:latin typeface="Times New Roman" pitchFamily="18" charset="0"/>
                          <a:cs typeface="Times New Roman" pitchFamily="18" charset="0"/>
                        </a:rPr>
                        <a:t>….</a:t>
                      </a:r>
                      <a:r>
                        <a:rPr lang="en-US" sz="1800" baseline="0" dirty="0" err="1">
                          <a:latin typeface="Times New Roman" pitchFamily="18" charset="0"/>
                          <a:cs typeface="Times New Roman" pitchFamily="18" charset="0"/>
                        </a:rPr>
                        <a:t>Tảo</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xoắn</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1541019155"/>
                  </a:ext>
                </a:extLst>
              </a:tr>
              <a:tr h="907627">
                <a:tc>
                  <a:txBody>
                    <a:bodyPr/>
                    <a:lstStyle/>
                    <a:p>
                      <a:r>
                        <a:rPr lang="en-US" sz="180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dược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liệu</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Hà</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thủ</a:t>
                      </a:r>
                      <a:r>
                        <a:rPr lang="en-US" sz="1800" baseline="0" dirty="0">
                          <a:latin typeface="Times New Roman" pitchFamily="18" charset="0"/>
                          <a:cs typeface="Times New Roman" pitchFamily="18" charset="0"/>
                        </a:rPr>
                        <a:t> ô, </a:t>
                      </a:r>
                      <a:r>
                        <a:rPr lang="en-US" sz="1800" baseline="0" dirty="0" err="1">
                          <a:latin typeface="Times New Roman" pitchFamily="18" charset="0"/>
                          <a:cs typeface="Times New Roman" pitchFamily="18" charset="0"/>
                        </a:rPr>
                        <a:t>diếp</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ổi</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tía</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tô</a:t>
                      </a:r>
                      <a:r>
                        <a:rPr lang="en-US" sz="1800" baseline="0" dirty="0">
                          <a:latin typeface="Times New Roman" pitchFamily="18" charset="0"/>
                          <a:cs typeface="Times New Roman" pitchFamily="18" charset="0"/>
                        </a:rPr>
                        <a:t>…</a:t>
                      </a:r>
                    </a:p>
                    <a:p>
                      <a:r>
                        <a:rPr lang="en-US" sz="1800" baseline="0" dirty="0">
                          <a:latin typeface="Times New Roman" pitchFamily="18" charset="0"/>
                          <a:cs typeface="Times New Roman" pitchFamily="18" charset="0"/>
                        </a:rPr>
                        <a:t>Con </a:t>
                      </a:r>
                      <a:r>
                        <a:rPr lang="en-US" sz="1800" baseline="0" dirty="0" err="1">
                          <a:latin typeface="Times New Roman" pitchFamily="18" charset="0"/>
                          <a:cs typeface="Times New Roman" pitchFamily="18" charset="0"/>
                        </a:rPr>
                        <a:t>trút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rắn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bọ</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cạp</a:t>
                      </a:r>
                      <a:r>
                        <a:rPr lang="en-US" sz="1800" baseline="0" dirty="0">
                          <a:latin typeface="Times New Roman" pitchFamily="18" charset="0"/>
                          <a:cs typeface="Times New Roman" pitchFamily="18" charset="0"/>
                        </a:rPr>
                        <a:t>….</a:t>
                      </a:r>
                    </a:p>
                    <a:p>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lim</a:t>
                      </a:r>
                      <a:r>
                        <a:rPr lang="en-US" sz="1800" baseline="0" dirty="0">
                          <a:latin typeface="Times New Roman" pitchFamily="18" charset="0"/>
                          <a:cs typeface="Times New Roman" pitchFamily="18" charset="0"/>
                        </a:rPr>
                        <a:t> chi, </a:t>
                      </a:r>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lim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xanh</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965703561"/>
                  </a:ext>
                </a:extLst>
              </a:tr>
              <a:tr h="363051">
                <a:tc>
                  <a:txBody>
                    <a:bodyPr/>
                    <a:lstStyle/>
                    <a:p>
                      <a:r>
                        <a:rPr lang="en-US" sz="180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đồ</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dùng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vật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dụng</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Gỗ</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lim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gỗ</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hương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gỗ</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mít</a:t>
                      </a:r>
                      <a:r>
                        <a:rPr lang="en-US" sz="1800" baseline="0" dirty="0">
                          <a:latin typeface="Times New Roman" pitchFamily="18" charset="0"/>
                          <a:cs typeface="Times New Roman" pitchFamily="18" charset="0"/>
                        </a:rPr>
                        <a:t>, san </a:t>
                      </a:r>
                      <a:r>
                        <a:rPr lang="en-US" sz="1800" baseline="0" dirty="0" err="1">
                          <a:latin typeface="Times New Roman" pitchFamily="18" charset="0"/>
                          <a:cs typeface="Times New Roman" pitchFamily="18" charset="0"/>
                        </a:rPr>
                        <a:t>hô</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2129738078"/>
                  </a:ext>
                </a:extLst>
              </a:tr>
              <a:tr h="363051">
                <a:tc>
                  <a:txBody>
                    <a:bodyPr/>
                    <a:lstStyle/>
                    <a:p>
                      <a:r>
                        <a:rPr lang="en-US" sz="180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nghiên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cứu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khoa</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học</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Cây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đậu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chuột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bạch</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3330278100"/>
                  </a:ext>
                </a:extLst>
              </a:tr>
              <a:tr h="363051">
                <a:tc>
                  <a:txBody>
                    <a:bodyPr/>
                    <a:lstStyle/>
                    <a:p>
                      <a:r>
                        <a:rPr lang="en-US" sz="1800" dirty="0" err="1">
                          <a:latin typeface="Times New Roman" pitchFamily="18" charset="0"/>
                          <a:cs typeface="Times New Roman" pitchFamily="18" charset="0"/>
                        </a:rPr>
                        <a:t>Giá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trị</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bảo</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tồn</a:t>
                      </a:r>
                      <a:r>
                        <a:rPr lang="en-US" sz="1800" baseline="0" dirty="0">
                          <a:latin typeface="Times New Roman" pitchFamily="18" charset="0"/>
                          <a:cs typeface="Times New Roman" pitchFamily="18" charset="0"/>
                        </a:rPr>
                        <a:t>, du </a:t>
                      </a:r>
                      <a:r>
                        <a:rPr lang="en-US" sz="1800" baseline="0" dirty="0" err="1">
                          <a:latin typeface="Times New Roman" pitchFamily="18" charset="0"/>
                          <a:cs typeface="Times New Roman" pitchFamily="18" charset="0"/>
                        </a:rPr>
                        <a:t>lịch</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Vooc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Cúc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Phương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cóc</a:t>
                      </a:r>
                      <a:r>
                        <a:rPr lang="en-US" sz="1800" baseline="0" dirty="0">
                          <a:latin typeface="Times New Roman" pitchFamily="18" charset="0"/>
                          <a:cs typeface="Times New Roman" pitchFamily="18" charset="0"/>
                        </a:rPr>
                        <a:t> Tam </a:t>
                      </a:r>
                      <a:r>
                        <a:rPr lang="en-US" sz="1800" baseline="0" dirty="0" err="1">
                          <a:latin typeface="Times New Roman" pitchFamily="18" charset="0"/>
                          <a:cs typeface="Times New Roman" pitchFamily="18" charset="0"/>
                        </a:rPr>
                        <a:t>Đảo</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1320281665"/>
                  </a:ext>
                </a:extLst>
              </a:tr>
              <a:tr h="635339">
                <a:tc>
                  <a:txBody>
                    <a:bodyPr/>
                    <a:lstStyle/>
                    <a:p>
                      <a:pPr algn="l"/>
                      <a:r>
                        <a:rPr lang="en-US" sz="1800" dirty="0" err="1">
                          <a:latin typeface="Times New Roman" pitchFamily="18" charset="0"/>
                          <a:cs typeface="Times New Roman" pitchFamily="18" charset="0"/>
                        </a:rPr>
                        <a:t>Giá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trị</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kinh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tế</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Lúa</a:t>
                      </a:r>
                      <a:r>
                        <a:rPr lang="en-US" sz="1800" dirty="0">
                          <a:latin typeface="Times New Roman" pitchFamily="18" charset="0"/>
                          <a:cs typeface="Times New Roman" pitchFamily="18" charset="0"/>
                        </a:rPr>
                        <a: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cao</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cà</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phê</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chè</a:t>
                      </a:r>
                      <a:r>
                        <a:rPr lang="en-US" sz="1800" baseline="0" dirty="0">
                          <a:latin typeface="Times New Roman" pitchFamily="18" charset="0"/>
                          <a:cs typeface="Times New Roman" pitchFamily="18" charset="0"/>
                        </a:rPr>
                        <a:t>,…</a:t>
                      </a:r>
                    </a:p>
                    <a:p>
                      <a:r>
                        <a:rPr lang="en-US" sz="1800" baseline="0" dirty="0" err="1">
                          <a:latin typeface="Times New Roman" pitchFamily="18" charset="0"/>
                          <a:cs typeface="Times New Roman" pitchFamily="18" charset="0"/>
                        </a:rPr>
                        <a:t>Tôm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lợn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cừu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cá</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sấu</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ong</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1141851417"/>
                  </a:ext>
                </a:extLst>
              </a:tr>
              <a:tr h="635339">
                <a:tc>
                  <a:txBody>
                    <a:bodyPr/>
                    <a:lstStyle/>
                    <a:p>
                      <a:r>
                        <a:rPr lang="en-US" sz="180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cảnh</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Cây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bàng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cây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phượng</a:t>
                      </a:r>
                      <a:r>
                        <a:rPr lang="en-US" sz="1800" baseline="0" dirty="0">
                          <a:latin typeface="Times New Roman" pitchFamily="18" charset="0"/>
                          <a:cs typeface="Times New Roman" pitchFamily="18" charset="0"/>
                        </a:rPr>
                        <a:t>, </a:t>
                      </a:r>
                    </a:p>
                    <a:p>
                      <a:r>
                        <a:rPr lang="en-US" sz="1800" baseline="0" dirty="0" err="1">
                          <a:latin typeface="Times New Roman" pitchFamily="18" charset="0"/>
                          <a:cs typeface="Times New Roman" pitchFamily="18" charset="0"/>
                        </a:rPr>
                        <a:t>Chó</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mèo</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10007"/>
                  </a:ext>
                </a:extLst>
              </a:tr>
              <a:tr h="794200">
                <a:tc>
                  <a:txBody>
                    <a:bodyPr/>
                    <a:lstStyle/>
                    <a:p>
                      <a:r>
                        <a:rPr lang="en-US" sz="1800" dirty="0" err="1">
                          <a:latin typeface="Times New Roman" pitchFamily="18" charset="0"/>
                          <a:cs typeface="Times New Roman" pitchFamily="18" charset="0"/>
                        </a:rPr>
                        <a:t>Phân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hủy</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xác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vật</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giúp</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làm</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sạch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môi</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trường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và</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cân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bằng</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sinh</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thái</a:t>
                      </a:r>
                      <a:endParaRPr lang="en-US" sz="1800" dirty="0">
                        <a:latin typeface="Times New Roman" pitchFamily="18" charset="0"/>
                        <a:cs typeface="Times New Roman" pitchFamily="18" charset="0"/>
                      </a:endParaRPr>
                    </a:p>
                  </a:txBody>
                  <a:tcPr marL="90705" marR="90705" marT="45353" marB="45353"/>
                </a:tc>
                <a:tc>
                  <a:txBody>
                    <a:bodyPr/>
                    <a:lstStyle/>
                    <a:p>
                      <a:r>
                        <a:rPr lang="en-US" sz="1800" dirty="0" err="1">
                          <a:latin typeface="Times New Roman" pitchFamily="18" charset="0"/>
                          <a:cs typeface="Times New Roman" pitchFamily="18" charset="0"/>
                        </a:rPr>
                        <a:t>Các</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nhóm</a:t>
                      </a:r>
                      <a:r>
                        <a:rPr lang="en-US" sz="1800" baseline="0" dirty="0">
                          <a:latin typeface="Times New Roman" pitchFamily="18" charset="0"/>
                          <a:cs typeface="Times New Roman" pitchFamily="18" charset="0"/>
                        </a:rPr>
                        <a:t> vi </a:t>
                      </a:r>
                      <a:r>
                        <a:rPr lang="en-US" sz="1800" baseline="0" dirty="0" err="1">
                          <a:latin typeface="Times New Roman" pitchFamily="18" charset="0"/>
                          <a:cs typeface="Times New Roman" pitchFamily="18" charset="0"/>
                        </a:rPr>
                        <a:t>khuẩn</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nấm</a:t>
                      </a:r>
                      <a:r>
                        <a:rPr lang="en-US" sz="1800" baseline="0" dirty="0">
                          <a:latin typeface="Times New Roman" pitchFamily="18" charset="0"/>
                          <a:cs typeface="Times New Roman" pitchFamily="18" charset="0"/>
                        </a:rPr>
                        <a:t> , </a:t>
                      </a:r>
                      <a:r>
                        <a:rPr lang="en-US" sz="1800" baseline="0" dirty="0" err="1">
                          <a:latin typeface="Times New Roman" pitchFamily="18" charset="0"/>
                          <a:cs typeface="Times New Roman" pitchFamily="18" charset="0"/>
                        </a:rPr>
                        <a:t>trai</a:t>
                      </a:r>
                      <a:r>
                        <a:rPr lang="en-US" sz="1800" baseline="0" dirty="0">
                          <a:latin typeface="Times New Roman" pitchFamily="18" charset="0"/>
                          <a:cs typeface="Times New Roman" pitchFamily="18" charset="0"/>
                        </a:rPr>
                        <a:t>…</a:t>
                      </a:r>
                      <a:endParaRPr lang="en-US" sz="1800" dirty="0">
                        <a:latin typeface="Times New Roman" pitchFamily="18" charset="0"/>
                        <a:cs typeface="Times New Roman" pitchFamily="18" charset="0"/>
                      </a:endParaRPr>
                    </a:p>
                  </a:txBody>
                  <a:tcPr marL="90705" marR="90705" marT="45353" marB="45353"/>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8360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3573608" y="-19051"/>
            <a:ext cx="5444836" cy="1052945"/>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MỞ </a:t>
            </a:r>
            <a:r>
              <a:rPr lang="en-US" sz="2800" b="1" dirty="0" smtClean="0">
                <a:solidFill>
                  <a:srgbClr val="FF0000"/>
                </a:solidFill>
                <a:latin typeface="Times New Roman" pitchFamily="18" charset="0"/>
                <a:cs typeface="Times New Roman" pitchFamily="18" charset="0"/>
              </a:rPr>
              <a:t>RỘNG</a:t>
            </a:r>
            <a:endParaRPr lang="en-US" sz="2800" b="1" dirty="0">
              <a:solidFill>
                <a:srgbClr val="FF0000"/>
              </a:solidFill>
              <a:latin typeface="Times New Roman" pitchFamily="18" charset="0"/>
              <a:cs typeface="Times New Roman" pitchFamily="18" charset="0"/>
            </a:endParaRPr>
          </a:p>
        </p:txBody>
      </p:sp>
      <p:sp>
        <p:nvSpPr>
          <p:cNvPr id="4" name="AutoShape 62"/>
          <p:cNvSpPr>
            <a:spLocks noChangeArrowheads="1"/>
          </p:cNvSpPr>
          <p:nvPr/>
        </p:nvSpPr>
        <p:spPr bwMode="gray">
          <a:xfrm>
            <a:off x="3768773" y="5921194"/>
            <a:ext cx="4654455" cy="787791"/>
          </a:xfrm>
          <a:prstGeom prst="roundRect">
            <a:avLst>
              <a:gd name="adj" fmla="val 16667"/>
            </a:avLst>
          </a:prstGeom>
          <a:solidFill>
            <a:schemeClr val="accent2"/>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algn="ctr" eaLnBrk="0" hangingPunct="0">
              <a:defRPr/>
            </a:pPr>
            <a:r>
              <a:rPr lang="en-US" sz="2800" b="1" i="1" dirty="0" err="1">
                <a:latin typeface="Times New Roman" pitchFamily="18" charset="0"/>
                <a:cs typeface="Times New Roman" pitchFamily="18" charset="0"/>
              </a:rPr>
              <a:t>Làm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nhóm</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nhà</a:t>
            </a:r>
            <a:endParaRPr lang="en-US" sz="2800" b="1" i="1" dirty="0">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D02D42CC-253E-4CB6-8F89-EA205CFB7B2D}"/>
              </a:ext>
            </a:extLst>
          </p:cNvPr>
          <p:cNvSpPr txBox="1"/>
          <p:nvPr/>
        </p:nvSpPr>
        <p:spPr>
          <a:xfrm>
            <a:off x="1188488" y="991673"/>
            <a:ext cx="10645140" cy="523220"/>
          </a:xfrm>
          <a:prstGeom prst="rect">
            <a:avLst/>
          </a:prstGeom>
          <a:noFill/>
        </p:spPr>
        <p:txBody>
          <a:bodyPr wrap="square">
            <a:spAutoFit/>
          </a:bodyPr>
          <a:lstStyle/>
          <a:p>
            <a:pPr>
              <a:defRPr/>
            </a:pPr>
            <a:r>
              <a:rPr lang="en-US" sz="2800" b="1" i="1" dirty="0" err="1">
                <a:latin typeface="Times New Roman" panose="02020603050405020304" pitchFamily="18" charset="0"/>
                <a:cs typeface="Times New Roman" panose="02020603050405020304" pitchFamily="18" charset="0"/>
              </a:rPr>
              <a:t>Thiết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áp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825" y="1514893"/>
            <a:ext cx="5086350" cy="4259818"/>
          </a:xfrm>
          <a:prstGeom prst="rect">
            <a:avLst/>
          </a:prstGeom>
        </p:spPr>
      </p:pic>
    </p:spTree>
    <p:extLst>
      <p:ext uri="{BB962C8B-B14F-4D97-AF65-F5344CB8AC3E}">
        <p14:creationId xmlns:p14="http://schemas.microsoft.com/office/powerpoint/2010/main" val="17200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2762009" y="42425"/>
            <a:ext cx="7037364" cy="800183"/>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MỤC TIÊU CẦN ĐẠT</a:t>
            </a:r>
          </a:p>
        </p:txBody>
      </p:sp>
      <p:sp>
        <p:nvSpPr>
          <p:cNvPr id="4" name="Rectangle 3"/>
          <p:cNvSpPr/>
          <p:nvPr/>
        </p:nvSpPr>
        <p:spPr>
          <a:xfrm>
            <a:off x="-153159" y="1268506"/>
            <a:ext cx="5955476" cy="523220"/>
          </a:xfrm>
          <a:prstGeom prst="rect">
            <a:avLst/>
          </a:prstGeom>
        </p:spPr>
        <p:txBody>
          <a:bodyPr wrap="square">
            <a:spAutoFit/>
          </a:bodyPr>
          <a:lstStyle/>
          <a:p>
            <a:pPr algn="ctr"/>
            <a:r>
              <a:rPr lang="en-US" sz="2800" b="1" dirty="0">
                <a:solidFill>
                  <a:prstClr val="black"/>
                </a:solidFill>
                <a:latin typeface="Times New Roman" pitchFamily="18" charset="0"/>
                <a:cs typeface="Times New Roman" pitchFamily="18" charset="0"/>
              </a:rPr>
              <a:t>1. </a:t>
            </a:r>
            <a:r>
              <a:rPr lang="en-US" sz="2800" b="1" dirty="0" err="1">
                <a:solidFill>
                  <a:prstClr val="black"/>
                </a:solidFill>
                <a:latin typeface="Times New Roman" pitchFamily="18" charset="0"/>
                <a:cs typeface="Times New Roman" pitchFamily="18" charset="0"/>
              </a:rPr>
              <a:t>Đa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dạng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sinh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học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gì</a:t>
            </a:r>
            <a:r>
              <a:rPr lang="en-US" sz="2800" b="1" dirty="0">
                <a:solidFill>
                  <a:prstClr val="black"/>
                </a:solidFill>
                <a:latin typeface="Times New Roman" pitchFamily="18" charset="0"/>
                <a:cs typeface="Times New Roman" pitchFamily="18" charset="0"/>
              </a:rPr>
              <a:t>?</a:t>
            </a:r>
          </a:p>
        </p:txBody>
      </p:sp>
      <p:sp>
        <p:nvSpPr>
          <p:cNvPr id="6" name="Rectangle 5"/>
          <p:cNvSpPr/>
          <p:nvPr/>
        </p:nvSpPr>
        <p:spPr>
          <a:xfrm>
            <a:off x="919330" y="1775575"/>
            <a:ext cx="3652671" cy="523220"/>
          </a:xfrm>
          <a:prstGeom prst="rect">
            <a:avLst/>
          </a:prstGeom>
        </p:spPr>
        <p:txBody>
          <a:bodyPr wrap="square">
            <a:spAutoFit/>
          </a:bodyPr>
          <a:lstStyle/>
          <a:p>
            <a:pPr algn="ctr"/>
            <a:r>
              <a:rPr lang="en-US" sz="2800" b="1" dirty="0" err="1">
                <a:solidFill>
                  <a:prstClr val="black"/>
                </a:solidFill>
                <a:latin typeface="Times New Roman" pitchFamily="18" charset="0"/>
                <a:cs typeface="Times New Roman" pitchFamily="18" charset="0"/>
              </a:rPr>
              <a:t>Mục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tiêu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cần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đạt</a:t>
            </a:r>
            <a:r>
              <a:rPr lang="en-US" sz="2800" b="1" dirty="0">
                <a:solidFill>
                  <a:prstClr val="black"/>
                </a:solidFill>
                <a:latin typeface="Times New Roman" pitchFamily="18" charset="0"/>
                <a:cs typeface="Times New Roman" pitchFamily="18" charset="0"/>
              </a:rPr>
              <a:t>:</a:t>
            </a:r>
          </a:p>
        </p:txBody>
      </p:sp>
      <p:sp>
        <p:nvSpPr>
          <p:cNvPr id="7" name="Rectangle 6"/>
          <p:cNvSpPr/>
          <p:nvPr/>
        </p:nvSpPr>
        <p:spPr>
          <a:xfrm>
            <a:off x="1762712" y="2298795"/>
            <a:ext cx="5694156" cy="523220"/>
          </a:xfrm>
          <a:prstGeom prst="rect">
            <a:avLst/>
          </a:prstGeom>
        </p:spPr>
        <p:txBody>
          <a:bodyPr wrap="square">
            <a:spAutoFit/>
          </a:bodyPr>
          <a:lstStyle/>
          <a:p>
            <a:pPr algn="ctr"/>
            <a:r>
              <a:rPr lang="en-US" sz="2800" b="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niệm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endParaRPr lang="en-US" sz="2800" dirty="0">
              <a:solidFill>
                <a:prstClr val="black"/>
              </a:solidFill>
              <a:latin typeface="Times New Roman" pitchFamily="18" charset="0"/>
              <a:cs typeface="Times New Roman" pitchFamily="18" charset="0"/>
            </a:endParaRPr>
          </a:p>
        </p:txBody>
      </p:sp>
      <p:sp>
        <p:nvSpPr>
          <p:cNvPr id="8" name="Rectangle 7"/>
          <p:cNvSpPr/>
          <p:nvPr/>
        </p:nvSpPr>
        <p:spPr>
          <a:xfrm>
            <a:off x="1803813" y="2805864"/>
            <a:ext cx="7997009" cy="523220"/>
          </a:xfrm>
          <a:prstGeom prst="rect">
            <a:avLst/>
          </a:prstGeom>
        </p:spPr>
        <p:txBody>
          <a:bodyPr wrap="square">
            <a:spAutoFit/>
          </a:bodyPr>
          <a:lstStyle/>
          <a:p>
            <a:pPr algn="ct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phân</a:t>
            </a:r>
            <a:r>
              <a:rPr lang="en-US" sz="2800" dirty="0">
                <a:solidFill>
                  <a:prstClr val="black"/>
                </a:solidFill>
                <a:latin typeface="Times New Roman" pitchFamily="18" charset="0"/>
                <a:cs typeface="Times New Roman" pitchFamily="18" charset="0"/>
              </a:rPr>
              <a:t> chia </a:t>
            </a:r>
            <a:r>
              <a:rPr lang="en-US" sz="2800" dirty="0" err="1">
                <a:solidFill>
                  <a:prstClr val="black"/>
                </a:solidFill>
                <a:latin typeface="Times New Roman" pitchFamily="18" charset="0"/>
                <a:cs typeface="Times New Roman" pitchFamily="18" charset="0"/>
              </a:rPr>
              <a:t>như</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nào</a:t>
            </a:r>
            <a:r>
              <a:rPr lang="en-US" sz="2800" dirty="0">
                <a:solidFill>
                  <a:prstClr val="black"/>
                </a:solidFill>
                <a:latin typeface="Times New Roman" pitchFamily="18" charset="0"/>
                <a:cs typeface="Times New Roman" pitchFamily="18" charset="0"/>
              </a:rPr>
              <a:t>?</a:t>
            </a:r>
          </a:p>
        </p:txBody>
      </p:sp>
      <p:sp>
        <p:nvSpPr>
          <p:cNvPr id="9" name="Rectangle 8"/>
          <p:cNvSpPr/>
          <p:nvPr/>
        </p:nvSpPr>
        <p:spPr>
          <a:xfrm>
            <a:off x="774891" y="3312933"/>
            <a:ext cx="4986301" cy="523220"/>
          </a:xfrm>
          <a:prstGeom prst="rect">
            <a:avLst/>
          </a:prstGeom>
        </p:spPr>
        <p:txBody>
          <a:bodyPr wrap="none">
            <a:spAutoFit/>
          </a:bodyPr>
          <a:lstStyle/>
          <a:p>
            <a:pPr algn="ctr" eaLnBrk="0" hangingPunct="0">
              <a:defRPr/>
            </a:pPr>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i="1" dirty="0">
                <a:latin typeface="Times New Roman" pitchFamily="18" charset="0"/>
                <a:cs typeface="Times New Roman" pitchFamily="18" charset="0"/>
              </a:rPr>
              <a:t>.</a:t>
            </a:r>
          </a:p>
        </p:txBody>
      </p:sp>
      <p:sp>
        <p:nvSpPr>
          <p:cNvPr id="10" name="Rectangle 9"/>
          <p:cNvSpPr/>
          <p:nvPr/>
        </p:nvSpPr>
        <p:spPr>
          <a:xfrm>
            <a:off x="957119" y="3738831"/>
            <a:ext cx="3652671" cy="523220"/>
          </a:xfrm>
          <a:prstGeom prst="rect">
            <a:avLst/>
          </a:prstGeom>
        </p:spPr>
        <p:txBody>
          <a:bodyPr wrap="square">
            <a:spAutoFit/>
          </a:bodyPr>
          <a:lstStyle/>
          <a:p>
            <a:pPr algn="ctr"/>
            <a:r>
              <a:rPr lang="en-US" sz="2800" b="1" dirty="0" err="1">
                <a:solidFill>
                  <a:prstClr val="black"/>
                </a:solidFill>
                <a:latin typeface="Times New Roman" pitchFamily="18" charset="0"/>
                <a:cs typeface="Times New Roman" pitchFamily="18" charset="0"/>
              </a:rPr>
              <a:t>Mục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tiêu</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cần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đạt</a:t>
            </a:r>
            <a:r>
              <a:rPr lang="en-US" sz="2800" b="1" dirty="0">
                <a:solidFill>
                  <a:prstClr val="black"/>
                </a:solidFill>
                <a:latin typeface="Times New Roman" pitchFamily="18" charset="0"/>
                <a:cs typeface="Times New Roman" pitchFamily="18" charset="0"/>
              </a:rPr>
              <a:t>:</a:t>
            </a:r>
          </a:p>
        </p:txBody>
      </p:sp>
      <p:sp>
        <p:nvSpPr>
          <p:cNvPr id="11" name="Rectangle 10"/>
          <p:cNvSpPr/>
          <p:nvPr/>
        </p:nvSpPr>
        <p:spPr>
          <a:xfrm>
            <a:off x="1581358" y="4194744"/>
            <a:ext cx="8441917" cy="954107"/>
          </a:xfrm>
          <a:prstGeom prst="rect">
            <a:avLst/>
          </a:prstGeom>
        </p:spPr>
        <p:txBody>
          <a:bodyPr wrap="square">
            <a:spAutoFit/>
          </a:bodyPr>
          <a:lstStyle/>
          <a:p>
            <a:pPr algn="ct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trò</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sinh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học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tiễn</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290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1122634" y="1435569"/>
            <a:ext cx="4641014"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1.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gì</a:t>
            </a:r>
            <a:r>
              <a:rPr lang="en-US" sz="3200" b="1" i="1" dirty="0">
                <a:latin typeface="Times New Roman" pitchFamily="18" charset="0"/>
                <a:cs typeface="Times New Roman" pitchFamily="18" charset="0"/>
              </a:rPr>
              <a:t>?</a:t>
            </a:r>
          </a:p>
        </p:txBody>
      </p:sp>
      <p:sp>
        <p:nvSpPr>
          <p:cNvPr id="8" name="Rectangle 7"/>
          <p:cNvSpPr/>
          <p:nvPr/>
        </p:nvSpPr>
        <p:spPr>
          <a:xfrm>
            <a:off x="1655536" y="2834973"/>
            <a:ext cx="9283311" cy="1077218"/>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sự</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phú</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về</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số</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lượng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loài</a:t>
            </a:r>
            <a:r>
              <a:rPr lang="en-US" sz="3200" b="1" i="1" dirty="0">
                <a:latin typeface="Times New Roman" pitchFamily="18" charset="0"/>
                <a:cs typeface="Times New Roman" pitchFamily="18" charset="0"/>
              </a:rPr>
              <a:t>, </a:t>
            </a:r>
          </a:p>
          <a:p>
            <a:pPr algn="ctr" eaLnBrk="0" hangingPunct="0">
              <a:defRPr/>
            </a:pPr>
            <a:r>
              <a:rPr lang="en-US" sz="3200" b="1" i="1" dirty="0" err="1">
                <a:latin typeface="Times New Roman" pitchFamily="18" charset="0"/>
                <a:cs typeface="Times New Roman" pitchFamily="18" charset="0"/>
              </a:rPr>
              <a:t>số</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thể</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loài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môi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trường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sống</a:t>
            </a:r>
            <a:endParaRPr lang="en-US" sz="3200" b="1" i="1" dirty="0">
              <a:latin typeface="Times New Roman" pitchFamily="18" charset="0"/>
              <a:cs typeface="Times New Roman" pitchFamily="18" charset="0"/>
            </a:endParaRPr>
          </a:p>
        </p:txBody>
      </p:sp>
      <p:sp>
        <p:nvSpPr>
          <p:cNvPr id="7" name="Up Ribbon 6">
            <a:extLst>
              <a:ext uri="{FF2B5EF4-FFF2-40B4-BE49-F238E27FC236}">
                <a16:creationId xmlns="" xmlns:a16="http://schemas.microsoft.com/office/drawing/2014/main" id="{AD48A449-9167-4A75-8C94-95C8749E8528}"/>
              </a:ext>
            </a:extLst>
          </p:cNvPr>
          <p:cNvSpPr/>
          <p:nvPr/>
        </p:nvSpPr>
        <p:spPr>
          <a:xfrm>
            <a:off x="2638158" y="0"/>
            <a:ext cx="7037364" cy="928255"/>
          </a:xfrm>
          <a:prstGeom prst="ribbon2">
            <a:avLst>
              <a:gd name="adj1" fmla="val 11484"/>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1.Đa </a:t>
            </a:r>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8434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Up Ribbon 3">
            <a:extLst>
              <a:ext uri="{FF2B5EF4-FFF2-40B4-BE49-F238E27FC236}">
                <a16:creationId xmlns="" xmlns:a16="http://schemas.microsoft.com/office/drawing/2014/main" id="{AD48A449-9167-4A75-8C94-95C8749E8528}"/>
              </a:ext>
            </a:extLst>
          </p:cNvPr>
          <p:cNvSpPr/>
          <p:nvPr/>
        </p:nvSpPr>
        <p:spPr>
          <a:xfrm>
            <a:off x="2592438" y="0"/>
            <a:ext cx="7037364" cy="928255"/>
          </a:xfrm>
          <a:prstGeom prst="ribbon2">
            <a:avLst>
              <a:gd name="adj1" fmla="val 11484"/>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1.Đa </a:t>
            </a:r>
            <a:r>
              <a:rPr lang="en-US" sz="3200" b="1" dirty="0" err="1">
                <a:solidFill>
                  <a:srgbClr val="FF0000"/>
                </a:solidFill>
                <a:latin typeface="Times New Roman" pitchFamily="18" charset="0"/>
                <a:cs typeface="Times New Roman" pitchFamily="18" charset="0"/>
              </a:rPr>
              <a:t>dạng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
        <p:nvSpPr>
          <p:cNvPr id="6" name="Rectangle 5"/>
          <p:cNvSpPr/>
          <p:nvPr/>
        </p:nvSpPr>
        <p:spPr>
          <a:xfrm>
            <a:off x="558832" y="1539188"/>
            <a:ext cx="11395656" cy="523220"/>
          </a:xfrm>
          <a:prstGeom prst="rect">
            <a:avLst/>
          </a:prstGeom>
        </p:spPr>
        <p:txBody>
          <a:bodyPr wrap="square">
            <a:spAutoFit/>
          </a:bodyPr>
          <a:lstStyle/>
          <a:p>
            <a:pPr algn="ct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phân</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a:t>
            </a:r>
          </a:p>
        </p:txBody>
      </p:sp>
      <p:sp>
        <p:nvSpPr>
          <p:cNvPr id="8" name="Rectangle 7"/>
          <p:cNvSpPr/>
          <p:nvPr/>
        </p:nvSpPr>
        <p:spPr>
          <a:xfrm>
            <a:off x="398173" y="3085164"/>
            <a:ext cx="11395656" cy="830997"/>
          </a:xfrm>
          <a:prstGeom prst="rect">
            <a:avLst/>
          </a:prstGeom>
        </p:spPr>
        <p:txBody>
          <a:bodyPr wrap="square">
            <a:spAutoFit/>
          </a:bodyPr>
          <a:lstStyle/>
          <a:p>
            <a:pPr algn="ctr"/>
            <a:r>
              <a:rPr lang="en-US" sz="2400" b="1" dirty="0">
                <a:solidFill>
                  <a:srgbClr val="FF0000"/>
                </a:solidFill>
                <a:latin typeface="Times New Roman" pitchFamily="18" charset="0"/>
                <a:cs typeface="Times New Roman" pitchFamily="18" charset="0"/>
              </a:rPr>
              <a:t>XEM VIDEO ĐA DẠNG SINH HỌC</a:t>
            </a:r>
          </a:p>
          <a:p>
            <a:pPr algn="ctr"/>
            <a:r>
              <a:rPr lang="en-US" sz="2400" b="1" dirty="0">
                <a:solidFill>
                  <a:srgbClr val="FF0000"/>
                </a:solidFill>
                <a:latin typeface="Times New Roman" pitchFamily="18" charset="0"/>
                <a:cs typeface="Times New Roman" pitchFamily="18" charset="0"/>
                <a:hlinkClick r:id="rId2"/>
              </a:rPr>
              <a:t>https://youtu.be/6sRhl5iaUwY</a:t>
            </a:r>
            <a:r>
              <a:rPr lang="en-US" sz="2400" b="1" dirty="0">
                <a:solidFill>
                  <a:srgbClr val="FF0000"/>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57156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Up Ribbon 2">
            <a:extLst>
              <a:ext uri="{FF2B5EF4-FFF2-40B4-BE49-F238E27FC236}">
                <a16:creationId xmlns="" xmlns:a16="http://schemas.microsoft.com/office/drawing/2014/main" id="{AD48A449-9167-4A75-8C94-95C8749E8528}"/>
              </a:ext>
            </a:extLst>
          </p:cNvPr>
          <p:cNvSpPr/>
          <p:nvPr/>
        </p:nvSpPr>
        <p:spPr>
          <a:xfrm>
            <a:off x="2482710" y="1"/>
            <a:ext cx="7037364" cy="997526"/>
          </a:xfrm>
          <a:prstGeom prst="ribbon2">
            <a:avLst>
              <a:gd name="adj1" fmla="val 16667"/>
              <a:gd name="adj2" fmla="val 697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itchFamily="18" charset="0"/>
                <a:cs typeface="Times New Roman" pitchFamily="18" charset="0"/>
              </a:rPr>
              <a:t>GỢI Ý SẢN PHẨM</a:t>
            </a:r>
          </a:p>
        </p:txBody>
      </p:sp>
      <p:sp>
        <p:nvSpPr>
          <p:cNvPr id="6" name="Rectangle 5"/>
          <p:cNvSpPr/>
          <p:nvPr/>
        </p:nvSpPr>
        <p:spPr>
          <a:xfrm>
            <a:off x="834253" y="1240024"/>
            <a:ext cx="9858789" cy="584775"/>
          </a:xfrm>
          <a:prstGeom prst="rect">
            <a:avLst/>
          </a:prstGeom>
        </p:spPr>
        <p:txBody>
          <a:bodyPr wrap="none">
            <a:spAutoFit/>
          </a:bodyPr>
          <a:lstStyle/>
          <a:p>
            <a:pPr algn="ctr" eaLnBrk="0" hangingPunct="0">
              <a:defRPr/>
            </a:pP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phân</a:t>
            </a:r>
            <a:r>
              <a:rPr lang="en-US" sz="3200" b="1" i="1" dirty="0">
                <a:latin typeface="Times New Roman" pitchFamily="18" charset="0"/>
                <a:cs typeface="Times New Roman" pitchFamily="18" charset="0"/>
              </a:rPr>
              <a:t> chia </a:t>
            </a:r>
            <a:r>
              <a:rPr lang="en-US" sz="3200" b="1" i="1" dirty="0" err="1">
                <a:latin typeface="Times New Roman" pitchFamily="18" charset="0"/>
                <a:cs typeface="Times New Roman" pitchFamily="18" charset="0"/>
              </a:rPr>
              <a:t>theo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a:t>
            </a:r>
            <a:r>
              <a:rPr lang="en-US" sz="3200" b="1" i="1" dirty="0">
                <a:latin typeface="Times New Roman" pitchFamily="18" charset="0"/>
                <a:cs typeface="Times New Roman" pitchFamily="18" charset="0"/>
              </a:rPr>
              <a:t>:</a:t>
            </a:r>
          </a:p>
        </p:txBody>
      </p:sp>
      <p:sp>
        <p:nvSpPr>
          <p:cNvPr id="7" name="Rectangle 6"/>
          <p:cNvSpPr/>
          <p:nvPr/>
        </p:nvSpPr>
        <p:spPr>
          <a:xfrm>
            <a:off x="2381106" y="1896734"/>
            <a:ext cx="5726248"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hoang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mạc</a:t>
            </a:r>
            <a:endParaRPr lang="en-US" sz="3200" b="1" i="1" dirty="0">
              <a:latin typeface="Times New Roman" pitchFamily="18" charset="0"/>
              <a:cs typeface="Times New Roman" pitchFamily="18" charset="0"/>
            </a:endParaRPr>
          </a:p>
        </p:txBody>
      </p:sp>
      <p:sp>
        <p:nvSpPr>
          <p:cNvPr id="8" name="Rectangle 7"/>
          <p:cNvSpPr/>
          <p:nvPr/>
        </p:nvSpPr>
        <p:spPr>
          <a:xfrm>
            <a:off x="2381106" y="2579255"/>
            <a:ext cx="5726248"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đài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nguyên</a:t>
            </a:r>
            <a:endParaRPr lang="en-US" sz="3200" b="1" i="1" dirty="0">
              <a:latin typeface="Times New Roman" pitchFamily="18" charset="0"/>
              <a:cs typeface="Times New Roman" pitchFamily="18" charset="0"/>
            </a:endParaRPr>
          </a:p>
        </p:txBody>
      </p:sp>
      <p:sp>
        <p:nvSpPr>
          <p:cNvPr id="9" name="Rectangle 8"/>
          <p:cNvSpPr/>
          <p:nvPr/>
        </p:nvSpPr>
        <p:spPr>
          <a:xfrm>
            <a:off x="2366679" y="3261776"/>
            <a:ext cx="5543505"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vùng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ôn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đới</a:t>
            </a:r>
            <a:endParaRPr lang="en-US" sz="3200" b="1" i="1" dirty="0">
              <a:latin typeface="Times New Roman" pitchFamily="18" charset="0"/>
              <a:cs typeface="Times New Roman" pitchFamily="18" charset="0"/>
            </a:endParaRPr>
          </a:p>
        </p:txBody>
      </p:sp>
      <p:sp>
        <p:nvSpPr>
          <p:cNvPr id="10" name="Rectangle 9"/>
          <p:cNvSpPr/>
          <p:nvPr/>
        </p:nvSpPr>
        <p:spPr>
          <a:xfrm>
            <a:off x="2381106" y="4042042"/>
            <a:ext cx="5529078" cy="584775"/>
          </a:xfrm>
          <a:prstGeom prst="rect">
            <a:avLst/>
          </a:prstGeom>
        </p:spPr>
        <p:txBody>
          <a:bodyPr wrap="none">
            <a:spAutoFit/>
          </a:bodyPr>
          <a:lstStyle/>
          <a:p>
            <a:pPr algn="ctr" eaLnBrk="0" hangingPunct="0">
              <a:defRPr/>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vùng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lá</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kim</a:t>
            </a:r>
            <a:endParaRPr lang="en-US" sz="3200" b="1" i="1" dirty="0">
              <a:latin typeface="Times New Roman" pitchFamily="18" charset="0"/>
              <a:cs typeface="Times New Roman" pitchFamily="18" charset="0"/>
            </a:endParaRPr>
          </a:p>
        </p:txBody>
      </p:sp>
      <p:sp>
        <p:nvSpPr>
          <p:cNvPr id="11" name="Rectangle 10"/>
          <p:cNvSpPr/>
          <p:nvPr/>
        </p:nvSpPr>
        <p:spPr>
          <a:xfrm>
            <a:off x="2381106" y="4712082"/>
            <a:ext cx="3911648" cy="584775"/>
          </a:xfrm>
          <a:prstGeom prst="rect">
            <a:avLst/>
          </a:prstGeom>
        </p:spPr>
        <p:txBody>
          <a:bodyPr wrap="none">
            <a:spAutoFit/>
          </a:bodyPr>
          <a:lstStyle/>
          <a:p>
            <a:pPr algn="ctr" eaLnBrk="0" hangingPunct="0">
              <a:defRPr/>
            </a:pPr>
            <a:r>
              <a:rPr lang="en-US" sz="3200" b="1" i="1" dirty="0" smtClean="0">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2916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310640" y="0"/>
            <a:ext cx="9587345" cy="646331"/>
          </a:xfrm>
          <a:prstGeom prst="rect">
            <a:avLst/>
          </a:prstGeom>
        </p:spPr>
        <p:txBody>
          <a:bodyPr wrap="square">
            <a:spAutoFit/>
          </a:bodyPr>
          <a:lstStyle/>
          <a:p>
            <a:pPr algn="ctr">
              <a:defRPr/>
            </a:pP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Khí</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hậu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hoang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mạc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khô</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nóng</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ít</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smtClean="0">
                <a:solidFill>
                  <a:srgbClr val="FFFF00"/>
                </a:solidFill>
                <a:latin typeface="Times New Roman" panose="02020603050405020304" pitchFamily="18" charset="0"/>
                <a:cs typeface="Times New Roman" panose="02020603050405020304" pitchFamily="18" charset="0"/>
              </a:rPr>
              <a:t>nước</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4" descr="Choáng ngợp vẻ đẹp của ốc đảo giữa lòng sa mạc Saha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983" y="1064545"/>
            <a:ext cx="9712035" cy="46180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oang mạc nào lớn nhất thế giới? - Zing - Tri thức trực t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984" y="1064545"/>
            <a:ext cx="9712034" cy="46180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ang mạc – Wikipedia tiếng Việ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984" y="1064546"/>
            <a:ext cx="9712034" cy="4746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hững loài cây kỳ quái biết &quot;chịu đựng&quot; sa m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9984" y="1064546"/>
            <a:ext cx="9739743" cy="4746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ự thích nghi của sinh vật với môi trường số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7245" y="1064546"/>
            <a:ext cx="9885219" cy="4835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Đa dạng sinh học | Học trực tuyế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0640" y="1064546"/>
            <a:ext cx="9751645" cy="483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7818" y="106200"/>
            <a:ext cx="11596255" cy="584775"/>
          </a:xfrm>
          <a:prstGeom prst="rect">
            <a:avLst/>
          </a:prstGeom>
        </p:spPr>
        <p:txBody>
          <a:bodyPr wrap="square">
            <a:spAutoFit/>
          </a:bodyPr>
          <a:lstStyle/>
          <a:p>
            <a:pPr algn="ctr">
              <a:defRPr/>
            </a:pP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Khí</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hậu</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đài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nguyên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lạnh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băng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tuyết</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phủ</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gần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như</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quanh</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năm</a:t>
            </a:r>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4" name="Picture 3" descr="C:\Users\Admin\Desktop\Alpine_tundra.jpg"/>
          <p:cNvPicPr>
            <a:picLocks noChangeAspect="1" noChangeArrowheads="1"/>
          </p:cNvPicPr>
          <p:nvPr/>
        </p:nvPicPr>
        <p:blipFill>
          <a:blip r:embed="rId2"/>
          <a:srcRect/>
          <a:stretch>
            <a:fillRect/>
          </a:stretch>
        </p:blipFill>
        <p:spPr bwMode="auto">
          <a:xfrm>
            <a:off x="1066800" y="1153124"/>
            <a:ext cx="10072255" cy="4527239"/>
          </a:xfrm>
          <a:prstGeom prst="rect">
            <a:avLst/>
          </a:prstGeom>
          <a:noFill/>
        </p:spPr>
      </p:pic>
      <p:pic>
        <p:nvPicPr>
          <p:cNvPr id="6" name="Picture 2" descr="Đa dạng sinh học | Học trực tuyế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1153124"/>
            <a:ext cx="10072254" cy="4527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Đa dạng sinh học | Học trực tuyế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900545"/>
            <a:ext cx="10072256"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 y="0"/>
            <a:ext cx="12192000" cy="67471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115568" y="-82296"/>
            <a:ext cx="10065050" cy="1012585"/>
          </a:xfrm>
          <a:prstGeom prst="rect">
            <a:avLst/>
          </a:prstGeom>
        </p:spPr>
        <p:txBody>
          <a:bodyPr wrap="square">
            <a:spAutoFit/>
          </a:bodyPr>
          <a:lstStyle/>
          <a:p>
            <a:pPr algn="ctr">
              <a:lnSpc>
                <a:spcPct val="115000"/>
              </a:lnSpc>
              <a:spcAft>
                <a:spcPts val="1000"/>
              </a:spcAft>
            </a:pPr>
            <a:r>
              <a:rPr lang="en-US" sz="2600" b="1" dirty="0" err="1">
                <a:solidFill>
                  <a:srgbClr val="FFFF00"/>
                </a:solidFill>
                <a:latin typeface="Times New Roman" pitchFamily="18" charset="0"/>
                <a:ea typeface="Calibri" panose="020F0502020204030204" pitchFamily="34" charset="0"/>
                <a:cs typeface="Times New Roman" pitchFamily="18" charset="0"/>
              </a:rPr>
              <a:t>Khí</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hậu</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nhiệt</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đới</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gió</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mùa</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thực</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vật</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có</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quanh</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năm</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là</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nguồn</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thức</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ăn</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dồi</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dào</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cho</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các</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loài</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động</a:t>
            </a:r>
            <a:r>
              <a:rPr lang="en-US" sz="2600" b="1" dirty="0">
                <a:solidFill>
                  <a:srgbClr val="FFFF00"/>
                </a:solidFill>
                <a:latin typeface="Times New Roman" pitchFamily="18" charset="0"/>
                <a:ea typeface="Calibri" panose="020F0502020204030204" pitchFamily="34" charset="0"/>
                <a:cs typeface="Times New Roman" pitchFamily="18" charset="0"/>
              </a:rPr>
              <a:t> </a:t>
            </a:r>
            <a:r>
              <a:rPr lang="en-US" sz="2600" b="1" dirty="0" err="1">
                <a:solidFill>
                  <a:srgbClr val="FFFF00"/>
                </a:solidFill>
                <a:latin typeface="Times New Roman" pitchFamily="18" charset="0"/>
                <a:ea typeface="Calibri" panose="020F0502020204030204" pitchFamily="34" charset="0"/>
                <a:cs typeface="Times New Roman" pitchFamily="18" charset="0"/>
              </a:rPr>
              <a:t>vật</a:t>
            </a:r>
            <a:r>
              <a:rPr lang="en-US" sz="2600" b="1" dirty="0">
                <a:solidFill>
                  <a:srgbClr val="FFFF00"/>
                </a:solidFill>
                <a:latin typeface="Times New Roman" pitchFamily="18" charset="0"/>
                <a:ea typeface="Calibri" panose="020F0502020204030204" pitchFamily="34" charset="0"/>
                <a:cs typeface="Times New Roman" pitchFamily="18" charset="0"/>
              </a:rPr>
              <a:t>.</a:t>
            </a:r>
          </a:p>
        </p:txBody>
      </p:sp>
      <p:pic>
        <p:nvPicPr>
          <p:cNvPr id="4" name="Picture 3" descr="C:\Users\Admin\Desktop\ngat\bài 33\z2515082664692_a3d8093b427178d77a12cd4500e319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941796"/>
            <a:ext cx="10349345" cy="48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1109</Words>
  <Application>Microsoft Office PowerPoint</Application>
  <PresentationFormat>Custom</PresentationFormat>
  <Paragraphs>134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Cheohi</cp:lastModifiedBy>
  <cp:revision>138</cp:revision>
  <dcterms:created xsi:type="dcterms:W3CDTF">2022-01-10T20:35:47Z</dcterms:created>
  <dcterms:modified xsi:type="dcterms:W3CDTF">2023-02-24T14:05:54Z</dcterms:modified>
</cp:coreProperties>
</file>