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2" r:id="rId4"/>
    <p:sldId id="259" r:id="rId5"/>
    <p:sldId id="265" r:id="rId6"/>
    <p:sldId id="282" r:id="rId7"/>
    <p:sldId id="273" r:id="rId8"/>
    <p:sldId id="260" r:id="rId9"/>
    <p:sldId id="263" r:id="rId10"/>
    <p:sldId id="269" r:id="rId11"/>
    <p:sldId id="264" r:id="rId12"/>
    <p:sldId id="261" r:id="rId13"/>
    <p:sldId id="268" r:id="rId14"/>
    <p:sldId id="266" r:id="rId15"/>
    <p:sldId id="283" r:id="rId16"/>
    <p:sldId id="284" r:id="rId17"/>
    <p:sldId id="270" r:id="rId18"/>
    <p:sldId id="271" r:id="rId19"/>
    <p:sldId id="272" r:id="rId20"/>
    <p:sldId id="267" r:id="rId21"/>
    <p:sldId id="280" r:id="rId22"/>
    <p:sldId id="275" r:id="rId23"/>
    <p:sldId id="278" r:id="rId24"/>
    <p:sldId id="277" r:id="rId25"/>
    <p:sldId id="274" r:id="rId26"/>
    <p:sldId id="276" r:id="rId27"/>
    <p:sldId id="279" r:id="rId28"/>
    <p:sldId id="285" r:id="rId29"/>
    <p:sldId id="281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A45"/>
    <a:srgbClr val="FFCEA1"/>
    <a:srgbClr val="97633B"/>
    <a:srgbClr val="EFC650"/>
    <a:srgbClr val="5C9F9C"/>
    <a:srgbClr val="73A76D"/>
    <a:srgbClr val="BDC2CE"/>
    <a:srgbClr val="F07264"/>
    <a:srgbClr val="F19C1D"/>
    <a:srgbClr val="FF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6318" autoAdjust="0"/>
  </p:normalViewPr>
  <p:slideViewPr>
    <p:cSldViewPr snapToGrid="0" showGuides="1">
      <p:cViewPr varScale="1">
        <p:scale>
          <a:sx n="69" d="100"/>
          <a:sy n="69" d="100"/>
        </p:scale>
        <p:origin x="888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772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82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30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256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8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31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72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301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18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41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95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5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2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jp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830279"/>
            <a:ext cx="9474297" cy="5480868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5708" y="1126372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62" y="4960607"/>
            <a:ext cx="87130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253" y="3460241"/>
            <a:ext cx="5803900" cy="377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947986" y="-84949"/>
            <a:ext cx="3003923" cy="91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744567" y="3567029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1" y="5533484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129814" y="5897164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592" y="1928920"/>
            <a:ext cx="797259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#9Slide04 AdrianeSwash" panose="02000504060000090004" pitchFamily="2" charset="-93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#9Slide04 AdrianeSwash" panose="02000504060000090004" pitchFamily="2" charset="-93"/>
                <a:cs typeface="Times New Roman" pitchFamily="18" charset="0"/>
              </a:rPr>
              <a:t> 23: </a:t>
            </a:r>
          </a:p>
          <a:p>
            <a:pPr algn="ctr" eaLnBrk="1" hangingPunct="1"/>
            <a:r>
              <a:rPr lang="en-US" sz="7200" b="1" dirty="0">
                <a:solidFill>
                  <a:srgbClr val="FF0000"/>
                </a:solidFill>
                <a:latin typeface="#9Slide04 AdrianeSwash" panose="02000504060000090004" pitchFamily="2" charset="-93"/>
                <a:cs typeface="Times New Roman" pitchFamily="18" charset="0"/>
              </a:rPr>
              <a:t>BÀI LUYỆN TẬP 4</a:t>
            </a:r>
            <a:endParaRPr lang="zh-CN" altLang="en-US" sz="7200" b="1" dirty="0">
              <a:latin typeface="#9Slide04 AdrianeSwash" panose="02000504060000090004" pitchFamily="2" charset="-93"/>
              <a:ea typeface="字魂7号-温暖童稚体" panose="00000500000000000000" pitchFamily="2" charset="-122"/>
            </a:endParaRPr>
          </a:p>
        </p:txBody>
      </p:sp>
      <p:sp>
        <p:nvSpPr>
          <p:cNvPr id="5134" name="文本框 1">
            <a:extLst>
              <a:ext uri="{FF2B5EF4-FFF2-40B4-BE49-F238E27FC236}">
                <a16:creationId xmlns:a16="http://schemas.microsoft.com/office/drawing/2014/main" id="{71CAF1A9-1D06-45C1-B87C-E4D649DA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701" y="3812693"/>
            <a:ext cx="6593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 b="1" dirty="0" err="1">
                <a:solidFill>
                  <a:srgbClr val="00B050"/>
                </a:solidFill>
                <a:latin typeface="Amazone" panose="03020702060507090A04" pitchFamily="66" charset="-93"/>
                <a:ea typeface="字魂58号-创中黑" panose="00000500000000000000" pitchFamily="2" charset="-122"/>
              </a:rPr>
              <a:t>Giáo</a:t>
            </a:r>
            <a:r>
              <a:rPr lang="en-US" altLang="zh-CN" sz="2800" b="1" dirty="0">
                <a:solidFill>
                  <a:srgbClr val="00B050"/>
                </a:solidFill>
                <a:latin typeface="Amazone" panose="03020702060507090A04" pitchFamily="66" charset="-93"/>
                <a:ea typeface="字魂58号-创中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B050"/>
                </a:solidFill>
                <a:latin typeface="Amazone" panose="03020702060507090A04" pitchFamily="66" charset="-93"/>
                <a:ea typeface="字魂58号-创中黑" panose="00000500000000000000" pitchFamily="2" charset="-122"/>
              </a:rPr>
              <a:t>viên</a:t>
            </a:r>
            <a:r>
              <a:rPr lang="en-US" altLang="zh-CN" sz="2800" b="1" dirty="0">
                <a:solidFill>
                  <a:srgbClr val="00B050"/>
                </a:solidFill>
                <a:latin typeface="Amazone" panose="03020702060507090A04" pitchFamily="66" charset="-93"/>
                <a:ea typeface="字魂58号-创中黑" panose="00000500000000000000" pitchFamily="2" charset="-122"/>
              </a:rPr>
              <a:t>: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Amazone" panose="03020702060507090A04" pitchFamily="66" charset="-93"/>
                <a:ea typeface="字魂58号-创中黑" panose="00000500000000000000" pitchFamily="2" charset="-122"/>
              </a:rPr>
              <a:t>Nguyễn</a:t>
            </a:r>
            <a:r>
              <a:rPr lang="en-US" altLang="zh-CN" sz="2800" b="1" dirty="0" smtClean="0">
                <a:solidFill>
                  <a:srgbClr val="00B050"/>
                </a:solidFill>
                <a:latin typeface="Amazone" panose="03020702060507090A04" pitchFamily="66" charset="-93"/>
                <a:ea typeface="字魂58号-创中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Amazone" panose="03020702060507090A04" pitchFamily="66" charset="-93"/>
                <a:ea typeface="字魂58号-创中黑" panose="00000500000000000000" pitchFamily="2" charset="-122"/>
              </a:rPr>
              <a:t>Thị</a:t>
            </a:r>
            <a:r>
              <a:rPr lang="en-US" altLang="zh-CN" sz="2800" b="1" dirty="0" smtClean="0">
                <a:solidFill>
                  <a:srgbClr val="00B050"/>
                </a:solidFill>
                <a:latin typeface="Amazone" panose="03020702060507090A04" pitchFamily="66" charset="-93"/>
                <a:ea typeface="字魂58号-创中黑" panose="00000500000000000000" pitchFamily="2" charset="-122"/>
              </a:rPr>
              <a:t> Thu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Amazone" panose="03020702060507090A04" pitchFamily="66" charset="-93"/>
                <a:ea typeface="字魂58号-创中黑" panose="00000500000000000000" pitchFamily="2" charset="-122"/>
              </a:rPr>
              <a:t>Hồng</a:t>
            </a:r>
            <a:endParaRPr lang="en-US" altLang="zh-CN" sz="2800" b="1" dirty="0">
              <a:solidFill>
                <a:srgbClr val="00B050"/>
              </a:solidFill>
              <a:latin typeface="Amazone" panose="03020702060507090A04" pitchFamily="66" charset="-93"/>
              <a:ea typeface="字魂58号-创中黑" panose="00000500000000000000" pitchFamily="2" charset="-122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" y="468462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701" b="93162" l="2691" r="100000">
                        <a14:foregroundMark x1="17489" y1="18803" x2="18834" y2="21795"/>
                        <a14:foregroundMark x1="79821" y1="83761" x2="79821" y2="90171"/>
                        <a14:foregroundMark x1="84305" y1="60684" x2="86099" y2="60684"/>
                        <a14:foregroundMark x1="13004" y1="73932" x2="14350" y2="76496"/>
                        <a14:foregroundMark x1="17489" y1="51282" x2="17489" y2="51282"/>
                        <a14:foregroundMark x1="25561" y1="47009" x2="25561" y2="47009"/>
                        <a14:foregroundMark x1="86547" y1="28205" x2="86547" y2="28205"/>
                        <a14:foregroundMark x1="60090" y1="9402" x2="60090" y2="9402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701" b="93162" l="2691" r="100000">
                        <a14:foregroundMark x1="17489" y1="18803" x2="18834" y2="21795"/>
                        <a14:foregroundMark x1="79821" y1="83761" x2="79821" y2="90171"/>
                        <a14:foregroundMark x1="84305" y1="60684" x2="86099" y2="60684"/>
                        <a14:foregroundMark x1="13004" y1="73932" x2="14350" y2="76496"/>
                        <a14:foregroundMark x1="17489" y1="51282" x2="17489" y2="51282"/>
                        <a14:foregroundMark x1="25561" y1="47009" x2="25561" y2="47009"/>
                        <a14:foregroundMark x1="86547" y1="28205" x2="86547" y2="28205"/>
                        <a14:foregroundMark x1="60090" y1="9402" x2="60090" y2="9402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701" b="93162" l="2691" r="100000">
                        <a14:foregroundMark x1="17489" y1="18803" x2="18834" y2="21795"/>
                        <a14:foregroundMark x1="79821" y1="83761" x2="79821" y2="90171"/>
                        <a14:foregroundMark x1="84305" y1="60684" x2="86099" y2="60684"/>
                        <a14:foregroundMark x1="13004" y1="73932" x2="14350" y2="76496"/>
                        <a14:foregroundMark x1="17489" y1="51282" x2="17489" y2="51282"/>
                        <a14:foregroundMark x1="25561" y1="47009" x2="25561" y2="47009"/>
                        <a14:foregroundMark x1="86547" y1="28205" x2="86547" y2="28205"/>
                        <a14:foregroundMark x1="60090" y1="9402" x2="60090" y2="9402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701" b="93162" l="2691" r="100000">
                        <a14:foregroundMark x1="17489" y1="18803" x2="18834" y2="21795"/>
                        <a14:foregroundMark x1="79821" y1="83761" x2="79821" y2="90171"/>
                        <a14:foregroundMark x1="84305" y1="60684" x2="86099" y2="60684"/>
                        <a14:foregroundMark x1="13004" y1="73932" x2="14350" y2="76496"/>
                        <a14:foregroundMark x1="17489" y1="51282" x2="17489" y2="51282"/>
                        <a14:foregroundMark x1="25561" y1="47009" x2="25561" y2="47009"/>
                        <a14:foregroundMark x1="86547" y1="28205" x2="86547" y2="28205"/>
                        <a14:foregroundMark x1="60090" y1="9402" x2="60090" y2="9402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91DF2F-932A-4371-BF50-915E85E37C3C}"/>
              </a:ext>
            </a:extLst>
          </p:cNvPr>
          <p:cNvSpPr txBox="1"/>
          <p:nvPr/>
        </p:nvSpPr>
        <p:spPr>
          <a:xfrm>
            <a:off x="348343" y="854072"/>
            <a:ext cx="1168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6.</a:t>
            </a: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Tính thể tích mol chất khí ở ĐKTC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nl-NL" sz="3200" b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</a:t>
            </a:r>
            <a:r>
              <a:rPr lang="nl-NL" sz="3200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: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thể tích của 3 mol khí trong V lít khí CH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4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ở ĐKTC?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</p:txBody>
      </p:sp>
      <p:sp>
        <p:nvSpPr>
          <p:cNvPr id="21" name="文本框 10">
            <a:extLst>
              <a:ext uri="{FF2B5EF4-FFF2-40B4-BE49-F238E27FC236}">
                <a16:creationId xmlns:a16="http://schemas.microsoft.com/office/drawing/2014/main" id="{684ED78F-E63F-4964-8A19-E466FBDA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43" y="2638875"/>
            <a:ext cx="117818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0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Hướng dẫn giải</a:t>
            </a:r>
            <a:endParaRPr lang="vi-VN" sz="30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1: </a:t>
            </a:r>
            <a:r>
              <a:rPr lang="vi-VN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Viết công thức tính thể tích ĐKTC và xác định số mol đề cho</a:t>
            </a: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2: Xác định thể tích của 3  mol chất khí ở ĐKTC </a:t>
            </a:r>
            <a:endParaRPr lang="vi-VN" sz="30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3: </a:t>
            </a:r>
            <a:r>
              <a:rPr lang="vi-VN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Kết luận</a:t>
            </a:r>
            <a:endParaRPr lang="zh-CN" altLang="en-US" sz="30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  <p:sp>
        <p:nvSpPr>
          <p:cNvPr id="22" name="文本框 11">
            <a:extLst>
              <a:ext uri="{FF2B5EF4-FFF2-40B4-BE49-F238E27FC236}">
                <a16:creationId xmlns:a16="http://schemas.microsoft.com/office/drawing/2014/main" id="{B3BE4F04-E461-4C85-8A4C-E6E8F5277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663" y="4480434"/>
            <a:ext cx="829135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3200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Lời giải</a:t>
            </a:r>
          </a:p>
          <a:p>
            <a:pPr eaLnBrk="1" hangingPunct="1"/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V = n x </a:t>
            </a:r>
            <a:r>
              <a:rPr lang="vi-VN" altLang="zh-CN" sz="3200" dirty="0" smtClean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2</a:t>
            </a:r>
            <a:r>
              <a:rPr lang="en-US" altLang="zh-CN" sz="3200" dirty="0" smtClean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4,79</a:t>
            </a:r>
            <a:r>
              <a:rPr lang="vi-VN" altLang="zh-CN" sz="3200" dirty="0" smtClean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; </a:t>
            </a:r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n = 3 mol</a:t>
            </a: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V = 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n.24,79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= 3. 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24,79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= 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7,437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lít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pPr eaLnBrk="1" hangingPunct="1"/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Vậy 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3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mol </a:t>
            </a:r>
            <a:r>
              <a:rPr lang="nl-NL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khí CH</a:t>
            </a:r>
            <a:r>
              <a:rPr lang="nl-NL" sz="3200" baseline="-250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4</a:t>
            </a:r>
            <a:r>
              <a:rPr lang="nl-NL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ở ĐKTC</a:t>
            </a:r>
            <a:r>
              <a:rPr lang="vi-VN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có 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7,437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lít</a:t>
            </a:r>
            <a:r>
              <a:rPr lang="nl-NL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khí CH</a:t>
            </a:r>
            <a:r>
              <a:rPr lang="nl-NL" sz="3200" baseline="-250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4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endParaRPr lang="vi-VN" altLang="zh-CN" sz="32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732965"/>
            <a:ext cx="4140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4400" b="1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DẠNG </a:t>
            </a:r>
            <a:r>
              <a:rPr lang="vi-VN" sz="4400" b="1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2: </a:t>
            </a:r>
            <a:r>
              <a:rPr lang="nl-NL" sz="4400" b="1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</a:p>
          <a:p>
            <a:pPr algn="ctr"/>
            <a:r>
              <a:rPr lang="nl-NL" sz="4400" b="1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BÀI TOÁN VỀ TỶ KHỐI CHẤT KHÍ </a:t>
            </a:r>
            <a:endParaRPr lang="vi-VN" sz="4400" dirty="0">
              <a:solidFill>
                <a:srgbClr val="00B05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5509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6">
            <a:extLst>
              <a:ext uri="{FF2B5EF4-FFF2-40B4-BE49-F238E27FC236}">
                <a16:creationId xmlns:a16="http://schemas.microsoft.com/office/drawing/2014/main" id="{70679449-7920-4DCC-AAFD-C3225775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676" y="302196"/>
            <a:ext cx="308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5400" b="1" dirty="0" err="1">
                <a:solidFill>
                  <a:srgbClr val="C0000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Lưu</a:t>
            </a:r>
            <a:r>
              <a:rPr lang="en-US" altLang="zh-CN" sz="5400" b="1" dirty="0">
                <a:solidFill>
                  <a:srgbClr val="C0000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 ý</a:t>
            </a:r>
            <a:endParaRPr lang="zh-CN" altLang="en-US" sz="5400" b="1" dirty="0">
              <a:solidFill>
                <a:srgbClr val="C00000"/>
              </a:solidFill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A466A95-BCFB-4325-BF23-A168397348B1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1423988"/>
            <a:ext cx="2493963" cy="4041776"/>
            <a:chOff x="1499190" y="1424763"/>
            <a:chExt cx="2493843" cy="404037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F22EC67-8FBE-40B4-883A-CD07B7363C4F}"/>
                </a:ext>
              </a:extLst>
            </p:cNvPr>
            <p:cNvSpPr/>
            <p:nvPr/>
          </p:nvSpPr>
          <p:spPr>
            <a:xfrm>
              <a:off x="1573799" y="1424763"/>
              <a:ext cx="2419234" cy="404037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pic>
          <p:nvPicPr>
            <p:cNvPr id="11277" name="图片 4">
              <a:extLst>
                <a:ext uri="{FF2B5EF4-FFF2-40B4-BE49-F238E27FC236}">
                  <a16:creationId xmlns:a16="http://schemas.microsoft.com/office/drawing/2014/main" id="{3C0A8FEF-3B8B-406A-849E-56AC6BA12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7" t="14108" r="37787" b="59691"/>
            <a:stretch>
              <a:fillRect/>
            </a:stretch>
          </p:blipFill>
          <p:spPr bwMode="auto">
            <a:xfrm>
              <a:off x="1499190" y="1541720"/>
              <a:ext cx="249384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文本框 7">
              <a:extLst>
                <a:ext uri="{FF2B5EF4-FFF2-40B4-BE49-F238E27FC236}">
                  <a16:creationId xmlns:a16="http://schemas.microsoft.com/office/drawing/2014/main" id="{ECD46F7B-C3D9-4F9D-A534-9F460DA28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291" y="4144675"/>
              <a:ext cx="2247741" cy="1107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vi-VN" dirty="0">
                  <a:effectLst/>
                  <a:latin typeface="#9Slide03 Arima Madurai ExtraBo" panose="00000900000000000000" pitchFamily="2" charset="-93"/>
                  <a:ea typeface="字魂58号-创中黑" panose="00000500000000000000" pitchFamily="2" charset="-122"/>
                  <a:cs typeface="#9Slide03 Arima Madurai ExtraBo" panose="00000900000000000000" pitchFamily="2" charset="-93"/>
                </a:rPr>
                <a:t>-</a:t>
              </a:r>
              <a:r>
                <a:rPr lang="vi-VN" dirty="0">
                  <a:latin typeface="#9Slide03 Arima Madurai ExtraBo" panose="00000900000000000000" pitchFamily="2" charset="-93"/>
                  <a:ea typeface="字魂58号-创中黑" panose="00000500000000000000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vi-VN" sz="2400" dirty="0">
                  <a:effectLst/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rPr>
                <a:t>Chỉ tính cho chất khí.</a:t>
              </a:r>
            </a:p>
            <a:p>
              <a:pPr algn="ctr" eaLnBrk="1" hangingPunct="1"/>
              <a:endParaRPr lang="zh-CN" altLang="en-US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endParaRPr>
            </a:p>
          </p:txBody>
        </p:sp>
      </p:grpSp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9651100C-2FD4-4283-B945-2FBEE80C0D9C}"/>
              </a:ext>
            </a:extLst>
          </p:cNvPr>
          <p:cNvGrpSpPr>
            <a:grpSpLocks/>
          </p:cNvGrpSpPr>
          <p:nvPr/>
        </p:nvGrpSpPr>
        <p:grpSpPr bwMode="auto">
          <a:xfrm>
            <a:off x="4962525" y="1087438"/>
            <a:ext cx="2419350" cy="4362450"/>
            <a:chOff x="4961968" y="1086878"/>
            <a:chExt cx="2419380" cy="4362308"/>
          </a:xfrm>
        </p:grpSpPr>
        <p:pic>
          <p:nvPicPr>
            <p:cNvPr id="11273" name="图片 2">
              <a:extLst>
                <a:ext uri="{FF2B5EF4-FFF2-40B4-BE49-F238E27FC236}">
                  <a16:creationId xmlns:a16="http://schemas.microsoft.com/office/drawing/2014/main" id="{A9B69DC4-6B67-4696-89D3-3308410B3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23" t="8527" r="70963" b="60001"/>
            <a:stretch>
              <a:fillRect/>
            </a:stretch>
          </p:blipFill>
          <p:spPr bwMode="auto">
            <a:xfrm>
              <a:off x="5232449" y="1086878"/>
              <a:ext cx="2119763" cy="274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文本框 8">
              <a:extLst>
                <a:ext uri="{FF2B5EF4-FFF2-40B4-BE49-F238E27FC236}">
                  <a16:creationId xmlns:a16="http://schemas.microsoft.com/office/drawing/2014/main" id="{1E7F7E8E-D538-477E-AE49-F560DC913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0706" y="4118936"/>
              <a:ext cx="2331506" cy="83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lvl="0" algn="ctr">
                <a:tabLst>
                  <a:tab pos="457200" algn="l"/>
                </a:tabLst>
              </a:pPr>
              <a:r>
                <a:rPr lang="vi-VN" sz="2400" dirty="0">
                  <a:effectLst/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rPr>
                <a:t>- Nếu chất lỏng → tỉ khối hơi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D0CDB49-3E2B-419E-9109-8276C131EB09}"/>
                </a:ext>
              </a:extLst>
            </p:cNvPr>
            <p:cNvSpPr/>
            <p:nvPr/>
          </p:nvSpPr>
          <p:spPr>
            <a:xfrm>
              <a:off x="4961968" y="1409130"/>
              <a:ext cx="2419380" cy="4040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96BD7E-BD49-4BC6-8397-954F899F19A7}"/>
              </a:ext>
            </a:extLst>
          </p:cNvPr>
          <p:cNvGrpSpPr/>
          <p:nvPr/>
        </p:nvGrpSpPr>
        <p:grpSpPr>
          <a:xfrm>
            <a:off x="8410574" y="1423988"/>
            <a:ext cx="2420938" cy="4120902"/>
            <a:chOff x="8410574" y="1423988"/>
            <a:chExt cx="2420938" cy="412090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A68BDC1-5789-44A9-9075-59C6B1B77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10574" y="1423988"/>
              <a:ext cx="2420938" cy="4120902"/>
              <a:chOff x="8411176" y="1424763"/>
              <a:chExt cx="2419953" cy="4119471"/>
            </a:xfrm>
          </p:grpSpPr>
          <p:sp>
            <p:nvSpPr>
              <p:cNvPr id="11271" name="文本框 9">
                <a:extLst>
                  <a:ext uri="{FF2B5EF4-FFF2-40B4-BE49-F238E27FC236}">
                    <a16:creationId xmlns:a16="http://schemas.microsoft.com/office/drawing/2014/main" id="{9D91B47E-421B-4927-834D-BF6D23C93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0902" y="3236711"/>
                <a:ext cx="2390227" cy="2307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lvl="0" algn="ctr">
                  <a:tabLst>
                    <a:tab pos="457200" algn="l"/>
                  </a:tabLst>
                </a:pPr>
                <a:r>
                  <a:rPr lang="vi-VN" sz="24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- Các khối lượng khí (hơi) phải lấy cùng thể tích và cùng điều kiện nhiệt độ, áp suất.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1B70F43-1537-4ED1-BBD4-3CDAAA43B880}"/>
                  </a:ext>
                </a:extLst>
              </p:cNvPr>
              <p:cNvSpPr/>
              <p:nvPr/>
            </p:nvSpPr>
            <p:spPr>
              <a:xfrm>
                <a:off x="8411176" y="1424763"/>
                <a:ext cx="2419953" cy="404037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46C036F-3FB3-4BE0-8F09-E9B7D4A25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707" b="80283" l="13817" r="30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7" t="62814" r="71183" b="17904"/>
            <a:stretch/>
          </p:blipFill>
          <p:spPr>
            <a:xfrm>
              <a:off x="8504945" y="1423988"/>
              <a:ext cx="2326567" cy="209730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7B936E34-A6BE-4C50-8F27-217082A6CB1C}"/>
              </a:ext>
            </a:extLst>
          </p:cNvPr>
          <p:cNvSpPr txBox="1"/>
          <p:nvPr/>
        </p:nvSpPr>
        <p:spPr>
          <a:xfrm>
            <a:off x="2571346" y="2459199"/>
            <a:ext cx="911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Bài toán so sánh nặng nhẹ của chất khí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marL="228600"/>
            <a:r>
              <a:rPr lang="vi-VN" sz="3200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 : 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cho các chất khí sau: N</a:t>
            </a:r>
            <a:r>
              <a:rPr lang="vi-VN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, SO</a:t>
            </a:r>
            <a:r>
              <a:rPr lang="vi-VN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3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, H</a:t>
            </a:r>
            <a:r>
              <a:rPr lang="vi-VN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S</a:t>
            </a:r>
          </a:p>
          <a:p>
            <a:pPr marL="342900" lvl="0" indent="-342900">
              <a:buFont typeface="+mj-lt"/>
              <a:buAutoNum type="alphaLcParenR"/>
            </a:pP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Các chất khí nặng hay nhẹ hơn không khí bao nhiêu lần?</a:t>
            </a:r>
          </a:p>
          <a:p>
            <a:pPr marL="342900" lvl="0" indent="-342900">
              <a:buFont typeface="+mj-lt"/>
              <a:buAutoNum type="alphaLcParenR"/>
            </a:pP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Khí nào nặng nhất, khí nào nhẹ nhất?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DAC82EE-79C7-49A9-AD9C-0BB0B0AB5C6E}"/>
              </a:ext>
            </a:extLst>
          </p:cNvPr>
          <p:cNvGrpSpPr/>
          <p:nvPr/>
        </p:nvGrpSpPr>
        <p:grpSpPr>
          <a:xfrm>
            <a:off x="-101599" y="-1132114"/>
            <a:ext cx="12293600" cy="8113485"/>
            <a:chOff x="1443789" y="-304723"/>
            <a:chExt cx="10748211" cy="716272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EF7C18D-182A-4762-9B31-D192B655CFEF}"/>
                </a:ext>
              </a:extLst>
            </p:cNvPr>
            <p:cNvGrpSpPr/>
            <p:nvPr/>
          </p:nvGrpSpPr>
          <p:grpSpPr>
            <a:xfrm>
              <a:off x="1443789" y="-304723"/>
              <a:ext cx="10748211" cy="7162723"/>
              <a:chOff x="1443789" y="-304723"/>
              <a:chExt cx="10748211" cy="7162723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C0CF7E93-4E87-47D2-B8A4-F33D5D3E92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0EEE1"/>
                  </a:clrFrom>
                  <a:clrTo>
                    <a:srgbClr val="F0EEE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09" r="21430" b="20922"/>
              <a:stretch/>
            </p:blipFill>
            <p:spPr>
              <a:xfrm>
                <a:off x="1443789" y="-304723"/>
                <a:ext cx="2815390" cy="6644043"/>
              </a:xfrm>
              <a:prstGeom prst="rect">
                <a:avLst/>
              </a:prstGeom>
            </p:spPr>
          </p:pic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08FDE123-A45E-4A91-8566-CBBB78FF7D21}"/>
                  </a:ext>
                </a:extLst>
              </p:cNvPr>
              <p:cNvGrpSpPr/>
              <p:nvPr/>
            </p:nvGrpSpPr>
            <p:grpSpPr>
              <a:xfrm>
                <a:off x="2057399" y="518681"/>
                <a:ext cx="10134601" cy="6339319"/>
                <a:chOff x="2057399" y="518681"/>
                <a:chExt cx="10134601" cy="6339319"/>
              </a:xfrm>
            </p:grpSpPr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CAF0B78E-0BC8-433E-8D1F-A5F32F2BA0B4}"/>
                    </a:ext>
                  </a:extLst>
                </p:cNvPr>
                <p:cNvGrpSpPr/>
                <p:nvPr/>
              </p:nvGrpSpPr>
              <p:grpSpPr>
                <a:xfrm>
                  <a:off x="11746831" y="518681"/>
                  <a:ext cx="445169" cy="6339319"/>
                  <a:chOff x="3597442" y="577516"/>
                  <a:chExt cx="445169" cy="5847347"/>
                </a:xfrm>
                <a:solidFill>
                  <a:srgbClr val="F19C1D">
                    <a:alpha val="40000"/>
                  </a:srgbClr>
                </a:solidFill>
              </p:grpSpPr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E6C13420-9D12-4424-A77D-EE872ED09CEF}"/>
                      </a:ext>
                    </a:extLst>
                  </p:cNvPr>
                  <p:cNvSpPr/>
                  <p:nvPr/>
                </p:nvSpPr>
                <p:spPr>
                  <a:xfrm>
                    <a:off x="3597442" y="974558"/>
                    <a:ext cx="445169" cy="54503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" name="等腰三角形 5">
                    <a:extLst>
                      <a:ext uri="{FF2B5EF4-FFF2-40B4-BE49-F238E27FC236}">
                        <a16:creationId xmlns:a16="http://schemas.microsoft.com/office/drawing/2014/main" id="{96906C8F-EE05-4411-A18D-1B9CD31FF4D9}"/>
                      </a:ext>
                    </a:extLst>
                  </p:cNvPr>
                  <p:cNvSpPr/>
                  <p:nvPr/>
                </p:nvSpPr>
                <p:spPr>
                  <a:xfrm>
                    <a:off x="3597442" y="577516"/>
                    <a:ext cx="445169" cy="39704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6C044B26-C1DA-4621-BA91-DE532923C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7399" y="6339319"/>
                  <a:ext cx="9689431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6ABA10CC-BE72-484E-84CC-19DA8D663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7399" y="1668379"/>
                  <a:ext cx="9689431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48F5B3F-9024-4BB1-B981-8081031CC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7" t="3640" r="24668" b="81692"/>
            <a:stretch/>
          </p:blipFill>
          <p:spPr>
            <a:xfrm>
              <a:off x="3733801" y="1806059"/>
              <a:ext cx="790072" cy="73260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9D6D15A-7C7F-42E4-8AB1-80B666A54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7" t="3640" r="24668" b="81692"/>
            <a:stretch/>
          </p:blipFill>
          <p:spPr>
            <a:xfrm flipH="1" flipV="1">
              <a:off x="9745580" y="2380978"/>
              <a:ext cx="790072" cy="732603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B043420-F416-4B2A-B99B-456A0269716F}"/>
                </a:ext>
              </a:extLst>
            </p:cNvPr>
            <p:cNvGrpSpPr/>
            <p:nvPr/>
          </p:nvGrpSpPr>
          <p:grpSpPr>
            <a:xfrm>
              <a:off x="9425115" y="5332272"/>
              <a:ext cx="1285725" cy="1285725"/>
              <a:chOff x="4775095" y="366988"/>
              <a:chExt cx="1233859" cy="1233859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F92F0FB-9193-4508-AE82-1CDF40AA4450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92C7FCA-830B-4197-A312-E63DBA0201A2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8CB1A03-E19B-4E08-B221-A89241F1DAB3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4225860-D635-4ED7-9375-04DDC0ABA9E1}"/>
                </a:ext>
              </a:extLst>
            </p:cNvPr>
            <p:cNvGrpSpPr/>
            <p:nvPr/>
          </p:nvGrpSpPr>
          <p:grpSpPr>
            <a:xfrm>
              <a:off x="7323763" y="5552635"/>
              <a:ext cx="844997" cy="844997"/>
              <a:chOff x="4775095" y="366988"/>
              <a:chExt cx="1233859" cy="1233859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66F8C991-5133-4B15-914A-AB5305F45FFD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E20AF44-870C-4C2B-98BA-2514C4EFCEC5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D5D451C-8E35-4DD2-83E5-76E275607DB4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E46F2E8-A55F-414F-9BD0-522D1DAD8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7" t="3640" r="24668" b="81692"/>
            <a:stretch/>
          </p:blipFill>
          <p:spPr>
            <a:xfrm>
              <a:off x="4806113" y="5136911"/>
              <a:ext cx="790072" cy="732603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4104976-D864-413F-B124-28DD92D60B63}"/>
                </a:ext>
              </a:extLst>
            </p:cNvPr>
            <p:cNvGrpSpPr/>
            <p:nvPr/>
          </p:nvGrpSpPr>
          <p:grpSpPr>
            <a:xfrm>
              <a:off x="7382050" y="1437160"/>
              <a:ext cx="753302" cy="753302"/>
              <a:chOff x="4775095" y="366988"/>
              <a:chExt cx="1233859" cy="1233859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FA917E9E-5784-4503-9293-21C4935704E6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6690DFB-72D8-42CA-8931-7185B72DF92E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101F845-7437-4A53-A9CA-8B86A668D161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23253A0-9FAD-4BD8-ABFE-3E14D69A3150}"/>
                </a:ext>
              </a:extLst>
            </p:cNvPr>
            <p:cNvGrpSpPr/>
            <p:nvPr/>
          </p:nvGrpSpPr>
          <p:grpSpPr>
            <a:xfrm>
              <a:off x="4952588" y="667925"/>
              <a:ext cx="1143412" cy="1143412"/>
              <a:chOff x="4775095" y="366988"/>
              <a:chExt cx="1233859" cy="1233859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E9D6D03-9CFD-47A7-8353-E01B108AE57B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892F1B71-344C-4817-B109-A9726898CE10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88EC322-7641-4FAD-ACA6-15AC901B3E64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732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0C815FC-B5AD-45C2-8823-454BAF830A96}"/>
              </a:ext>
            </a:extLst>
          </p:cNvPr>
          <p:cNvGrpSpPr/>
          <p:nvPr/>
        </p:nvGrpSpPr>
        <p:grpSpPr>
          <a:xfrm>
            <a:off x="310031" y="1522924"/>
            <a:ext cx="3274997" cy="3125731"/>
            <a:chOff x="868325" y="1216741"/>
            <a:chExt cx="5085908" cy="45754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3BA37F8-34B3-4D1A-AC5C-EC55A735EE34}"/>
                </a:ext>
              </a:extLst>
            </p:cNvPr>
            <p:cNvGrpSpPr/>
            <p:nvPr/>
          </p:nvGrpSpPr>
          <p:grpSpPr>
            <a:xfrm>
              <a:off x="1045534" y="1359126"/>
              <a:ext cx="4759842" cy="4282133"/>
              <a:chOff x="1045534" y="1359126"/>
              <a:chExt cx="4759842" cy="4282133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8C8E274B-72D7-4ED6-9AF9-88E9FBB5D7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223" b="5555"/>
              <a:stretch/>
            </p:blipFill>
            <p:spPr>
              <a:xfrm>
                <a:off x="1422873" y="1636007"/>
                <a:ext cx="4020997" cy="3738515"/>
              </a:xfrm>
              <a:prstGeom prst="rect">
                <a:avLst/>
              </a:prstGeom>
            </p:spPr>
          </p:pic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1F2A3E1-F16A-43A7-B33B-6350E10F59B7}"/>
                  </a:ext>
                </a:extLst>
              </p:cNvPr>
              <p:cNvSpPr/>
              <p:nvPr/>
            </p:nvSpPr>
            <p:spPr>
              <a:xfrm>
                <a:off x="1183758" y="1483478"/>
                <a:ext cx="4483395" cy="4033431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4C2929A-F308-41C4-A7FA-78A556DB1492}"/>
                  </a:ext>
                </a:extLst>
              </p:cNvPr>
              <p:cNvSpPr/>
              <p:nvPr/>
            </p:nvSpPr>
            <p:spPr>
              <a:xfrm>
                <a:off x="1045534" y="1359126"/>
                <a:ext cx="4759842" cy="4282133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A2CF54E-B300-4CF7-8481-E066E74ED6E1}"/>
                </a:ext>
              </a:extLst>
            </p:cNvPr>
            <p:cNvSpPr/>
            <p:nvPr/>
          </p:nvSpPr>
          <p:spPr>
            <a:xfrm>
              <a:off x="868325" y="1216741"/>
              <a:ext cx="5085908" cy="457547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259" b="92593" l="598" r="99103">
                        <a14:backgroundMark x1="18236" y1="51389" x2="18236" y2="51389"/>
                        <a14:backgroundMark x1="15695" y1="56481" x2="15695" y2="56481"/>
                        <a14:backgroundMark x1="18236" y1="40741" x2="18236" y2="407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D1980C-D8DD-4C9E-B724-C67F9233A8FE}"/>
              </a:ext>
            </a:extLst>
          </p:cNvPr>
          <p:cNvSpPr txBox="1"/>
          <p:nvPr/>
        </p:nvSpPr>
        <p:spPr>
          <a:xfrm>
            <a:off x="3614819" y="666815"/>
            <a:ext cx="857593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3200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Lời giải</a:t>
            </a:r>
          </a:p>
          <a:p>
            <a:pPr lvl="0"/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a) Ta có:</a:t>
            </a:r>
          </a:p>
          <a:p>
            <a:pPr marL="457200"/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M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không khí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= 29</a:t>
            </a:r>
          </a:p>
          <a:p>
            <a:pPr marL="457200"/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M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N2 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= 2.M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N2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= 2. 14 = 28(g)</a:t>
            </a:r>
          </a:p>
          <a:p>
            <a:pPr marL="457200"/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M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SO3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 =  M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s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+ 3M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O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= 32  +  3. 16  = 80(g)</a:t>
            </a:r>
          </a:p>
          <a:p>
            <a:pPr marL="457200"/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M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H2S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 =  2. M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+  M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S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 =  2.1 + 32  = 34(g)</a:t>
            </a:r>
          </a:p>
          <a:p>
            <a:pPr marL="342900" lvl="0" indent="-342900">
              <a:buFont typeface=".VnTime" panose="020B7200000000000000" pitchFamily="34" charset="0"/>
              <a:buChar char="-"/>
              <a:tabLst>
                <a:tab pos="457200" algn="l"/>
              </a:tabLst>
            </a:pP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Khí N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nhẹ hơn không khí  là: 28 : 29 = 0,97 (lần)</a:t>
            </a:r>
          </a:p>
          <a:p>
            <a:pPr marL="342900" lvl="0" indent="-342900">
              <a:buFont typeface=".VnTime" panose="020B7200000000000000" pitchFamily="34" charset="0"/>
              <a:buChar char="-"/>
              <a:tabLst>
                <a:tab pos="457200" algn="l"/>
              </a:tabLst>
            </a:pP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Khí SO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3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nặng hơn không khí là 80 : 29 = 2,76 ( lần)</a:t>
            </a:r>
          </a:p>
          <a:p>
            <a:pPr marL="342900" lvl="0" indent="-342900">
              <a:buFont typeface=".VnTime" panose="020B7200000000000000" pitchFamily="34" charset="0"/>
              <a:buChar char="-"/>
              <a:tabLst>
                <a:tab pos="457200" algn="l"/>
              </a:tabLst>
            </a:pP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Khí H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S nặng hơn không khí là 34 : 29 = 1,17 (lần)</a:t>
            </a:r>
          </a:p>
          <a:p>
            <a:pPr lvl="0"/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b) Khí nặng nhất là SO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3</a:t>
            </a:r>
            <a:endParaRPr lang="vi-VN" sz="28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marL="457200"/>
            <a:r>
              <a:rPr lang="vi-VN" sz="28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Khí nhẹ nhất là N</a:t>
            </a:r>
            <a:r>
              <a:rPr lang="vi-VN" sz="28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endParaRPr lang="vi-VN" sz="28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a16="http://schemas.microsoft.com/office/drawing/2014/main" xmlns:a14="http://schemas.microsoft.com/office/drawing/2010/main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030514" y="1236329"/>
            <a:ext cx="10026507" cy="40583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24875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356939" y="2558006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259" b="92593" l="598" r="99103">
                        <a14:backgroundMark x1="18236" y1="51389" x2="18236" y2="51389"/>
                        <a14:backgroundMark x1="15695" y1="56481" x2="15695" y2="56481"/>
                        <a14:backgroundMark x1="18236" y1="40741" x2="18236" y2="407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955477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95175B-54BF-4006-99E8-E1DD4458F8EF}"/>
              </a:ext>
            </a:extLst>
          </p:cNvPr>
          <p:cNvSpPr txBox="1"/>
          <p:nvPr/>
        </p:nvSpPr>
        <p:spPr>
          <a:xfrm>
            <a:off x="1812572" y="2259557"/>
            <a:ext cx="90830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2. Tính khối lượng mol dựa vào tỉ khối</a:t>
            </a:r>
            <a:endParaRPr lang="vi-VN" sz="3200" dirty="0">
              <a:solidFill>
                <a:srgbClr val="FF0000"/>
              </a:solidFill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lvl="0"/>
            <a:r>
              <a:rPr lang="vi-VN" sz="3200" b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dụ: 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Hãy tìm khối lượng mol của những khí sau:</a:t>
            </a:r>
          </a:p>
          <a:p>
            <a:pPr marL="342900" lvl="0" indent="-342900">
              <a:buFont typeface="+mj-lt"/>
              <a:buAutoNum type="alphaLcParenR"/>
            </a:pP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Có tỉ khối đối với khí N</a:t>
            </a:r>
            <a:r>
              <a:rPr lang="vi-VN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là 2.</a:t>
            </a:r>
          </a:p>
          <a:p>
            <a:pPr marL="342900" lvl="0" indent="-342900">
              <a:buFont typeface="+mj-lt"/>
              <a:buAutoNum type="alphaLcParenR"/>
            </a:pP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Có tỉ khối đối với không khí là : 2,45</a:t>
            </a:r>
          </a:p>
        </p:txBody>
      </p:sp>
    </p:spTree>
    <p:extLst>
      <p:ext uri="{BB962C8B-B14F-4D97-AF65-F5344CB8AC3E}">
        <p14:creationId xmlns:p14="http://schemas.microsoft.com/office/powerpoint/2010/main" val="36256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a16="http://schemas.microsoft.com/office/drawing/2014/main" xmlns:a14="http://schemas.microsoft.com/office/drawing/2010/main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1385888" y="4259036"/>
            <a:ext cx="9891712" cy="259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0BA97A4-92CD-4402-B193-FA7BB4BE6B8F}"/>
              </a:ext>
            </a:extLst>
          </p:cNvPr>
          <p:cNvSpPr/>
          <p:nvPr/>
        </p:nvSpPr>
        <p:spPr>
          <a:xfrm>
            <a:off x="1131888" y="218849"/>
            <a:ext cx="10334625" cy="40401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A332B5-7E54-4554-A23E-DAB5A2F8480F}"/>
                  </a:ext>
                </a:extLst>
              </p:cNvPr>
              <p:cNvSpPr txBox="1"/>
              <p:nvPr/>
            </p:nvSpPr>
            <p:spPr>
              <a:xfrm>
                <a:off x="2619375" y="446706"/>
                <a:ext cx="7903482" cy="3516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altLang="zh-CN" sz="3200" dirty="0">
                    <a:solidFill>
                      <a:srgbClr val="FF0000"/>
                    </a:solidFill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Lời giải</a:t>
                </a:r>
              </a:p>
              <a:p>
                <a:pPr marL="342900" lvl="0" indent="-342900">
                  <a:buAutoNum type="alphaLcParenR"/>
                </a:pP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Ta có: M</a:t>
                </a:r>
                <a:r>
                  <a:rPr lang="vi-VN" sz="3200" baseline="-250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N2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=  2.M</a:t>
                </a:r>
                <a:r>
                  <a:rPr lang="vi-VN" sz="3200" baseline="-250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N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= 2. 14 = 28 (g)</a:t>
                </a:r>
              </a:p>
              <a:p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d</a:t>
                </a:r>
                <a:r>
                  <a:rPr lang="vi-VN" sz="3200" baseline="-250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X/N2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effectLst/>
                            <a:latin typeface="Cambria Math" panose="02040503050406030204" pitchFamily="18" charset="0"/>
                          </a:rPr>
                          <m:t>𝑀𝑋</m:t>
                        </m:r>
                      </m:num>
                      <m:den>
                        <m:r>
                          <a:rPr lang="vi-VN" sz="3200" b="0" i="1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vi-VN" sz="32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vi-VN" sz="32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2 </a:t>
                </a:r>
              </a:p>
              <a:p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→ </a:t>
                </a:r>
                <a:r>
                  <a:rPr lang="vi-VN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M</a:t>
                </a:r>
                <a:r>
                  <a:rPr lang="vi-VN" sz="32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X </a:t>
                </a:r>
                <a:r>
                  <a:rPr lang="vi-VN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= 2. M</a:t>
                </a:r>
                <a:r>
                  <a:rPr lang="vi-VN" sz="32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N2</a:t>
                </a:r>
                <a:r>
                  <a:rPr lang="vi-VN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= 2.28 = 56(g)</a:t>
                </a:r>
              </a:p>
              <a:p>
                <a:r>
                  <a:rPr lang="vi-VN" sz="32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b) 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Ta có: d</a:t>
                </a:r>
                <a:r>
                  <a:rPr lang="vi-VN" sz="3200" baseline="-250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X/KK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vi-VN" sz="32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effectLst/>
                            <a:latin typeface="Cambria Math" panose="02040503050406030204" pitchFamily="18" charset="0"/>
                          </a:rPr>
                          <m:t>𝑀𝑋</m:t>
                        </m:r>
                      </m:num>
                      <m:den>
                        <m:r>
                          <a:rPr lang="vi-VN" sz="3200" b="0" i="1" smtClean="0">
                            <a:effectLst/>
                            <a:latin typeface="Cambria Math" panose="02040503050406030204" pitchFamily="18" charset="0"/>
                          </a:rPr>
                          <m:t>𝑀𝐾𝐾</m:t>
                        </m:r>
                      </m:den>
                    </m:f>
                  </m:oMath>
                </a14:m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</a:t>
                </a:r>
                <a:r>
                  <a:rPr lang="vi-VN" sz="32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2,45  </a:t>
                </a:r>
              </a:p>
              <a:p>
                <a:r>
                  <a:rPr lang="vi-VN" sz="32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→  </a:t>
                </a:r>
                <a:r>
                  <a:rPr lang="vi-VN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M</a:t>
                </a:r>
                <a:r>
                  <a:rPr lang="vi-VN" sz="32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X </a:t>
                </a:r>
                <a:r>
                  <a:rPr lang="vi-VN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= 2,45 . M</a:t>
                </a:r>
                <a:r>
                  <a:rPr lang="vi-VN" sz="32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KK</a:t>
                </a:r>
                <a:r>
                  <a:rPr lang="vi-VN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 =  2,45 . 29 = 71(g)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A332B5-7E54-4554-A23E-DAB5A2F8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75" y="446706"/>
                <a:ext cx="7903482" cy="3516668"/>
              </a:xfrm>
              <a:prstGeom prst="rect">
                <a:avLst/>
              </a:prstGeom>
              <a:blipFill>
                <a:blip r:embed="rId4"/>
                <a:stretch>
                  <a:fillRect l="-3164" t="-2080" b="-4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231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493486" y="241529"/>
            <a:ext cx="7783739" cy="526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805" y="1116179"/>
            <a:ext cx="462484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vi-VN" sz="4800" b="1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DẠNG 3: </a:t>
            </a:r>
          </a:p>
          <a:p>
            <a:pPr algn="ctr"/>
            <a:r>
              <a:rPr lang="vi-VN" sz="4800" b="1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BÀI TOÁN TÍNH THEO CÔNG THỨC HÓA HỌC</a:t>
            </a:r>
            <a:endParaRPr lang="vi-VN" sz="4800" dirty="0">
              <a:solidFill>
                <a:srgbClr val="00B05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24A52EDB-C668-4592-882B-0E45FCF2103A}"/>
              </a:ext>
            </a:extLst>
          </p:cNvPr>
          <p:cNvSpPr/>
          <p:nvPr/>
        </p:nvSpPr>
        <p:spPr>
          <a:xfrm rot="5400000">
            <a:off x="3655700" y="-2533749"/>
            <a:ext cx="445170" cy="7780631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73A76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1E1CFDE-94C7-4862-BCD0-ABC698E0C0D1}"/>
              </a:ext>
            </a:extLst>
          </p:cNvPr>
          <p:cNvGrpSpPr/>
          <p:nvPr/>
        </p:nvGrpSpPr>
        <p:grpSpPr>
          <a:xfrm>
            <a:off x="-780548" y="375155"/>
            <a:ext cx="8613105" cy="758826"/>
            <a:chOff x="-768517" y="575994"/>
            <a:chExt cx="7951373" cy="7588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85442B3-6318-40AB-AEB4-6B6D50EF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7B24B7F-0740-4BAD-B284-7AC7606C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8AD5203-DDCA-43E9-8AD5-EAEFAA910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104" r="12909" b="4671"/>
          <a:stretch/>
        </p:blipFill>
        <p:spPr>
          <a:xfrm>
            <a:off x="10909061" y="980705"/>
            <a:ext cx="941253" cy="12095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67B78DF-9ABC-4D89-B018-A50D6B17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104" r="12909" b="4671"/>
          <a:stretch/>
        </p:blipFill>
        <p:spPr>
          <a:xfrm>
            <a:off x="117374" y="5294028"/>
            <a:ext cx="941253" cy="12095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3C6CB48-4983-4337-A552-8E52FD3EA1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56856" y1="33023" x2="64883" y2="80465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5234" t="14238" r="13827" b="10650"/>
          <a:stretch/>
        </p:blipFill>
        <p:spPr>
          <a:xfrm>
            <a:off x="10168832" y="5173294"/>
            <a:ext cx="1905794" cy="14510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C256B5-A732-4C34-B801-7088653BA529}"/>
              </a:ext>
            </a:extLst>
          </p:cNvPr>
          <p:cNvSpPr txBox="1"/>
          <p:nvPr/>
        </p:nvSpPr>
        <p:spPr>
          <a:xfrm>
            <a:off x="298142" y="2310972"/>
            <a:ext cx="11776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1. Biết CTHH của hợp chất, xác định thành phần phần trăm về khối lượng của các nguyên tố hóa học tạo nên chất. </a:t>
            </a:r>
            <a:r>
              <a:rPr lang="vi-VN" sz="30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</a:p>
          <a:p>
            <a:r>
              <a:rPr lang="vi-VN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Bước 1</a:t>
            </a:r>
            <a:r>
              <a:rPr lang="vi-VN" sz="30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:</a:t>
            </a:r>
            <a:r>
              <a:rPr lang="vi-VN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Tìm khối lượng mol của hợp chất:</a:t>
            </a:r>
          </a:p>
          <a:p>
            <a:r>
              <a:rPr lang="vi-VN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Bước 2</a:t>
            </a:r>
            <a:r>
              <a:rPr lang="vi-VN" sz="30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:</a:t>
            </a:r>
            <a:r>
              <a:rPr lang="vi-VN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Tìm số mol nguyên tử của mỗi nguyên tố có trong hợp chất.</a:t>
            </a:r>
          </a:p>
          <a:p>
            <a:r>
              <a:rPr lang="vi-VN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Bước 3</a:t>
            </a:r>
            <a:r>
              <a:rPr lang="vi-VN" sz="30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:</a:t>
            </a:r>
            <a:r>
              <a:rPr lang="vi-VN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Tìm thành phần phần trăm về khối lượng mỗi nguyên tố trong hợp chất.</a:t>
            </a:r>
          </a:p>
        </p:txBody>
      </p:sp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a16="http://schemas.microsoft.com/office/drawing/2014/main" xmlns:a14="http://schemas.microsoft.com/office/drawing/2010/main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91" y="1893632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84458" y="1363825"/>
            <a:ext cx="3623434" cy="11790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8384109" y="132798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1051710" y="5089840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8453058" y="5089840"/>
            <a:ext cx="1127872" cy="10168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98A790-9579-48EC-8B1D-64134ECF8692}"/>
              </a:ext>
            </a:extLst>
          </p:cNvPr>
          <p:cNvSpPr txBox="1"/>
          <p:nvPr/>
        </p:nvSpPr>
        <p:spPr>
          <a:xfrm>
            <a:off x="462343" y="479049"/>
            <a:ext cx="11267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en-US" sz="3200" b="1" u="sng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 :</a:t>
            </a:r>
            <a:r>
              <a:rPr lang="en-US" sz="3200" u="sng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en-US" sz="320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thành phần phần trăm về khối lượng mỗi nguyên tố trong hợp chất SO</a:t>
            </a:r>
            <a:r>
              <a:rPr lang="en-US" sz="3200" baseline="-2500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3</a:t>
            </a:r>
            <a:r>
              <a:rPr lang="en-US" sz="320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?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0B1E39-1CD0-4FC4-9759-9F76F5660ADA}"/>
                  </a:ext>
                </a:extLst>
              </p:cNvPr>
              <p:cNvSpPr txBox="1"/>
              <p:nvPr/>
            </p:nvSpPr>
            <p:spPr>
              <a:xfrm>
                <a:off x="462343" y="2195046"/>
                <a:ext cx="11545199" cy="3798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3200" b="1" dirty="0">
                    <a:solidFill>
                      <a:srgbClr val="FF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Lời giải</a:t>
                </a:r>
                <a:endParaRPr lang="vi-VN" sz="3200" dirty="0">
                  <a:solidFill>
                    <a:srgbClr val="FF0000"/>
                  </a:solidFill>
                  <a:effectLst/>
                  <a:latin typeface="#9Slide03 Arima Madurai ExtraBo" panose="00000900000000000000" pitchFamily="2" charset="-93"/>
                  <a:ea typeface="Calibri" panose="020F0502020204030204" pitchFamily="34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+ 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SO</a:t>
                </a:r>
                <a:r>
                  <a:rPr lang="en-US" sz="2000" baseline="-25000" dirty="0">
                    <a:solidFill>
                      <a:srgbClr val="000000"/>
                    </a:solidFill>
                    <a:effectLst/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3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 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= 32 + 3.16 = 80 gam/mol</a:t>
                </a:r>
                <a:endParaRPr lang="vi-VN" sz="3200" dirty="0">
                  <a:solidFill>
                    <a:srgbClr val="000000"/>
                  </a:solidFill>
                  <a:effectLst/>
                  <a:latin typeface="#9Slide03 Arima Madurai ExtraBo" panose="00000900000000000000" pitchFamily="2" charset="-93"/>
                  <a:ea typeface="Calibri" panose="020F0502020204030204" pitchFamily="34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+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Trong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1 mol SO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3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: 1 mol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nguyên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tử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S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và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3 mol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nguyên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tử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O</a:t>
                </a:r>
                <a:endParaRPr lang="vi-VN" sz="3200" dirty="0">
                  <a:solidFill>
                    <a:srgbClr val="000000"/>
                  </a:solidFill>
                  <a:effectLst/>
                  <a:latin typeface="#9Slide03 Arima Madurai ExtraBo" panose="00000900000000000000" pitchFamily="2" charset="-93"/>
                  <a:ea typeface="Calibri" panose="020F0502020204030204" pitchFamily="34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+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Thành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phần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%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theo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khối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lượng</a:t>
                </a:r>
                <a:r>
                  <a:rPr lang="en-US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:</a:t>
                </a:r>
                <a:endParaRPr lang="vi-VN" sz="3200" dirty="0">
                  <a:solidFill>
                    <a:srgbClr val="000000"/>
                  </a:solidFill>
                  <a:effectLst/>
                  <a:latin typeface="#9Slide03 Arima Madurai ExtraBo" panose="00000900000000000000" pitchFamily="2" charset="-93"/>
                  <a:ea typeface="Calibri" panose="020F0502020204030204" pitchFamily="34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	%m</a:t>
                </a:r>
                <a:r>
                  <a:rPr lang="pt-BR" sz="3200" dirty="0">
                    <a:solidFill>
                      <a:srgbClr val="000000"/>
                    </a:solidFill>
                    <a:effectLst/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S</a:t>
                </a:r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SO</m:t>
                            </m:r>
                            <m:r>
                              <a:rPr lang="en-US" sz="3200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x 100%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x 100% = </a:t>
                </a:r>
                <a14:m>
                  <m:oMath xmlns:m="http://schemas.openxmlformats.org/officeDocument/2006/math">
                    <m:r>
                      <a:rPr lang="pt-BR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40% 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   → </a:t>
                </a:r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%m</a:t>
                </a:r>
                <a:r>
                  <a:rPr lang="pt-BR" sz="3200" dirty="0">
                    <a:solidFill>
                      <a:srgbClr val="000000"/>
                    </a:solidFill>
                    <a:effectLst/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O</a:t>
                </a:r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= 100% - %m</a:t>
                </a:r>
                <a:r>
                  <a:rPr lang="pt-BR" sz="3200" dirty="0">
                    <a:solidFill>
                      <a:srgbClr val="000000"/>
                    </a:solidFill>
                    <a:effectLst/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S </a:t>
                </a:r>
                <a:r>
                  <a:rPr lang="pt-BR" sz="32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= 100% - 40% = 60%</a:t>
                </a:r>
                <a:endParaRPr lang="vi-VN" sz="3200" dirty="0"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0B1E39-1CD0-4FC4-9759-9F76F5660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3" y="2195046"/>
                <a:ext cx="11545199" cy="3798989"/>
              </a:xfrm>
              <a:prstGeom prst="rect">
                <a:avLst/>
              </a:prstGeom>
              <a:blipFill>
                <a:blip r:embed="rId6"/>
                <a:stretch>
                  <a:fillRect l="-1373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0432E8E1-A1FC-487D-920C-4E84ECE542FE}"/>
              </a:ext>
            </a:extLst>
          </p:cNvPr>
          <p:cNvGrpSpPr>
            <a:grpSpLocks/>
          </p:cNvGrpSpPr>
          <p:nvPr/>
        </p:nvGrpSpPr>
        <p:grpSpPr bwMode="auto">
          <a:xfrm>
            <a:off x="395192" y="2433577"/>
            <a:ext cx="1501225" cy="2394492"/>
            <a:chOff x="2112104" y="2595476"/>
            <a:chExt cx="1500822" cy="2394219"/>
          </a:xfrm>
        </p:grpSpPr>
        <p:grpSp>
          <p:nvGrpSpPr>
            <p:cNvPr id="6169" name="组合 4">
              <a:extLst>
                <a:ext uri="{FF2B5EF4-FFF2-40B4-BE49-F238E27FC236}">
                  <a16:creationId xmlns:a16="http://schemas.microsoft.com/office/drawing/2014/main" id="{716F42F5-18A8-485F-AB6A-86A8844AC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9667" y="2595476"/>
              <a:ext cx="1189657" cy="1185706"/>
              <a:chOff x="2076450" y="1988019"/>
              <a:chExt cx="1615088" cy="1440981"/>
            </a:xfrm>
          </p:grpSpPr>
          <p:pic>
            <p:nvPicPr>
              <p:cNvPr id="6172" name="图片 3">
                <a:extLst>
                  <a:ext uri="{FF2B5EF4-FFF2-40B4-BE49-F238E27FC236}">
                    <a16:creationId xmlns:a16="http://schemas.microsoft.com/office/drawing/2014/main" id="{A53BF77C-F481-45B0-B7AE-51C30B2F0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35621" y="2850441"/>
                <a:ext cx="1555917" cy="578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图片 2">
                <a:extLst>
                  <a:ext uri="{FF2B5EF4-FFF2-40B4-BE49-F238E27FC236}">
                    <a16:creationId xmlns:a16="http://schemas.microsoft.com/office/drawing/2014/main" id="{934DC9B1-1D71-4DBE-9628-0F29FC7235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87" t="11388" r="23227" b="7085"/>
              <a:stretch>
                <a:fillRect/>
              </a:stretch>
            </p:blipFill>
            <p:spPr bwMode="auto">
              <a:xfrm>
                <a:off x="2076450" y="1988019"/>
                <a:ext cx="1392314" cy="1440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70" name="文本框 16">
              <a:extLst>
                <a:ext uri="{FF2B5EF4-FFF2-40B4-BE49-F238E27FC236}">
                  <a16:creationId xmlns:a16="http://schemas.microsoft.com/office/drawing/2014/main" id="{A34264F0-8486-46A4-970E-2A15E868E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104" y="3912600"/>
              <a:ext cx="1500822" cy="107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vi-VN" sz="3200" b="1" dirty="0" err="1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Bài</a:t>
              </a:r>
              <a:r>
                <a:rPr lang="en-US" altLang="vi-VN" sz="3200" b="1" dirty="0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18: 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Mol.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E9D993E-FBCF-4864-86F4-81BDE21F6BF7}"/>
              </a:ext>
            </a:extLst>
          </p:cNvPr>
          <p:cNvGrpSpPr>
            <a:grpSpLocks/>
          </p:cNvGrpSpPr>
          <p:nvPr/>
        </p:nvGrpSpPr>
        <p:grpSpPr bwMode="auto">
          <a:xfrm>
            <a:off x="1853839" y="2564240"/>
            <a:ext cx="3393108" cy="3155461"/>
            <a:chOff x="3431694" y="2726894"/>
            <a:chExt cx="3392198" cy="3155500"/>
          </a:xfrm>
        </p:grpSpPr>
        <p:pic>
          <p:nvPicPr>
            <p:cNvPr id="6166" name="图片 8">
              <a:extLst>
                <a:ext uri="{FF2B5EF4-FFF2-40B4-BE49-F238E27FC236}">
                  <a16:creationId xmlns:a16="http://schemas.microsoft.com/office/drawing/2014/main" id="{25B78D3F-5C65-4F30-8036-5203936A4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631" y="2726894"/>
              <a:ext cx="806815" cy="118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文本框 17">
              <a:extLst>
                <a:ext uri="{FF2B5EF4-FFF2-40B4-BE49-F238E27FC236}">
                  <a16:creationId xmlns:a16="http://schemas.microsoft.com/office/drawing/2014/main" id="{62BE3401-5100-481B-BF92-0236F6721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1694" y="3912599"/>
              <a:ext cx="3392198" cy="1969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vi-VN" sz="3200" b="1" dirty="0" err="1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Bài</a:t>
              </a:r>
              <a:r>
                <a:rPr lang="en-US" altLang="vi-VN" sz="3200" b="1" dirty="0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19: </a:t>
              </a:r>
            </a:p>
            <a:p>
              <a:pPr algn="ctr"/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Chuyển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đổi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giữa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khối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lượng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, </a:t>
              </a:r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thể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tích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và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lượng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0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chất</a:t>
              </a:r>
              <a:r>
                <a:rPr lang="en-US" altLang="vi-VN" sz="30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7BC0EF7-420D-4A89-B6CB-14DBE2970BB7}"/>
              </a:ext>
            </a:extLst>
          </p:cNvPr>
          <p:cNvGrpSpPr>
            <a:grpSpLocks/>
          </p:cNvGrpSpPr>
          <p:nvPr/>
        </p:nvGrpSpPr>
        <p:grpSpPr bwMode="auto">
          <a:xfrm>
            <a:off x="5351209" y="2564240"/>
            <a:ext cx="1878378" cy="3254397"/>
            <a:chOff x="6204862" y="2720073"/>
            <a:chExt cx="1877874" cy="3255029"/>
          </a:xfrm>
        </p:grpSpPr>
        <p:pic>
          <p:nvPicPr>
            <p:cNvPr id="6163" name="图片 9">
              <a:extLst>
                <a:ext uri="{FF2B5EF4-FFF2-40B4-BE49-F238E27FC236}">
                  <a16:creationId xmlns:a16="http://schemas.microsoft.com/office/drawing/2014/main" id="{B27079EA-68C1-4F26-8852-5F67A4F17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753" y="2720073"/>
              <a:ext cx="1502362" cy="10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文本框 18">
              <a:extLst>
                <a:ext uri="{FF2B5EF4-FFF2-40B4-BE49-F238E27FC236}">
                  <a16:creationId xmlns:a16="http://schemas.microsoft.com/office/drawing/2014/main" id="{BE69FE04-5DBA-4D8E-9EEC-A3649DA10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4862" y="3912599"/>
              <a:ext cx="1877874" cy="2062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vi-VN" sz="3200" b="1" dirty="0" err="1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Bài</a:t>
              </a:r>
              <a:r>
                <a:rPr lang="en-US" altLang="vi-VN" sz="3200" b="1" dirty="0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20: </a:t>
              </a:r>
            </a:p>
            <a:p>
              <a:pPr algn="ctr"/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Tỉ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khối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của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chất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khí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.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CEE6E58-41C5-44EC-89CD-E31301DCAAE4}"/>
              </a:ext>
            </a:extLst>
          </p:cNvPr>
          <p:cNvGrpSpPr>
            <a:grpSpLocks/>
          </p:cNvGrpSpPr>
          <p:nvPr/>
        </p:nvGrpSpPr>
        <p:grpSpPr bwMode="auto">
          <a:xfrm>
            <a:off x="7078814" y="2549524"/>
            <a:ext cx="2138064" cy="3242901"/>
            <a:chOff x="8446826" y="2731895"/>
            <a:chExt cx="1877874" cy="3242644"/>
          </a:xfrm>
        </p:grpSpPr>
        <p:pic>
          <p:nvPicPr>
            <p:cNvPr id="6160" name="图片 6">
              <a:extLst>
                <a:ext uri="{FF2B5EF4-FFF2-40B4-BE49-F238E27FC236}">
                  <a16:creationId xmlns:a16="http://schemas.microsoft.com/office/drawing/2014/main" id="{5675648C-B170-4ACA-BBA6-9571FBD01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19722" r="16849" b="14722"/>
            <a:stretch>
              <a:fillRect/>
            </a:stretch>
          </p:blipFill>
          <p:spPr bwMode="auto">
            <a:xfrm>
              <a:off x="8802422" y="2731895"/>
              <a:ext cx="1331913" cy="106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文本框 19">
              <a:extLst>
                <a:ext uri="{FF2B5EF4-FFF2-40B4-BE49-F238E27FC236}">
                  <a16:creationId xmlns:a16="http://schemas.microsoft.com/office/drawing/2014/main" id="{2B1DAD41-AF49-4C4D-A889-E27656A9D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26" y="3912599"/>
              <a:ext cx="1877874" cy="206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vi-VN" sz="3200" b="1" dirty="0" err="1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Bài</a:t>
              </a:r>
              <a:r>
                <a:rPr lang="en-US" altLang="vi-VN" sz="3200" b="1" dirty="0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21: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Tính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theo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công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thức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hóa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altLang="vi-VN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học</a:t>
              </a:r>
              <a:r>
                <a:rPr lang="en-US" altLang="vi-VN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.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1318589" y="-34925"/>
            <a:ext cx="11159450" cy="2771775"/>
            <a:chOff x="3158638" y="-35069"/>
            <a:chExt cx="757603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276888"/>
              <a:ext cx="5300283" cy="1586694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3928" y="-35069"/>
              <a:ext cx="2670745" cy="2771775"/>
              <a:chOff x="4242074" y="3429000"/>
              <a:chExt cx="2269078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2074" y="3429000"/>
                <a:ext cx="2269078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4356" y="4623585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3869" y="392653"/>
              <a:ext cx="482019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vi-VN" sz="4000" b="1" u="sng" dirty="0" err="1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Chương</a:t>
              </a:r>
              <a:r>
                <a:rPr lang="en-US" altLang="vi-VN" sz="4000" b="1" u="sng" dirty="0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 3: </a:t>
              </a:r>
            </a:p>
            <a:p>
              <a:pPr algn="ctr"/>
              <a:r>
                <a:rPr lang="en-US" altLang="vi-VN" sz="4800" b="1" dirty="0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Mol </a:t>
              </a:r>
              <a:r>
                <a:rPr lang="en-US" altLang="vi-VN" sz="4800" b="1" dirty="0" err="1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và</a:t>
              </a:r>
              <a:r>
                <a:rPr lang="en-US" altLang="vi-VN" sz="4800" b="1" dirty="0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 </a:t>
              </a:r>
              <a:r>
                <a:rPr lang="en-US" altLang="vi-VN" sz="4800" b="1" dirty="0" err="1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tính</a:t>
              </a:r>
              <a:r>
                <a:rPr lang="en-US" altLang="vi-VN" sz="4800" b="1" dirty="0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 </a:t>
              </a:r>
              <a:r>
                <a:rPr lang="en-US" altLang="vi-VN" sz="4800" b="1" dirty="0" err="1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toán</a:t>
              </a:r>
              <a:r>
                <a:rPr lang="en-US" altLang="vi-VN" sz="4800" b="1" dirty="0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 </a:t>
              </a:r>
              <a:r>
                <a:rPr lang="en-US" altLang="vi-VN" sz="4800" b="1" dirty="0" err="1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hóa</a:t>
              </a:r>
              <a:r>
                <a:rPr lang="en-US" altLang="vi-VN" sz="4800" b="1" dirty="0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 </a:t>
              </a:r>
              <a:r>
                <a:rPr lang="en-US" altLang="vi-VN" sz="4800" b="1" dirty="0" err="1">
                  <a:solidFill>
                    <a:srgbClr val="7030A0"/>
                  </a:solidFill>
                  <a:latin typeface="#9Slide03 Arima Madurai Black" panose="00000A00000000000000" pitchFamily="2" charset="-93"/>
                  <a:cs typeface="#9Slide03 Arima Madurai Black" panose="00000A00000000000000" pitchFamily="2" charset="-93"/>
                </a:rPr>
                <a:t>học</a:t>
              </a:r>
              <a:endParaRPr lang="en-US" altLang="vi-VN" sz="4800" b="1" dirty="0">
                <a:solidFill>
                  <a:srgbClr val="7030A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638" y="731116"/>
              <a:ext cx="736834" cy="131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2209095" y="115950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168812" y="2278063"/>
            <a:ext cx="11844997" cy="349567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" y="4950258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C953B1-0975-4AAE-8C4D-94B178812DFF}"/>
              </a:ext>
            </a:extLst>
          </p:cNvPr>
          <p:cNvGrpSpPr/>
          <p:nvPr/>
        </p:nvGrpSpPr>
        <p:grpSpPr>
          <a:xfrm>
            <a:off x="9078868" y="2436291"/>
            <a:ext cx="2688447" cy="3382346"/>
            <a:chOff x="9804688" y="2539993"/>
            <a:chExt cx="1877151" cy="3382346"/>
          </a:xfrm>
        </p:grpSpPr>
        <p:sp>
          <p:nvSpPr>
            <p:cNvPr id="35" name="文本框 19">
              <a:extLst>
                <a:ext uri="{FF2B5EF4-FFF2-40B4-BE49-F238E27FC236}">
                  <a16:creationId xmlns:a16="http://schemas.microsoft.com/office/drawing/2014/main" id="{11BA8082-07E8-41DA-BD0A-573D45C52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4688" y="3860236"/>
              <a:ext cx="1877151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en-US" altLang="vi-VN" sz="3200" b="1" dirty="0" err="1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Bài</a:t>
              </a:r>
              <a:r>
                <a:rPr lang="en-US" altLang="vi-VN" sz="3200" b="1" dirty="0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22</a:t>
              </a:r>
              <a:r>
                <a:rPr lang="en-US" sz="3200" b="1" dirty="0">
                  <a:solidFill>
                    <a:srgbClr val="C0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: </a:t>
              </a:r>
            </a:p>
            <a:p>
              <a:pPr algn="ctr">
                <a:defRPr/>
              </a:pPr>
              <a:r>
                <a:rPr lang="en-US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Tính</a:t>
              </a:r>
              <a:r>
                <a:rPr lang="en-US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theo</a:t>
              </a:r>
              <a:r>
                <a:rPr lang="en-US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phương</a:t>
              </a:r>
              <a:r>
                <a:rPr lang="en-US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trình</a:t>
              </a:r>
              <a:r>
                <a:rPr lang="en-US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hóa</a:t>
              </a:r>
              <a:r>
                <a:rPr lang="en-US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3200" b="1" dirty="0" err="1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học</a:t>
              </a:r>
              <a:r>
                <a:rPr lang="en-US" sz="3200" b="1" dirty="0">
                  <a:solidFill>
                    <a:srgbClr val="000099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.</a:t>
              </a:r>
            </a:p>
          </p:txBody>
        </p:sp>
        <p:pic>
          <p:nvPicPr>
            <p:cNvPr id="36" name="图片 4">
              <a:extLst>
                <a:ext uri="{FF2B5EF4-FFF2-40B4-BE49-F238E27FC236}">
                  <a16:creationId xmlns:a16="http://schemas.microsoft.com/office/drawing/2014/main" id="{5179C281-0905-4D60-9BC9-6BF78D2B4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7" t="14108" r="37787" b="59691"/>
            <a:stretch>
              <a:fillRect/>
            </a:stretch>
          </p:blipFill>
          <p:spPr bwMode="auto">
            <a:xfrm>
              <a:off x="10065741" y="2539993"/>
              <a:ext cx="1340679" cy="122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9739086" y="891464"/>
            <a:ext cx="2452914" cy="65069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D805E4-A380-4EFA-B007-4BB4F9F8360C}"/>
              </a:ext>
            </a:extLst>
          </p:cNvPr>
          <p:cNvSpPr txBox="1"/>
          <p:nvPr/>
        </p:nvSpPr>
        <p:spPr>
          <a:xfrm>
            <a:off x="276600" y="1346378"/>
            <a:ext cx="9694714" cy="4165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2. </a:t>
            </a:r>
            <a:r>
              <a:rPr lang="pt-BR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Biết thành phần các nguyên tố, xác định CTHH  của hợp chất: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solidFill>
                  <a:srgbClr val="000000"/>
                </a:solidFill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+ Bước 1: Tính khối lượng mỗi nguyên tố khi biết %m</a:t>
            </a:r>
            <a:r>
              <a:rPr lang="pt-BR" sz="3200" baseline="-25000" dirty="0">
                <a:solidFill>
                  <a:srgbClr val="000000"/>
                </a:solidFill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A</a:t>
            </a:r>
            <a:r>
              <a:rPr lang="pt-BR" sz="3200" dirty="0">
                <a:solidFill>
                  <a:srgbClr val="000000"/>
                </a:solidFill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, %m</a:t>
            </a:r>
            <a:r>
              <a:rPr lang="pt-BR" sz="3200" baseline="-25000" dirty="0">
                <a:solidFill>
                  <a:srgbClr val="000000"/>
                </a:solidFill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B</a:t>
            </a:r>
            <a:r>
              <a:rPr lang="pt-BR" sz="3200" dirty="0">
                <a:solidFill>
                  <a:srgbClr val="000000"/>
                </a:solidFill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và M</a:t>
            </a:r>
            <a:r>
              <a:rPr lang="vi-VN" sz="3200" dirty="0">
                <a:solidFill>
                  <a:srgbClr val="000000"/>
                </a:solidFill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solidFill>
                  <a:srgbClr val="000000"/>
                </a:solidFill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+ Bước 2: Tính số mol nguyên tử của mỗi nguyên tố trong hợp chất.</a:t>
            </a:r>
            <a:endParaRPr lang="vi-VN" sz="3200" dirty="0">
              <a:solidFill>
                <a:srgbClr val="000000"/>
              </a:solidFill>
              <a:effectLst/>
              <a:latin typeface="#9Slide03 Arima Madurai ExtraBo" panose="00000900000000000000" pitchFamily="2" charset="-93"/>
              <a:ea typeface="Calibri" panose="020F0502020204030204" pitchFamily="34" charset="0"/>
              <a:cs typeface="#9Slide03 Arima Madurai ExtraBo" panose="00000900000000000000" pitchFamily="2" charset="-9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solidFill>
                  <a:srgbClr val="000000"/>
                </a:solidFill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+ Bước 3: Kết luận</a:t>
            </a:r>
            <a:endParaRPr lang="vi-VN" sz="3200" dirty="0">
              <a:solidFill>
                <a:srgbClr val="000000"/>
              </a:solidFill>
              <a:effectLst/>
              <a:latin typeface="#9Slide03 Arima Madurai ExtraBo" panose="00000900000000000000" pitchFamily="2" charset="-93"/>
              <a:ea typeface="Calibri" panose="020F0502020204030204" pitchFamily="34" charset="0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995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86DABE-60E5-4106-8625-F960B88A2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18947" r="11551" b="10877"/>
          <a:stretch/>
        </p:blipFill>
        <p:spPr>
          <a:xfrm flipH="1">
            <a:off x="8723085" y="4111786"/>
            <a:ext cx="4570338" cy="29297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0E2CCA-29F1-466C-BFA6-781CC2E60492}"/>
              </a:ext>
            </a:extLst>
          </p:cNvPr>
          <p:cNvSpPr txBox="1"/>
          <p:nvPr/>
        </p:nvSpPr>
        <p:spPr>
          <a:xfrm>
            <a:off x="385953" y="356331"/>
            <a:ext cx="115593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dụ: </a:t>
            </a:r>
            <a:r>
              <a:rPr lang="pt-BR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Một hợp chất có</a:t>
            </a:r>
            <a:r>
              <a:rPr lang="pt-BR" sz="3000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pt-BR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thành phần % về khối lượng mỗi nguyên tố là</a:t>
            </a:r>
            <a:r>
              <a:rPr lang="it-IT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32,39% Na; 22,53% S và O </a:t>
            </a:r>
            <a:r>
              <a:rPr lang="vi-VN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.</a:t>
            </a:r>
            <a:r>
              <a:rPr lang="pt-BR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Hãy xác định CTHH  của hợp chất, biết khối lựơng mol là </a:t>
            </a:r>
            <a:r>
              <a:rPr lang="vi-VN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142</a:t>
            </a:r>
            <a:r>
              <a:rPr lang="pt-BR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.</a:t>
            </a:r>
            <a:endParaRPr lang="vi-VN" sz="30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9C60DF-E0AC-49DD-9ADB-8F681C9BA3D5}"/>
                  </a:ext>
                </a:extLst>
              </p:cNvPr>
              <p:cNvSpPr txBox="1"/>
              <p:nvPr/>
            </p:nvSpPr>
            <p:spPr>
              <a:xfrm>
                <a:off x="217714" y="1847237"/>
                <a:ext cx="10972800" cy="501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3000" b="1" dirty="0">
                    <a:solidFill>
                      <a:srgbClr val="FF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Lời giải</a:t>
                </a:r>
                <a:endParaRPr lang="vi-VN" sz="3000" dirty="0">
                  <a:solidFill>
                    <a:srgbClr val="FF0000"/>
                  </a:solidFill>
                  <a:effectLst/>
                  <a:latin typeface="#9Slide03 Arima Madurai ExtraBo" panose="00000900000000000000" pitchFamily="2" charset="-93"/>
                  <a:ea typeface="Calibri" panose="020F0502020204030204" pitchFamily="34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+ m</a:t>
                </a:r>
                <a:r>
                  <a:rPr lang="pt-BR" sz="3000" baseline="-25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Na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142.32,29</m:t>
                        </m:r>
                      </m:num>
                      <m:den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14:m>
                  <m:oMath xmlns:m="http://schemas.openxmlformats.org/officeDocument/2006/math">
                    <m:r>
                      <a:rPr lang="pt-BR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46 gam;	m</a:t>
                </a:r>
                <a:r>
                  <a:rPr lang="pt-BR" sz="3000" baseline="-25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S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142.22,53</m:t>
                        </m:r>
                      </m:num>
                      <m:den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14:m>
                  <m:oMath xmlns:m="http://schemas.openxmlformats.org/officeDocument/2006/math">
                    <m:r>
                      <a:rPr lang="pt-BR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32 gam;	</a:t>
                </a:r>
                <a:endParaRPr lang="vi-VN" sz="3000" dirty="0">
                  <a:solidFill>
                    <a:srgbClr val="000000"/>
                  </a:solidFill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	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m</a:t>
                </a:r>
                <a:r>
                  <a:rPr lang="pt-BR" sz="3000" baseline="-25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O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142 – 46 – 32 = 64 gam</a:t>
                </a:r>
                <a:endParaRPr lang="vi-VN" sz="3000" dirty="0">
                  <a:solidFill>
                    <a:srgbClr val="000000"/>
                  </a:solidFill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+  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n</a:t>
                </a:r>
                <a:r>
                  <a:rPr lang="pt-BR" sz="3000" baseline="-25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Na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Calibri" panose="020F0502020204030204" pitchFamily="34" charset="0"/>
                    <a:cs typeface="#9Slide03 Arima Madurai ExtraBo" panose="00000900000000000000" pitchFamily="2" charset="-93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46</m:t>
                        </m:r>
                      </m:num>
                      <m:den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2 mol;			n</a:t>
                </a:r>
                <a:r>
                  <a:rPr lang="pt-BR" sz="3000" baseline="-25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S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1 mol;		</a:t>
                </a:r>
                <a:endParaRPr lang="vi-VN" sz="3000" dirty="0">
                  <a:solidFill>
                    <a:srgbClr val="000000"/>
                  </a:solidFill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	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n</a:t>
                </a:r>
                <a:r>
                  <a:rPr lang="pt-BR" sz="3000" baseline="-25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O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64</m:t>
                        </m:r>
                      </m:num>
                      <m:den>
                        <m: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4 mol</a:t>
                </a:r>
                <a:endParaRPr lang="vi-VN" sz="3000" dirty="0">
                  <a:solidFill>
                    <a:srgbClr val="000000"/>
                  </a:solidFill>
                  <a:effectLst/>
                  <a:latin typeface="#9Slide03 Arima Madurai ExtraBo" panose="00000900000000000000" pitchFamily="2" charset="-93"/>
                  <a:ea typeface="Calibri" panose="020F0502020204030204" pitchFamily="34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Suy ra trong 1 phân tử hợp chất có: 2 nguyên tử Na, 1 nguyên tử S và 4 nguyên tử O</a:t>
                </a:r>
                <a:endParaRPr lang="vi-VN" sz="3000" dirty="0">
                  <a:solidFill>
                    <a:srgbClr val="000000"/>
                  </a:solidFill>
                  <a:effectLst/>
                  <a:latin typeface="#9Slide03 Arima Madurai ExtraBo" panose="00000900000000000000" pitchFamily="2" charset="-93"/>
                  <a:ea typeface="Calibri" panose="020F0502020204030204" pitchFamily="34" charset="0"/>
                  <a:cs typeface="#9Slide03 Arima Madurai ExtraBo" panose="00000900000000000000" pitchFamily="2" charset="-93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Vậy công thức hóa học của hợp chất là Na</a:t>
                </a:r>
                <a:r>
                  <a:rPr lang="pt-BR" sz="3000" baseline="-25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2</a:t>
                </a:r>
                <a:r>
                  <a:rPr lang="pt-BR" sz="3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SO</a:t>
                </a:r>
                <a:r>
                  <a:rPr lang="pt-BR" sz="3000" baseline="-25000" dirty="0">
                    <a:solidFill>
                      <a:srgbClr val="000000"/>
                    </a:solidFill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4</a:t>
                </a:r>
                <a:endParaRPr lang="vi-VN" sz="3000" dirty="0"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9C60DF-E0AC-49DD-9ADB-8F681C9BA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4" y="1847237"/>
                <a:ext cx="10972800" cy="5016181"/>
              </a:xfrm>
              <a:prstGeom prst="rect">
                <a:avLst/>
              </a:prstGeom>
              <a:blipFill>
                <a:blip r:embed="rId4"/>
                <a:stretch>
                  <a:fillRect l="-1333" t="-122" b="-27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77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508000" y="251338"/>
            <a:ext cx="7769225" cy="52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31" y="959613"/>
            <a:ext cx="476998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4800" b="1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DẠNG </a:t>
            </a:r>
            <a:r>
              <a:rPr lang="vi-VN" sz="4800" b="1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4 </a:t>
            </a:r>
            <a:r>
              <a:rPr lang="nl-NL" sz="4800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: </a:t>
            </a:r>
          </a:p>
          <a:p>
            <a:pPr algn="ctr"/>
            <a:r>
              <a:rPr lang="nl-NL" sz="4800" b="1" dirty="0">
                <a:solidFill>
                  <a:srgbClr val="00B05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BÀI TOÁN TÍNH THEO PHƯƠNG TRÌNH HOÁ HỌC</a:t>
            </a:r>
            <a:endParaRPr lang="vi-VN" sz="4800" dirty="0">
              <a:solidFill>
                <a:srgbClr val="00B05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828800" y="1828800"/>
            <a:ext cx="7933415" cy="3880184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E214A8-BE45-47F5-9F6A-7B4FC0315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2ECDE"/>
              </a:clrFrom>
              <a:clrTo>
                <a:srgbClr val="F2EC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t="17193" r="37354" b="11579"/>
          <a:stretch/>
        </p:blipFill>
        <p:spPr>
          <a:xfrm>
            <a:off x="8518360" y="850633"/>
            <a:ext cx="2923672" cy="5652436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C468AA-5677-43D5-9B91-83A1CF3422A0}"/>
              </a:ext>
            </a:extLst>
          </p:cNvPr>
          <p:cNvSpPr txBox="1"/>
          <p:nvPr/>
        </p:nvSpPr>
        <p:spPr>
          <a:xfrm>
            <a:off x="2427288" y="2382580"/>
            <a:ext cx="78112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		</a:t>
            </a:r>
            <a:r>
              <a:rPr lang="nl-NL" sz="3200" dirty="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Lời giải</a:t>
            </a:r>
            <a:endParaRPr lang="vi-VN" sz="3200" dirty="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pPr algn="just"/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		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4Na + O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nl-NL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2 Na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O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Theo </a:t>
            </a:r>
            <a:r>
              <a:rPr lang="vi-VN" sz="3200" dirty="0" smtClean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PT:</a:t>
            </a:r>
            <a:r>
              <a:rPr lang="nl-NL" sz="3200" dirty="0" smtClean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4mol             </a:t>
            </a:r>
            <a:r>
              <a:rPr lang="vi-VN" sz="3200" dirty="0" smtClean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2mol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vi-VN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Theo đề: 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0,2 mol   </a:t>
            </a:r>
            <a:r>
              <a:rPr lang="nl-NL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en-US" sz="3200" dirty="0" smtClean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     </a:t>
            </a:r>
            <a:r>
              <a:rPr lang="nl-NL" sz="3200" dirty="0" smtClean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0,1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mol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Vậy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vi-VN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c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ó 0,1 mol Na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O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701" b="93162" l="2691" r="100000">
                        <a14:foregroundMark x1="17489" y1="18803" x2="18834" y2="21795"/>
                        <a14:foregroundMark x1="79821" y1="83761" x2="79821" y2="90171"/>
                        <a14:foregroundMark x1="84305" y1="60684" x2="86099" y2="60684"/>
                        <a14:foregroundMark x1="13004" y1="73932" x2="14350" y2="76496"/>
                        <a14:foregroundMark x1="17489" y1="51282" x2="17489" y2="51282"/>
                        <a14:foregroundMark x1="25561" y1="47009" x2="25561" y2="47009"/>
                        <a14:foregroundMark x1="86547" y1="28205" x2="86547" y2="28205"/>
                        <a14:foregroundMark x1="60090" y1="9402" x2="60090" y2="9402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66535" y="2167570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701" b="93162" l="2691" r="100000">
                        <a14:foregroundMark x1="17489" y1="18803" x2="18834" y2="21795"/>
                        <a14:foregroundMark x1="79821" y1="83761" x2="79821" y2="90171"/>
                        <a14:foregroundMark x1="84305" y1="60684" x2="86099" y2="60684"/>
                        <a14:foregroundMark x1="13004" y1="73932" x2="14350" y2="76496"/>
                        <a14:foregroundMark x1="17489" y1="51282" x2="17489" y2="51282"/>
                        <a14:foregroundMark x1="25561" y1="47009" x2="25561" y2="47009"/>
                        <a14:foregroundMark x1="86547" y1="28205" x2="86547" y2="28205"/>
                        <a14:foregroundMark x1="60090" y1="9402" x2="60090" y2="9402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823157" y="216757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4377628-DF1B-4E0E-921D-1472A9A491F7}"/>
              </a:ext>
            </a:extLst>
          </p:cNvPr>
          <p:cNvGrpSpPr/>
          <p:nvPr/>
        </p:nvGrpSpPr>
        <p:grpSpPr>
          <a:xfrm>
            <a:off x="2794334" y="1065130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7A7E2D-A206-4B45-97DB-2AB40CF0ACE4}"/>
              </a:ext>
            </a:extLst>
          </p:cNvPr>
          <p:cNvSpPr txBox="1"/>
          <p:nvPr/>
        </p:nvSpPr>
        <p:spPr>
          <a:xfrm>
            <a:off x="540502" y="398785"/>
            <a:ext cx="111246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1.</a:t>
            </a:r>
            <a:r>
              <a:rPr lang="nl-NL" sz="30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Tìm số mol của chất A theo số mol xác định của 1 chất bất kỳ trong PTHH</a:t>
            </a:r>
            <a:endParaRPr lang="vi-VN" sz="30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nl-NL" sz="3000" b="1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dụ:</a:t>
            </a:r>
            <a:r>
              <a:rPr lang="nl-NL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Tính số mol Na</a:t>
            </a:r>
            <a:r>
              <a:rPr lang="nl-NL" sz="30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O tạo thành nếu có 0,2 mol Na bị đốt cháy</a:t>
            </a:r>
            <a:endParaRPr lang="vi-VN" sz="30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AC81BF3C-CB60-4561-AB5C-C2A1DE24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154" y="3183393"/>
            <a:ext cx="1049382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Hướng dẫn giải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1:  Viết PTHH xảy ra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2: Xác định tỷ lệ số mol giữa chất cho  và chất tìm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3: Tính n  chất cần tìm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và Kết luận</a:t>
            </a:r>
            <a:endParaRPr lang="zh-CN" altLang="en-US" sz="32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BACF38C-732D-46CE-8AB3-BA6999D16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2" b="10047"/>
          <a:stretch/>
        </p:blipFill>
        <p:spPr>
          <a:xfrm>
            <a:off x="1305355" y="1215188"/>
            <a:ext cx="2415684" cy="1469956"/>
          </a:xfrm>
          <a:prstGeom prst="rect">
            <a:avLst/>
          </a:prstGeom>
          <a:effectLst>
            <a:outerShdw blurRad="50800" dist="38100" dir="2700000" sx="102000" sy="102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7FB941-D829-4C59-8222-EA40C0D29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2" b="10047"/>
          <a:stretch/>
        </p:blipFill>
        <p:spPr>
          <a:xfrm>
            <a:off x="8874443" y="4489509"/>
            <a:ext cx="2135296" cy="1299338"/>
          </a:xfrm>
          <a:prstGeom prst="rect">
            <a:avLst/>
          </a:prstGeom>
          <a:effectLst>
            <a:outerShdw blurRad="50800" dist="38100" dir="8100000" sx="102000" sy="102000" algn="tr" rotWithShape="0">
              <a:schemeClr val="bg1">
                <a:lumMod val="50000"/>
                <a:alpha val="40000"/>
              </a:scheme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BD9AD64-9305-485A-91BB-7144FA448DC2}"/>
              </a:ext>
            </a:extLst>
          </p:cNvPr>
          <p:cNvGrpSpPr/>
          <p:nvPr/>
        </p:nvGrpSpPr>
        <p:grpSpPr>
          <a:xfrm>
            <a:off x="1116758" y="1070808"/>
            <a:ext cx="648000" cy="505326"/>
            <a:chOff x="828000" y="890335"/>
            <a:chExt cx="648000" cy="505326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C766433-BAA0-4595-ABCC-48EA66C4B35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ADC8BC7-812A-4C33-A62D-8C34AE235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C260536-DD3A-47BC-9ADE-542D83F392BF}"/>
              </a:ext>
            </a:extLst>
          </p:cNvPr>
          <p:cNvGrpSpPr/>
          <p:nvPr/>
        </p:nvGrpSpPr>
        <p:grpSpPr>
          <a:xfrm rot="10800000">
            <a:off x="10521442" y="5409735"/>
            <a:ext cx="648000" cy="505326"/>
            <a:chOff x="828000" y="890335"/>
            <a:chExt cx="648000" cy="50532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7F0FF8B-27FB-4944-A4F0-380BC60E531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120CCFF-8B68-4039-8B23-E068EB822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0802BEC9-839E-44CE-9C03-97D35286A578}"/>
              </a:ext>
            </a:extLst>
          </p:cNvPr>
          <p:cNvSpPr txBox="1"/>
          <p:nvPr/>
        </p:nvSpPr>
        <p:spPr>
          <a:xfrm>
            <a:off x="4040354" y="640693"/>
            <a:ext cx="79339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2. </a:t>
            </a:r>
            <a:r>
              <a:rPr lang="nl-NL" sz="30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Tìm số g</a:t>
            </a:r>
            <a:r>
              <a:rPr lang="vi-VN" sz="30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am</a:t>
            </a:r>
            <a:r>
              <a:rPr lang="nl-NL" sz="30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của chất A theo số mol xác định của 1 chất bất kỳ trong PTHH</a:t>
            </a:r>
            <a:endParaRPr lang="vi-VN" sz="30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nl-NL" sz="3000" b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</a:t>
            </a:r>
            <a:r>
              <a:rPr lang="nl-NL" sz="3000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: </a:t>
            </a:r>
            <a:r>
              <a:rPr lang="nl-NL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 số g</a:t>
            </a:r>
            <a:r>
              <a:rPr lang="vi-VN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am</a:t>
            </a:r>
            <a:r>
              <a:rPr lang="nl-NL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CH</a:t>
            </a:r>
            <a:r>
              <a:rPr lang="nl-NL" sz="30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4</a:t>
            </a:r>
            <a:r>
              <a:rPr lang="nl-NL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bị đốt cháy .Biết rằng cần dùng hết 0,5 mol O</a:t>
            </a:r>
            <a:r>
              <a:rPr lang="nl-NL" sz="30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và sản phẩm tạo thành là CO</a:t>
            </a:r>
            <a:r>
              <a:rPr lang="nl-NL" sz="30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và H</a:t>
            </a:r>
            <a:r>
              <a:rPr lang="nl-NL" sz="30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O ?</a:t>
            </a:r>
            <a:endParaRPr lang="vi-VN" sz="30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</p:txBody>
      </p:sp>
      <p:sp>
        <p:nvSpPr>
          <p:cNvPr id="25" name="文本框 10">
            <a:extLst>
              <a:ext uri="{FF2B5EF4-FFF2-40B4-BE49-F238E27FC236}">
                <a16:creationId xmlns:a16="http://schemas.microsoft.com/office/drawing/2014/main" id="{805FDCAA-78E1-4199-BFC5-EDE9AED8F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16" y="3429000"/>
            <a:ext cx="840139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0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Hướng dẫn giải</a:t>
            </a:r>
            <a:endParaRPr lang="vi-VN" sz="30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1:  Viết PTHH xảy ra</a:t>
            </a:r>
            <a:endParaRPr lang="vi-VN" sz="30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2: Xác định tỷ lệ số mol giữa chất cho  và chất tìm</a:t>
            </a:r>
            <a:endParaRPr lang="vi-VN" sz="30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3: Tính n  chất cần tìm</a:t>
            </a:r>
            <a:endParaRPr lang="vi-VN" sz="30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4:  Tìm m</a:t>
            </a:r>
            <a:r>
              <a:rPr lang="vi-VN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và Kết luận</a:t>
            </a:r>
            <a:endParaRPr lang="zh-CN" altLang="en-US" sz="30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63631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6F2B113-DE20-48F4-B02C-68D14C7E96F9}"/>
              </a:ext>
            </a:extLst>
          </p:cNvPr>
          <p:cNvGrpSpPr/>
          <p:nvPr/>
        </p:nvGrpSpPr>
        <p:grpSpPr>
          <a:xfrm>
            <a:off x="1" y="457200"/>
            <a:ext cx="4267200" cy="6858000"/>
            <a:chOff x="0" y="457200"/>
            <a:chExt cx="4700163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2D3E5CE-73E5-4EE1-AD9F-FACA4DBDE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78"/>
            <a:stretch/>
          </p:blipFill>
          <p:spPr>
            <a:xfrm>
              <a:off x="0" y="457200"/>
              <a:ext cx="32283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EC0997F-D285-4E29-9152-52934C054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78" r="86586"/>
            <a:stretch/>
          </p:blipFill>
          <p:spPr>
            <a:xfrm>
              <a:off x="3228300" y="2362200"/>
              <a:ext cx="1471863" cy="495300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E9A818F-7127-4DCF-807A-3B601362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836" y="2622468"/>
            <a:ext cx="100618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200" dirty="0">
                <a:solidFill>
                  <a:srgbClr val="FF0000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Lời giải</a:t>
            </a:r>
            <a:endParaRPr lang="vi-VN" sz="3200" dirty="0">
              <a:solidFill>
                <a:srgbClr val="FF0000"/>
              </a:solidFill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		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CH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4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  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+    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2O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CO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+2H</a:t>
            </a:r>
            <a:r>
              <a:rPr lang="nl-NL" sz="3200" baseline="-250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O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vi-VN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Theo PT: 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1mol       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  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2mol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vi-VN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Theo đề: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0,25 mol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←           </a:t>
            </a:r>
            <a:r>
              <a:rPr lang="nl-NL" sz="3200" dirty="0" smtClean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0,5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mol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m CH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4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= 0,25.16 = 4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g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am</a:t>
            </a:r>
          </a:p>
          <a:p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Vậy 4 gam CH</a:t>
            </a:r>
            <a:r>
              <a:rPr lang="vi-VN" altLang="zh-CN" sz="3200" baseline="-250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4</a:t>
            </a:r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 bị đốt cháy.</a:t>
            </a:r>
            <a:endParaRPr lang="zh-CN" altLang="en-US" sz="32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026D9776-8BF6-4200-A0D3-7A3210ED7352}"/>
              </a:ext>
            </a:extLst>
          </p:cNvPr>
          <p:cNvSpPr/>
          <p:nvPr/>
        </p:nvSpPr>
        <p:spPr>
          <a:xfrm>
            <a:off x="11746830" y="948384"/>
            <a:ext cx="445170" cy="7780631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187E7A1-3E32-427A-BA33-916189592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1351794" y="5177013"/>
            <a:ext cx="790072" cy="7326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1B035A-5E3A-43DC-979F-6EE0CD428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779123" y="5512099"/>
            <a:ext cx="790072" cy="7326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9C94AD-D975-46B4-A47E-33594E5CA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29042" y="6125397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A3E919-EBD1-4D9E-BDEF-76268545BA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1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01BDD9B-FA16-4956-B158-F66B9035111F}"/>
              </a:ext>
            </a:extLst>
          </p:cNvPr>
          <p:cNvGrpSpPr/>
          <p:nvPr/>
        </p:nvGrpSpPr>
        <p:grpSpPr>
          <a:xfrm>
            <a:off x="3794631" y="642191"/>
            <a:ext cx="4264841" cy="5076437"/>
            <a:chOff x="3764145" y="642192"/>
            <a:chExt cx="5251643" cy="526906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F95A15E-656A-400A-B913-FC0EEC558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4783" b="96522" l="9924" r="89695">
                          <a14:foregroundMark x1="41985" y1="91739" x2="51145" y2="826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18421" y="1524257"/>
              <a:ext cx="4997367" cy="4387002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636DC9C-A2F2-44E5-B8CA-94B01CCDA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9697" b="89697" l="993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764145" y="642192"/>
              <a:ext cx="1950370" cy="2131199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88DBEA2-2984-4CCF-90EA-37BFBA4D095E}"/>
              </a:ext>
            </a:extLst>
          </p:cNvPr>
          <p:cNvSpPr txBox="1"/>
          <p:nvPr/>
        </p:nvSpPr>
        <p:spPr>
          <a:xfrm>
            <a:off x="108097" y="1997839"/>
            <a:ext cx="4550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3. </a:t>
            </a:r>
            <a:r>
              <a:rPr lang="nl-NL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Tìm thể tích khí tham gia hoặc tạo thành 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nl-NL" sz="3200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dụ: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thể tích khí H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được tạo thành ở </a:t>
            </a:r>
            <a:r>
              <a:rPr lang="nl-NL" sz="3200" dirty="0" smtClean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ĐKC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khi cho 2,8 g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am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Fe </a:t>
            </a:r>
            <a:r>
              <a:rPr lang="nl-NL" sz="3200" dirty="0">
                <a:effectLst/>
                <a:highlight>
                  <a:srgbClr val="FFFF00"/>
                </a:highlight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tác dụng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với dd HCl dư ?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4E4D592-6E10-4B59-BEC8-C5040EAE077F}"/>
              </a:ext>
            </a:extLst>
          </p:cNvPr>
          <p:cNvCxnSpPr>
            <a:cxnSpLocks/>
          </p:cNvCxnSpPr>
          <p:nvPr/>
        </p:nvCxnSpPr>
        <p:spPr>
          <a:xfrm>
            <a:off x="0" y="750476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>
            <a:extLst>
              <a:ext uri="{FF2B5EF4-FFF2-40B4-BE49-F238E27FC236}">
                <a16:creationId xmlns:a16="http://schemas.microsoft.com/office/drawing/2014/main" id="{DB4AAB3D-7A25-4E9B-A04F-63E99D4D1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035" y="2176236"/>
            <a:ext cx="49581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Hướng dẫn giải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1: 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Tính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số mol Fe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2: 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-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Viết PTHH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pPr lvl="0"/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-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Tìm số mol H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3: Tính thể tích của H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và Kết luận</a:t>
            </a:r>
            <a:endParaRPr lang="zh-CN" altLang="en-US" sz="32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7968343" y="2859314"/>
            <a:ext cx="4223657" cy="3424528"/>
            <a:chOff x="5974725" y="2222205"/>
            <a:chExt cx="5877033" cy="39810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000" b="90000" l="10000" r="90000">
                          <a14:foregroundMark x1="56856" y1="33023" x2="64883" y2="80465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414670" y="564004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53783" b="660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A16FAF-7368-45C4-B696-8E5431B41CF6}"/>
                  </a:ext>
                </a:extLst>
              </p:cNvPr>
              <p:cNvSpPr txBox="1"/>
              <p:nvPr/>
            </p:nvSpPr>
            <p:spPr>
              <a:xfrm>
                <a:off x="290945" y="2160081"/>
                <a:ext cx="11388437" cy="3746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3200" dirty="0">
                    <a:solidFill>
                      <a:srgbClr val="FF0000"/>
                    </a:solidFill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Lời giải</a:t>
                </a:r>
                <a:endParaRPr lang="vi-VN" sz="3200" dirty="0">
                  <a:solidFill>
                    <a:srgbClr val="FF0000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  <a:p>
                <a:pPr algn="just"/>
                <a:r>
                  <a:rPr lang="vi-VN" sz="32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n</a:t>
                </a:r>
                <a:r>
                  <a:rPr lang="vi-VN" sz="3200" baseline="-250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Fe</a:t>
                </a:r>
                <a:r>
                  <a:rPr lang="vi-VN" sz="32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</a:rPr>
                          <m:t>2,8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=0,05 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vi-VN" sz="3200" dirty="0">
                  <a:effectLst/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endParaRPr>
              </a:p>
              <a:p>
                <a:pPr algn="just"/>
                <a:r>
                  <a:rPr lang="nl-NL" sz="3200" dirty="0" smtClean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        Fe </a:t>
                </a:r>
                <a:r>
                  <a:rPr lang="vi-VN" sz="3200" dirty="0" smtClean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    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+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 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2HCl 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nl-N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→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FeCl</a:t>
                </a:r>
                <a:r>
                  <a:rPr lang="nl-NL" sz="3200" baseline="-250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2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+</a:t>
                </a:r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H</a:t>
                </a:r>
                <a:r>
                  <a:rPr lang="nl-NL" sz="3200" baseline="-250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2</a:t>
                </a:r>
                <a:endParaRPr lang="vi-VN" sz="3200" dirty="0">
                  <a:effectLst/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endParaRPr>
              </a:p>
              <a:p>
                <a:pPr algn="just"/>
                <a:r>
                  <a:rPr lang="en-US" sz="3200" dirty="0" smtClean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Theo</a:t>
                </a:r>
                <a:r>
                  <a:rPr lang="vi-VN" sz="3200" dirty="0" smtClean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</a:t>
                </a:r>
                <a:r>
                  <a:rPr lang="vi-VN" sz="32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PT: 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1mol                       </a:t>
                </a:r>
                <a:r>
                  <a:rPr lang="nl-NL" sz="3200" dirty="0" smtClean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        1mol</a:t>
                </a:r>
                <a:endParaRPr lang="vi-VN" sz="3200" dirty="0">
                  <a:effectLst/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endParaRPr>
              </a:p>
              <a:p>
                <a:pPr algn="just"/>
                <a:r>
                  <a:rPr lang="vi-VN" sz="32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Theo đề: 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0,05 mol </a:t>
                </a:r>
                <a:r>
                  <a:rPr lang="nl-N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→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           </a:t>
                </a:r>
                <a:r>
                  <a:rPr lang="nl-NL" sz="3200" dirty="0" smtClean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            0,05mol</a:t>
                </a:r>
                <a:endParaRPr lang="vi-VN" sz="3200" dirty="0">
                  <a:effectLst/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endParaRPr>
              </a:p>
              <a:p>
                <a:pPr algn="just"/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V</a:t>
                </a:r>
                <a:r>
                  <a:rPr lang="vi-VN" sz="20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H</a:t>
                </a:r>
                <a:r>
                  <a:rPr lang="vi-VN" sz="2000" baseline="-250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2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= </a:t>
                </a:r>
                <a:r>
                  <a:rPr lang="nl-NL" sz="3200" dirty="0" smtClean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0,05.24,79 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= </a:t>
                </a:r>
                <a:r>
                  <a:rPr lang="nl-NL" sz="3200" dirty="0" smtClean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1,2395lít</a:t>
                </a:r>
                <a:endParaRPr lang="vi-VN" sz="3200" dirty="0">
                  <a:effectLst/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endParaRPr>
              </a:p>
              <a:p>
                <a:r>
                  <a:rPr lang="vi-VN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Vậy c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ó </a:t>
                </a:r>
                <a:r>
                  <a:rPr lang="nl-NL" sz="3200" dirty="0" smtClean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1,2395 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lít H</a:t>
                </a:r>
                <a:r>
                  <a:rPr lang="nl-NL" sz="3200" baseline="-250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2</a:t>
                </a:r>
                <a:r>
                  <a:rPr lang="nl-NL" sz="3200" dirty="0">
                    <a:effectLst/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sinh ra</a:t>
                </a:r>
                <a:endParaRPr lang="vi-VN" sz="3200" dirty="0">
                  <a:effectLst/>
                  <a:latin typeface="#9Slide03 Arima Madurai ExtraBo" panose="00000900000000000000" pitchFamily="2" charset="-93"/>
                  <a:ea typeface="Times New Roman" panose="02020603050405020304" pitchFamily="18" charset="0"/>
                  <a:cs typeface="#9Slide03 Arima Madurai ExtraBo" panose="00000900000000000000" pitchFamily="2" charset="-93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A16FAF-7368-45C4-B696-8E5431B41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" y="2160081"/>
                <a:ext cx="11388437" cy="3746475"/>
              </a:xfrm>
              <a:prstGeom prst="rect">
                <a:avLst/>
              </a:prstGeom>
              <a:blipFill>
                <a:blip r:embed="rId6"/>
                <a:stretch>
                  <a:fillRect l="-1392" t="-2114" b="-4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945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905" y="2599050"/>
            <a:ext cx="55260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8000" dirty="0">
                <a:solidFill>
                  <a:srgbClr val="00B050"/>
                </a:solidFill>
                <a:latin typeface="#9Slide04 AdrianeSwash" panose="02000504060000090004" pitchFamily="2" charset="-93"/>
                <a:ea typeface="字魂7号-温暖童稚体" panose="00000500000000000000" pitchFamily="2" charset="-122"/>
              </a:rPr>
              <a:t>Thank you</a:t>
            </a:r>
            <a:r>
              <a:rPr lang="vi-VN" altLang="zh-CN" sz="8000" dirty="0">
                <a:solidFill>
                  <a:srgbClr val="00B050"/>
                </a:solidFill>
                <a:latin typeface="#9Slide04 AdrianeSwash" panose="02000504060000090004" pitchFamily="2" charset="-93"/>
                <a:ea typeface="字魂7号-温暖童稚体" panose="00000500000000000000" pitchFamily="2" charset="-122"/>
              </a:rPr>
              <a:t>!!!</a:t>
            </a:r>
            <a:endParaRPr lang="zh-CN" altLang="en-US" sz="8000" dirty="0">
              <a:solidFill>
                <a:srgbClr val="00B050"/>
              </a:solidFill>
              <a:latin typeface="#9Slide04 AdrianeSwash" panose="02000504060000090004" pitchFamily="2" charset="-93"/>
              <a:ea typeface="字魂7号-温暖童稚体" panose="00000500000000000000" pitchFamily="2" charset="-122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3160372" y="5286407"/>
            <a:ext cx="4419827" cy="157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C4481A-88E4-49C5-8BEA-1C2E8685DF5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69092" y="-1362997"/>
            <a:ext cx="800219" cy="421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4000" dirty="0" err="1">
                <a:solidFill>
                  <a:srgbClr val="0070C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Hoạt</a:t>
            </a:r>
            <a:r>
              <a:rPr lang="en-US" altLang="zh-CN" sz="4000" dirty="0">
                <a:solidFill>
                  <a:srgbClr val="0070C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động</a:t>
            </a:r>
            <a:r>
              <a:rPr lang="en-US" altLang="zh-CN" sz="4000" dirty="0">
                <a:solidFill>
                  <a:srgbClr val="0070C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nhóm</a:t>
            </a:r>
            <a:endParaRPr lang="zh-CN" altLang="en-US" sz="4000" dirty="0">
              <a:solidFill>
                <a:srgbClr val="0070C0"/>
              </a:solidFill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9E763D6-F653-4E79-AA1A-F6BF3FC3C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86578"/>
              </p:ext>
            </p:extLst>
          </p:nvPr>
        </p:nvGraphicFramePr>
        <p:xfrm>
          <a:off x="1074057" y="1340810"/>
          <a:ext cx="1084685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144">
                  <a:extLst>
                    <a:ext uri="{9D8B030D-6E8A-4147-A177-3AD203B41FA5}">
                      <a16:colId xmlns:a16="http://schemas.microsoft.com/office/drawing/2014/main" val="2379925304"/>
                    </a:ext>
                  </a:extLst>
                </a:gridCol>
                <a:gridCol w="3773714">
                  <a:extLst>
                    <a:ext uri="{9D8B030D-6E8A-4147-A177-3AD203B41FA5}">
                      <a16:colId xmlns:a16="http://schemas.microsoft.com/office/drawing/2014/main" val="1504508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hỏi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#9Slide03 Arima Madurai ExtraLi" panose="00000300000000000000" pitchFamily="2" charset="-93"/>
                        <a:cs typeface="#9Slide03 Arima Madurai ExtraLi" panose="00000300000000000000" pitchFamily="2" charset="-9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lời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#9Slide03 Arima Madurai ExtraLi" panose="00000300000000000000" pitchFamily="2" charset="-93"/>
                        <a:cs typeface="#9Slide03 Arima Madurai ExtraLi" panose="00000300000000000000" pitchFamily="2" charset="-9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040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Câu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1: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Mol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là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gì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?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Viết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thức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mol?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>
                        <a:solidFill>
                          <a:schemeClr val="tx1"/>
                        </a:solidFill>
                        <a:latin typeface="#9Slide03 Arima Madurai ExtraLi" panose="00000300000000000000" pitchFamily="2" charset="-93"/>
                        <a:cs typeface="#9Slide03 Arima Madurai ExtraLi" panose="00000300000000000000" pitchFamily="2" charset="-9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1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u="sng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Câu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2: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lượng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mol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là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gì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?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Viết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thức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lượng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mol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và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lượng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?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#9Slide03 Arima Madurai ExtraLi" panose="00000300000000000000" pitchFamily="2" charset="-93"/>
                        <a:cs typeface="#9Slide03 Arima Madurai ExtraLi" panose="00000300000000000000" pitchFamily="2" charset="-9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>
                        <a:solidFill>
                          <a:schemeClr val="tx1"/>
                        </a:solidFill>
                        <a:latin typeface="#9Slide03 Arima Madurai ExtraLi" panose="00000300000000000000" pitchFamily="2" charset="-93"/>
                        <a:cs typeface="#9Slide03 Arima Madurai ExtraLi" panose="00000300000000000000" pitchFamily="2" charset="-9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52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u="sng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Câu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3: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Thể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mol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là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gì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?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thức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thể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mol ở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điều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tiêu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chuẩn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(0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C, 1atm)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và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điều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thường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(20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C, 1atm) ?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#9Slide03 Arima Madurai ExtraLi" panose="00000300000000000000" pitchFamily="2" charset="-93"/>
                        <a:cs typeface="#9Slide03 Arima Madurai ExtraLi" panose="00000300000000000000" pitchFamily="2" charset="-9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>
                        <a:solidFill>
                          <a:schemeClr val="tx1"/>
                        </a:solidFill>
                        <a:latin typeface="#9Slide03 Arima Madurai ExtraLi" panose="00000300000000000000" pitchFamily="2" charset="-93"/>
                        <a:cs typeface="#9Slide03 Arima Madurai ExtraLi" panose="00000300000000000000" pitchFamily="2" charset="-9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5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u="sng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Câu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4: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Viết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thức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tính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tỉ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hơi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khí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khí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B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khí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khí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#9Slide03 Arima Madurai ExtraLi" panose="00000300000000000000" pitchFamily="2" charset="-93"/>
                          <a:cs typeface="#9Slide03 Arima Madurai ExtraLi" panose="00000300000000000000" pitchFamily="2" charset="-93"/>
                        </a:rPr>
                        <a:t>?</a:t>
                      </a:r>
                      <a:endParaRPr lang="vi-VN" sz="2400" b="1" dirty="0">
                        <a:solidFill>
                          <a:schemeClr val="tx1"/>
                        </a:solidFill>
                        <a:latin typeface="#9Slide03 Arima Madurai ExtraLi" panose="00000300000000000000" pitchFamily="2" charset="-93"/>
                        <a:cs typeface="#9Slide03 Arima Madurai ExtraLi" panose="00000300000000000000" pitchFamily="2" charset="-9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>
                        <a:solidFill>
                          <a:schemeClr val="tx1"/>
                        </a:solidFill>
                        <a:latin typeface="#9Slide03 Arima Madurai ExtraLi" panose="00000300000000000000" pitchFamily="2" charset="-93"/>
                        <a:cs typeface="#9Slide03 Arima Madurai ExtraLi" panose="00000300000000000000" pitchFamily="2" charset="-9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76658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333829" y="133622"/>
            <a:ext cx="8606971" cy="581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1" y="1231447"/>
            <a:ext cx="520064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4000" dirty="0">
                <a:solidFill>
                  <a:srgbClr val="00B05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DẠNG</a:t>
            </a:r>
            <a:r>
              <a:rPr lang="vi-VN" sz="4000" dirty="0">
                <a:solidFill>
                  <a:srgbClr val="00B05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 </a:t>
            </a:r>
            <a:r>
              <a:rPr lang="nl-NL" sz="4000" dirty="0">
                <a:solidFill>
                  <a:srgbClr val="00B05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:</a:t>
            </a:r>
          </a:p>
          <a:p>
            <a:pPr algn="ctr"/>
            <a:r>
              <a:rPr lang="nl-NL" sz="4000" dirty="0">
                <a:solidFill>
                  <a:srgbClr val="00B05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 TOÁN CƠ BẢN VỀ MOL, KHỐI  LƯỢNG MOL VÀ THỂ TÍCH MOL CHẤT KHÍ</a:t>
            </a:r>
            <a:endParaRPr lang="vi-VN" sz="4000" dirty="0">
              <a:solidFill>
                <a:srgbClr val="00B05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10479314" y="4876800"/>
            <a:ext cx="1712686" cy="1407042"/>
            <a:chOff x="5974725" y="2222205"/>
            <a:chExt cx="5877033" cy="39810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000" b="90000" l="10000" r="90000">
                          <a14:foregroundMark x1="56856" y1="33023" x2="64883" y2="80465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93F94B1-EDB6-4F94-97DB-C7BEC6CBCC29}"/>
              </a:ext>
            </a:extLst>
          </p:cNvPr>
          <p:cNvSpPr txBox="1"/>
          <p:nvPr/>
        </p:nvSpPr>
        <p:spPr>
          <a:xfrm>
            <a:off x="246743" y="478437"/>
            <a:ext cx="11698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1.</a:t>
            </a:r>
            <a:r>
              <a:rPr lang="vi-VN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số nguyên tử hoặc số phân tử có chứa  trong n mol chất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nl-NL" sz="3200" b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</a:t>
            </a:r>
            <a:r>
              <a:rPr lang="nl-NL" sz="3200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: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số phân tử CH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3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Cl có trong 2 mol phân tử CH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3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Cl 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6E71DC44-D2A7-4BAF-B464-DB2919EC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43" y="1663185"/>
            <a:ext cx="11945257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Hướng dẫn giải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1: Xác định số phân tử hoặc số nguyên tử có trong 1  mol chất</a:t>
            </a:r>
            <a:endParaRPr lang="vi-VN" sz="30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2: Xác định số phân tử hoặc số nguyên tử có trong n  mol chất</a:t>
            </a:r>
            <a:endParaRPr lang="vi-VN" sz="30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3: Tính A </a:t>
            </a:r>
            <a:r>
              <a:rPr lang="vi-VN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và kết luận</a:t>
            </a:r>
            <a:endParaRPr lang="zh-CN" altLang="en-US" sz="30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  <p:sp>
        <p:nvSpPr>
          <p:cNvPr id="18" name="文本框 11">
            <a:extLst>
              <a:ext uri="{FF2B5EF4-FFF2-40B4-BE49-F238E27FC236}">
                <a16:creationId xmlns:a16="http://schemas.microsoft.com/office/drawing/2014/main" id="{4716FAF6-235A-4ABF-9F7B-75497081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343" y="3841915"/>
            <a:ext cx="847634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3200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Lời giải</a:t>
            </a: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N  = 6.10</a:t>
            </a:r>
            <a:r>
              <a:rPr lang="nl-NL" sz="3200" baseline="30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23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A = n.6.10</a:t>
            </a:r>
            <a:r>
              <a:rPr lang="nl-NL" sz="3200" baseline="30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23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= 2.6.10</a:t>
            </a:r>
            <a:r>
              <a:rPr lang="nl-NL" sz="3200" baseline="30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23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Vậy  2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mol CH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3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Cl chứa 12.10</a:t>
            </a:r>
            <a:r>
              <a:rPr lang="nl-NL" sz="3200" baseline="30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23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phân tử CH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3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Cl</a:t>
            </a:r>
            <a:endParaRPr lang="vi-VN" altLang="zh-CN" sz="32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93F94B1-EDB6-4F94-97DB-C7BEC6CBCC29}"/>
              </a:ext>
            </a:extLst>
          </p:cNvPr>
          <p:cNvSpPr txBox="1"/>
          <p:nvPr/>
        </p:nvSpPr>
        <p:spPr>
          <a:xfrm>
            <a:off x="246743" y="478437"/>
            <a:ext cx="11698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2. </a:t>
            </a: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Tìm số mol có trong A nguyên tử hoặc phân tử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nl-NL" sz="3200" b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</a:t>
            </a:r>
            <a:r>
              <a:rPr lang="nl-NL" sz="3200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: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số mol H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O có trong 1,8.10</a:t>
            </a:r>
            <a:r>
              <a:rPr lang="nl-NL" sz="3200" baseline="30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23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phân tử H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O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6E71DC44-D2A7-4BAF-B464-DB2919EC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087" y="1555655"/>
            <a:ext cx="941977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Hướng dẫn giải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1: Xác định số phân tử hoặc số nguyên tử có trong 1  mol chất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2: Xác định số mol có A phân tử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Bước 3: 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Kết 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luận</a:t>
            </a:r>
            <a:endParaRPr lang="zh-CN" altLang="en-US" sz="32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1">
                <a:extLst>
                  <a:ext uri="{FF2B5EF4-FFF2-40B4-BE49-F238E27FC236}">
                    <a16:creationId xmlns:a16="http://schemas.microsoft.com/office/drawing/2014/main" id="{4716FAF6-235A-4ABF-9F7B-754970810D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9886" y="4110200"/>
                <a:ext cx="6170702" cy="287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vi-VN" altLang="zh-CN" sz="3200" dirty="0">
                    <a:solidFill>
                      <a:srgbClr val="FF0000"/>
                    </a:solidFill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Lời giải</a:t>
                </a:r>
              </a:p>
              <a:p>
                <a:pPr eaLnBrk="1" hangingPunct="1"/>
                <a:r>
                  <a:rPr lang="nl-NL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N</a:t>
                </a:r>
                <a:r>
                  <a:rPr lang="vi-VN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H</a:t>
                </a:r>
                <a:r>
                  <a:rPr lang="vi-VN" sz="32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2</a:t>
                </a:r>
                <a:r>
                  <a:rPr lang="vi-VN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O</a:t>
                </a:r>
                <a:r>
                  <a:rPr lang="nl-NL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= 6.10</a:t>
                </a:r>
                <a:r>
                  <a:rPr lang="nl-NL" sz="3200" baseline="30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23</a:t>
                </a:r>
                <a:endParaRPr lang="vi-VN" sz="3200" baseline="30000" dirty="0"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  <a:p>
                <a:pPr eaLnBrk="1" hangingPunct="1"/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3200" i="1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</m:ctrlPr>
                      </m:fPr>
                      <m:num>
                        <m:r>
                          <a:rPr lang="vi-VN" altLang="zh-CN" sz="3200" b="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  <m:t>𝐴</m:t>
                        </m:r>
                      </m:num>
                      <m:den>
                        <m:r>
                          <a:rPr lang="vi-VN" altLang="zh-CN" sz="3200" b="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  <m:t>𝑁</m:t>
                        </m:r>
                      </m:den>
                    </m:f>
                    <m:r>
                      <a:rPr lang="vi-VN" altLang="zh-CN" sz="3200" b="0" i="1" smtClean="0">
                        <a:latin typeface="Cambria Math" panose="02040503050406030204" pitchFamily="18" charset="0"/>
                        <a:ea typeface="字魂58号-创中黑" panose="00000500000000000000" pitchFamily="2" charset="-122"/>
                      </a:rPr>
                      <m:t>=</m:t>
                    </m:r>
                    <m:f>
                      <m:fPr>
                        <m:ctrlPr>
                          <a:rPr lang="vi-VN" altLang="zh-CN" sz="3200" b="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</m:ctrlPr>
                      </m:fPr>
                      <m:num>
                        <m:r>
                          <a:rPr lang="vi-VN" altLang="zh-CN" sz="3200" b="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  <m:t>1,8.</m:t>
                        </m:r>
                        <m:r>
                          <m:rPr>
                            <m:nor/>
                          </m:rPr>
                          <a:rPr lang="nl-NL" sz="3200" dirty="0">
                            <a:latin typeface="#9Slide03 Arima Madurai ExtraBo" panose="00000900000000000000" pitchFamily="2" charset="-93"/>
                            <a:cs typeface="#9Slide03 Arima Madurai ExtraBo" panose="00000900000000000000" pitchFamily="2" charset="-93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nl-NL" sz="3200" baseline="30000" dirty="0">
                            <a:latin typeface="#9Slide03 Arima Madurai ExtraBo" panose="00000900000000000000" pitchFamily="2" charset="-93"/>
                            <a:cs typeface="#9Slide03 Arima Madurai ExtraBo" panose="00000900000000000000" pitchFamily="2" charset="-93"/>
                          </a:rPr>
                          <m:t>23</m:t>
                        </m:r>
                        <m:r>
                          <m:rPr>
                            <m:nor/>
                          </m:rPr>
                          <a:rPr lang="vi-VN" sz="3200" baseline="30000" dirty="0">
                            <a:latin typeface="#9Slide03 Arima Madurai ExtraBo" panose="00000900000000000000" pitchFamily="2" charset="-93"/>
                            <a:cs typeface="#9Slide03 Arima Madurai ExtraBo" panose="00000900000000000000" pitchFamily="2" charset="-93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3200" dirty="0">
                            <a:latin typeface="#9Slide03 Arima Madurai ExtraBo" panose="00000900000000000000" pitchFamily="2" charset="-93"/>
                            <a:cs typeface="#9Slide03 Arima Madurai ExtraBo" panose="00000900000000000000" pitchFamily="2" charset="-93"/>
                          </a:rPr>
                          <m:t>6.10</m:t>
                        </m:r>
                        <m:r>
                          <m:rPr>
                            <m:nor/>
                          </m:rPr>
                          <a:rPr lang="nl-NL" sz="3200" baseline="30000" dirty="0">
                            <a:latin typeface="#9Slide03 Arima Madurai ExtraBo" panose="00000900000000000000" pitchFamily="2" charset="-93"/>
                            <a:cs typeface="#9Slide03 Arima Madurai ExtraBo" panose="00000900000000000000" pitchFamily="2" charset="-93"/>
                          </a:rPr>
                          <m:t>23</m:t>
                        </m:r>
                        <m:r>
                          <m:rPr>
                            <m:nor/>
                          </m:rPr>
                          <a:rPr lang="vi-VN" sz="3200" baseline="30000" dirty="0">
                            <a:latin typeface="#9Slide03 Arima Madurai ExtraBo" panose="00000900000000000000" pitchFamily="2" charset="-93"/>
                            <a:cs typeface="#9Slide03 Arima Madurai ExtraBo" panose="00000900000000000000" pitchFamily="2" charset="-93"/>
                          </a:rPr>
                          <m:t> </m:t>
                        </m:r>
                      </m:den>
                    </m:f>
                    <m:r>
                      <a:rPr lang="vi-VN" altLang="zh-CN" sz="3200" b="0" i="1" smtClean="0">
                        <a:latin typeface="Cambria Math" panose="02040503050406030204" pitchFamily="18" charset="0"/>
                        <a:ea typeface="字魂58号-创中黑" panose="00000500000000000000" pitchFamily="2" charset="-122"/>
                      </a:rPr>
                      <m:t> </m:t>
                    </m:r>
                  </m:oMath>
                </a14:m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= 0,3 mol</a:t>
                </a:r>
              </a:p>
              <a:p>
                <a:pPr eaLnBrk="1" hangingPunct="1"/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Vậy </a:t>
                </a:r>
                <a:r>
                  <a:rPr lang="nl-NL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Có 0,3 mol H</a:t>
                </a:r>
                <a:r>
                  <a:rPr lang="nl-NL" sz="32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2</a:t>
                </a:r>
                <a:r>
                  <a:rPr lang="nl-NL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O trong 1,8.10</a:t>
                </a:r>
                <a:r>
                  <a:rPr lang="nl-NL" sz="3200" baseline="30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23</a:t>
                </a:r>
                <a:r>
                  <a:rPr lang="nl-NL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phân tử H</a:t>
                </a:r>
                <a:r>
                  <a:rPr lang="nl-NL" sz="32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2</a:t>
                </a:r>
                <a:r>
                  <a:rPr lang="nl-NL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O</a:t>
                </a:r>
                <a:endParaRPr lang="vi-VN" altLang="zh-CN" sz="3200" dirty="0">
                  <a:latin typeface="#9Slide03 Arima Madurai ExtraBo" panose="00000900000000000000" pitchFamily="2" charset="-93"/>
                  <a:ea typeface="字魂58号-创中黑" panose="00000500000000000000" pitchFamily="2" charset="-122"/>
                  <a:cs typeface="#9Slide03 Arima Madurai ExtraBo" panose="00000900000000000000" pitchFamily="2" charset="-93"/>
                </a:endParaRPr>
              </a:p>
            </p:txBody>
          </p:sp>
        </mc:Choice>
        <mc:Fallback xmlns="">
          <p:sp>
            <p:nvSpPr>
              <p:cNvPr id="18" name="文本框 11">
                <a:extLst>
                  <a:ext uri="{FF2B5EF4-FFF2-40B4-BE49-F238E27FC236}">
                    <a16:creationId xmlns:a16="http://schemas.microsoft.com/office/drawing/2014/main" id="{4716FAF6-235A-4ABF-9F7B-754970810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9886" y="4110200"/>
                <a:ext cx="6170702" cy="2873992"/>
              </a:xfrm>
              <a:prstGeom prst="rect">
                <a:avLst/>
              </a:prstGeom>
              <a:blipFill>
                <a:blip r:embed="rId3"/>
                <a:stretch>
                  <a:fillRect l="-2470" t="-2542" b="-59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9">
            <a:extLst>
              <a:ext uri="{FF2B5EF4-FFF2-40B4-BE49-F238E27FC236}">
                <a16:creationId xmlns:a16="http://schemas.microsoft.com/office/drawing/2014/main" id="{CE47C96B-EA0A-431A-B50E-30D146728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10383308" y="3900198"/>
            <a:ext cx="1295099" cy="2804294"/>
          </a:xfrm>
          <a:prstGeom prst="rect">
            <a:avLst/>
          </a:prstGeom>
        </p:spPr>
      </p:pic>
      <p:pic>
        <p:nvPicPr>
          <p:cNvPr id="21" name="图片 16">
            <a:extLst>
              <a:ext uri="{FF2B5EF4-FFF2-40B4-BE49-F238E27FC236}">
                <a16:creationId xmlns:a16="http://schemas.microsoft.com/office/drawing/2014/main" id="{86A16A0C-30B2-4B29-B8E1-7775D3DD8E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1283371" y="3900198"/>
            <a:ext cx="790072" cy="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46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259" b="92593" l="598" r="99103">
                        <a14:backgroundMark x1="18236" y1="51389" x2="18236" y2="51389"/>
                        <a14:backgroundMark x1="15695" y1="56481" x2="15695" y2="56481"/>
                        <a14:backgroundMark x1="18236" y1="40741" x2="18236" y2="407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0108" y="4900861"/>
            <a:ext cx="12854292" cy="20812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108" y="5081075"/>
            <a:ext cx="6764552" cy="10557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A38602-6801-47BC-9E33-9EB3EBD8DF73}"/>
              </a:ext>
            </a:extLst>
          </p:cNvPr>
          <p:cNvSpPr txBox="1"/>
          <p:nvPr/>
        </p:nvSpPr>
        <p:spPr>
          <a:xfrm>
            <a:off x="569685" y="247211"/>
            <a:ext cx="110526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3. </a:t>
            </a: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Tìm số mol có trong A nguyên tử hoặc phân tử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200" b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</a:t>
            </a:r>
            <a:r>
              <a:rPr lang="nl-NL" sz="3200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: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khối lượng của 9.10</a:t>
            </a:r>
            <a:r>
              <a:rPr lang="nl-NL" sz="3200" baseline="30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23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nguyên tử Cu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D7D84FBD-6CED-4846-86C2-69EC0011C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6" y="1439987"/>
            <a:ext cx="58129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0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Hướng dẫn giải</a:t>
            </a:r>
            <a:endParaRPr lang="vi-VN" sz="30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1: Viết công thức tính m</a:t>
            </a:r>
            <a:endParaRPr lang="vi-VN" sz="30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2: Tính M và n</a:t>
            </a:r>
            <a:endParaRPr lang="vi-VN" sz="30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3: Tính m và </a:t>
            </a:r>
            <a:r>
              <a:rPr lang="vi-VN" sz="3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Kết </a:t>
            </a:r>
            <a:r>
              <a:rPr lang="vi-VN" sz="3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luận</a:t>
            </a:r>
            <a:endParaRPr lang="zh-CN" altLang="en-US" sz="30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1">
                <a:extLst>
                  <a:ext uri="{FF2B5EF4-FFF2-40B4-BE49-F238E27FC236}">
                    <a16:creationId xmlns:a16="http://schemas.microsoft.com/office/drawing/2014/main" id="{5481A687-B513-477A-BC8C-EF9C429AAC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8826" y="2332429"/>
                <a:ext cx="7225358" cy="316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vi-VN" altLang="zh-CN" sz="3000" dirty="0">
                    <a:solidFill>
                      <a:srgbClr val="FF0000"/>
                    </a:solidFill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Lời giải</a:t>
                </a:r>
              </a:p>
              <a:p>
                <a:r>
                  <a:rPr lang="nl-NL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m =n.M</a:t>
                </a:r>
                <a:endParaRPr lang="vi-VN" sz="3000" dirty="0"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  <a:p>
                <a:r>
                  <a:rPr lang="nl-NL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M</a:t>
                </a:r>
                <a:r>
                  <a:rPr lang="nl-NL" sz="30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Cu</a:t>
                </a:r>
                <a:r>
                  <a:rPr lang="nl-NL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= 64</a:t>
                </a:r>
                <a:r>
                  <a:rPr lang="vi-VN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</a:t>
                </a:r>
                <a:r>
                  <a:rPr lang="nl-NL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g</a:t>
                </a:r>
                <a:endParaRPr lang="vi-VN" sz="3000" dirty="0"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  <a:p>
                <a:r>
                  <a:rPr lang="vi-VN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n</a:t>
                </a:r>
                <a:r>
                  <a:rPr lang="vi-VN" sz="30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Cu</a:t>
                </a:r>
                <a:r>
                  <a:rPr lang="vi-VN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3000" dirty="0">
                            <a:latin typeface="#9Slide03 Arima Madurai ExtraBo" panose="00000900000000000000" pitchFamily="2" charset="-93"/>
                            <a:ea typeface="Times New Roman" panose="02020603050405020304" pitchFamily="18" charset="0"/>
                            <a:cs typeface="#9Slide03 Arima Madurai ExtraBo" panose="00000900000000000000" pitchFamily="2" charset="-93"/>
                          </a:rPr>
                          <m:t>9.10</m:t>
                        </m:r>
                        <m:r>
                          <m:rPr>
                            <m:nor/>
                          </m:rPr>
                          <a:rPr lang="nl-NL" sz="3000" baseline="30000" dirty="0">
                            <a:latin typeface="#9Slide03 Arima Madurai ExtraBo" panose="00000900000000000000" pitchFamily="2" charset="-93"/>
                            <a:ea typeface="Times New Roman" panose="02020603050405020304" pitchFamily="18" charset="0"/>
                            <a:cs typeface="#9Slide03 Arima Madurai ExtraBo" panose="00000900000000000000" pitchFamily="2" charset="-93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000" b="0" i="0" smtClean="0">
                            <a:latin typeface="#9Slide03 Arima Madurai ExtraBo" panose="00000900000000000000" pitchFamily="2" charset="-93"/>
                            <a:cs typeface="#9Slide03 Arima Madurai ExtraBo" panose="00000900000000000000" pitchFamily="2" charset="-93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nl-NL" sz="3000" dirty="0">
                            <a:latin typeface="#9Slide03 Arima Madurai ExtraBo" panose="00000900000000000000" pitchFamily="2" charset="-93"/>
                            <a:ea typeface="Times New Roman" panose="02020603050405020304" pitchFamily="18" charset="0"/>
                            <a:cs typeface="#9Slide03 Arima Madurai ExtraBo" panose="00000900000000000000" pitchFamily="2" charset="-93"/>
                          </a:rPr>
                          <m:t>.10</m:t>
                        </m:r>
                        <m:r>
                          <m:rPr>
                            <m:nor/>
                          </m:rPr>
                          <a:rPr lang="nl-NL" sz="3000" baseline="30000" dirty="0">
                            <a:latin typeface="#9Slide03 Arima Madurai ExtraBo" panose="00000900000000000000" pitchFamily="2" charset="-93"/>
                            <a:ea typeface="Times New Roman" panose="02020603050405020304" pitchFamily="18" charset="0"/>
                            <a:cs typeface="#9Slide03 Arima Madurai ExtraBo" panose="00000900000000000000" pitchFamily="2" charset="-93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= 1,5 mol</a:t>
                </a:r>
              </a:p>
              <a:p>
                <a:r>
                  <a:rPr lang="nl-NL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m</a:t>
                </a:r>
                <a:r>
                  <a:rPr lang="nl-NL" sz="30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Cu</a:t>
                </a:r>
                <a:r>
                  <a:rPr lang="nl-NL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=  1,5.64 = 96 g</a:t>
                </a:r>
                <a:endParaRPr lang="vi-VN" sz="3000" dirty="0"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  <a:p>
                <a:r>
                  <a:rPr lang="vi-VN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Vậy trong </a:t>
                </a:r>
                <a:r>
                  <a:rPr lang="nl-NL" sz="30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9.10</a:t>
                </a:r>
                <a:r>
                  <a:rPr lang="nl-NL" sz="3000" baseline="300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23</a:t>
                </a:r>
                <a:r>
                  <a:rPr lang="nl-NL" sz="30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nguyên tử Cu</a:t>
                </a:r>
                <a:r>
                  <a:rPr lang="vi-VN" sz="3000" dirty="0">
                    <a:latin typeface="#9Slide03 Arima Madurai ExtraBo" panose="00000900000000000000" pitchFamily="2" charset="-93"/>
                    <a:ea typeface="Times New Roman" panose="02020603050405020304" pitchFamily="18" charset="0"/>
                    <a:cs typeface="#9Slide03 Arima Madurai ExtraBo" panose="00000900000000000000" pitchFamily="2" charset="-93"/>
                  </a:rPr>
                  <a:t> có </a:t>
                </a:r>
                <a:r>
                  <a:rPr lang="nl-NL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96 g</a:t>
                </a:r>
                <a:r>
                  <a:rPr lang="vi-VN" sz="3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Cu</a:t>
                </a:r>
              </a:p>
            </p:txBody>
          </p:sp>
        </mc:Choice>
        <mc:Fallback xmlns="">
          <p:sp>
            <p:nvSpPr>
              <p:cNvPr id="19" name="文本框 11">
                <a:extLst>
                  <a:ext uri="{FF2B5EF4-FFF2-40B4-BE49-F238E27FC236}">
                    <a16:creationId xmlns:a16="http://schemas.microsoft.com/office/drawing/2014/main" id="{5481A687-B513-477A-BC8C-EF9C429AA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8826" y="2332429"/>
                <a:ext cx="7225358" cy="3161763"/>
              </a:xfrm>
              <a:prstGeom prst="rect">
                <a:avLst/>
              </a:prstGeom>
              <a:blipFill>
                <a:blip r:embed="rId5"/>
                <a:stretch>
                  <a:fillRect l="-1941" t="-2510" r="-1519" b="-5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4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a16="http://schemas.microsoft.com/office/drawing/2014/main" xmlns:a14="http://schemas.microsoft.com/office/drawing/2010/main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文本框 6">
            <a:extLst>
              <a:ext uri="{FF2B5EF4-FFF2-40B4-BE49-F238E27FC236}">
                <a16:creationId xmlns:a16="http://schemas.microsoft.com/office/drawing/2014/main" id="{B4800E2D-0DE7-4D53-BA7B-8B5E19E76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229" y="554388"/>
            <a:ext cx="904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4</a:t>
            </a:r>
            <a:r>
              <a:rPr lang="vi-VN" sz="3200" b="1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.</a:t>
            </a:r>
            <a:r>
              <a:rPr lang="nl-NL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 </a:t>
            </a: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số mol chất trong </a:t>
            </a:r>
            <a:r>
              <a:rPr lang="vi-VN" sz="3200" b="1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m (gam)</a:t>
            </a: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chất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200" b="1" i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</a:t>
            </a:r>
            <a:r>
              <a:rPr lang="nl-NL" sz="3200" i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: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số mol phân tử CH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4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có trong 24 g CH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4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</p:txBody>
      </p:sp>
      <p:sp>
        <p:nvSpPr>
          <p:cNvPr id="8202" name="文本框 10">
            <a:extLst>
              <a:ext uri="{FF2B5EF4-FFF2-40B4-BE49-F238E27FC236}">
                <a16:creationId xmlns:a16="http://schemas.microsoft.com/office/drawing/2014/main" id="{D0794915-F3A4-4C52-BD9D-80031A9F9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229" y="1814941"/>
            <a:ext cx="941977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Hướng dẫn giải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Bước 1: Viết biểu thức tính n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và xác định m trên đề</a:t>
            </a:r>
          </a:p>
          <a:p>
            <a:pPr algn="just"/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Bước 2: Tính M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Bước 3: Tính n và 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kết luận</a:t>
            </a:r>
            <a:endParaRPr lang="zh-CN" altLang="en-US" sz="32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607A3E7-3EA5-415F-A849-AC4AE0711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6728" y="3877044"/>
                <a:ext cx="6170702" cy="2925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vi-VN" altLang="zh-CN" sz="3200" dirty="0">
                    <a:solidFill>
                      <a:srgbClr val="FF0000"/>
                    </a:solidFill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Lời giải</a:t>
                </a:r>
              </a:p>
              <a:p>
                <a:pPr eaLnBrk="1" hangingPunct="1"/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320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</m:ctrlPr>
                      </m:fPr>
                      <m:num>
                        <m:r>
                          <a:rPr lang="vi-VN" altLang="zh-CN" sz="3200" b="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  <m:t>𝑚</m:t>
                        </m:r>
                      </m:num>
                      <m:den>
                        <m:r>
                          <a:rPr lang="vi-VN" altLang="zh-CN" sz="3200" b="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  <m:t>𝑀</m:t>
                        </m:r>
                      </m:den>
                    </m:f>
                  </m:oMath>
                </a14:m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; m</a:t>
                </a:r>
                <a:r>
                  <a:rPr lang="vi-VN" altLang="zh-CN" sz="20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CH</a:t>
                </a:r>
                <a:r>
                  <a:rPr lang="vi-VN" altLang="zh-CN" sz="2000" baseline="-250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4</a:t>
                </a:r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 = 24 gam</a:t>
                </a:r>
              </a:p>
              <a:p>
                <a:pPr eaLnBrk="1" hangingPunct="1"/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M</a:t>
                </a:r>
                <a:r>
                  <a:rPr lang="vi-VN" altLang="zh-CN" sz="20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CH</a:t>
                </a:r>
                <a:r>
                  <a:rPr lang="vi-VN" altLang="zh-CN" sz="2000" baseline="-250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4 </a:t>
                </a:r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= 12x1 + 1x4 = 16 gam/mol</a:t>
                </a:r>
              </a:p>
              <a:p>
                <a:pPr eaLnBrk="1" hangingPunct="1"/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3200" i="1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</m:ctrlPr>
                      </m:fPr>
                      <m:num>
                        <m:r>
                          <a:rPr lang="vi-VN" altLang="zh-CN" sz="3200" i="1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  <m:t>𝑚</m:t>
                        </m:r>
                      </m:num>
                      <m:den>
                        <m:r>
                          <a:rPr lang="vi-VN" altLang="zh-CN" sz="3200" i="1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  <m:t>𝑀</m:t>
                        </m:r>
                      </m:den>
                    </m:f>
                    <m:r>
                      <a:rPr lang="vi-VN" altLang="zh-CN" sz="3200" b="0" i="1" smtClean="0">
                        <a:latin typeface="Cambria Math" panose="02040503050406030204" pitchFamily="18" charset="0"/>
                        <a:ea typeface="字魂58号-创中黑" panose="00000500000000000000" pitchFamily="2" charset="-122"/>
                      </a:rPr>
                      <m:t>= </m:t>
                    </m:r>
                    <m:f>
                      <m:fPr>
                        <m:ctrlPr>
                          <a:rPr lang="vi-VN" altLang="zh-CN" sz="3200" b="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</m:ctrlPr>
                      </m:fPr>
                      <m:num>
                        <m:r>
                          <a:rPr lang="vi-VN" altLang="zh-CN" sz="3200" b="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  <m:t>24</m:t>
                        </m:r>
                      </m:num>
                      <m:den>
                        <m:r>
                          <a:rPr lang="vi-VN" altLang="zh-CN" sz="3200" b="0" i="1" smtClean="0">
                            <a:latin typeface="Cambria Math" panose="02040503050406030204" pitchFamily="18" charset="0"/>
                            <a:ea typeface="字魂58号-创中黑" panose="00000500000000000000" pitchFamily="2" charset="-122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altLang="zh-CN" sz="20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 </a:t>
                </a:r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= 1,5 mol</a:t>
                </a:r>
              </a:p>
              <a:p>
                <a:pPr eaLnBrk="1" hangingPunct="1"/>
                <a:r>
                  <a:rPr lang="vi-VN" altLang="zh-CN" sz="3200" dirty="0">
                    <a:latin typeface="#9Slide03 Arima Madurai ExtraBo" panose="00000900000000000000" pitchFamily="2" charset="-93"/>
                    <a:ea typeface="字魂58号-创中黑" panose="00000500000000000000" pitchFamily="2" charset="-122"/>
                    <a:cs typeface="#9Slide03 Arima Madurai ExtraBo" panose="00000900000000000000" pitchFamily="2" charset="-93"/>
                  </a:rPr>
                  <a:t>Vậy </a:t>
                </a:r>
                <a:r>
                  <a:rPr lang="nl-NL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24 g CH</a:t>
                </a:r>
                <a:r>
                  <a:rPr lang="nl-NL" sz="32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4</a:t>
                </a:r>
                <a:r>
                  <a:rPr lang="nl-NL" sz="32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chứa 1,5 mol CH</a:t>
                </a:r>
                <a:r>
                  <a:rPr lang="nl-NL" sz="3200" baseline="-25000" dirty="0"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4</a:t>
                </a:r>
                <a:endParaRPr lang="vi-VN" altLang="zh-CN" sz="3200" dirty="0">
                  <a:latin typeface="#9Slide03 Arima Madurai ExtraBo" panose="00000900000000000000" pitchFamily="2" charset="-93"/>
                  <a:ea typeface="字魂58号-创中黑" panose="00000500000000000000" pitchFamily="2" charset="-122"/>
                  <a:cs typeface="#9Slide03 Arima Madurai ExtraBo" panose="00000900000000000000" pitchFamily="2" charset="-93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607A3E7-3EA5-415F-A849-AC4AE0711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6728" y="3877044"/>
                <a:ext cx="6170702" cy="2925481"/>
              </a:xfrm>
              <a:prstGeom prst="rect">
                <a:avLst/>
              </a:prstGeom>
              <a:blipFill>
                <a:blip r:embed="rId3"/>
                <a:stretch>
                  <a:fillRect l="-2569" t="-2500" b="-60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图片 12">
            <a:extLst>
              <a:ext uri="{FF2B5EF4-FFF2-40B4-BE49-F238E27FC236}">
                <a16:creationId xmlns:a16="http://schemas.microsoft.com/office/drawing/2014/main" id="{3C0BCCAC-48C4-4E4A-AA13-FE15F920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" y="1458225"/>
            <a:ext cx="1990594" cy="147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1E01B4C-4AC8-4739-A206-25AB145A16B1}"/>
              </a:ext>
            </a:extLst>
          </p:cNvPr>
          <p:cNvGrpSpPr>
            <a:grpSpLocks/>
          </p:cNvGrpSpPr>
          <p:nvPr/>
        </p:nvGrpSpPr>
        <p:grpSpPr bwMode="auto">
          <a:xfrm>
            <a:off x="116115" y="3110161"/>
            <a:ext cx="2380343" cy="2798284"/>
            <a:chOff x="1123073" y="1073788"/>
            <a:chExt cx="4484991" cy="3631916"/>
          </a:xfrm>
        </p:grpSpPr>
        <p:pic>
          <p:nvPicPr>
            <p:cNvPr id="8199" name="图片 14">
              <a:extLst>
                <a:ext uri="{FF2B5EF4-FFF2-40B4-BE49-F238E27FC236}">
                  <a16:creationId xmlns:a16="http://schemas.microsoft.com/office/drawing/2014/main" id="{211DCDAA-072F-4C02-83B9-B94DC5FEB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43"/>
            <a:stretch>
              <a:fillRect/>
            </a:stretch>
          </p:blipFill>
          <p:spPr bwMode="auto">
            <a:xfrm>
              <a:off x="1123073" y="1073788"/>
              <a:ext cx="4484991" cy="325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图片 15">
              <a:extLst>
                <a:ext uri="{FF2B5EF4-FFF2-40B4-BE49-F238E27FC236}">
                  <a16:creationId xmlns:a16="http://schemas.microsoft.com/office/drawing/2014/main" id="{BD27F442-4D5B-444C-B1A2-80334827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4711" flipH="1">
              <a:off x="4544402" y="3294778"/>
              <a:ext cx="960066" cy="141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>
            <a:extLst>
              <a:ext uri="{FF2B5EF4-FFF2-40B4-BE49-F238E27FC236}">
                <a16:creationId xmlns:a16="http://schemas.microsoft.com/office/drawing/2014/main" id="{E9A3EFA5-9CA3-4F78-89C6-595E4E59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27287" r="9245" b="-2"/>
          <a:stretch>
            <a:fillRect/>
          </a:stretch>
        </p:blipFill>
        <p:spPr bwMode="auto">
          <a:xfrm>
            <a:off x="8709700" y="4281714"/>
            <a:ext cx="3482300" cy="257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文本框 5">
            <a:extLst>
              <a:ext uri="{FF2B5EF4-FFF2-40B4-BE49-F238E27FC236}">
                <a16:creationId xmlns:a16="http://schemas.microsoft.com/office/drawing/2014/main" id="{7A35FBFD-79E2-43B7-9766-2932E051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987" y="311268"/>
            <a:ext cx="70775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/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5.</a:t>
            </a:r>
            <a:r>
              <a:rPr lang="vi-VN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khối lượng của n </a:t>
            </a:r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(</a:t>
            </a: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mol</a:t>
            </a:r>
            <a:r>
              <a:rPr lang="vi-VN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)</a:t>
            </a: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chất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pPr algn="just"/>
            <a:r>
              <a:rPr lang="nl-NL" sz="3200" b="1" i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Ví dụ</a:t>
            </a:r>
            <a:r>
              <a:rPr lang="nl-NL" sz="3200" i="1" u="sng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: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Tính khối lượng của 5</a:t>
            </a:r>
            <a:r>
              <a:rPr lang="vi-VN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 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mol H</a:t>
            </a:r>
            <a:r>
              <a:rPr lang="nl-NL" sz="3200" baseline="-250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O</a:t>
            </a:r>
            <a:endParaRPr lang="vi-VN" sz="3200" dirty="0"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</p:txBody>
      </p:sp>
      <p:pic>
        <p:nvPicPr>
          <p:cNvPr id="9222" name="图片 13">
            <a:extLst>
              <a:ext uri="{FF2B5EF4-FFF2-40B4-BE49-F238E27FC236}">
                <a16:creationId xmlns:a16="http://schemas.microsoft.com/office/drawing/2014/main" id="{031DC65E-D799-47F8-B047-1D444741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9" b="21288"/>
          <a:stretch>
            <a:fillRect/>
          </a:stretch>
        </p:blipFill>
        <p:spPr bwMode="auto">
          <a:xfrm>
            <a:off x="9715092" y="311268"/>
            <a:ext cx="2066709" cy="136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9FE2BA51-C200-4A01-BDC6-30385002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9" y="1545234"/>
            <a:ext cx="108221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nl-NL" sz="3200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Hướng dẫn giải</a:t>
            </a:r>
            <a:endParaRPr lang="vi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Times New Roman" panose="02020603050405020304" pitchFamily="18" charset="0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1: </a:t>
            </a:r>
            <a:r>
              <a:rPr lang="nl-NL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Viết biểu thức tính m </a:t>
            </a:r>
            <a:r>
              <a:rPr lang="vi-VN" sz="3200" dirty="0">
                <a:latin typeface="#9Slide03 Arima Madurai ExtraBo" panose="00000900000000000000" pitchFamily="2" charset="-93"/>
                <a:ea typeface="Times New Roman" panose="02020603050405020304" pitchFamily="18" charset="0"/>
                <a:cs typeface="#9Slide03 Arima Madurai ExtraBo" panose="00000900000000000000" pitchFamily="2" charset="-93"/>
              </a:rPr>
              <a:t>và xác định n trên đề</a:t>
            </a: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2: Tính khối lượng mol M</a:t>
            </a:r>
            <a:endParaRPr lang="vi-VN" sz="3200" dirty="0">
              <a:latin typeface="#9Slide03 Arima Madurai ExtraBo" panose="00000900000000000000" pitchFamily="2" charset="-93"/>
              <a:cs typeface="#9Slide03 Arima Madurai ExtraBo" panose="00000900000000000000" pitchFamily="2" charset="-93"/>
            </a:endParaRPr>
          </a:p>
          <a:p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Bước 3: Xác định khối lượng của 5 mol H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O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và kết luận</a:t>
            </a:r>
            <a:endParaRPr lang="zh-CN" altLang="en-US" sz="32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id="{507C0B0F-422A-450B-B1EA-3C50C26BB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00" y="3859294"/>
            <a:ext cx="718290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vi-VN" altLang="zh-CN" sz="3200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Lời giải</a:t>
            </a:r>
          </a:p>
          <a:p>
            <a:pPr eaLnBrk="1" hangingPunct="1"/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m = n x M; n = 5 mol</a:t>
            </a:r>
          </a:p>
          <a:p>
            <a:pPr eaLnBrk="1" hangingPunct="1"/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M</a:t>
            </a:r>
            <a:r>
              <a:rPr lang="vi-VN" altLang="zh-CN" sz="20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H</a:t>
            </a:r>
            <a:r>
              <a:rPr lang="vi-VN" altLang="zh-CN" sz="2000" baseline="-250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2</a:t>
            </a:r>
            <a:r>
              <a:rPr lang="vi-VN" altLang="zh-CN" sz="20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O</a:t>
            </a:r>
            <a:r>
              <a:rPr lang="vi-VN" altLang="zh-CN" sz="2000" baseline="-250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 </a:t>
            </a:r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= 1x2 + 16x1 = 18 gam/mol</a:t>
            </a:r>
          </a:p>
          <a:p>
            <a:pPr eaLnBrk="1" hangingPunct="1"/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m = n x M = 5 x 18 = 90 gam</a:t>
            </a:r>
          </a:p>
          <a:p>
            <a:pPr eaLnBrk="1" hangingPunct="1"/>
            <a:r>
              <a:rPr lang="vi-VN" altLang="zh-CN" sz="3200" dirty="0">
                <a:latin typeface="#9Slide03 Arima Madurai ExtraBo" panose="00000900000000000000" pitchFamily="2" charset="-93"/>
                <a:ea typeface="字魂58号-创中黑" panose="00000500000000000000" pitchFamily="2" charset="-122"/>
                <a:cs typeface="#9Slide03 Arima Madurai ExtraBo" panose="00000900000000000000" pitchFamily="2" charset="-93"/>
              </a:rPr>
              <a:t>Vậy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5</a:t>
            </a:r>
            <a:r>
              <a:rPr lang="vi-VN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 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mol H</a:t>
            </a:r>
            <a:r>
              <a:rPr lang="nl-NL" sz="3200" baseline="-250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2</a:t>
            </a:r>
            <a:r>
              <a:rPr lang="nl-NL" sz="3200" dirty="0"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O có khối lượng 90g</a:t>
            </a:r>
            <a:endParaRPr lang="vi-VN" altLang="zh-CN" sz="3200" dirty="0">
              <a:latin typeface="#9Slide03 Arima Madurai ExtraBo" panose="00000900000000000000" pitchFamily="2" charset="-93"/>
              <a:ea typeface="字魂58号-创中黑" panose="00000500000000000000" pitchFamily="2" charset="-122"/>
              <a:cs typeface="#9Slide03 Arima Madurai ExtraBo" panose="00000900000000000000" pitchFamily="2" charset="-93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1455</Words>
  <Application>Microsoft Office PowerPoint</Application>
  <PresentationFormat>Widescreen</PresentationFormat>
  <Paragraphs>213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微软雅黑</vt:lpstr>
      <vt:lpstr>#9Slide03 Arima Madurai Black</vt:lpstr>
      <vt:lpstr>#9Slide03 Arima Madurai ExtraBo</vt:lpstr>
      <vt:lpstr>#9Slide03 Arima Madurai ExtraLi</vt:lpstr>
      <vt:lpstr>#9Slide04 AdrianeSwash</vt:lpstr>
      <vt:lpstr>.VnTime</vt:lpstr>
      <vt:lpstr>Amazone</vt:lpstr>
      <vt:lpstr>Arial</vt:lpstr>
      <vt:lpstr>Calibri</vt:lpstr>
      <vt:lpstr>Cambria Math</vt:lpstr>
      <vt:lpstr>等线</vt:lpstr>
      <vt:lpstr>Times New Roman</vt:lpstr>
      <vt:lpstr>字魂58号-创中黑</vt:lpstr>
      <vt:lpstr>字魂7号-温暖童稚体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dc:description>www.freeppt7.com</dc:description>
  <cp:lastModifiedBy>THU HONG</cp:lastModifiedBy>
  <cp:revision>74</cp:revision>
  <dcterms:created xsi:type="dcterms:W3CDTF">2019-10-17T09:10:34Z</dcterms:created>
  <dcterms:modified xsi:type="dcterms:W3CDTF">2023-01-31T12:02:36Z</dcterms:modified>
</cp:coreProperties>
</file>