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m4a" ContentType="audio/mp4"/>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 id="2147483697" r:id="rId2"/>
  </p:sldMasterIdLst>
  <p:notesMasterIdLst>
    <p:notesMasterId r:id="rId31"/>
  </p:notesMasterIdLst>
  <p:sldIdLst>
    <p:sldId id="318" r:id="rId3"/>
    <p:sldId id="265" r:id="rId4"/>
    <p:sldId id="285" r:id="rId5"/>
    <p:sldId id="286" r:id="rId6"/>
    <p:sldId id="287" r:id="rId7"/>
    <p:sldId id="288" r:id="rId8"/>
    <p:sldId id="289" r:id="rId9"/>
    <p:sldId id="290" r:id="rId10"/>
    <p:sldId id="291" r:id="rId11"/>
    <p:sldId id="292" r:id="rId12"/>
    <p:sldId id="293" r:id="rId13"/>
    <p:sldId id="294" r:id="rId14"/>
    <p:sldId id="278" r:id="rId15"/>
    <p:sldId id="296" r:id="rId16"/>
    <p:sldId id="297" r:id="rId17"/>
    <p:sldId id="298" r:id="rId18"/>
    <p:sldId id="295" r:id="rId19"/>
    <p:sldId id="299" r:id="rId20"/>
    <p:sldId id="300" r:id="rId21"/>
    <p:sldId id="305" r:id="rId22"/>
    <p:sldId id="301" r:id="rId23"/>
    <p:sldId id="306" r:id="rId24"/>
    <p:sldId id="302" r:id="rId25"/>
    <p:sldId id="307" r:id="rId26"/>
    <p:sldId id="304" r:id="rId27"/>
    <p:sldId id="308" r:id="rId28"/>
    <p:sldId id="303" r:id="rId29"/>
    <p:sldId id="309" r:id="rId30"/>
  </p:sldIdLst>
  <p:sldSz cx="12192000" cy="6858000"/>
  <p:notesSz cx="6858000" cy="9144000"/>
  <p:embeddedFontLst>
    <p:embeddedFont>
      <p:font typeface=".VnTime" panose="020B7200000000000000"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Cambria Math" panose="02040503050406030204" pitchFamily="18" charset="0"/>
      <p:regular r:id="rId42"/>
    </p:embeddedFont>
    <p:embeddedFont>
      <p:font typeface="Georgia Pro Cond Light" panose="02040306050405020303" pitchFamily="18" charset="0"/>
      <p:regular r:id="rId43"/>
      <p:italic r:id="rId44"/>
    </p:embeddedFont>
    <p:embeddedFont>
      <p:font typeface="Speak Pro" panose="020B0504020101020102" pitchFamily="34" charset="0"/>
      <p:regular r:id="rId45"/>
      <p:bold r:id="rId46"/>
      <p:italic r:id="rId47"/>
      <p:boldItalic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4" y="19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14291-709F-44DD-9D72-9A8CC660B2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58363F7-A382-40C3-AB1F-D2A2B66311A2}">
      <dgm:prSet custT="1"/>
      <dgm:spPr>
        <a:solidFill>
          <a:srgbClr val="FFFF00"/>
        </a:solidFill>
        <a:ln>
          <a:solidFill>
            <a:srgbClr val="0070C0"/>
          </a:solidFill>
        </a:ln>
      </dgm:spPr>
      <dgm:t>
        <a:bodyPr/>
        <a:lstStyle/>
        <a:p>
          <a:r>
            <a:rPr lang="en-US" sz="2800">
              <a:solidFill>
                <a:srgbClr val="FF0000"/>
              </a:solidFill>
              <a:latin typeface="Times New Roman" panose="02020603050405020304" pitchFamily="18" charset="0"/>
              <a:cs typeface="Times New Roman" panose="02020603050405020304" pitchFamily="18" charset="0"/>
            </a:rPr>
            <a:t>CÁC BƯỚC GIẢI </a:t>
          </a:r>
          <a:r>
            <a:rPr lang="en-US" sz="2800" dirty="0">
              <a:solidFill>
                <a:srgbClr val="FF0000"/>
              </a:solidFill>
              <a:latin typeface="Times New Roman" panose="02020603050405020304" pitchFamily="18" charset="0"/>
              <a:cs typeface="Times New Roman" panose="02020603050405020304" pitchFamily="18" charset="0"/>
            </a:rPr>
            <a:t>MỘT BÀI TOÁN VỀ ĐẠI LƯỢNG TỈ LỆ THUẬN</a:t>
          </a:r>
        </a:p>
      </dgm:t>
    </dgm:pt>
    <dgm:pt modelId="{A384F987-A925-468B-8CC2-1ECC06D33EED}" type="parTrans" cxnId="{343A7A35-A5FC-4E7E-B54C-0A223C2CB2E3}">
      <dgm:prSet/>
      <dgm:spPr/>
      <dgm:t>
        <a:bodyPr/>
        <a:lstStyle/>
        <a:p>
          <a:endParaRPr lang="en-US">
            <a:latin typeface="Times New Roman" panose="02020603050405020304" pitchFamily="18" charset="0"/>
            <a:cs typeface="Times New Roman" panose="02020603050405020304" pitchFamily="18" charset="0"/>
          </a:endParaRPr>
        </a:p>
      </dgm:t>
    </dgm:pt>
    <dgm:pt modelId="{7D35588D-ED25-498E-9E74-F9B62B60BBBD}" type="sibTrans" cxnId="{343A7A35-A5FC-4E7E-B54C-0A223C2CB2E3}">
      <dgm:prSet/>
      <dgm:spPr/>
      <dgm:t>
        <a:bodyPr/>
        <a:lstStyle/>
        <a:p>
          <a:endParaRPr lang="en-US">
            <a:latin typeface="Times New Roman" panose="02020603050405020304" pitchFamily="18" charset="0"/>
            <a:cs typeface="Times New Roman" panose="02020603050405020304" pitchFamily="18" charset="0"/>
          </a:endParaRPr>
        </a:p>
      </dgm:t>
    </dgm:pt>
    <dgm:pt modelId="{5F5B5918-5A11-41A6-B988-BB92F01B04F5}" type="pres">
      <dgm:prSet presAssocID="{BFF14291-709F-44DD-9D72-9A8CC660B27F}" presName="linear" presStyleCnt="0">
        <dgm:presLayoutVars>
          <dgm:animLvl val="lvl"/>
          <dgm:resizeHandles val="exact"/>
        </dgm:presLayoutVars>
      </dgm:prSet>
      <dgm:spPr/>
    </dgm:pt>
    <dgm:pt modelId="{0973180E-20C7-4E39-8209-1CA91219C970}" type="pres">
      <dgm:prSet presAssocID="{058363F7-A382-40C3-AB1F-D2A2B66311A2}" presName="parentText" presStyleLbl="node1" presStyleIdx="0" presStyleCnt="1" custScaleY="1145796">
        <dgm:presLayoutVars>
          <dgm:chMax val="0"/>
          <dgm:bulletEnabled val="1"/>
        </dgm:presLayoutVars>
      </dgm:prSet>
      <dgm:spPr/>
    </dgm:pt>
  </dgm:ptLst>
  <dgm:cxnLst>
    <dgm:cxn modelId="{CEA56F1D-61AF-4539-85D6-6201101B0181}" type="presOf" srcId="{058363F7-A382-40C3-AB1F-D2A2B66311A2}" destId="{0973180E-20C7-4E39-8209-1CA91219C970}" srcOrd="0" destOrd="0" presId="urn:microsoft.com/office/officeart/2005/8/layout/vList2"/>
    <dgm:cxn modelId="{343A7A35-A5FC-4E7E-B54C-0A223C2CB2E3}" srcId="{BFF14291-709F-44DD-9D72-9A8CC660B27F}" destId="{058363F7-A382-40C3-AB1F-D2A2B66311A2}" srcOrd="0" destOrd="0" parTransId="{A384F987-A925-468B-8CC2-1ECC06D33EED}" sibTransId="{7D35588D-ED25-498E-9E74-F9B62B60BBBD}"/>
    <dgm:cxn modelId="{52226A67-DD8E-4F16-98DA-AD3A287DFCD3}" type="presOf" srcId="{BFF14291-709F-44DD-9D72-9A8CC660B27F}" destId="{5F5B5918-5A11-41A6-B988-BB92F01B04F5}" srcOrd="0" destOrd="0" presId="urn:microsoft.com/office/officeart/2005/8/layout/vList2"/>
    <dgm:cxn modelId="{FE15C1A6-59BC-42C5-AD89-C1B41FE6DCF0}" type="presParOf" srcId="{5F5B5918-5A11-41A6-B988-BB92F01B04F5}" destId="{0973180E-20C7-4E39-8209-1CA91219C97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E4DDE4-34BC-435F-BCA9-3BC415DBAD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0B0EB71-EB21-473A-8136-7FAA39315283}">
      <dgm:prSet custT="1"/>
      <dgm:spPr>
        <a:solidFill>
          <a:srgbClr val="FFFF00"/>
        </a:solidFill>
        <a:ln>
          <a:solidFill>
            <a:srgbClr val="FFFF00"/>
          </a:solidFill>
        </a:ln>
      </dgm:spPr>
      <dgm:t>
        <a:bodyPr/>
        <a:lstStyle/>
        <a:p>
          <a:r>
            <a:rPr lang="en-US" sz="2400" dirty="0" err="1">
              <a:solidFill>
                <a:schemeClr val="tx1"/>
              </a:solidFill>
              <a:latin typeface="Times New Roman" panose="02020603050405020304" pitchFamily="18" charset="0"/>
              <a:cs typeface="Times New Roman" panose="02020603050405020304" pitchFamily="18" charset="0"/>
            </a:rPr>
            <a:t>Gọi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ẩn</a:t>
          </a:r>
          <a:endParaRPr lang="en-US" sz="2400" dirty="0">
            <a:solidFill>
              <a:schemeClr val="tx1"/>
            </a:solidFill>
            <a:latin typeface="Times New Roman" panose="02020603050405020304" pitchFamily="18" charset="0"/>
            <a:cs typeface="Times New Roman" panose="02020603050405020304" pitchFamily="18" charset="0"/>
          </a:endParaRPr>
        </a:p>
      </dgm:t>
    </dgm:pt>
    <dgm:pt modelId="{E18C06C1-5F54-4568-917D-55C93B3986BE}" type="parTrans" cxnId="{E0420E42-C65C-424C-9B51-522928B41482}">
      <dgm:prSet/>
      <dgm:spPr/>
      <dgm:t>
        <a:bodyPr/>
        <a:lstStyle/>
        <a:p>
          <a:endParaRPr lang="en-US">
            <a:latin typeface="Times New Roman" panose="02020603050405020304" pitchFamily="18" charset="0"/>
            <a:cs typeface="Times New Roman" panose="02020603050405020304" pitchFamily="18" charset="0"/>
          </a:endParaRPr>
        </a:p>
      </dgm:t>
    </dgm:pt>
    <dgm:pt modelId="{3EF5FBD9-4BF8-46BE-B49F-797FC8A318BD}" type="sibTrans" cxnId="{E0420E42-C65C-424C-9B51-522928B41482}">
      <dgm:prSet/>
      <dgm:spPr/>
      <dgm:t>
        <a:bodyPr/>
        <a:lstStyle/>
        <a:p>
          <a:endParaRPr lang="en-US">
            <a:latin typeface="Times New Roman" panose="02020603050405020304" pitchFamily="18" charset="0"/>
            <a:cs typeface="Times New Roman" panose="02020603050405020304" pitchFamily="18" charset="0"/>
          </a:endParaRPr>
        </a:p>
      </dgm:t>
    </dgm:pt>
    <dgm:pt modelId="{A6F2B243-7F98-4758-AE80-F89C85FEE545}" type="pres">
      <dgm:prSet presAssocID="{F7E4DDE4-34BC-435F-BCA9-3BC415DBADEB}" presName="linear" presStyleCnt="0">
        <dgm:presLayoutVars>
          <dgm:animLvl val="lvl"/>
          <dgm:resizeHandles val="exact"/>
        </dgm:presLayoutVars>
      </dgm:prSet>
      <dgm:spPr/>
    </dgm:pt>
    <dgm:pt modelId="{F066C9B7-C1DB-4852-AB13-A40F24483DAE}" type="pres">
      <dgm:prSet presAssocID="{40B0EB71-EB21-473A-8136-7FAA39315283}" presName="parentText" presStyleLbl="node1" presStyleIdx="0" presStyleCnt="1" custLinFactNeighborY="5409">
        <dgm:presLayoutVars>
          <dgm:chMax val="0"/>
          <dgm:bulletEnabled val="1"/>
        </dgm:presLayoutVars>
      </dgm:prSet>
      <dgm:spPr/>
    </dgm:pt>
  </dgm:ptLst>
  <dgm:cxnLst>
    <dgm:cxn modelId="{24F59905-C144-4F9A-B252-9E9B8CAC98F7}" type="presOf" srcId="{40B0EB71-EB21-473A-8136-7FAA39315283}" destId="{F066C9B7-C1DB-4852-AB13-A40F24483DAE}" srcOrd="0" destOrd="0" presId="urn:microsoft.com/office/officeart/2005/8/layout/vList2"/>
    <dgm:cxn modelId="{E0420E42-C65C-424C-9B51-522928B41482}" srcId="{F7E4DDE4-34BC-435F-BCA9-3BC415DBADEB}" destId="{40B0EB71-EB21-473A-8136-7FAA39315283}" srcOrd="0" destOrd="0" parTransId="{E18C06C1-5F54-4568-917D-55C93B3986BE}" sibTransId="{3EF5FBD9-4BF8-46BE-B49F-797FC8A318BD}"/>
    <dgm:cxn modelId="{38906E6C-049D-41C4-817E-355A0B55DB28}" type="presOf" srcId="{F7E4DDE4-34BC-435F-BCA9-3BC415DBADEB}" destId="{A6F2B243-7F98-4758-AE80-F89C85FEE545}" srcOrd="0" destOrd="0" presId="urn:microsoft.com/office/officeart/2005/8/layout/vList2"/>
    <dgm:cxn modelId="{BDF592E5-538B-48C1-B326-102EAE8B1A01}" type="presParOf" srcId="{A6F2B243-7F98-4758-AE80-F89C85FEE545}" destId="{F066C9B7-C1DB-4852-AB13-A40F24483DAE}"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F9F6BA-3C3B-420F-9DF6-4955A64FA0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36D217-65A8-418D-96B6-692FDE24F8AE}">
      <dgm:prSet custT="1"/>
      <dgm:spPr>
        <a:solidFill>
          <a:srgbClr val="FFFF00"/>
        </a:solidFill>
      </dgm:spPr>
      <dgm:t>
        <a:bodyPr/>
        <a:lstStyle/>
        <a:p>
          <a:r>
            <a:rPr lang="en-US" sz="2400" dirty="0" err="1">
              <a:solidFill>
                <a:schemeClr val="tx1"/>
              </a:solidFill>
              <a:latin typeface="Times New Roman" panose="02020603050405020304" pitchFamily="18" charset="0"/>
              <a:cs typeface="Times New Roman" panose="02020603050405020304" pitchFamily="18" charset="0"/>
            </a:rPr>
            <a:t>Xác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rồi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2 </a:t>
          </a:r>
          <a:r>
            <a:rPr lang="en-US" sz="2400" dirty="0" err="1">
              <a:solidFill>
                <a:schemeClr val="tx1"/>
              </a:solidFill>
              <a:latin typeface="Times New Roman" panose="02020603050405020304" pitchFamily="18" charset="0"/>
              <a:cs typeface="Times New Roman" panose="02020603050405020304" pitchFamily="18" charset="0"/>
            </a:rPr>
            <a:t>đại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rút</a:t>
          </a:r>
          <a:r>
            <a:rPr lang="en-US" sz="2400" dirty="0">
              <a:solidFill>
                <a:schemeClr val="tx1"/>
              </a:solidFill>
              <a:latin typeface="Times New Roman" panose="02020603050405020304" pitchFamily="18" charset="0"/>
              <a:cs typeface="Times New Roman" panose="02020603050405020304" pitchFamily="18" charset="0"/>
            </a:rPr>
            <a:t> ra </a:t>
          </a:r>
          <a:r>
            <a:rPr lang="en-US" sz="2400" dirty="0" err="1">
              <a:solidFill>
                <a:schemeClr val="tx1"/>
              </a:solidFill>
              <a:latin typeface="Times New Roman" panose="02020603050405020304" pitchFamily="18" charset="0"/>
              <a:cs typeface="Times New Roman" panose="02020603050405020304" pitchFamily="18" charset="0"/>
            </a:rPr>
            <a:t>dãy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nhau</a:t>
          </a:r>
          <a:endParaRPr lang="en-US" sz="2400" dirty="0">
            <a:solidFill>
              <a:schemeClr val="tx1"/>
            </a:solidFill>
            <a:latin typeface="Times New Roman" panose="02020603050405020304" pitchFamily="18" charset="0"/>
            <a:cs typeface="Times New Roman" panose="02020603050405020304" pitchFamily="18" charset="0"/>
          </a:endParaRPr>
        </a:p>
      </dgm:t>
    </dgm:pt>
    <dgm:pt modelId="{EAC1494D-F260-4FFA-BA58-0AFD97240F1E}" type="parTrans" cxnId="{540CB0CE-6FBB-43DA-9AB7-04EF08602184}">
      <dgm:prSet/>
      <dgm:spPr/>
      <dgm:t>
        <a:bodyPr/>
        <a:lstStyle/>
        <a:p>
          <a:endParaRPr lang="en-US"/>
        </a:p>
      </dgm:t>
    </dgm:pt>
    <dgm:pt modelId="{28E34107-8B13-46AF-92C6-3AA1CA13A475}" type="sibTrans" cxnId="{540CB0CE-6FBB-43DA-9AB7-04EF08602184}">
      <dgm:prSet/>
      <dgm:spPr/>
      <dgm:t>
        <a:bodyPr/>
        <a:lstStyle/>
        <a:p>
          <a:endParaRPr lang="en-US"/>
        </a:p>
      </dgm:t>
    </dgm:pt>
    <dgm:pt modelId="{BD715AE5-14B3-4B86-9E6F-ABE071B941CB}" type="pres">
      <dgm:prSet presAssocID="{4CF9F6BA-3C3B-420F-9DF6-4955A64FA0C2}" presName="linear" presStyleCnt="0">
        <dgm:presLayoutVars>
          <dgm:animLvl val="lvl"/>
          <dgm:resizeHandles val="exact"/>
        </dgm:presLayoutVars>
      </dgm:prSet>
      <dgm:spPr/>
    </dgm:pt>
    <dgm:pt modelId="{426C5C3E-C122-4E96-AACC-96C468A5DFFD}" type="pres">
      <dgm:prSet presAssocID="{1636D217-65A8-418D-96B6-692FDE24F8AE}" presName="parentText" presStyleLbl="node1" presStyleIdx="0" presStyleCnt="1">
        <dgm:presLayoutVars>
          <dgm:chMax val="0"/>
          <dgm:bulletEnabled val="1"/>
        </dgm:presLayoutVars>
      </dgm:prSet>
      <dgm:spPr/>
    </dgm:pt>
  </dgm:ptLst>
  <dgm:cxnLst>
    <dgm:cxn modelId="{EA53AAC3-2509-4FE1-8789-5964336DCB8B}" type="presOf" srcId="{1636D217-65A8-418D-96B6-692FDE24F8AE}" destId="{426C5C3E-C122-4E96-AACC-96C468A5DFFD}" srcOrd="0" destOrd="0" presId="urn:microsoft.com/office/officeart/2005/8/layout/vList2"/>
    <dgm:cxn modelId="{540CB0CE-6FBB-43DA-9AB7-04EF08602184}" srcId="{4CF9F6BA-3C3B-420F-9DF6-4955A64FA0C2}" destId="{1636D217-65A8-418D-96B6-692FDE24F8AE}" srcOrd="0" destOrd="0" parTransId="{EAC1494D-F260-4FFA-BA58-0AFD97240F1E}" sibTransId="{28E34107-8B13-46AF-92C6-3AA1CA13A475}"/>
    <dgm:cxn modelId="{AA3C6DE1-C1C6-47BD-9840-DF9F109F6942}" type="presOf" srcId="{4CF9F6BA-3C3B-420F-9DF6-4955A64FA0C2}" destId="{BD715AE5-14B3-4B86-9E6F-ABE071B941CB}" srcOrd="0" destOrd="0" presId="urn:microsoft.com/office/officeart/2005/8/layout/vList2"/>
    <dgm:cxn modelId="{3912BDBF-F24C-4B77-8554-57A3FA61997E}" type="presParOf" srcId="{BD715AE5-14B3-4B86-9E6F-ABE071B941CB}" destId="{426C5C3E-C122-4E96-AACC-96C468A5DFFD}"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76D74C-49F7-439D-B32D-09FC631AE5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A55BE93-B30C-451A-A29D-5C61AE6869A0}">
      <dgm:prSet custT="1"/>
      <dgm:spPr>
        <a:solidFill>
          <a:srgbClr val="FFFF00"/>
        </a:solidFill>
      </dgm:spPr>
      <dgm:t>
        <a:bodyPr/>
        <a:lstStyle/>
        <a:p>
          <a:r>
            <a:rPr lang="en-US" sz="2400" dirty="0" err="1">
              <a:solidFill>
                <a:schemeClr val="tx1"/>
              </a:solidFill>
              <a:latin typeface="Times New Roman" panose="02020603050405020304" pitchFamily="18" charset="0"/>
              <a:cs typeface="Times New Roman" panose="02020603050405020304" pitchFamily="18" charset="0"/>
            </a:rPr>
            <a:t>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dãy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toán</a:t>
          </a:r>
          <a:endParaRPr lang="en-US" sz="2400" dirty="0">
            <a:solidFill>
              <a:schemeClr val="tx1"/>
            </a:solidFill>
            <a:latin typeface="Times New Roman" panose="02020603050405020304" pitchFamily="18" charset="0"/>
            <a:cs typeface="Times New Roman" panose="02020603050405020304" pitchFamily="18" charset="0"/>
          </a:endParaRPr>
        </a:p>
      </dgm:t>
    </dgm:pt>
    <dgm:pt modelId="{9484CE0D-4950-4A47-8394-B927EB7DD970}" type="parTrans" cxnId="{D088EB9D-34D9-4050-9562-2F59C967C5B0}">
      <dgm:prSet/>
      <dgm:spPr/>
      <dgm:t>
        <a:bodyPr/>
        <a:lstStyle/>
        <a:p>
          <a:endParaRPr lang="en-US">
            <a:latin typeface="Times New Roman" panose="02020603050405020304" pitchFamily="18" charset="0"/>
            <a:cs typeface="Times New Roman" panose="02020603050405020304" pitchFamily="18" charset="0"/>
          </a:endParaRPr>
        </a:p>
      </dgm:t>
    </dgm:pt>
    <dgm:pt modelId="{B09D39D8-BE99-4FCF-9738-DA65083FEBD9}" type="sibTrans" cxnId="{D088EB9D-34D9-4050-9562-2F59C967C5B0}">
      <dgm:prSet/>
      <dgm:spPr/>
      <dgm:t>
        <a:bodyPr/>
        <a:lstStyle/>
        <a:p>
          <a:endParaRPr lang="en-US">
            <a:latin typeface="Times New Roman" panose="02020603050405020304" pitchFamily="18" charset="0"/>
            <a:cs typeface="Times New Roman" panose="02020603050405020304" pitchFamily="18" charset="0"/>
          </a:endParaRPr>
        </a:p>
      </dgm:t>
    </dgm:pt>
    <dgm:pt modelId="{35D9EE72-C53A-4190-AB47-BB5B56DB39DF}" type="pres">
      <dgm:prSet presAssocID="{E676D74C-49F7-439D-B32D-09FC631AE57D}" presName="linear" presStyleCnt="0">
        <dgm:presLayoutVars>
          <dgm:animLvl val="lvl"/>
          <dgm:resizeHandles val="exact"/>
        </dgm:presLayoutVars>
      </dgm:prSet>
      <dgm:spPr/>
    </dgm:pt>
    <dgm:pt modelId="{432BF0A1-38D8-4E2E-9DA2-52454E409CB3}" type="pres">
      <dgm:prSet presAssocID="{2A55BE93-B30C-451A-A29D-5C61AE6869A0}" presName="parentText" presStyleLbl="node1" presStyleIdx="0" presStyleCnt="1" custScaleY="398106">
        <dgm:presLayoutVars>
          <dgm:chMax val="0"/>
          <dgm:bulletEnabled val="1"/>
        </dgm:presLayoutVars>
      </dgm:prSet>
      <dgm:spPr/>
    </dgm:pt>
  </dgm:ptLst>
  <dgm:cxnLst>
    <dgm:cxn modelId="{763F751C-AE32-41F3-973C-EABA73B2FB69}" type="presOf" srcId="{2A55BE93-B30C-451A-A29D-5C61AE6869A0}" destId="{432BF0A1-38D8-4E2E-9DA2-52454E409CB3}" srcOrd="0" destOrd="0" presId="urn:microsoft.com/office/officeart/2005/8/layout/vList2"/>
    <dgm:cxn modelId="{828C2573-330E-40BD-A5DC-587092075AD6}" type="presOf" srcId="{E676D74C-49F7-439D-B32D-09FC631AE57D}" destId="{35D9EE72-C53A-4190-AB47-BB5B56DB39DF}" srcOrd="0" destOrd="0" presId="urn:microsoft.com/office/officeart/2005/8/layout/vList2"/>
    <dgm:cxn modelId="{D088EB9D-34D9-4050-9562-2F59C967C5B0}" srcId="{E676D74C-49F7-439D-B32D-09FC631AE57D}" destId="{2A55BE93-B30C-451A-A29D-5C61AE6869A0}" srcOrd="0" destOrd="0" parTransId="{9484CE0D-4950-4A47-8394-B927EB7DD970}" sibTransId="{B09D39D8-BE99-4FCF-9738-DA65083FEBD9}"/>
    <dgm:cxn modelId="{31E54B40-7B01-4E2B-BE2E-03C63B7F80BD}" type="presParOf" srcId="{35D9EE72-C53A-4190-AB47-BB5B56DB39DF}" destId="{432BF0A1-38D8-4E2E-9DA2-52454E409CB3}"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18CB77-EE70-47E7-8CC7-F22B8757C9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9169C0E-AF64-4D81-932F-46431EFEB734}">
      <dgm:prSet custT="1"/>
      <dgm:spPr>
        <a:solidFill>
          <a:srgbClr val="FFFF00"/>
        </a:solidFill>
      </dgm:spPr>
      <dgm:t>
        <a:bodyPr/>
        <a:lstStyle/>
        <a:p>
          <a:r>
            <a:rPr lang="en-US" sz="2400" dirty="0" err="1">
              <a:solidFill>
                <a:schemeClr val="tx1"/>
              </a:solidFill>
              <a:latin typeface="Times New Roman" panose="02020603050405020304" pitchFamily="18" charset="0"/>
              <a:cs typeface="Times New Roman" panose="02020603050405020304" pitchFamily="18" charset="0"/>
            </a:rPr>
            <a:t>Kết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luận</a:t>
          </a:r>
          <a:endParaRPr lang="en-US" sz="2400" dirty="0">
            <a:solidFill>
              <a:schemeClr val="tx1"/>
            </a:solidFill>
            <a:latin typeface="Times New Roman" panose="02020603050405020304" pitchFamily="18" charset="0"/>
            <a:cs typeface="Times New Roman" panose="02020603050405020304" pitchFamily="18" charset="0"/>
          </a:endParaRPr>
        </a:p>
      </dgm:t>
    </dgm:pt>
    <dgm:pt modelId="{732DB6D2-DD6F-43C4-814D-810C8C70DA94}" type="parTrans" cxnId="{1795CB4F-D0FA-4708-B6A7-C5FE150DE40A}">
      <dgm:prSet/>
      <dgm:spPr/>
      <dgm:t>
        <a:bodyPr/>
        <a:lstStyle/>
        <a:p>
          <a:endParaRPr lang="en-US"/>
        </a:p>
      </dgm:t>
    </dgm:pt>
    <dgm:pt modelId="{3EC6D574-239D-4F4B-89C4-845A9DA2893A}" type="sibTrans" cxnId="{1795CB4F-D0FA-4708-B6A7-C5FE150DE40A}">
      <dgm:prSet/>
      <dgm:spPr/>
      <dgm:t>
        <a:bodyPr/>
        <a:lstStyle/>
        <a:p>
          <a:endParaRPr lang="en-US"/>
        </a:p>
      </dgm:t>
    </dgm:pt>
    <dgm:pt modelId="{4EAC50A5-8E2B-4D60-A30F-5167FDDC6BE7}" type="pres">
      <dgm:prSet presAssocID="{3A18CB77-EE70-47E7-8CC7-F22B8757C925}" presName="linear" presStyleCnt="0">
        <dgm:presLayoutVars>
          <dgm:animLvl val="lvl"/>
          <dgm:resizeHandles val="exact"/>
        </dgm:presLayoutVars>
      </dgm:prSet>
      <dgm:spPr/>
    </dgm:pt>
    <dgm:pt modelId="{3847A173-077C-4FF3-817B-F00C6E5D9E68}" type="pres">
      <dgm:prSet presAssocID="{29169C0E-AF64-4D81-932F-46431EFEB734}" presName="parentText" presStyleLbl="node1" presStyleIdx="0" presStyleCnt="1">
        <dgm:presLayoutVars>
          <dgm:chMax val="0"/>
          <dgm:bulletEnabled val="1"/>
        </dgm:presLayoutVars>
      </dgm:prSet>
      <dgm:spPr/>
    </dgm:pt>
  </dgm:ptLst>
  <dgm:cxnLst>
    <dgm:cxn modelId="{1795CB4F-D0FA-4708-B6A7-C5FE150DE40A}" srcId="{3A18CB77-EE70-47E7-8CC7-F22B8757C925}" destId="{29169C0E-AF64-4D81-932F-46431EFEB734}" srcOrd="0" destOrd="0" parTransId="{732DB6D2-DD6F-43C4-814D-810C8C70DA94}" sibTransId="{3EC6D574-239D-4F4B-89C4-845A9DA2893A}"/>
    <dgm:cxn modelId="{10CD11C2-A631-4F47-97DF-43AB199B64DF}" type="presOf" srcId="{3A18CB77-EE70-47E7-8CC7-F22B8757C925}" destId="{4EAC50A5-8E2B-4D60-A30F-5167FDDC6BE7}" srcOrd="0" destOrd="0" presId="urn:microsoft.com/office/officeart/2005/8/layout/vList2"/>
    <dgm:cxn modelId="{276011CE-42F0-4DBC-9817-9C048F5A29D8}" type="presOf" srcId="{29169C0E-AF64-4D81-932F-46431EFEB734}" destId="{3847A173-077C-4FF3-817B-F00C6E5D9E68}" srcOrd="0" destOrd="0" presId="urn:microsoft.com/office/officeart/2005/8/layout/vList2"/>
    <dgm:cxn modelId="{288BEF5F-A5A3-4E12-84B2-1543851DA63B}" type="presParOf" srcId="{4EAC50A5-8E2B-4D60-A30F-5167FDDC6BE7}" destId="{3847A173-077C-4FF3-817B-F00C6E5D9E68}"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3180E-20C7-4E39-8209-1CA91219C970}">
      <dsp:nvSpPr>
        <dsp:cNvPr id="0" name=""/>
        <dsp:cNvSpPr/>
      </dsp:nvSpPr>
      <dsp:spPr>
        <a:xfrm>
          <a:off x="0" y="1387764"/>
          <a:ext cx="2424199" cy="3549071"/>
        </a:xfrm>
        <a:prstGeom prst="roundRect">
          <a:avLst/>
        </a:prstGeom>
        <a:solidFill>
          <a:srgbClr val="FFFF0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FF0000"/>
              </a:solidFill>
              <a:latin typeface="Times New Roman" panose="02020603050405020304" pitchFamily="18" charset="0"/>
              <a:cs typeface="Times New Roman" panose="02020603050405020304" pitchFamily="18" charset="0"/>
            </a:rPr>
            <a:t>CÁC BƯỚC GIẢI </a:t>
          </a:r>
          <a:r>
            <a:rPr lang="en-US" sz="2800" kern="1200" dirty="0">
              <a:solidFill>
                <a:srgbClr val="FF0000"/>
              </a:solidFill>
              <a:latin typeface="Times New Roman" panose="02020603050405020304" pitchFamily="18" charset="0"/>
              <a:cs typeface="Times New Roman" panose="02020603050405020304" pitchFamily="18" charset="0"/>
            </a:rPr>
            <a:t>MỘT BÀI TOÁN VỀ ĐẠI LƯỢNG TỈ LỆ THUẬN</a:t>
          </a:r>
        </a:p>
      </dsp:txBody>
      <dsp:txXfrm>
        <a:off x="118340" y="1506104"/>
        <a:ext cx="2187519" cy="3312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6C9B7-C1DB-4852-AB13-A40F24483DAE}">
      <dsp:nvSpPr>
        <dsp:cNvPr id="0" name=""/>
        <dsp:cNvSpPr/>
      </dsp:nvSpPr>
      <dsp:spPr>
        <a:xfrm>
          <a:off x="0" y="5459"/>
          <a:ext cx="6831197" cy="655200"/>
        </a:xfrm>
        <a:prstGeom prst="roundRect">
          <a:avLst/>
        </a:prstGeom>
        <a:solidFill>
          <a:srgbClr val="FFFF00"/>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Gọi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ẩn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và</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đặt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điều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kiện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cho</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ẩn</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31984" y="37443"/>
        <a:ext cx="6767229" cy="591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C5C3E-C122-4E96-AACC-96C468A5DFFD}">
      <dsp:nvSpPr>
        <dsp:cNvPr id="0" name=""/>
        <dsp:cNvSpPr/>
      </dsp:nvSpPr>
      <dsp:spPr>
        <a:xfrm>
          <a:off x="0" y="231443"/>
          <a:ext cx="6831197" cy="1254825"/>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Xác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định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các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đại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lượng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tỉ</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lệ</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thuận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rồi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áp</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dụng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tính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chất</a:t>
          </a:r>
          <a:r>
            <a:rPr lang="en-US" sz="2400" kern="1200" dirty="0">
              <a:solidFill>
                <a:schemeClr val="tx1"/>
              </a:solidFill>
              <a:latin typeface="Times New Roman" panose="02020603050405020304" pitchFamily="18" charset="0"/>
              <a:cs typeface="Times New Roman" panose="02020603050405020304" pitchFamily="18" charset="0"/>
            </a:rPr>
            <a:t> 2 </a:t>
          </a:r>
          <a:r>
            <a:rPr lang="en-US" sz="2400" kern="1200" dirty="0" err="1">
              <a:solidFill>
                <a:schemeClr val="tx1"/>
              </a:solidFill>
              <a:latin typeface="Times New Roman" panose="02020603050405020304" pitchFamily="18" charset="0"/>
              <a:cs typeface="Times New Roman" panose="02020603050405020304" pitchFamily="18" charset="0"/>
            </a:rPr>
            <a:t>đại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lượng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tỉ</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lệ</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thuận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để</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rút</a:t>
          </a:r>
          <a:r>
            <a:rPr lang="en-US" sz="2400" kern="1200" dirty="0">
              <a:solidFill>
                <a:schemeClr val="tx1"/>
              </a:solidFill>
              <a:latin typeface="Times New Roman" panose="02020603050405020304" pitchFamily="18" charset="0"/>
              <a:cs typeface="Times New Roman" panose="02020603050405020304" pitchFamily="18" charset="0"/>
            </a:rPr>
            <a:t> ra </a:t>
          </a:r>
          <a:r>
            <a:rPr lang="en-US" sz="2400" kern="1200" dirty="0" err="1">
              <a:solidFill>
                <a:schemeClr val="tx1"/>
              </a:solidFill>
              <a:latin typeface="Times New Roman" panose="02020603050405020304" pitchFamily="18" charset="0"/>
              <a:cs typeface="Times New Roman" panose="02020603050405020304" pitchFamily="18" charset="0"/>
            </a:rPr>
            <a:t>dãy</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tỉ</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số</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bằng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a:solidFill>
                <a:schemeClr val="tx1"/>
              </a:solidFill>
              <a:latin typeface="Times New Roman" panose="02020603050405020304" pitchFamily="18" charset="0"/>
              <a:cs typeface="Times New Roman" panose="02020603050405020304" pitchFamily="18" charset="0"/>
            </a:rPr>
            <a:t>nhau</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61256" y="292699"/>
        <a:ext cx="6708685" cy="1132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BF0A1-38D8-4E2E-9DA2-52454E409CB3}">
      <dsp:nvSpPr>
        <dsp:cNvPr id="0" name=""/>
        <dsp:cNvSpPr/>
      </dsp:nvSpPr>
      <dsp:spPr>
        <a:xfrm>
          <a:off x="0" y="190745"/>
          <a:ext cx="6831197" cy="1116789"/>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Áp</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dụng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tính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chất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dãy</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tỉ</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số</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bằng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nhau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và</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dữ</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kiện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đề</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bài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cho</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để</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giải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bài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toán</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54517" y="245262"/>
        <a:ext cx="6722163" cy="10077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7A173-077C-4FF3-817B-F00C6E5D9E68}">
      <dsp:nvSpPr>
        <dsp:cNvPr id="0" name=""/>
        <dsp:cNvSpPr/>
      </dsp:nvSpPr>
      <dsp:spPr>
        <a:xfrm>
          <a:off x="0" y="2729"/>
          <a:ext cx="6831197" cy="655200"/>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Kết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luận</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31984" y="34713"/>
        <a:ext cx="6767229" cy="5912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7061E85-2A68-96AB-B588-891CAB8B6B1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2291" name="Rectangle 3">
            <a:extLst>
              <a:ext uri="{FF2B5EF4-FFF2-40B4-BE49-F238E27FC236}">
                <a16:creationId xmlns:a16="http://schemas.microsoft.com/office/drawing/2014/main" id="{52D700DA-8DCB-9CD9-77B5-DB527CCEA1C8}"/>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42F4FA3E-3142-88A4-3E6E-2216CC20998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A35C5365-6337-F6DA-EA47-4880F62285A7}"/>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2294" name="Rectangle 6">
            <a:extLst>
              <a:ext uri="{FF2B5EF4-FFF2-40B4-BE49-F238E27FC236}">
                <a16:creationId xmlns:a16="http://schemas.microsoft.com/office/drawing/2014/main" id="{5595A978-67DA-0F0F-F1D6-F2B80ECE4445}"/>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2295" name="Rectangle 7">
            <a:extLst>
              <a:ext uri="{FF2B5EF4-FFF2-40B4-BE49-F238E27FC236}">
                <a16:creationId xmlns:a16="http://schemas.microsoft.com/office/drawing/2014/main" id="{08E3AB36-4912-F392-2F4E-399F1FCC021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564C64B-D667-45BA-BE9B-C8468D5F9C7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6DA67C3B-2C3C-916C-EC6E-045022B297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083690-5078-4C79-985E-0E966EA01A94}" type="slidenum">
              <a:rPr lang="en-US" altLang="en-US" smtClean="0"/>
              <a:pPr/>
              <a:t>2</a:t>
            </a:fld>
            <a:endParaRPr lang="en-US" altLang="en-US"/>
          </a:p>
        </p:txBody>
      </p:sp>
      <p:sp>
        <p:nvSpPr>
          <p:cNvPr id="5123" name="Rectangle 2">
            <a:extLst>
              <a:ext uri="{FF2B5EF4-FFF2-40B4-BE49-F238E27FC236}">
                <a16:creationId xmlns:a16="http://schemas.microsoft.com/office/drawing/2014/main" id="{F4BD3E1A-033C-A844-5289-DD5D57A9821B}"/>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C5DD39C5-0C22-41D8-1BE4-3CC8029E27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564C64B-D667-45BA-BE9B-C8468D5F9C72}" type="slidenum">
              <a:rPr lang="en-US" altLang="en-US" smtClean="0"/>
              <a:pPr>
                <a:defRPr/>
              </a:pPr>
              <a:t>10</a:t>
            </a:fld>
            <a:endParaRPr lang="en-US" altLang="en-US"/>
          </a:p>
        </p:txBody>
      </p:sp>
    </p:spTree>
    <p:extLst>
      <p:ext uri="{BB962C8B-B14F-4D97-AF65-F5344CB8AC3E}">
        <p14:creationId xmlns:p14="http://schemas.microsoft.com/office/powerpoint/2010/main" val="1430553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564C64B-D667-45BA-BE9B-C8468D5F9C72}" type="slidenum">
              <a:rPr lang="en-US" altLang="en-US" smtClean="0"/>
              <a:pPr>
                <a:defRPr/>
              </a:pPr>
              <a:t>11</a:t>
            </a:fld>
            <a:endParaRPr lang="en-US" altLang="en-US"/>
          </a:p>
        </p:txBody>
      </p:sp>
    </p:spTree>
    <p:extLst>
      <p:ext uri="{BB962C8B-B14F-4D97-AF65-F5344CB8AC3E}">
        <p14:creationId xmlns:p14="http://schemas.microsoft.com/office/powerpoint/2010/main" val="3522210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564C64B-D667-45BA-BE9B-C8468D5F9C72}" type="slidenum">
              <a:rPr lang="en-US" altLang="en-US" smtClean="0"/>
              <a:pPr>
                <a:defRPr/>
              </a:pPr>
              <a:t>12</a:t>
            </a:fld>
            <a:endParaRPr lang="en-US" altLang="en-US"/>
          </a:p>
        </p:txBody>
      </p:sp>
    </p:spTree>
    <p:extLst>
      <p:ext uri="{BB962C8B-B14F-4D97-AF65-F5344CB8AC3E}">
        <p14:creationId xmlns:p14="http://schemas.microsoft.com/office/powerpoint/2010/main" val="399986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564C64B-D667-45BA-BE9B-C8468D5F9C72}" type="slidenum">
              <a:rPr lang="en-US" altLang="en-US" smtClean="0"/>
              <a:pPr>
                <a:defRPr/>
              </a:pPr>
              <a:t>16</a:t>
            </a:fld>
            <a:endParaRPr lang="en-US" altLang="en-US"/>
          </a:p>
        </p:txBody>
      </p:sp>
    </p:spTree>
    <p:extLst>
      <p:ext uri="{BB962C8B-B14F-4D97-AF65-F5344CB8AC3E}">
        <p14:creationId xmlns:p14="http://schemas.microsoft.com/office/powerpoint/2010/main" val="312091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564C64B-D667-45BA-BE9B-C8468D5F9C72}" type="slidenum">
              <a:rPr lang="en-US" altLang="en-US" smtClean="0"/>
              <a:pPr>
                <a:defRPr/>
              </a:pPr>
              <a:t>18</a:t>
            </a:fld>
            <a:endParaRPr lang="en-US" altLang="en-US"/>
          </a:p>
        </p:txBody>
      </p:sp>
    </p:spTree>
    <p:extLst>
      <p:ext uri="{BB962C8B-B14F-4D97-AF65-F5344CB8AC3E}">
        <p14:creationId xmlns:p14="http://schemas.microsoft.com/office/powerpoint/2010/main" val="276980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C43A905-B6F1-44E8-8731-E43E9D5D9866}" type="slidenum">
              <a:rPr lang="en-US" altLang="en-US" smtClean="0"/>
              <a:pPr>
                <a:defRPr/>
              </a:pPr>
              <a:t>‹#›</a:t>
            </a:fld>
            <a:endParaRPr lang="en-US" altLang="en-US"/>
          </a:p>
        </p:txBody>
      </p:sp>
    </p:spTree>
    <p:extLst>
      <p:ext uri="{BB962C8B-B14F-4D97-AF65-F5344CB8AC3E}">
        <p14:creationId xmlns:p14="http://schemas.microsoft.com/office/powerpoint/2010/main" val="49236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2C3A493-0C60-4EBE-8B0F-85D557BEF3C7}" type="slidenum">
              <a:rPr lang="en-US" altLang="en-US" smtClean="0"/>
              <a:pPr>
                <a:defRPr/>
              </a:pPr>
              <a:t>‹#›</a:t>
            </a:fld>
            <a:endParaRPr lang="en-US" altLang="en-US"/>
          </a:p>
        </p:txBody>
      </p:sp>
    </p:spTree>
    <p:extLst>
      <p:ext uri="{BB962C8B-B14F-4D97-AF65-F5344CB8AC3E}">
        <p14:creationId xmlns:p14="http://schemas.microsoft.com/office/powerpoint/2010/main" val="151680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1348D95-993E-4AC2-AC4E-415CD4923924}" type="slidenum">
              <a:rPr lang="en-US" altLang="en-US" smtClean="0"/>
              <a:pPr>
                <a:defRPr/>
              </a:pPr>
              <a:t>‹#›</a:t>
            </a:fld>
            <a:endParaRPr lang="en-US" altLang="en-US"/>
          </a:p>
        </p:txBody>
      </p:sp>
    </p:spTree>
    <p:extLst>
      <p:ext uri="{BB962C8B-B14F-4D97-AF65-F5344CB8AC3E}">
        <p14:creationId xmlns:p14="http://schemas.microsoft.com/office/powerpoint/2010/main" val="255986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25/12/2022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006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25/12/2022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7089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25/12/2022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10696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25/12/2022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0618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25/12/2022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9933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25/12/2022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06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25/12/2022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4760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25/12/2022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1152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2FF36F3-B0E5-4A6A-A626-D38030606DD9}" type="slidenum">
              <a:rPr lang="en-US" altLang="en-US" smtClean="0"/>
              <a:pPr>
                <a:defRPr/>
              </a:pPr>
              <a:t>‹#›</a:t>
            </a:fld>
            <a:endParaRPr lang="en-US" altLang="en-US"/>
          </a:p>
        </p:txBody>
      </p:sp>
    </p:spTree>
    <p:extLst>
      <p:ext uri="{BB962C8B-B14F-4D97-AF65-F5344CB8AC3E}">
        <p14:creationId xmlns:p14="http://schemas.microsoft.com/office/powerpoint/2010/main" val="2108775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25/12/2022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294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4C5D011-DB31-4699-BBED-0665183DAA72}" type="slidenum">
              <a:rPr lang="en-US" altLang="en-US" smtClean="0"/>
              <a:pPr>
                <a:defRPr/>
              </a:pPr>
              <a:t>‹#›</a:t>
            </a:fld>
            <a:endParaRPr lang="en-US" altLang="en-US"/>
          </a:p>
        </p:txBody>
      </p:sp>
    </p:spTree>
    <p:extLst>
      <p:ext uri="{BB962C8B-B14F-4D97-AF65-F5344CB8AC3E}">
        <p14:creationId xmlns:p14="http://schemas.microsoft.com/office/powerpoint/2010/main" val="312578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4D5E779-D688-411C-8592-C7EC7D078001}" type="slidenum">
              <a:rPr lang="en-US" altLang="en-US" smtClean="0"/>
              <a:pPr>
                <a:defRPr/>
              </a:pPr>
              <a:t>‹#›</a:t>
            </a:fld>
            <a:endParaRPr lang="en-US" altLang="en-US"/>
          </a:p>
        </p:txBody>
      </p:sp>
    </p:spTree>
    <p:extLst>
      <p:ext uri="{BB962C8B-B14F-4D97-AF65-F5344CB8AC3E}">
        <p14:creationId xmlns:p14="http://schemas.microsoft.com/office/powerpoint/2010/main" val="427016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0EFBE373-0B0A-4784-A849-7A8B2E8ADAAD}" type="slidenum">
              <a:rPr lang="en-US" altLang="en-US" smtClean="0"/>
              <a:pPr>
                <a:defRPr/>
              </a:pPr>
              <a:t>‹#›</a:t>
            </a:fld>
            <a:endParaRPr lang="en-US" altLang="en-US"/>
          </a:p>
        </p:txBody>
      </p:sp>
    </p:spTree>
    <p:extLst>
      <p:ext uri="{BB962C8B-B14F-4D97-AF65-F5344CB8AC3E}">
        <p14:creationId xmlns:p14="http://schemas.microsoft.com/office/powerpoint/2010/main" val="372551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A9919E8E-A351-44BE-8B9E-76B1D037A319}" type="slidenum">
              <a:rPr lang="en-US" altLang="en-US" smtClean="0"/>
              <a:pPr>
                <a:defRPr/>
              </a:pPr>
              <a:t>‹#›</a:t>
            </a:fld>
            <a:endParaRPr lang="en-US" altLang="en-US"/>
          </a:p>
        </p:txBody>
      </p:sp>
    </p:spTree>
    <p:extLst>
      <p:ext uri="{BB962C8B-B14F-4D97-AF65-F5344CB8AC3E}">
        <p14:creationId xmlns:p14="http://schemas.microsoft.com/office/powerpoint/2010/main" val="314073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F6CB62FA-8776-46C6-8673-00AB8FE0EB97}" type="slidenum">
              <a:rPr lang="en-US" altLang="en-US" smtClean="0"/>
              <a:pPr>
                <a:defRPr/>
              </a:pPr>
              <a:t>‹#›</a:t>
            </a:fld>
            <a:endParaRPr lang="en-US" altLang="en-US"/>
          </a:p>
        </p:txBody>
      </p:sp>
    </p:spTree>
    <p:extLst>
      <p:ext uri="{BB962C8B-B14F-4D97-AF65-F5344CB8AC3E}">
        <p14:creationId xmlns:p14="http://schemas.microsoft.com/office/powerpoint/2010/main" val="369479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0B2EB36-D1C5-4FE9-BB84-8247ED3659A8}" type="slidenum">
              <a:rPr lang="en-US" altLang="en-US" smtClean="0"/>
              <a:pPr>
                <a:defRPr/>
              </a:pPr>
              <a:t>‹#›</a:t>
            </a:fld>
            <a:endParaRPr lang="en-US" altLang="en-US"/>
          </a:p>
        </p:txBody>
      </p:sp>
    </p:spTree>
    <p:extLst>
      <p:ext uri="{BB962C8B-B14F-4D97-AF65-F5344CB8AC3E}">
        <p14:creationId xmlns:p14="http://schemas.microsoft.com/office/powerpoint/2010/main" val="224564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8F51003-3B92-420C-8BB2-5F0738E3FA4B}" type="slidenum">
              <a:rPr lang="en-US" altLang="en-US" smtClean="0"/>
              <a:pPr>
                <a:defRPr/>
              </a:pPr>
              <a:t>‹#›</a:t>
            </a:fld>
            <a:endParaRPr lang="en-US" altLang="en-US"/>
          </a:p>
        </p:txBody>
      </p:sp>
    </p:spTree>
    <p:extLst>
      <p:ext uri="{BB962C8B-B14F-4D97-AF65-F5344CB8AC3E}">
        <p14:creationId xmlns:p14="http://schemas.microsoft.com/office/powerpoint/2010/main" val="2510739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2FB52B4-B65F-4168-9BB6-AE7ABD60D25F}" type="slidenum">
              <a:rPr lang="en-US" altLang="en-US" smtClean="0"/>
              <a:pPr>
                <a:defRPr/>
              </a:pPr>
              <a:t>‹#›</a:t>
            </a:fld>
            <a:endParaRPr lang="en-US" altLang="en-US"/>
          </a:p>
        </p:txBody>
      </p:sp>
    </p:spTree>
    <p:extLst>
      <p:ext uri="{BB962C8B-B14F-4D97-AF65-F5344CB8AC3E}">
        <p14:creationId xmlns:p14="http://schemas.microsoft.com/office/powerpoint/2010/main" val="39585670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25/12/2022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5672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svg"/><Relationship Id="rId3" Type="http://schemas.microsoft.com/office/2007/relationships/media" Target="../media/media1.m4a"/><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2.sv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audio" Target="../media/media1.m4a"/><Relationship Id="rId9" Type="http://schemas.openxmlformats.org/officeDocument/2006/relationships/image" Target="../media/image6.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6.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3.bin"/><Relationship Id="rId3" Type="http://schemas.openxmlformats.org/officeDocument/2006/relationships/notesSlide" Target="../notesSlides/notesSlide3.xml"/><Relationship Id="rId7" Type="http://schemas.openxmlformats.org/officeDocument/2006/relationships/oleObject" Target="../embeddings/oleObject10.bin"/><Relationship Id="rId12" Type="http://schemas.openxmlformats.org/officeDocument/2006/relationships/image" Target="../media/image21.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8.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20.emf"/><Relationship Id="rId4" Type="http://schemas.openxmlformats.org/officeDocument/2006/relationships/image" Target="../media/image90.png"/><Relationship Id="rId9" Type="http://schemas.openxmlformats.org/officeDocument/2006/relationships/oleObject" Target="../embeddings/oleObject11.bin"/><Relationship Id="rId14" Type="http://schemas.openxmlformats.org/officeDocument/2006/relationships/image" Target="../media/image22.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3.emf"/><Relationship Id="rId5" Type="http://schemas.openxmlformats.org/officeDocument/2006/relationships/oleObject" Target="../embeddings/oleObject14.bin"/><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oleObject" Target="../embeddings/oleObject15.bin"/><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oleObject" Target="../embeddings/oleObject16.bin"/><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6.emf"/><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28.e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74171" y="286603"/>
            <a:ext cx="11758849" cy="1450757"/>
          </a:xfrm>
        </p:spPr>
        <p:txBody>
          <a:bodyPr>
            <a:normAutofit/>
          </a:bodyPr>
          <a:lstStyle/>
          <a:p>
            <a:pPr algn="ctr"/>
            <a:r>
              <a:rPr lang="en-US" b="1">
                <a:solidFill>
                  <a:srgbClr val="FF0000"/>
                </a:solidFill>
                <a:latin typeface="Times New Roman" panose="02020603050405020304" pitchFamily="18" charset="0"/>
                <a:cs typeface="Times New Roman" panose="02020603050405020304" pitchFamily="18" charset="0"/>
              </a:rPr>
              <a:t>LUYỆN TẬP ĐẠI LƯỢNG TỈ LỆ THUẬN</a:t>
            </a:r>
            <a:endParaRPr lang="en-US" b="1" dirty="0">
              <a:solidFill>
                <a:srgbClr val="FF0000"/>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0F5C0D4B-977E-412C-A866-A85B607C95B9}"/>
              </a:ext>
            </a:extLst>
          </p:cNvPr>
          <p:cNvGrpSpPr/>
          <p:nvPr/>
        </p:nvGrpSpPr>
        <p:grpSpPr>
          <a:xfrm>
            <a:off x="444247" y="2291030"/>
            <a:ext cx="3002507" cy="3671667"/>
            <a:chOff x="444247" y="2291030"/>
            <a:chExt cx="3002507" cy="3671667"/>
          </a:xfrm>
        </p:grpSpPr>
        <p:sp>
          <p:nvSpPr>
            <p:cNvPr id="5" name="Oval 4">
              <a:extLst>
                <a:ext uri="{FF2B5EF4-FFF2-40B4-BE49-F238E27FC236}">
                  <a16:creationId xmlns:a16="http://schemas.microsoft.com/office/drawing/2014/main" id="{6FC902E2-7A43-4DDB-82F3-E34F36F10765}"/>
                </a:ext>
              </a:extLst>
            </p:cNvPr>
            <p:cNvSpPr/>
            <p:nvPr/>
          </p:nvSpPr>
          <p:spPr>
            <a:xfrm>
              <a:off x="1029736" y="2291030"/>
              <a:ext cx="1831529" cy="1866430"/>
            </a:xfrm>
            <a:prstGeom prst="ellipse">
              <a:avLst/>
            </a:prstGeom>
            <a:solidFill>
              <a:srgbClr val="C0000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6" name="Rectangle 5" descr="Sign Language">
              <a:extLst>
                <a:ext uri="{FF2B5EF4-FFF2-40B4-BE49-F238E27FC236}">
                  <a16:creationId xmlns:a16="http://schemas.microsoft.com/office/drawing/2014/main" id="{4218E4E6-A48E-479C-817B-9047F2B7E7FD}"/>
                </a:ext>
              </a:extLst>
            </p:cNvPr>
            <p:cNvSpPr/>
            <p:nvPr/>
          </p:nvSpPr>
          <p:spPr>
            <a:xfrm>
              <a:off x="1420062" y="2688796"/>
              <a:ext cx="1050878" cy="1070902"/>
            </a:xfrm>
            <a:prstGeom prst="rect">
              <a:avLst/>
            </a:prstGeom>
            <a:blipFill>
              <a:blip r:embed="rId6">
                <a:extLs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8C3AE3C4-F142-4CFD-AB96-F698CE6E1431}"/>
                </a:ext>
              </a:extLst>
            </p:cNvPr>
            <p:cNvSpPr/>
            <p:nvPr/>
          </p:nvSpPr>
          <p:spPr>
            <a:xfrm>
              <a:off x="444247" y="4738809"/>
              <a:ext cx="3002507" cy="1223888"/>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577850" rtl="0" eaLnBrk="1" fontAlgn="auto" latinLnBrk="0" hangingPunct="1">
                <a:lnSpc>
                  <a:spcPct val="100000"/>
                </a:lnSpc>
                <a:spcBef>
                  <a:spcPct val="0"/>
                </a:spcBef>
                <a:spcAft>
                  <a:spcPct val="35000"/>
                </a:spcAft>
                <a:buClrTx/>
                <a:buSzTx/>
                <a:buFontTx/>
                <a:buNone/>
                <a:tabLst/>
                <a:defRPr cap="all"/>
              </a:pPr>
              <a:r>
                <a:rPr kumimoji="0" lang="en-US" sz="2800" b="0" i="0" u="none" strike="noStrike" kern="1200" cap="all" spc="0" normalizeH="0" baseline="0" noProof="0" dirty="0" err="1">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khởi</a:t>
              </a:r>
              <a:r>
                <a:rPr kumimoji="0" lang="en-US" sz="2800" b="0" i="0" u="none" strike="noStrike" kern="1200" cap="all" spc="0" normalizeH="0" baseline="0" noProof="0" dirty="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all" spc="0" normalizeH="0" baseline="0" noProof="0" dirty="0" err="1">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động</a:t>
              </a:r>
              <a:endParaRPr kumimoji="0" lang="en-US" sz="2800" b="0" i="0" u="none" strike="noStrike" kern="1200" cap="all" spc="0" normalizeH="0" baseline="0" noProof="0" dirty="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14" name="Group 13">
            <a:extLst>
              <a:ext uri="{FF2B5EF4-FFF2-40B4-BE49-F238E27FC236}">
                <a16:creationId xmlns:a16="http://schemas.microsoft.com/office/drawing/2014/main" id="{30C4AA36-4DF5-4130-8FD8-043DD2ACFC63}"/>
              </a:ext>
            </a:extLst>
          </p:cNvPr>
          <p:cNvGrpSpPr/>
          <p:nvPr/>
        </p:nvGrpSpPr>
        <p:grpSpPr>
          <a:xfrm>
            <a:off x="3251591" y="2260435"/>
            <a:ext cx="3002507" cy="3671664"/>
            <a:chOff x="3251591" y="2260435"/>
            <a:chExt cx="3002507" cy="3671664"/>
          </a:xfrm>
        </p:grpSpPr>
        <p:sp>
          <p:nvSpPr>
            <p:cNvPr id="8" name="Oval 7">
              <a:extLst>
                <a:ext uri="{FF2B5EF4-FFF2-40B4-BE49-F238E27FC236}">
                  <a16:creationId xmlns:a16="http://schemas.microsoft.com/office/drawing/2014/main" id="{D4A2CD38-818C-4C56-9AE0-C1C5F438E802}"/>
                </a:ext>
              </a:extLst>
            </p:cNvPr>
            <p:cNvSpPr/>
            <p:nvPr/>
          </p:nvSpPr>
          <p:spPr>
            <a:xfrm>
              <a:off x="3837080" y="2260435"/>
              <a:ext cx="1831529" cy="1866430"/>
            </a:xfrm>
            <a:prstGeom prst="ellipse">
              <a:avLst/>
            </a:prstGeom>
            <a:solidFill>
              <a:srgbClr val="FFC00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9" name="Rectangle 8" descr="Head with gears">
              <a:extLst>
                <a:ext uri="{FF2B5EF4-FFF2-40B4-BE49-F238E27FC236}">
                  <a16:creationId xmlns:a16="http://schemas.microsoft.com/office/drawing/2014/main" id="{40536CDD-1CC1-4811-8FFC-8D887CC0708C}"/>
                </a:ext>
              </a:extLst>
            </p:cNvPr>
            <p:cNvSpPr/>
            <p:nvPr/>
          </p:nvSpPr>
          <p:spPr>
            <a:xfrm>
              <a:off x="4227406" y="2658198"/>
              <a:ext cx="1050878" cy="107090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18453C27-4967-45FE-A002-76C7C4F8D692}"/>
                </a:ext>
              </a:extLst>
            </p:cNvPr>
            <p:cNvSpPr/>
            <p:nvPr/>
          </p:nvSpPr>
          <p:spPr>
            <a:xfrm>
              <a:off x="3251591" y="4708211"/>
              <a:ext cx="3002507" cy="1223888"/>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577850" rtl="0" eaLnBrk="1" fontAlgn="auto" latinLnBrk="0" hangingPunct="1">
                <a:lnSpc>
                  <a:spcPct val="100000"/>
                </a:lnSpc>
                <a:spcBef>
                  <a:spcPct val="0"/>
                </a:spcBef>
                <a:spcAft>
                  <a:spcPct val="35000"/>
                </a:spcAft>
                <a:buClrTx/>
                <a:buSzTx/>
                <a:buFontTx/>
                <a:buNone/>
                <a:tabLst/>
                <a:defRPr cap="all"/>
              </a:pPr>
              <a:r>
                <a:rPr kumimoji="0" lang="en-US" sz="2800" b="0" i="0" u="none" strike="noStrike" kern="1200" cap="all" spc="0" normalizeH="0" baseline="0" noProof="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 TẬP</a:t>
              </a:r>
              <a:endParaRPr kumimoji="0" lang="en-US" sz="2800" b="0" i="0" u="none" strike="noStrike" kern="1200" cap="all" spc="0" normalizeH="0" baseline="0" noProof="0" dirty="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4" name="Group 3">
            <a:extLst>
              <a:ext uri="{FF2B5EF4-FFF2-40B4-BE49-F238E27FC236}">
                <a16:creationId xmlns:a16="http://schemas.microsoft.com/office/drawing/2014/main" id="{6B86C217-884D-48C3-A91F-E738DCF7524B}"/>
              </a:ext>
            </a:extLst>
          </p:cNvPr>
          <p:cNvGrpSpPr/>
          <p:nvPr/>
        </p:nvGrpSpPr>
        <p:grpSpPr>
          <a:xfrm>
            <a:off x="6123168" y="2245136"/>
            <a:ext cx="3002507" cy="3671665"/>
            <a:chOff x="6123168" y="2245136"/>
            <a:chExt cx="3002507" cy="3671665"/>
          </a:xfrm>
        </p:grpSpPr>
        <p:sp>
          <p:nvSpPr>
            <p:cNvPr id="11" name="Oval 10">
              <a:extLst>
                <a:ext uri="{FF2B5EF4-FFF2-40B4-BE49-F238E27FC236}">
                  <a16:creationId xmlns:a16="http://schemas.microsoft.com/office/drawing/2014/main" id="{6A059970-34CB-40BB-A19D-4076E5320B83}"/>
                </a:ext>
              </a:extLst>
            </p:cNvPr>
            <p:cNvSpPr/>
            <p:nvPr/>
          </p:nvSpPr>
          <p:spPr>
            <a:xfrm>
              <a:off x="6708655" y="2245136"/>
              <a:ext cx="1831529" cy="1866430"/>
            </a:xfrm>
            <a:prstGeom prst="ellipse">
              <a:avLst/>
            </a:prstGeom>
            <a:solidFill>
              <a:srgbClr val="00B0F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12" name="Rectangle 11" descr="Pencil">
              <a:extLst>
                <a:ext uri="{FF2B5EF4-FFF2-40B4-BE49-F238E27FC236}">
                  <a16:creationId xmlns:a16="http://schemas.microsoft.com/office/drawing/2014/main" id="{EE13B2DB-D25E-4152-96A2-0FD792FCC943}"/>
                </a:ext>
              </a:extLst>
            </p:cNvPr>
            <p:cNvSpPr/>
            <p:nvPr/>
          </p:nvSpPr>
          <p:spPr>
            <a:xfrm>
              <a:off x="7098981" y="2642898"/>
              <a:ext cx="1050878" cy="1070902"/>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Speak Pro" panose="020F0502020204030204"/>
                <a:ea typeface="+mn-ea"/>
                <a:cs typeface="+mn-cs"/>
              </a:endParaRPr>
            </a:p>
          </p:txBody>
        </p:sp>
        <p:sp>
          <p:nvSpPr>
            <p:cNvPr id="13" name="Freeform: Shape 12">
              <a:extLst>
                <a:ext uri="{FF2B5EF4-FFF2-40B4-BE49-F238E27FC236}">
                  <a16:creationId xmlns:a16="http://schemas.microsoft.com/office/drawing/2014/main" id="{8E6743A7-C1BA-41B3-8CB8-6F7AAAE57436}"/>
                </a:ext>
              </a:extLst>
            </p:cNvPr>
            <p:cNvSpPr/>
            <p:nvPr/>
          </p:nvSpPr>
          <p:spPr>
            <a:xfrm>
              <a:off x="6123168" y="4692913"/>
              <a:ext cx="3002507" cy="1223888"/>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577850" rtl="0" eaLnBrk="1" fontAlgn="auto" latinLnBrk="0" hangingPunct="1">
                <a:lnSpc>
                  <a:spcPct val="100000"/>
                </a:lnSpc>
                <a:spcBef>
                  <a:spcPct val="0"/>
                </a:spcBef>
                <a:spcAft>
                  <a:spcPct val="35000"/>
                </a:spcAft>
                <a:buClrTx/>
                <a:buSzTx/>
                <a:buFontTx/>
                <a:buNone/>
                <a:tabLst/>
                <a:defRPr cap="all"/>
              </a:pPr>
              <a:r>
                <a:rPr kumimoji="0" lang="en-US" sz="2800" b="0" i="0" u="none" strike="noStrike" kern="1200" cap="all" spc="0" normalizeH="0" baseline="0" noProof="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THỰC HÀNH</a:t>
              </a:r>
              <a:endParaRPr kumimoji="0" lang="en-US" sz="2800" b="0" i="0" u="none" strike="noStrike" kern="1200" cap="all" spc="0" normalizeH="0" baseline="0" noProof="0" dirty="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16" name="Group 15">
            <a:extLst>
              <a:ext uri="{FF2B5EF4-FFF2-40B4-BE49-F238E27FC236}">
                <a16:creationId xmlns:a16="http://schemas.microsoft.com/office/drawing/2014/main" id="{069A57DE-4AEF-4C2D-91E5-B08E20CD958C}"/>
              </a:ext>
            </a:extLst>
          </p:cNvPr>
          <p:cNvGrpSpPr/>
          <p:nvPr/>
        </p:nvGrpSpPr>
        <p:grpSpPr>
          <a:xfrm>
            <a:off x="8930513" y="2245135"/>
            <a:ext cx="3002507" cy="3671666"/>
            <a:chOff x="8930513" y="2245135"/>
            <a:chExt cx="3002507" cy="3671666"/>
          </a:xfrm>
        </p:grpSpPr>
        <p:sp>
          <p:nvSpPr>
            <p:cNvPr id="18" name="Oval 17">
              <a:extLst>
                <a:ext uri="{FF2B5EF4-FFF2-40B4-BE49-F238E27FC236}">
                  <a16:creationId xmlns:a16="http://schemas.microsoft.com/office/drawing/2014/main" id="{2D5818A1-2841-4352-9DDF-2025CAED2B62}"/>
                </a:ext>
              </a:extLst>
            </p:cNvPr>
            <p:cNvSpPr/>
            <p:nvPr/>
          </p:nvSpPr>
          <p:spPr>
            <a:xfrm>
              <a:off x="9516001" y="2245135"/>
              <a:ext cx="1831530" cy="1866429"/>
            </a:xfrm>
            <a:prstGeom prst="ellipse">
              <a:avLst/>
            </a:prstGeom>
            <a:solidFill>
              <a:srgbClr val="00B050"/>
            </a:solidFill>
            <a:ln>
              <a:solidFill>
                <a:schemeClr val="accent1">
                  <a:lumMod val="60000"/>
                  <a:lumOff val="40000"/>
                </a:schemeClr>
              </a:solidFill>
            </a:ln>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19" name="Freeform: Shape 18">
              <a:extLst>
                <a:ext uri="{FF2B5EF4-FFF2-40B4-BE49-F238E27FC236}">
                  <a16:creationId xmlns:a16="http://schemas.microsoft.com/office/drawing/2014/main" id="{2329AE55-AEE7-4383-A35C-3170D68FCDC2}"/>
                </a:ext>
              </a:extLst>
            </p:cNvPr>
            <p:cNvSpPr/>
            <p:nvPr/>
          </p:nvSpPr>
          <p:spPr>
            <a:xfrm>
              <a:off x="8930513" y="4692913"/>
              <a:ext cx="3002507" cy="1223888"/>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577850" rtl="0" eaLnBrk="1" fontAlgn="auto" latinLnBrk="0" hangingPunct="1">
                <a:lnSpc>
                  <a:spcPct val="100000"/>
                </a:lnSpc>
                <a:spcBef>
                  <a:spcPct val="0"/>
                </a:spcBef>
                <a:spcAft>
                  <a:spcPct val="35000"/>
                </a:spcAft>
                <a:buClrTx/>
                <a:buSzTx/>
                <a:buFontTx/>
                <a:buNone/>
                <a:tabLst/>
                <a:defRPr cap="all"/>
              </a:pPr>
              <a:r>
                <a:rPr kumimoji="0" lang="en-US" sz="2800" b="0" i="0" u="none" strike="noStrike" kern="1200" cap="all" spc="0" normalizeH="0" baseline="0" noProof="0" dirty="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VẬN DỤNG</a:t>
              </a:r>
            </a:p>
          </p:txBody>
        </p:sp>
        <p:sp>
          <p:nvSpPr>
            <p:cNvPr id="20" name="Rectangle 19" descr="Teacher">
              <a:extLst>
                <a:ext uri="{FF2B5EF4-FFF2-40B4-BE49-F238E27FC236}">
                  <a16:creationId xmlns:a16="http://schemas.microsoft.com/office/drawing/2014/main" id="{883C0293-32D8-4AB7-8387-90E7C7FE9663}"/>
                </a:ext>
              </a:extLst>
            </p:cNvPr>
            <p:cNvSpPr/>
            <p:nvPr/>
          </p:nvSpPr>
          <p:spPr>
            <a:xfrm>
              <a:off x="9906327" y="2653601"/>
              <a:ext cx="1050878" cy="1070902"/>
            </a:xfrm>
            <a:prstGeom prst="rect">
              <a:avLst/>
            </a:prstGeom>
            <a:blipFill>
              <a:blip r:embed="rId12">
                <a:extLs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Speak Pro" panose="020F0502020204030204"/>
                <a:ea typeface="+mn-ea"/>
                <a:cs typeface="+mn-cs"/>
              </a:endParaRPr>
            </a:p>
          </p:txBody>
        </p:sp>
      </p:grpSp>
      <p:pic>
        <p:nvPicPr>
          <p:cNvPr id="3" name="Audio 2">
            <a:hlinkClick r:id="" action="ppaction://media"/>
            <a:extLst>
              <a:ext uri="{FF2B5EF4-FFF2-40B4-BE49-F238E27FC236}">
                <a16:creationId xmlns:a16="http://schemas.microsoft.com/office/drawing/2014/main" id="{11F76CBF-55FD-FFF3-A4C9-3BF8B49FAE55}"/>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11633200" y="6299200"/>
            <a:ext cx="406400" cy="406400"/>
          </a:xfrm>
          <a:prstGeom prst="rect">
            <a:avLst/>
          </a:prstGeom>
        </p:spPr>
      </p:pic>
    </p:spTree>
    <p:custDataLst>
      <p:tags r:id="rId2"/>
    </p:custDataLst>
    <p:extLst>
      <p:ext uri="{BB962C8B-B14F-4D97-AF65-F5344CB8AC3E}">
        <p14:creationId xmlns:p14="http://schemas.microsoft.com/office/powerpoint/2010/main" val="265522590"/>
      </p:ext>
    </p:extLst>
  </p:cSld>
  <p:clrMapOvr>
    <a:masterClrMapping/>
  </p:clrMapOvr>
  <mc:AlternateContent xmlns:mc="http://schemas.openxmlformats.org/markup-compatibility/2006" xmlns:p14="http://schemas.microsoft.com/office/powerpoint/2010/main">
    <mc:Choice Requires="p14">
      <p:transition spd="slow" p14:dur="2000" advTm="7324"/>
    </mc:Choice>
    <mc:Fallback xmlns="">
      <p:transition spd="slow" advTm="73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0"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FD03-4547-2413-5EDA-91B1180C5E2B}"/>
              </a:ext>
            </a:extLst>
          </p:cNvPr>
          <p:cNvSpPr/>
          <p:nvPr/>
        </p:nvSpPr>
        <p:spPr>
          <a:xfrm>
            <a:off x="-10886" y="-21771"/>
            <a:ext cx="12192000" cy="23808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266700" algn="l"/>
              </a:tabLst>
            </a:pPr>
            <a:r>
              <a:rPr lang="en-US" sz="2800" b="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 6/SGK/tr15): </a:t>
            </a: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 chiếc nhẫn bằng kim loại đồng chất có thể tích là 3cm</a:t>
            </a:r>
            <a:r>
              <a:rPr lang="en-US" sz="2800" b="1" baseline="30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và 2cm</a:t>
            </a:r>
            <a:r>
              <a:rPr lang="en-US" sz="2800" b="1" baseline="30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Hỏi mỗi chiếc nhẫn nặng bao nhiêu gam, biết rằng hai chiếc nhẫn nặng 96,5 g? (Cho biết khối lượng và thể tích là hai đại lượng tỉ lệ thuận với nhau).</a:t>
            </a:r>
            <a:endParaRPr lang="en-US" sz="28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DBCE5B9-0F11-0128-9B05-08D5A2F20836}"/>
              </a:ext>
            </a:extLst>
          </p:cNvPr>
          <p:cNvSpPr txBox="1"/>
          <p:nvPr/>
        </p:nvSpPr>
        <p:spPr>
          <a:xfrm>
            <a:off x="5638982" y="2359107"/>
            <a:ext cx="914033" cy="584775"/>
          </a:xfrm>
          <a:prstGeom prst="rect">
            <a:avLst/>
          </a:prstGeom>
          <a:noFill/>
        </p:spPr>
        <p:txBody>
          <a:bodyPr wrap="none" rtlCol="0">
            <a:spAutoFit/>
          </a:bodyPr>
          <a:lstStyle/>
          <a:p>
            <a:r>
              <a:rPr lang="en-US" sz="3200" b="1" i="1">
                <a:solidFill>
                  <a:srgbClr val="00B050"/>
                </a:solidFill>
                <a:latin typeface="Times New Roman" panose="02020603050405020304" pitchFamily="18" charset="0"/>
                <a:cs typeface="Times New Roman" panose="02020603050405020304" pitchFamily="18" charset="0"/>
              </a:rPr>
              <a:t>Giải</a:t>
            </a:r>
          </a:p>
        </p:txBody>
      </p:sp>
      <p:grpSp>
        <p:nvGrpSpPr>
          <p:cNvPr id="30" name="Group 29">
            <a:extLst>
              <a:ext uri="{FF2B5EF4-FFF2-40B4-BE49-F238E27FC236}">
                <a16:creationId xmlns:a16="http://schemas.microsoft.com/office/drawing/2014/main" id="{053CFB18-C486-9FE0-7C45-893D3A7923BF}"/>
              </a:ext>
            </a:extLst>
          </p:cNvPr>
          <p:cNvGrpSpPr/>
          <p:nvPr/>
        </p:nvGrpSpPr>
        <p:grpSpPr>
          <a:xfrm>
            <a:off x="10885" y="2819400"/>
            <a:ext cx="12170229" cy="4014450"/>
            <a:chOff x="10885" y="2819400"/>
            <a:chExt cx="12170229" cy="4014450"/>
          </a:xfrm>
        </p:grpSpPr>
        <p:sp>
          <p:nvSpPr>
            <p:cNvPr id="20" name="TextBox 19">
              <a:extLst>
                <a:ext uri="{FF2B5EF4-FFF2-40B4-BE49-F238E27FC236}">
                  <a16:creationId xmlns:a16="http://schemas.microsoft.com/office/drawing/2014/main" id="{492BECCA-0F0D-C2CC-A251-2C6668192559}"/>
                </a:ext>
              </a:extLst>
            </p:cNvPr>
            <p:cNvSpPr txBox="1"/>
            <p:nvPr/>
          </p:nvSpPr>
          <p:spPr>
            <a:xfrm>
              <a:off x="10885" y="2819400"/>
              <a:ext cx="12170229" cy="548099"/>
            </a:xfrm>
            <a:prstGeom prst="rect">
              <a:avLst/>
            </a:prstGeom>
            <a:noFill/>
          </p:spPr>
          <p:txBody>
            <a:bodyPr wrap="square">
              <a:spAutoFit/>
            </a:bodyPr>
            <a:lstStyle/>
            <a:p>
              <a:pPr>
                <a:lnSpc>
                  <a:spcPct val="115000"/>
                </a:lnSpc>
                <a:spcAft>
                  <a:spcPts val="800"/>
                </a:spcAft>
                <a:tabLst>
                  <a:tab pos="266700" algn="l"/>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Gọi khối lượng hai chiếc nhẫn kim loại lần lượt là m</a:t>
              </a:r>
              <a:r>
                <a:rPr lang="en-US" sz="2800" baseline="-2500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và m</a:t>
              </a:r>
              <a:r>
                <a:rPr lang="en-US" sz="2800" baseline="-25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(gam) (m</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&gt; 0; m</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&gt; 0</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7649C7B7-75A0-9550-EA9F-3C09B1854B94}"/>
                </a:ext>
              </a:extLst>
            </p:cNvPr>
            <p:cNvSpPr txBox="1"/>
            <p:nvPr/>
          </p:nvSpPr>
          <p:spPr>
            <a:xfrm>
              <a:off x="21771" y="3295189"/>
              <a:ext cx="11941629" cy="3538661"/>
            </a:xfrm>
            <a:prstGeom prst="rect">
              <a:avLst/>
            </a:prstGeom>
            <a:noFill/>
          </p:spPr>
          <p:txBody>
            <a:bodyPr wrap="square">
              <a:spAutoFit/>
            </a:bodyPr>
            <a:lstStyle/>
            <a:p>
              <a:pPr algn="just">
                <a:lnSpc>
                  <a:spcPct val="115000"/>
                </a:lnSpc>
                <a:spcAft>
                  <a:spcPts val="800"/>
                </a:spcAft>
                <a:tabLst>
                  <a:tab pos="266700" algn="l"/>
                </a:tabLst>
              </a:pPr>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Do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khối lượng và thể tích là hai đại lượng tỉ lệ thuận với nhau, nên </a:t>
              </a:r>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ta có : </a:t>
              </a:r>
            </a:p>
            <a:p>
              <a:pPr algn="just">
                <a:lnSpc>
                  <a:spcPct val="115000"/>
                </a:lnSpc>
                <a:spcAft>
                  <a:spcPts val="800"/>
                </a:spcAft>
                <a:tabLst>
                  <a:tab pos="266700" algn="l"/>
                </a:tabLst>
              </a:pPr>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và m</a:t>
              </a:r>
              <a:r>
                <a:rPr lang="fr-FR" sz="2800" baseline="-25000">
                  <a:effectLst/>
                  <a:latin typeface="Times New Roman" panose="02020603050405020304" pitchFamily="18" charset="0"/>
                  <a:ea typeface="Times New Roman" panose="02020603050405020304" pitchFamily="18" charset="0"/>
                  <a:cs typeface="Times New Roman" panose="02020603050405020304" pitchFamily="18" charset="0"/>
                </a:rPr>
                <a:t>1</a:t>
              </a:r>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 m</a:t>
              </a:r>
              <a:r>
                <a:rPr lang="fr-FR" sz="2800" baseline="-25000">
                  <a:effectLst/>
                  <a:latin typeface="Times New Roman" panose="02020603050405020304" pitchFamily="18" charset="0"/>
                  <a:ea typeface="Times New Roman" panose="02020603050405020304" pitchFamily="18" charset="0"/>
                  <a:cs typeface="Times New Roman" panose="02020603050405020304" pitchFamily="18" charset="0"/>
                </a:rPr>
                <a:t>2</a:t>
              </a:r>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 96,5.</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tabLst>
                  <a:tab pos="266700" algn="l"/>
                </a:tabLst>
              </a:pPr>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Theo tính chất dãy tỉ số bằng nhau, ta có:</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tabLst>
                  <a:tab pos="266700" algn="l"/>
                </a:tabLst>
              </a:pPr>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tabLst>
                  <a:tab pos="266700" algn="l"/>
                </a:tabLst>
              </a:pPr>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Ta suy ra : m</a:t>
              </a:r>
              <a:r>
                <a:rPr lang="fr-FR" sz="2800" baseline="-25000">
                  <a:effectLst/>
                  <a:latin typeface="Times New Roman" panose="02020603050405020304" pitchFamily="18" charset="0"/>
                  <a:ea typeface="Times New Roman" panose="02020603050405020304" pitchFamily="18" charset="0"/>
                  <a:cs typeface="Times New Roman" panose="02020603050405020304" pitchFamily="18" charset="0"/>
                </a:rPr>
                <a:t>1 </a:t>
              </a:r>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19,3.2 = 38,6  và  m</a:t>
              </a:r>
              <a:r>
                <a:rPr lang="fr-FR" sz="2800" baseline="-25000">
                  <a:effectLst/>
                  <a:latin typeface="Times New Roman" panose="02020603050405020304" pitchFamily="18" charset="0"/>
                  <a:ea typeface="Times New Roman" panose="02020603050405020304" pitchFamily="18" charset="0"/>
                  <a:cs typeface="Times New Roman" panose="02020603050405020304" pitchFamily="18" charset="0"/>
                </a:rPr>
                <a:t>2</a:t>
              </a:r>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 19,3.3 = 57,9.</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Vậy, khối lượng hai chiếc nhẫn lần lượt là 38,6g và 57,9g.</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id="{14891F8E-B001-AD9E-3485-699CAB368E28}"/>
                </a:ext>
              </a:extLst>
            </p:cNvPr>
            <p:cNvGraphicFramePr>
              <a:graphicFrameLocks noChangeAspect="1"/>
            </p:cNvGraphicFramePr>
            <p:nvPr>
              <p:extLst>
                <p:ext uri="{D42A27DB-BD31-4B8C-83A1-F6EECF244321}">
                  <p14:modId xmlns:p14="http://schemas.microsoft.com/office/powerpoint/2010/main" val="2420268609"/>
                </p:ext>
              </p:extLst>
            </p:nvPr>
          </p:nvGraphicFramePr>
          <p:xfrm>
            <a:off x="10655523" y="3119730"/>
            <a:ext cx="1413462" cy="965866"/>
          </p:xfrm>
          <a:graphic>
            <a:graphicData uri="http://schemas.openxmlformats.org/presentationml/2006/ole">
              <mc:AlternateContent xmlns:mc="http://schemas.openxmlformats.org/markup-compatibility/2006">
                <mc:Choice xmlns:v="urn:schemas-microsoft-com:vml" Requires="v">
                  <p:oleObj spid="_x0000_s3074" name="Equation" r:id="rId4" imgW="571415" imgH="391160" progId="Equation.DSMT4">
                    <p:embed/>
                  </p:oleObj>
                </mc:Choice>
                <mc:Fallback>
                  <p:oleObj name="Equation" r:id="rId4" imgW="571415" imgH="391160" progId="Equation.DSMT4">
                    <p:embed/>
                    <p:pic>
                      <p:nvPicPr>
                        <p:cNvPr id="0" name=""/>
                        <p:cNvPicPr/>
                        <p:nvPr/>
                      </p:nvPicPr>
                      <p:blipFill>
                        <a:blip r:embed="rId5"/>
                        <a:stretch>
                          <a:fillRect/>
                        </a:stretch>
                      </p:blipFill>
                      <p:spPr>
                        <a:xfrm>
                          <a:off x="10655523" y="3119730"/>
                          <a:ext cx="1413462" cy="965866"/>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75495D78-0FB9-5E7F-7CE7-10BF743F082D}"/>
                </a:ext>
              </a:extLst>
            </p:cNvPr>
            <p:cNvGraphicFramePr>
              <a:graphicFrameLocks noChangeAspect="1"/>
            </p:cNvGraphicFramePr>
            <p:nvPr>
              <p:extLst>
                <p:ext uri="{D42A27DB-BD31-4B8C-83A1-F6EECF244321}">
                  <p14:modId xmlns:p14="http://schemas.microsoft.com/office/powerpoint/2010/main" val="1384376915"/>
                </p:ext>
              </p:extLst>
            </p:nvPr>
          </p:nvGraphicFramePr>
          <p:xfrm>
            <a:off x="203200" y="4923796"/>
            <a:ext cx="4391372" cy="834191"/>
          </p:xfrm>
          <a:graphic>
            <a:graphicData uri="http://schemas.openxmlformats.org/presentationml/2006/ole">
              <mc:AlternateContent xmlns:mc="http://schemas.openxmlformats.org/markup-compatibility/2006">
                <mc:Choice xmlns:v="urn:schemas-microsoft-com:vml" Requires="v">
                  <p:oleObj spid="_x0000_s3075" name="Equation" r:id="rId6" imgW="2056448" imgH="391160" progId="Equation.DSMT4">
                    <p:embed/>
                  </p:oleObj>
                </mc:Choice>
                <mc:Fallback>
                  <p:oleObj name="Equation" r:id="rId6" imgW="2056448" imgH="391160" progId="Equation.DSMT4">
                    <p:embed/>
                    <p:pic>
                      <p:nvPicPr>
                        <p:cNvPr id="0" name=""/>
                        <p:cNvPicPr/>
                        <p:nvPr/>
                      </p:nvPicPr>
                      <p:blipFill>
                        <a:blip r:embed="rId7"/>
                        <a:stretch>
                          <a:fillRect/>
                        </a:stretch>
                      </p:blipFill>
                      <p:spPr>
                        <a:xfrm>
                          <a:off x="203200" y="4923796"/>
                          <a:ext cx="4391372" cy="834191"/>
                        </a:xfrm>
                        <a:prstGeom prst="rect">
                          <a:avLst/>
                        </a:prstGeom>
                      </p:spPr>
                    </p:pic>
                  </p:oleObj>
                </mc:Fallback>
              </mc:AlternateContent>
            </a:graphicData>
          </a:graphic>
        </p:graphicFrame>
      </p:grpSp>
    </p:spTree>
    <p:extLst>
      <p:ext uri="{BB962C8B-B14F-4D97-AF65-F5344CB8AC3E}">
        <p14:creationId xmlns:p14="http://schemas.microsoft.com/office/powerpoint/2010/main" val="129100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E98FD03-4547-2413-5EDA-91B1180C5E2B}"/>
                  </a:ext>
                </a:extLst>
              </p:cNvPr>
              <p:cNvSpPr/>
              <p:nvPr/>
            </p:nvSpPr>
            <p:spPr>
              <a:xfrm>
                <a:off x="-10886" y="-21771"/>
                <a:ext cx="12192000" cy="20029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n-US" sz="2400" b="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 7/SGK/tr15): </a:t>
                </a:r>
                <a:r>
                  <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Bốn cuộn dây điện cùng loại có tổng khối lượng là 26kg.</a:t>
                </a:r>
                <a:endParaRPr lang="en-US" sz="24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a:spcAft>
                    <a:spcPts val="800"/>
                  </a:spcAft>
                  <a:buFont typeface="+mj-lt"/>
                  <a:buAutoNum type="alphaLcParenR"/>
                </a:pPr>
                <a:r>
                  <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Tính khối lượng từng cuộn, biết cuộn thứ nhất nặng bằng </a:t>
                </a:r>
                <a14:m>
                  <m:oMath xmlns:m="http://schemas.openxmlformats.org/officeDocument/2006/math">
                    <m:f>
                      <m:fPr>
                        <m:ctrlPr>
                          <a:rPr lang="en-US" sz="2400" b="1" i="1">
                            <a:solidFill>
                              <a:schemeClr val="tx1"/>
                            </a:solidFill>
                            <a:effectLst/>
                            <a:latin typeface="Cambria Math" panose="02040503050406030204" pitchFamily="18" charset="0"/>
                            <a:ea typeface="Times New Roman" panose="02020603050405020304" pitchFamily="18" charset="0"/>
                            <a:cs typeface="XITS Math" panose="02000503000000000000" pitchFamily="50"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 thứ hai, bằng </a:t>
                </a:r>
                <a14:m>
                  <m:oMath xmlns:m="http://schemas.openxmlformats.org/officeDocument/2006/math">
                    <m:f>
                      <m:fPr>
                        <m:ctrlPr>
                          <a:rPr lang="en-US" sz="2400" b="1" i="1">
                            <a:solidFill>
                              <a:schemeClr val="tx1"/>
                            </a:solidFill>
                            <a:effectLst/>
                            <a:latin typeface="Cambria Math" panose="02040503050406030204" pitchFamily="18" charset="0"/>
                            <a:ea typeface="Times New Roman" panose="02020603050405020304" pitchFamily="18" charset="0"/>
                            <a:cs typeface="XITS Math" panose="02000503000000000000" pitchFamily="50"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 thứ ba và bằng </a:t>
                </a:r>
                <a14:m>
                  <m:oMath xmlns:m="http://schemas.openxmlformats.org/officeDocument/2006/math">
                    <m:f>
                      <m:fPr>
                        <m:ctrlPr>
                          <a:rPr lang="en-US" sz="2400" b="1" i="1">
                            <a:solidFill>
                              <a:schemeClr val="tx1"/>
                            </a:solidFill>
                            <a:effectLst/>
                            <a:latin typeface="Cambria Math" panose="02040503050406030204" pitchFamily="18" charset="0"/>
                            <a:ea typeface="Times New Roman" panose="02020603050405020304" pitchFamily="18" charset="0"/>
                            <a:cs typeface="XITS Math" panose="02000503000000000000" pitchFamily="50"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𝟔</m:t>
                        </m:r>
                      </m:den>
                    </m:f>
                  </m:oMath>
                </a14:m>
                <a:r>
                  <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cuộn thứ tư.</a:t>
                </a:r>
                <a:endParaRPr lang="en-US" sz="24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spcAft>
                    <a:spcPts val="800"/>
                  </a:spcAft>
                </a:pPr>
                <a:r>
                  <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Biết cuộn thứ nhất dài 100m, hãy tính xem một mét dây điện nặng bao nhiêu gam.</a:t>
                </a:r>
                <a:endParaRPr lang="en-US" sz="24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BE98FD03-4547-2413-5EDA-91B1180C5E2B}"/>
                  </a:ext>
                </a:extLst>
              </p:cNvPr>
              <p:cNvSpPr>
                <a:spLocks noRot="1" noChangeAspect="1" noMove="1" noResize="1" noEditPoints="1" noAdjustHandles="1" noChangeArrowheads="1" noChangeShapeType="1" noTextEdit="1"/>
              </p:cNvSpPr>
              <p:nvPr/>
            </p:nvSpPr>
            <p:spPr>
              <a:xfrm>
                <a:off x="-10886" y="-21771"/>
                <a:ext cx="12192000" cy="2002972"/>
              </a:xfrm>
              <a:prstGeom prst="rect">
                <a:avLst/>
              </a:prstGeom>
              <a:blipFill>
                <a:blip r:embed="rId4"/>
                <a:stretch>
                  <a:fillRect l="-699" t="-4230" r="-749" b="-87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DBCE5B9-0F11-0128-9B05-08D5A2F20836}"/>
              </a:ext>
            </a:extLst>
          </p:cNvPr>
          <p:cNvSpPr txBox="1"/>
          <p:nvPr/>
        </p:nvSpPr>
        <p:spPr>
          <a:xfrm>
            <a:off x="5486400" y="1981201"/>
            <a:ext cx="822661" cy="523220"/>
          </a:xfrm>
          <a:prstGeom prst="rect">
            <a:avLst/>
          </a:prstGeom>
          <a:noFill/>
        </p:spPr>
        <p:txBody>
          <a:bodyPr wrap="none" rtlCol="0">
            <a:spAutoFit/>
          </a:bodyPr>
          <a:lstStyle/>
          <a:p>
            <a:r>
              <a:rPr lang="en-US" sz="2800" b="1" i="1">
                <a:solidFill>
                  <a:srgbClr val="00B050"/>
                </a:solidFill>
                <a:latin typeface="Times New Roman" panose="02020603050405020304" pitchFamily="18" charset="0"/>
                <a:cs typeface="Times New Roman" panose="02020603050405020304" pitchFamily="18" charset="0"/>
              </a:rPr>
              <a:t>Giải</a:t>
            </a:r>
          </a:p>
        </p:txBody>
      </p:sp>
      <p:grpSp>
        <p:nvGrpSpPr>
          <p:cNvPr id="22" name="Group 21">
            <a:extLst>
              <a:ext uri="{FF2B5EF4-FFF2-40B4-BE49-F238E27FC236}">
                <a16:creationId xmlns:a16="http://schemas.microsoft.com/office/drawing/2014/main" id="{6AEF0207-BF49-950A-351C-E2D6D85259DF}"/>
              </a:ext>
            </a:extLst>
          </p:cNvPr>
          <p:cNvGrpSpPr/>
          <p:nvPr/>
        </p:nvGrpSpPr>
        <p:grpSpPr>
          <a:xfrm>
            <a:off x="202832" y="2286000"/>
            <a:ext cx="11836767" cy="4621265"/>
            <a:chOff x="202832" y="2286000"/>
            <a:chExt cx="11836767" cy="4621265"/>
          </a:xfrm>
        </p:grpSpPr>
        <p:sp>
          <p:nvSpPr>
            <p:cNvPr id="19" name="TextBox 18">
              <a:extLst>
                <a:ext uri="{FF2B5EF4-FFF2-40B4-BE49-F238E27FC236}">
                  <a16:creationId xmlns:a16="http://schemas.microsoft.com/office/drawing/2014/main" id="{0CC21A30-8782-6129-7615-A7D2A186FB79}"/>
                </a:ext>
              </a:extLst>
            </p:cNvPr>
            <p:cNvSpPr txBox="1"/>
            <p:nvPr/>
          </p:nvSpPr>
          <p:spPr>
            <a:xfrm>
              <a:off x="202832" y="2286000"/>
              <a:ext cx="11836767" cy="4621265"/>
            </a:xfrm>
            <a:prstGeom prst="rect">
              <a:avLst/>
            </a:prstGeom>
            <a:noFill/>
          </p:spPr>
          <p:txBody>
            <a:bodyPr wrap="square">
              <a:spAutoFit/>
            </a:bodyPr>
            <a:lstStyle/>
            <a:p>
              <a:pPr marL="514350" indent="-514350">
                <a:spcAft>
                  <a:spcPts val="800"/>
                </a:spcAft>
                <a:buAutoNum type="alphaLcParenR"/>
                <a:tabLst>
                  <a:tab pos="266700" algn="l"/>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Gọi khối lượng bốn cuộn dây lần lượt là a, b, c và d (kg)</a:t>
              </a:r>
            </a:p>
            <a:p>
              <a:pPr>
                <a:spcAft>
                  <a:spcPts val="800"/>
                </a:spcAft>
                <a:tabLst>
                  <a:tab pos="266700" algn="l"/>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 &gt; 0; b &gt; 0; c &gt; 0; d &gt; 0</a:t>
              </a:r>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50000"/>
                </a:lnSpc>
                <a:spcAft>
                  <a:spcPts val="800"/>
                </a:spcAft>
              </a:pPr>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Do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cuộn thứ nhất nặng bằng     cuộn thứ hai, bằng    cuộn thứ ba và bằng    cuộn thứ tư, nên ta có:</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50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Theo tính chất dãy tỉ số bằng nhau, ta có: </a:t>
              </a:r>
            </a:p>
            <a:p>
              <a:pPr>
                <a:lnSpc>
                  <a:spcPct val="150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Ta suy ra: a = 2.1 = 2, b = 2.2 = 4, c = 2.4 = 8, d = 2.6 = 12.</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50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Vậy, khối lượng của 4 cuộn dây lần lượt là 2; 4; 8; 12 (kg)</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15" name="Object 14">
              <a:extLst>
                <a:ext uri="{FF2B5EF4-FFF2-40B4-BE49-F238E27FC236}">
                  <a16:creationId xmlns:a16="http://schemas.microsoft.com/office/drawing/2014/main" id="{215DCA95-C671-C774-9BBC-7434BD0BF7F5}"/>
                </a:ext>
              </a:extLst>
            </p:cNvPr>
            <p:cNvGraphicFramePr>
              <a:graphicFrameLocks noChangeAspect="1"/>
            </p:cNvGraphicFramePr>
            <p:nvPr>
              <p:extLst>
                <p:ext uri="{D42A27DB-BD31-4B8C-83A1-F6EECF244321}">
                  <p14:modId xmlns:p14="http://schemas.microsoft.com/office/powerpoint/2010/main" val="2555362711"/>
                </p:ext>
              </p:extLst>
            </p:nvPr>
          </p:nvGraphicFramePr>
          <p:xfrm>
            <a:off x="4429125" y="3432175"/>
            <a:ext cx="298450" cy="808038"/>
          </p:xfrm>
          <a:graphic>
            <a:graphicData uri="http://schemas.openxmlformats.org/presentationml/2006/ole">
              <mc:AlternateContent xmlns:mc="http://schemas.openxmlformats.org/markup-compatibility/2006">
                <mc:Choice xmlns:v="urn:schemas-microsoft-com:vml" Requires="v">
                  <p:oleObj spid="_x0000_s4098" name="Equation" r:id="rId5" imgW="164880" imgH="444240" progId="Equation.DSMT4">
                    <p:embed/>
                  </p:oleObj>
                </mc:Choice>
                <mc:Fallback>
                  <p:oleObj name="Equation" r:id="rId5" imgW="164880" imgH="444240" progId="Equation.DSMT4">
                    <p:embed/>
                    <p:pic>
                      <p:nvPicPr>
                        <p:cNvPr id="0" name=""/>
                        <p:cNvPicPr/>
                        <p:nvPr/>
                      </p:nvPicPr>
                      <p:blipFill>
                        <a:blip r:embed="rId6"/>
                        <a:stretch>
                          <a:fillRect/>
                        </a:stretch>
                      </p:blipFill>
                      <p:spPr>
                        <a:xfrm>
                          <a:off x="4429125" y="3432175"/>
                          <a:ext cx="298450" cy="80803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963A55FD-F02C-F18C-BB3B-2542726E7CB2}"/>
                </a:ext>
              </a:extLst>
            </p:cNvPr>
            <p:cNvGraphicFramePr>
              <a:graphicFrameLocks noChangeAspect="1"/>
            </p:cNvGraphicFramePr>
            <p:nvPr>
              <p:extLst>
                <p:ext uri="{D42A27DB-BD31-4B8C-83A1-F6EECF244321}">
                  <p14:modId xmlns:p14="http://schemas.microsoft.com/office/powerpoint/2010/main" val="3652634342"/>
                </p:ext>
              </p:extLst>
            </p:nvPr>
          </p:nvGraphicFramePr>
          <p:xfrm>
            <a:off x="7473951" y="3429000"/>
            <a:ext cx="298449" cy="803517"/>
          </p:xfrm>
          <a:graphic>
            <a:graphicData uri="http://schemas.openxmlformats.org/presentationml/2006/ole">
              <mc:AlternateContent xmlns:mc="http://schemas.openxmlformats.org/markup-compatibility/2006">
                <mc:Choice xmlns:v="urn:schemas-microsoft-com:vml" Requires="v">
                  <p:oleObj spid="_x0000_s4099" name="Equation" r:id="rId7" imgW="164880" imgH="444240" progId="Equation.DSMT4">
                    <p:embed/>
                  </p:oleObj>
                </mc:Choice>
                <mc:Fallback>
                  <p:oleObj name="Equation" r:id="rId7" imgW="164880" imgH="444240" progId="Equation.DSMT4">
                    <p:embed/>
                    <p:pic>
                      <p:nvPicPr>
                        <p:cNvPr id="0" name=""/>
                        <p:cNvPicPr/>
                        <p:nvPr/>
                      </p:nvPicPr>
                      <p:blipFill>
                        <a:blip r:embed="rId8"/>
                        <a:stretch>
                          <a:fillRect/>
                        </a:stretch>
                      </p:blipFill>
                      <p:spPr>
                        <a:xfrm>
                          <a:off x="7473951" y="3429000"/>
                          <a:ext cx="298449" cy="80351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6609A6EF-D123-6921-6FA2-2F19874EFD4D}"/>
                </a:ext>
              </a:extLst>
            </p:cNvPr>
            <p:cNvGraphicFramePr>
              <a:graphicFrameLocks noChangeAspect="1"/>
            </p:cNvGraphicFramePr>
            <p:nvPr>
              <p:extLst>
                <p:ext uri="{D42A27DB-BD31-4B8C-83A1-F6EECF244321}">
                  <p14:modId xmlns:p14="http://schemas.microsoft.com/office/powerpoint/2010/main" val="1598121108"/>
                </p:ext>
              </p:extLst>
            </p:nvPr>
          </p:nvGraphicFramePr>
          <p:xfrm>
            <a:off x="10674351" y="3424520"/>
            <a:ext cx="298449" cy="842680"/>
          </p:xfrm>
          <a:graphic>
            <a:graphicData uri="http://schemas.openxmlformats.org/presentationml/2006/ole">
              <mc:AlternateContent xmlns:mc="http://schemas.openxmlformats.org/markup-compatibility/2006">
                <mc:Choice xmlns:v="urn:schemas-microsoft-com:vml" Requires="v">
                  <p:oleObj spid="_x0000_s4100" name="Equation" r:id="rId9" imgW="161925" imgH="457855" progId="Equation.DSMT4">
                    <p:embed/>
                  </p:oleObj>
                </mc:Choice>
                <mc:Fallback>
                  <p:oleObj name="Equation" r:id="rId9" imgW="161925" imgH="457855" progId="Equation.DSMT4">
                    <p:embed/>
                    <p:pic>
                      <p:nvPicPr>
                        <p:cNvPr id="0" name=""/>
                        <p:cNvPicPr/>
                        <p:nvPr/>
                      </p:nvPicPr>
                      <p:blipFill>
                        <a:blip r:embed="rId10"/>
                        <a:stretch>
                          <a:fillRect/>
                        </a:stretch>
                      </p:blipFill>
                      <p:spPr>
                        <a:xfrm>
                          <a:off x="10674351" y="3424520"/>
                          <a:ext cx="298449" cy="84268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0230A254-0181-D957-277E-2F471EAF8F32}"/>
                </a:ext>
              </a:extLst>
            </p:cNvPr>
            <p:cNvGraphicFramePr>
              <a:graphicFrameLocks noChangeAspect="1"/>
            </p:cNvGraphicFramePr>
            <p:nvPr>
              <p:extLst>
                <p:ext uri="{D42A27DB-BD31-4B8C-83A1-F6EECF244321}">
                  <p14:modId xmlns:p14="http://schemas.microsoft.com/office/powerpoint/2010/main" val="1953206117"/>
                </p:ext>
              </p:extLst>
            </p:nvPr>
          </p:nvGraphicFramePr>
          <p:xfrm>
            <a:off x="3127375" y="4082602"/>
            <a:ext cx="1898649" cy="851730"/>
          </p:xfrm>
          <a:graphic>
            <a:graphicData uri="http://schemas.openxmlformats.org/presentationml/2006/ole">
              <mc:AlternateContent xmlns:mc="http://schemas.openxmlformats.org/markup-compatibility/2006">
                <mc:Choice xmlns:v="urn:schemas-microsoft-com:vml" Requires="v">
                  <p:oleObj spid="_x0000_s4101" name="Equation" r:id="rId11" imgW="1018688" imgH="457855" progId="Equation.DSMT4">
                    <p:embed/>
                  </p:oleObj>
                </mc:Choice>
                <mc:Fallback>
                  <p:oleObj name="Equation" r:id="rId11" imgW="1018688" imgH="457855" progId="Equation.DSMT4">
                    <p:embed/>
                    <p:pic>
                      <p:nvPicPr>
                        <p:cNvPr id="0" name=""/>
                        <p:cNvPicPr/>
                        <p:nvPr/>
                      </p:nvPicPr>
                      <p:blipFill>
                        <a:blip r:embed="rId12"/>
                        <a:stretch>
                          <a:fillRect/>
                        </a:stretch>
                      </p:blipFill>
                      <p:spPr>
                        <a:xfrm>
                          <a:off x="3127375" y="4082602"/>
                          <a:ext cx="1898649" cy="85173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688BB501-6B05-15D3-922A-6FC0FBE62BB1}"/>
                </a:ext>
              </a:extLst>
            </p:cNvPr>
            <p:cNvGraphicFramePr>
              <a:graphicFrameLocks noChangeAspect="1"/>
            </p:cNvGraphicFramePr>
            <p:nvPr>
              <p:extLst>
                <p:ext uri="{D42A27DB-BD31-4B8C-83A1-F6EECF244321}">
                  <p14:modId xmlns:p14="http://schemas.microsoft.com/office/powerpoint/2010/main" val="3652954239"/>
                </p:ext>
              </p:extLst>
            </p:nvPr>
          </p:nvGraphicFramePr>
          <p:xfrm>
            <a:off x="6121400" y="4775200"/>
            <a:ext cx="5888566" cy="990600"/>
          </p:xfrm>
          <a:graphic>
            <a:graphicData uri="http://schemas.openxmlformats.org/presentationml/2006/ole">
              <mc:AlternateContent xmlns:mc="http://schemas.openxmlformats.org/markup-compatibility/2006">
                <mc:Choice xmlns:v="urn:schemas-microsoft-com:vml" Requires="v">
                  <p:oleObj spid="_x0000_s4102" name="Equation" r:id="rId13" imgW="2717640" imgH="457200" progId="Equation.DSMT4">
                    <p:embed/>
                  </p:oleObj>
                </mc:Choice>
                <mc:Fallback>
                  <p:oleObj name="Equation" r:id="rId13" imgW="2717640" imgH="457200" progId="Equation.DSMT4">
                    <p:embed/>
                    <p:pic>
                      <p:nvPicPr>
                        <p:cNvPr id="0" name=""/>
                        <p:cNvPicPr/>
                        <p:nvPr/>
                      </p:nvPicPr>
                      <p:blipFill>
                        <a:blip r:embed="rId14"/>
                        <a:stretch>
                          <a:fillRect/>
                        </a:stretch>
                      </p:blipFill>
                      <p:spPr>
                        <a:xfrm>
                          <a:off x="6121400" y="4775200"/>
                          <a:ext cx="5888566" cy="990600"/>
                        </a:xfrm>
                        <a:prstGeom prst="rect">
                          <a:avLst/>
                        </a:prstGeom>
                      </p:spPr>
                    </p:pic>
                  </p:oleObj>
                </mc:Fallback>
              </mc:AlternateContent>
            </a:graphicData>
          </a:graphic>
        </p:graphicFrame>
      </p:grpSp>
    </p:spTree>
    <p:extLst>
      <p:ext uri="{BB962C8B-B14F-4D97-AF65-F5344CB8AC3E}">
        <p14:creationId xmlns:p14="http://schemas.microsoft.com/office/powerpoint/2010/main" val="332586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E98FD03-4547-2413-5EDA-91B1180C5E2B}"/>
                  </a:ext>
                </a:extLst>
              </p:cNvPr>
              <p:cNvSpPr/>
              <p:nvPr/>
            </p:nvSpPr>
            <p:spPr>
              <a:xfrm>
                <a:off x="-10886" y="-21771"/>
                <a:ext cx="12192000" cy="20029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n-US" sz="2400" b="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 7/SGK/tr15): </a:t>
                </a:r>
                <a:r>
                  <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Bốn cuộn dây điện cùng loại có tổng khối lượng là 26kg.</a:t>
                </a:r>
                <a:endParaRPr lang="en-US" sz="24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a:spcAft>
                    <a:spcPts val="800"/>
                  </a:spcAft>
                  <a:buFont typeface="+mj-lt"/>
                  <a:buAutoNum type="alphaLcParenR"/>
                </a:pPr>
                <a:r>
                  <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Tính khối lượng từng cuộn, biết cuộn thứ nhất nặng bằng </a:t>
                </a:r>
                <a14:m>
                  <m:oMath xmlns:m="http://schemas.openxmlformats.org/officeDocument/2006/math">
                    <m:f>
                      <m:fPr>
                        <m:ctrlPr>
                          <a:rPr lang="en-US" sz="2400" b="1" i="1">
                            <a:solidFill>
                              <a:schemeClr val="tx1"/>
                            </a:solidFill>
                            <a:effectLst/>
                            <a:latin typeface="Cambria Math" panose="02040503050406030204" pitchFamily="18" charset="0"/>
                            <a:ea typeface="Times New Roman" panose="02020603050405020304" pitchFamily="18" charset="0"/>
                            <a:cs typeface="XITS Math" panose="02000503000000000000" pitchFamily="50"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 thứ hai, bằng </a:t>
                </a:r>
                <a14:m>
                  <m:oMath xmlns:m="http://schemas.openxmlformats.org/officeDocument/2006/math">
                    <m:f>
                      <m:fPr>
                        <m:ctrlPr>
                          <a:rPr lang="en-US" sz="2400" b="1" i="1">
                            <a:solidFill>
                              <a:schemeClr val="tx1"/>
                            </a:solidFill>
                            <a:effectLst/>
                            <a:latin typeface="Cambria Math" panose="02040503050406030204" pitchFamily="18" charset="0"/>
                            <a:ea typeface="Times New Roman" panose="02020603050405020304" pitchFamily="18" charset="0"/>
                            <a:cs typeface="XITS Math" panose="02000503000000000000" pitchFamily="50"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cuộn thứ ba và bằng </a:t>
                </a:r>
                <a14:m>
                  <m:oMath xmlns:m="http://schemas.openxmlformats.org/officeDocument/2006/math">
                    <m:f>
                      <m:fPr>
                        <m:ctrlPr>
                          <a:rPr lang="en-US" sz="2400" b="1" i="1">
                            <a:solidFill>
                              <a:schemeClr val="tx1"/>
                            </a:solidFill>
                            <a:effectLst/>
                            <a:latin typeface="Cambria Math" panose="02040503050406030204" pitchFamily="18" charset="0"/>
                            <a:ea typeface="Times New Roman" panose="02020603050405020304" pitchFamily="18" charset="0"/>
                            <a:cs typeface="XITS Math" panose="02000503000000000000" pitchFamily="50"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𝟔</m:t>
                        </m:r>
                      </m:den>
                    </m:f>
                  </m:oMath>
                </a14:m>
                <a:r>
                  <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cuộn thứ tư.</a:t>
                </a:r>
                <a:endParaRPr lang="en-US" sz="24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spcAft>
                    <a:spcPts val="800"/>
                  </a:spcAft>
                </a:pPr>
                <a:r>
                  <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Biết cuộn thứ nhất dài 100m, hãy tính xem một mét dây điện nặng bao nhiêu gam.</a:t>
                </a:r>
                <a:endParaRPr lang="en-US" sz="24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BE98FD03-4547-2413-5EDA-91B1180C5E2B}"/>
                  </a:ext>
                </a:extLst>
              </p:cNvPr>
              <p:cNvSpPr>
                <a:spLocks noRot="1" noChangeAspect="1" noMove="1" noResize="1" noEditPoints="1" noAdjustHandles="1" noChangeArrowheads="1" noChangeShapeType="1" noTextEdit="1"/>
              </p:cNvSpPr>
              <p:nvPr/>
            </p:nvSpPr>
            <p:spPr>
              <a:xfrm>
                <a:off x="-10886" y="-21771"/>
                <a:ext cx="12192000" cy="2002972"/>
              </a:xfrm>
              <a:prstGeom prst="rect">
                <a:avLst/>
              </a:prstGeom>
              <a:blipFill>
                <a:blip r:embed="rId4"/>
                <a:stretch>
                  <a:fillRect l="-699" t="-4230" r="-749" b="-87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DBCE5B9-0F11-0128-9B05-08D5A2F20836}"/>
              </a:ext>
            </a:extLst>
          </p:cNvPr>
          <p:cNvSpPr txBox="1"/>
          <p:nvPr/>
        </p:nvSpPr>
        <p:spPr>
          <a:xfrm>
            <a:off x="5486400" y="1981201"/>
            <a:ext cx="914033" cy="584775"/>
          </a:xfrm>
          <a:prstGeom prst="rect">
            <a:avLst/>
          </a:prstGeom>
          <a:noFill/>
        </p:spPr>
        <p:txBody>
          <a:bodyPr wrap="none" rtlCol="0">
            <a:spAutoFit/>
          </a:bodyPr>
          <a:lstStyle/>
          <a:p>
            <a:r>
              <a:rPr lang="en-US" sz="3200" b="1" i="1">
                <a:solidFill>
                  <a:srgbClr val="00B050"/>
                </a:solidFill>
                <a:latin typeface="Times New Roman" panose="02020603050405020304" pitchFamily="18" charset="0"/>
                <a:cs typeface="Times New Roman" panose="02020603050405020304" pitchFamily="18" charset="0"/>
              </a:rPr>
              <a:t>Giải</a:t>
            </a:r>
          </a:p>
        </p:txBody>
      </p:sp>
      <p:grpSp>
        <p:nvGrpSpPr>
          <p:cNvPr id="6" name="Group 5">
            <a:extLst>
              <a:ext uri="{FF2B5EF4-FFF2-40B4-BE49-F238E27FC236}">
                <a16:creationId xmlns:a16="http://schemas.microsoft.com/office/drawing/2014/main" id="{73216AAF-1CA9-AFAD-4ADB-18CBBEBAF1D6}"/>
              </a:ext>
            </a:extLst>
          </p:cNvPr>
          <p:cNvGrpSpPr/>
          <p:nvPr/>
        </p:nvGrpSpPr>
        <p:grpSpPr>
          <a:xfrm>
            <a:off x="177432" y="2565976"/>
            <a:ext cx="11862167" cy="1977572"/>
            <a:chOff x="177432" y="2565976"/>
            <a:chExt cx="11862167" cy="1977572"/>
          </a:xfrm>
        </p:grpSpPr>
        <p:sp>
          <p:nvSpPr>
            <p:cNvPr id="8" name="TextBox 7">
              <a:extLst>
                <a:ext uri="{FF2B5EF4-FFF2-40B4-BE49-F238E27FC236}">
                  <a16:creationId xmlns:a16="http://schemas.microsoft.com/office/drawing/2014/main" id="{CBEBCAEF-5C47-E1E0-BB58-2162CFF78238}"/>
                </a:ext>
              </a:extLst>
            </p:cNvPr>
            <p:cNvSpPr txBox="1"/>
            <p:nvPr/>
          </p:nvSpPr>
          <p:spPr>
            <a:xfrm>
              <a:off x="177432" y="2565976"/>
              <a:ext cx="11862167" cy="1043171"/>
            </a:xfrm>
            <a:prstGeom prst="rect">
              <a:avLst/>
            </a:prstGeom>
            <a:noFill/>
          </p:spPr>
          <p:txBody>
            <a:bodyPr wrap="square">
              <a:spAutoFit/>
            </a:bodyPr>
            <a:lstStyle/>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 Vì chiều dài và khối lượng của cuộn dây là hai đại lượng tỉ lệ thuận nên nếu cuộn dây thứ nhất dài 100m thì mỗi mét dây điện nặng:</a:t>
              </a:r>
              <a:endParaRPr lang="en-US" sz="280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9E5731DD-2F97-A0AE-6177-7C966896A532}"/>
                </a:ext>
              </a:extLst>
            </p:cNvPr>
            <p:cNvGraphicFramePr>
              <a:graphicFrameLocks noChangeAspect="1"/>
            </p:cNvGraphicFramePr>
            <p:nvPr>
              <p:extLst>
                <p:ext uri="{D42A27DB-BD31-4B8C-83A1-F6EECF244321}">
                  <p14:modId xmlns:p14="http://schemas.microsoft.com/office/powerpoint/2010/main" val="570482587"/>
                </p:ext>
              </p:extLst>
            </p:nvPr>
          </p:nvGraphicFramePr>
          <p:xfrm>
            <a:off x="4881667" y="3716768"/>
            <a:ext cx="2428666" cy="826780"/>
          </p:xfrm>
          <a:graphic>
            <a:graphicData uri="http://schemas.openxmlformats.org/presentationml/2006/ole">
              <mc:AlternateContent xmlns:mc="http://schemas.openxmlformats.org/markup-compatibility/2006">
                <mc:Choice xmlns:v="urn:schemas-microsoft-com:vml" Requires="v">
                  <p:oleObj spid="_x0000_s5122" name="Equation" r:id="rId5" imgW="1342538" imgH="457855" progId="Equation.DSMT4">
                    <p:embed/>
                  </p:oleObj>
                </mc:Choice>
                <mc:Fallback>
                  <p:oleObj name="Equation" r:id="rId5" imgW="1342538" imgH="457855" progId="Equation.DSMT4">
                    <p:embed/>
                    <p:pic>
                      <p:nvPicPr>
                        <p:cNvPr id="0" name=""/>
                        <p:cNvPicPr/>
                        <p:nvPr/>
                      </p:nvPicPr>
                      <p:blipFill>
                        <a:blip r:embed="rId6"/>
                        <a:stretch>
                          <a:fillRect/>
                        </a:stretch>
                      </p:blipFill>
                      <p:spPr>
                        <a:xfrm>
                          <a:off x="4881667" y="3716768"/>
                          <a:ext cx="2428666" cy="826780"/>
                        </a:xfrm>
                        <a:prstGeom prst="rect">
                          <a:avLst/>
                        </a:prstGeom>
                      </p:spPr>
                    </p:pic>
                  </p:oleObj>
                </mc:Fallback>
              </mc:AlternateContent>
            </a:graphicData>
          </a:graphic>
        </p:graphicFrame>
      </p:grpSp>
    </p:spTree>
    <p:extLst>
      <p:ext uri="{BB962C8B-B14F-4D97-AF65-F5344CB8AC3E}">
        <p14:creationId xmlns:p14="http://schemas.microsoft.com/office/powerpoint/2010/main" val="380304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D42DCD-D1E5-BA2C-D41E-CAE6414BBE17}"/>
              </a:ext>
            </a:extLst>
          </p:cNvPr>
          <p:cNvGrpSpPr/>
          <p:nvPr/>
        </p:nvGrpSpPr>
        <p:grpSpPr>
          <a:xfrm>
            <a:off x="609600" y="381000"/>
            <a:ext cx="11353800" cy="6324600"/>
            <a:chOff x="1905000" y="990600"/>
            <a:chExt cx="8232140" cy="4419600"/>
          </a:xfrm>
        </p:grpSpPr>
        <p:graphicFrame>
          <p:nvGraphicFramePr>
            <p:cNvPr id="3" name="Diagram 2">
              <a:extLst>
                <a:ext uri="{FF2B5EF4-FFF2-40B4-BE49-F238E27FC236}">
                  <a16:creationId xmlns:a16="http://schemas.microsoft.com/office/drawing/2014/main" id="{7F73C6DE-D522-3B89-AB98-12DDDEAB3D31}"/>
                </a:ext>
              </a:extLst>
            </p:cNvPr>
            <p:cNvGraphicFramePr/>
            <p:nvPr>
              <p:extLst>
                <p:ext uri="{D42A27DB-BD31-4B8C-83A1-F6EECF244321}">
                  <p14:modId xmlns:p14="http://schemas.microsoft.com/office/powerpoint/2010/main" val="2960045358"/>
                </p:ext>
              </p:extLst>
            </p:nvPr>
          </p:nvGraphicFramePr>
          <p:xfrm>
            <a:off x="1905000" y="990600"/>
            <a:ext cx="175768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Right 3">
              <a:extLst>
                <a:ext uri="{FF2B5EF4-FFF2-40B4-BE49-F238E27FC236}">
                  <a16:creationId xmlns:a16="http://schemas.microsoft.com/office/drawing/2014/main" id="{364EA1B4-A28B-4690-D5EF-BAA39FE448F9}"/>
                </a:ext>
              </a:extLst>
            </p:cNvPr>
            <p:cNvSpPr/>
            <p:nvPr/>
          </p:nvSpPr>
          <p:spPr>
            <a:xfrm>
              <a:off x="3733800" y="1295400"/>
              <a:ext cx="1371600" cy="76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5" name="Arrow: Right 4">
              <a:extLst>
                <a:ext uri="{FF2B5EF4-FFF2-40B4-BE49-F238E27FC236}">
                  <a16:creationId xmlns:a16="http://schemas.microsoft.com/office/drawing/2014/main" id="{C7981A57-E8F8-4C43-66D8-4521E79E1331}"/>
                </a:ext>
              </a:extLst>
            </p:cNvPr>
            <p:cNvSpPr/>
            <p:nvPr/>
          </p:nvSpPr>
          <p:spPr>
            <a:xfrm>
              <a:off x="3768725" y="2332038"/>
              <a:ext cx="1371600" cy="76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 name="Arrow: Right 5">
              <a:extLst>
                <a:ext uri="{FF2B5EF4-FFF2-40B4-BE49-F238E27FC236}">
                  <a16:creationId xmlns:a16="http://schemas.microsoft.com/office/drawing/2014/main" id="{085E0A0A-4D35-B57A-DD9C-04C034D5C472}"/>
                </a:ext>
              </a:extLst>
            </p:cNvPr>
            <p:cNvSpPr/>
            <p:nvPr/>
          </p:nvSpPr>
          <p:spPr>
            <a:xfrm>
              <a:off x="3759200" y="3451225"/>
              <a:ext cx="1371600" cy="76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150" name="TextBox 6">
              <a:extLst>
                <a:ext uri="{FF2B5EF4-FFF2-40B4-BE49-F238E27FC236}">
                  <a16:creationId xmlns:a16="http://schemas.microsoft.com/office/drawing/2014/main" id="{1B5272C5-90C0-61CA-99E5-63448C768F29}"/>
                </a:ext>
              </a:extLst>
            </p:cNvPr>
            <p:cNvSpPr txBox="1">
              <a:spLocks noChangeArrowheads="1"/>
            </p:cNvSpPr>
            <p:nvPr/>
          </p:nvSpPr>
          <p:spPr bwMode="auto">
            <a:xfrm>
              <a:off x="3768725" y="1492250"/>
              <a:ext cx="1066800" cy="36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Bước 1</a:t>
              </a:r>
            </a:p>
          </p:txBody>
        </p:sp>
        <p:sp>
          <p:nvSpPr>
            <p:cNvPr id="6151" name="TextBox 7">
              <a:extLst>
                <a:ext uri="{FF2B5EF4-FFF2-40B4-BE49-F238E27FC236}">
                  <a16:creationId xmlns:a16="http://schemas.microsoft.com/office/drawing/2014/main" id="{7BFB1515-FC41-12E5-BE9C-97CEC3C7B2D1}"/>
                </a:ext>
              </a:extLst>
            </p:cNvPr>
            <p:cNvSpPr txBox="1">
              <a:spLocks noChangeArrowheads="1"/>
            </p:cNvSpPr>
            <p:nvPr/>
          </p:nvSpPr>
          <p:spPr bwMode="auto">
            <a:xfrm>
              <a:off x="3805238" y="2527300"/>
              <a:ext cx="1066800" cy="36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Bước 2</a:t>
              </a:r>
            </a:p>
          </p:txBody>
        </p:sp>
        <p:sp>
          <p:nvSpPr>
            <p:cNvPr id="6152" name="TextBox 8">
              <a:extLst>
                <a:ext uri="{FF2B5EF4-FFF2-40B4-BE49-F238E27FC236}">
                  <a16:creationId xmlns:a16="http://schemas.microsoft.com/office/drawing/2014/main" id="{0AD14029-8C87-1F8E-DF33-AB3091CA0AC0}"/>
                </a:ext>
              </a:extLst>
            </p:cNvPr>
            <p:cNvSpPr txBox="1">
              <a:spLocks noChangeArrowheads="1"/>
            </p:cNvSpPr>
            <p:nvPr/>
          </p:nvSpPr>
          <p:spPr bwMode="auto">
            <a:xfrm>
              <a:off x="3794125" y="3648075"/>
              <a:ext cx="1066800" cy="36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Bước 3</a:t>
              </a:r>
            </a:p>
          </p:txBody>
        </p:sp>
        <p:graphicFrame>
          <p:nvGraphicFramePr>
            <p:cNvPr id="18" name="Diagram 17">
              <a:extLst>
                <a:ext uri="{FF2B5EF4-FFF2-40B4-BE49-F238E27FC236}">
                  <a16:creationId xmlns:a16="http://schemas.microsoft.com/office/drawing/2014/main" id="{68927776-2121-8ABE-942D-D9A96AA14392}"/>
                </a:ext>
              </a:extLst>
            </p:cNvPr>
            <p:cNvGraphicFramePr/>
            <p:nvPr>
              <p:extLst>
                <p:ext uri="{D42A27DB-BD31-4B8C-83A1-F6EECF244321}">
                  <p14:modId xmlns:p14="http://schemas.microsoft.com/office/powerpoint/2010/main" val="2250466335"/>
                </p:ext>
              </p:extLst>
            </p:nvPr>
          </p:nvGraphicFramePr>
          <p:xfrm>
            <a:off x="5184140" y="1389566"/>
            <a:ext cx="4953000"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Diagram 18">
              <a:extLst>
                <a:ext uri="{FF2B5EF4-FFF2-40B4-BE49-F238E27FC236}">
                  <a16:creationId xmlns:a16="http://schemas.microsoft.com/office/drawing/2014/main" id="{5BB25E56-F6E4-CA64-00F4-FD47CC67A0E0}"/>
                </a:ext>
              </a:extLst>
            </p:cNvPr>
            <p:cNvGraphicFramePr/>
            <p:nvPr>
              <p:extLst>
                <p:ext uri="{D42A27DB-BD31-4B8C-83A1-F6EECF244321}">
                  <p14:modId xmlns:p14="http://schemas.microsoft.com/office/powerpoint/2010/main" val="3126772483"/>
                </p:ext>
              </p:extLst>
            </p:nvPr>
          </p:nvGraphicFramePr>
          <p:xfrm>
            <a:off x="5184140" y="2121977"/>
            <a:ext cx="4953000" cy="120032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0" name="Diagram 19">
              <a:extLst>
                <a:ext uri="{FF2B5EF4-FFF2-40B4-BE49-F238E27FC236}">
                  <a16:creationId xmlns:a16="http://schemas.microsoft.com/office/drawing/2014/main" id="{C262B1F5-3533-66D1-B2DD-57EA1DCDE71D}"/>
                </a:ext>
              </a:extLst>
            </p:cNvPr>
            <p:cNvGraphicFramePr/>
            <p:nvPr>
              <p:extLst>
                <p:ext uri="{D42A27DB-BD31-4B8C-83A1-F6EECF244321}">
                  <p14:modId xmlns:p14="http://schemas.microsoft.com/office/powerpoint/2010/main" val="945457009"/>
                </p:ext>
              </p:extLst>
            </p:nvPr>
          </p:nvGraphicFramePr>
          <p:xfrm>
            <a:off x="5184140" y="3525010"/>
            <a:ext cx="4953000" cy="104699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3" name="Arrow: Right 12">
              <a:extLst>
                <a:ext uri="{FF2B5EF4-FFF2-40B4-BE49-F238E27FC236}">
                  <a16:creationId xmlns:a16="http://schemas.microsoft.com/office/drawing/2014/main" id="{A4154645-EDCB-789F-69B5-2296A7496E07}"/>
                </a:ext>
              </a:extLst>
            </p:cNvPr>
            <p:cNvSpPr/>
            <p:nvPr/>
          </p:nvSpPr>
          <p:spPr>
            <a:xfrm>
              <a:off x="3805238" y="4572000"/>
              <a:ext cx="1371600" cy="76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157" name="TextBox 13">
              <a:extLst>
                <a:ext uri="{FF2B5EF4-FFF2-40B4-BE49-F238E27FC236}">
                  <a16:creationId xmlns:a16="http://schemas.microsoft.com/office/drawing/2014/main" id="{DB8303D4-6F55-2C39-1F27-CE7E275CD9B1}"/>
                </a:ext>
              </a:extLst>
            </p:cNvPr>
            <p:cNvSpPr txBox="1">
              <a:spLocks noChangeArrowheads="1"/>
            </p:cNvSpPr>
            <p:nvPr/>
          </p:nvSpPr>
          <p:spPr bwMode="auto">
            <a:xfrm>
              <a:off x="3840163" y="4768850"/>
              <a:ext cx="1066800" cy="36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Bước 4</a:t>
              </a:r>
            </a:p>
          </p:txBody>
        </p:sp>
        <p:graphicFrame>
          <p:nvGraphicFramePr>
            <p:cNvPr id="21" name="Diagram 20">
              <a:extLst>
                <a:ext uri="{FF2B5EF4-FFF2-40B4-BE49-F238E27FC236}">
                  <a16:creationId xmlns:a16="http://schemas.microsoft.com/office/drawing/2014/main" id="{3F3A3218-8177-5E80-0DCF-AB78C34B91D6}"/>
                </a:ext>
              </a:extLst>
            </p:cNvPr>
            <p:cNvGraphicFramePr/>
            <p:nvPr>
              <p:extLst>
                <p:ext uri="{D42A27DB-BD31-4B8C-83A1-F6EECF244321}">
                  <p14:modId xmlns:p14="http://schemas.microsoft.com/office/powerpoint/2010/main" val="1938021245"/>
                </p:ext>
              </p:extLst>
            </p:nvPr>
          </p:nvGraphicFramePr>
          <p:xfrm>
            <a:off x="5184140" y="4716264"/>
            <a:ext cx="4953000" cy="46166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6" name="TextBox 15">
            <a:extLst>
              <a:ext uri="{FF2B5EF4-FFF2-40B4-BE49-F238E27FC236}">
                <a16:creationId xmlns:a16="http://schemas.microsoft.com/office/drawing/2014/main" id="{41464A4C-7EFC-227F-98BC-F8066619C83A}"/>
              </a:ext>
            </a:extLst>
          </p:cNvPr>
          <p:cNvSpPr txBox="1"/>
          <p:nvPr/>
        </p:nvSpPr>
        <p:spPr>
          <a:xfrm>
            <a:off x="1752600" y="0"/>
            <a:ext cx="8839200" cy="547650"/>
          </a:xfrm>
          <a:prstGeom prst="rect">
            <a:avLst/>
          </a:prstGeom>
          <a:noFill/>
        </p:spPr>
        <p:txBody>
          <a:bodyPr wrap="square">
            <a:spAutoFit/>
          </a:bodyPr>
          <a:lstStyle/>
          <a:p>
            <a:pPr algn="just">
              <a:lnSpc>
                <a:spcPct val="115000"/>
              </a:lnSpc>
              <a:spcAft>
                <a:spcPts val="800"/>
              </a:spcAft>
            </a:pPr>
            <a:r>
              <a:rPr lang="en-US" sz="2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Hãy nêu các bước giải bài toán về đại lượng tỉ lệ thuận?</a:t>
            </a:r>
            <a:endParaRPr lang="en-US" sz="2800" b="1">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88905-D252-DC40-528D-D058BE18939A}"/>
              </a:ext>
            </a:extLst>
          </p:cNvPr>
          <p:cNvSpPr/>
          <p:nvPr/>
        </p:nvSpPr>
        <p:spPr>
          <a:xfrm>
            <a:off x="381000" y="228600"/>
            <a:ext cx="114300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3. </a:t>
            </a:r>
            <a:r>
              <a:rPr lang="vi-VN" sz="2800" b="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Chia một số thành những phần tỉ lệ thuận với các số cho trước</a:t>
            </a:r>
            <a:endParaRPr lang="en-US" sz="280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13" name="Object 12">
            <a:extLst>
              <a:ext uri="{FF2B5EF4-FFF2-40B4-BE49-F238E27FC236}">
                <a16:creationId xmlns:a16="http://schemas.microsoft.com/office/drawing/2014/main" id="{D969EB26-F4F1-7F18-58EF-E49319D2A759}"/>
              </a:ext>
            </a:extLst>
          </p:cNvPr>
          <p:cNvGraphicFramePr>
            <a:graphicFrameLocks noChangeAspect="1"/>
          </p:cNvGraphicFramePr>
          <p:nvPr>
            <p:extLst>
              <p:ext uri="{D42A27DB-BD31-4B8C-83A1-F6EECF244321}">
                <p14:modId xmlns:p14="http://schemas.microsoft.com/office/powerpoint/2010/main" val="3969405255"/>
              </p:ext>
            </p:extLst>
          </p:nvPr>
        </p:nvGraphicFramePr>
        <p:xfrm>
          <a:off x="741987" y="2362200"/>
          <a:ext cx="10708026" cy="1355725"/>
        </p:xfrm>
        <a:graphic>
          <a:graphicData uri="http://schemas.openxmlformats.org/presentationml/2006/ole">
            <mc:AlternateContent xmlns:mc="http://schemas.openxmlformats.org/markup-compatibility/2006">
              <mc:Choice xmlns:v="urn:schemas-microsoft-com:vml" Requires="v">
                <p:oleObj spid="_x0000_s6146" name="Equation" r:id="rId3" imgW="3084851" imgH="391160" progId="Equation.DSMT4">
                  <p:embed/>
                </p:oleObj>
              </mc:Choice>
              <mc:Fallback>
                <p:oleObj name="Equation" r:id="rId3" imgW="3084851" imgH="391160" progId="Equation.DSMT4">
                  <p:embed/>
                  <p:pic>
                    <p:nvPicPr>
                      <p:cNvPr id="0" name=""/>
                      <p:cNvPicPr/>
                      <p:nvPr/>
                    </p:nvPicPr>
                    <p:blipFill>
                      <a:blip r:embed="rId4"/>
                      <a:stretch>
                        <a:fillRect/>
                      </a:stretch>
                    </p:blipFill>
                    <p:spPr>
                      <a:xfrm>
                        <a:off x="741987" y="2362200"/>
                        <a:ext cx="10708026" cy="13557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E1DEEEA-B122-58EF-E202-A47EFCCE4B12}"/>
              </a:ext>
            </a:extLst>
          </p:cNvPr>
          <p:cNvGraphicFramePr>
            <a:graphicFrameLocks noChangeAspect="1"/>
          </p:cNvGraphicFramePr>
          <p:nvPr>
            <p:extLst>
              <p:ext uri="{D42A27DB-BD31-4B8C-83A1-F6EECF244321}">
                <p14:modId xmlns:p14="http://schemas.microsoft.com/office/powerpoint/2010/main" val="3478097287"/>
              </p:ext>
            </p:extLst>
          </p:nvPr>
        </p:nvGraphicFramePr>
        <p:xfrm>
          <a:off x="668631" y="3993580"/>
          <a:ext cx="10755982" cy="1225554"/>
        </p:xfrm>
        <a:graphic>
          <a:graphicData uri="http://schemas.openxmlformats.org/presentationml/2006/ole">
            <mc:AlternateContent xmlns:mc="http://schemas.openxmlformats.org/markup-compatibility/2006">
              <mc:Choice xmlns:v="urn:schemas-microsoft-com:vml" Requires="v">
                <p:oleObj spid="_x0000_s6147" name="Equation" r:id="rId5" imgW="3427413" imgH="391160" progId="Equation.DSMT4">
                  <p:embed/>
                </p:oleObj>
              </mc:Choice>
              <mc:Fallback>
                <p:oleObj name="Equation" r:id="rId5" imgW="3427413" imgH="391160" progId="Equation.DSMT4">
                  <p:embed/>
                  <p:pic>
                    <p:nvPicPr>
                      <p:cNvPr id="0" name=""/>
                      <p:cNvPicPr/>
                      <p:nvPr/>
                    </p:nvPicPr>
                    <p:blipFill>
                      <a:blip r:embed="rId6"/>
                      <a:stretch>
                        <a:fillRect/>
                      </a:stretch>
                    </p:blipFill>
                    <p:spPr>
                      <a:xfrm>
                        <a:off x="668631" y="3993580"/>
                        <a:ext cx="10755982" cy="1225554"/>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8DBC74DB-3189-1268-A197-179C1580F8DA}"/>
              </a:ext>
            </a:extLst>
          </p:cNvPr>
          <p:cNvSpPr txBox="1"/>
          <p:nvPr/>
        </p:nvSpPr>
        <p:spPr>
          <a:xfrm>
            <a:off x="533400" y="1587754"/>
            <a:ext cx="11430000" cy="584775"/>
          </a:xfrm>
          <a:prstGeom prst="rect">
            <a:avLst/>
          </a:prstGeom>
          <a:noFill/>
        </p:spPr>
        <p:txBody>
          <a:bodyPr wrap="square">
            <a:spAutoFit/>
          </a:bodyPr>
          <a:lstStyle/>
          <a:p>
            <a:r>
              <a:rPr lang="en-US" sz="3200">
                <a:effectLst/>
                <a:latin typeface="Times New Roman" panose="02020603050405020304" pitchFamily="18" charset="0"/>
                <a:ea typeface="Times New Roman" panose="02020603050405020304" pitchFamily="18" charset="0"/>
              </a:rPr>
              <a:t>Giả sử chia số S thành các phần x, y, z, t... tỉ lệ với các số a, b, c, d...</a:t>
            </a:r>
            <a:endParaRPr lang="en-US" sz="3200"/>
          </a:p>
        </p:txBody>
      </p:sp>
      <p:grpSp>
        <p:nvGrpSpPr>
          <p:cNvPr id="3" name="Group 2">
            <a:extLst>
              <a:ext uri="{FF2B5EF4-FFF2-40B4-BE49-F238E27FC236}">
                <a16:creationId xmlns:a16="http://schemas.microsoft.com/office/drawing/2014/main" id="{007564BB-EE13-7FDD-C3A1-9CCE52B0F157}"/>
              </a:ext>
            </a:extLst>
          </p:cNvPr>
          <p:cNvGrpSpPr/>
          <p:nvPr/>
        </p:nvGrpSpPr>
        <p:grpSpPr>
          <a:xfrm>
            <a:off x="1" y="5105400"/>
            <a:ext cx="1676400" cy="1741714"/>
            <a:chOff x="6708655" y="2245136"/>
            <a:chExt cx="1831529" cy="1866430"/>
          </a:xfrm>
        </p:grpSpPr>
        <p:sp>
          <p:nvSpPr>
            <p:cNvPr id="6" name="Oval 5">
              <a:extLst>
                <a:ext uri="{FF2B5EF4-FFF2-40B4-BE49-F238E27FC236}">
                  <a16:creationId xmlns:a16="http://schemas.microsoft.com/office/drawing/2014/main" id="{5B2DD581-8F4E-C507-B0CA-276AC2ABBFC9}"/>
                </a:ext>
              </a:extLst>
            </p:cNvPr>
            <p:cNvSpPr/>
            <p:nvPr/>
          </p:nvSpPr>
          <p:spPr>
            <a:xfrm>
              <a:off x="6708655" y="2245136"/>
              <a:ext cx="1831529" cy="1866430"/>
            </a:xfrm>
            <a:prstGeom prst="ellipse">
              <a:avLst/>
            </a:prstGeom>
            <a:solidFill>
              <a:srgbClr val="00B0F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7" name="Rectangle 6" descr="Pencil">
              <a:extLst>
                <a:ext uri="{FF2B5EF4-FFF2-40B4-BE49-F238E27FC236}">
                  <a16:creationId xmlns:a16="http://schemas.microsoft.com/office/drawing/2014/main" id="{D10439D2-F92F-1DC4-42C3-1C5DCC68F2B3}"/>
                </a:ext>
              </a:extLst>
            </p:cNvPr>
            <p:cNvSpPr/>
            <p:nvPr/>
          </p:nvSpPr>
          <p:spPr>
            <a:xfrm>
              <a:off x="7098981" y="2642898"/>
              <a:ext cx="1050878" cy="107090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Speak Pro" panose="020F0502020204030204"/>
                <a:ea typeface="+mn-ea"/>
                <a:cs typeface="+mn-cs"/>
              </a:endParaRPr>
            </a:p>
          </p:txBody>
        </p:sp>
      </p:grpSp>
    </p:spTree>
    <p:extLst>
      <p:ext uri="{BB962C8B-B14F-4D97-AF65-F5344CB8AC3E}">
        <p14:creationId xmlns:p14="http://schemas.microsoft.com/office/powerpoint/2010/main" val="9400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88905-D252-DC40-528D-D058BE18939A}"/>
              </a:ext>
            </a:extLst>
          </p:cNvPr>
          <p:cNvSpPr/>
          <p:nvPr/>
        </p:nvSpPr>
        <p:spPr>
          <a:xfrm>
            <a:off x="381000" y="228600"/>
            <a:ext cx="114300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3. </a:t>
            </a:r>
            <a:r>
              <a:rPr lang="vi-VN" sz="2800" b="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Chia một số thành những phần tỉ lệ thuận với các số cho trước</a:t>
            </a:r>
            <a:endParaRPr lang="en-US" sz="28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55130C4-8F56-B803-2100-4D9A2FBCD23D}"/>
              </a:ext>
            </a:extLst>
          </p:cNvPr>
          <p:cNvSpPr txBox="1"/>
          <p:nvPr/>
        </p:nvSpPr>
        <p:spPr>
          <a:xfrm>
            <a:off x="2781300" y="1524000"/>
            <a:ext cx="6629400" cy="523220"/>
          </a:xfrm>
          <a:prstGeom prst="rect">
            <a:avLst/>
          </a:prstGeom>
          <a:noFill/>
          <a:ln>
            <a:solidFill>
              <a:srgbClr val="002060"/>
            </a:solidFill>
          </a:ln>
        </p:spPr>
        <p:txBody>
          <a:bodyPr wrap="square">
            <a:spAutoFit/>
          </a:bodyPr>
          <a:lstStyle/>
          <a:p>
            <a:pPr algn="ctr"/>
            <a:r>
              <a:rPr lang="en-US" sz="2800" b="1">
                <a:solidFill>
                  <a:srgbClr val="002060"/>
                </a:solidFill>
                <a:effectLst/>
                <a:latin typeface="Times New Roman" panose="02020603050405020304" pitchFamily="18" charset="0"/>
                <a:ea typeface="Times New Roman" panose="02020603050405020304" pitchFamily="18" charset="0"/>
              </a:rPr>
              <a:t>T</a:t>
            </a:r>
            <a:r>
              <a:rPr lang="vi-VN" sz="2800" b="1">
                <a:solidFill>
                  <a:srgbClr val="002060"/>
                </a:solidFill>
                <a:effectLst/>
                <a:latin typeface="Times New Roman" panose="02020603050405020304" pitchFamily="18" charset="0"/>
                <a:ea typeface="Times New Roman" panose="02020603050405020304" pitchFamily="18" charset="0"/>
              </a:rPr>
              <a:t>h</a:t>
            </a:r>
            <a:r>
              <a:rPr lang="en-US" sz="2800" b="1">
                <a:solidFill>
                  <a:srgbClr val="002060"/>
                </a:solidFill>
                <a:effectLst/>
                <a:latin typeface="Times New Roman" panose="02020603050405020304" pitchFamily="18" charset="0"/>
                <a:ea typeface="Times New Roman" panose="02020603050405020304" pitchFamily="18" charset="0"/>
              </a:rPr>
              <a:t>ảo luận theo cặp đôi bài 8, SGK, tr15</a:t>
            </a:r>
            <a:endParaRPr lang="en-US" sz="2800" b="1">
              <a:solidFill>
                <a:srgbClr val="002060"/>
              </a:solidFill>
            </a:endParaRPr>
          </a:p>
        </p:txBody>
      </p:sp>
      <p:sp>
        <p:nvSpPr>
          <p:cNvPr id="5" name="Rectangle: Rounded Corners 4">
            <a:extLst>
              <a:ext uri="{FF2B5EF4-FFF2-40B4-BE49-F238E27FC236}">
                <a16:creationId xmlns:a16="http://schemas.microsoft.com/office/drawing/2014/main" id="{0BE30000-D6DD-7CB4-55EA-4AE9B745BA51}"/>
              </a:ext>
            </a:extLst>
          </p:cNvPr>
          <p:cNvSpPr/>
          <p:nvPr/>
        </p:nvSpPr>
        <p:spPr>
          <a:xfrm>
            <a:off x="838200" y="2590800"/>
            <a:ext cx="10744200" cy="2219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Một tam giác có độ dài ba cạnh tỉ lệ với 3; 4; 5 và có chu vi là 60 cm. Tính độ dài các cạnh của tam giác đó.</a:t>
            </a:r>
            <a:endParaRPr lang="en-US" sz="36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3790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FD03-4547-2413-5EDA-91B1180C5E2B}"/>
              </a:ext>
            </a:extLst>
          </p:cNvPr>
          <p:cNvSpPr/>
          <p:nvPr/>
        </p:nvSpPr>
        <p:spPr>
          <a:xfrm>
            <a:off x="-10886" y="-21771"/>
            <a:ext cx="12192000" cy="13059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n-US" sz="2800" b="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 8/SGK/tr15): </a:t>
            </a: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 tam giác có độ dài ba cạnh tỉ lệ với 3; 4; 5 và có chu vi là 60 cm. Tính độ dài các cạnh của tam giác đó.</a:t>
            </a:r>
            <a:endParaRPr lang="en-US" sz="28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DBCE5B9-0F11-0128-9B05-08D5A2F20836}"/>
              </a:ext>
            </a:extLst>
          </p:cNvPr>
          <p:cNvSpPr txBox="1"/>
          <p:nvPr/>
        </p:nvSpPr>
        <p:spPr>
          <a:xfrm>
            <a:off x="5486400" y="1340294"/>
            <a:ext cx="914033" cy="584775"/>
          </a:xfrm>
          <a:prstGeom prst="rect">
            <a:avLst/>
          </a:prstGeom>
          <a:noFill/>
        </p:spPr>
        <p:txBody>
          <a:bodyPr wrap="none" rtlCol="0">
            <a:spAutoFit/>
          </a:bodyPr>
          <a:lstStyle/>
          <a:p>
            <a:r>
              <a:rPr lang="en-US" sz="3200" b="1" i="1">
                <a:solidFill>
                  <a:srgbClr val="00B050"/>
                </a:solidFill>
                <a:latin typeface="Times New Roman" panose="02020603050405020304" pitchFamily="18" charset="0"/>
                <a:cs typeface="Times New Roman" panose="02020603050405020304" pitchFamily="18" charset="0"/>
              </a:rPr>
              <a:t>Giải</a:t>
            </a:r>
          </a:p>
        </p:txBody>
      </p:sp>
      <p:grpSp>
        <p:nvGrpSpPr>
          <p:cNvPr id="17" name="Group 16">
            <a:extLst>
              <a:ext uri="{FF2B5EF4-FFF2-40B4-BE49-F238E27FC236}">
                <a16:creationId xmlns:a16="http://schemas.microsoft.com/office/drawing/2014/main" id="{BE0FD69C-151B-6524-D0D1-0375B9A86C75}"/>
              </a:ext>
            </a:extLst>
          </p:cNvPr>
          <p:cNvGrpSpPr/>
          <p:nvPr/>
        </p:nvGrpSpPr>
        <p:grpSpPr>
          <a:xfrm>
            <a:off x="177432" y="2002867"/>
            <a:ext cx="11938367" cy="4321733"/>
            <a:chOff x="177432" y="1752600"/>
            <a:chExt cx="11938367" cy="4321733"/>
          </a:xfrm>
        </p:grpSpPr>
        <p:sp>
          <p:nvSpPr>
            <p:cNvPr id="9" name="TextBox 8">
              <a:extLst>
                <a:ext uri="{FF2B5EF4-FFF2-40B4-BE49-F238E27FC236}">
                  <a16:creationId xmlns:a16="http://schemas.microsoft.com/office/drawing/2014/main" id="{8BA2D6B2-63F8-ED1E-726E-7A93EE076785}"/>
                </a:ext>
              </a:extLst>
            </p:cNvPr>
            <p:cNvSpPr txBox="1"/>
            <p:nvPr/>
          </p:nvSpPr>
          <p:spPr>
            <a:xfrm>
              <a:off x="177432" y="1752600"/>
              <a:ext cx="11938367" cy="1121333"/>
            </a:xfrm>
            <a:prstGeom prst="rect">
              <a:avLst/>
            </a:prstGeom>
            <a:noFill/>
          </p:spPr>
          <p:txBody>
            <a:bodyPr wrap="square">
              <a:spAutoFit/>
            </a:bodyPr>
            <a:lstStyle/>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Gọi độ dài 3 cạnh của tam giác lần lược là a, b, c (cm) (a, b, c &gt; 0)</a:t>
              </a:r>
              <a:endParaRPr lang="en-US" sz="2800">
                <a:effectLst/>
                <a:latin typeface="Arial" panose="020B0604020202020204" pitchFamily="34" charset="0"/>
                <a:ea typeface="Arial" panose="020B0604020202020204" pitchFamily="34" charset="0"/>
                <a:cs typeface="Times New Roman" panose="02020603050405020304" pitchFamily="18" charset="0"/>
              </a:endParaRPr>
            </a:p>
            <a:p>
              <a:r>
                <a:rPr lang="en-US" sz="2800">
                  <a:effectLst/>
                  <a:latin typeface="Times New Roman" panose="02020603050405020304" pitchFamily="18" charset="0"/>
                  <a:ea typeface="Times New Roman" panose="02020603050405020304" pitchFamily="18" charset="0"/>
                </a:rPr>
                <a:t>Do 3 cạnh của tam giác tỉ lệ với 3; 4; 5, nên ta có: </a:t>
              </a:r>
              <a:endParaRPr lang="en-US" sz="2800"/>
            </a:p>
          </p:txBody>
        </p:sp>
        <p:sp>
          <p:nvSpPr>
            <p:cNvPr id="11" name="TextBox 10">
              <a:extLst>
                <a:ext uri="{FF2B5EF4-FFF2-40B4-BE49-F238E27FC236}">
                  <a16:creationId xmlns:a16="http://schemas.microsoft.com/office/drawing/2014/main" id="{AB526F2D-59BB-3820-892F-7E0E12480FC5}"/>
                </a:ext>
              </a:extLst>
            </p:cNvPr>
            <p:cNvSpPr txBox="1"/>
            <p:nvPr/>
          </p:nvSpPr>
          <p:spPr>
            <a:xfrm>
              <a:off x="177432" y="2924835"/>
              <a:ext cx="11709767" cy="547650"/>
            </a:xfrm>
            <a:prstGeom prst="rect">
              <a:avLst/>
            </a:prstGeom>
            <a:noFill/>
          </p:spPr>
          <p:txBody>
            <a:bodyPr wrap="square">
              <a:spAutoFit/>
            </a:bodyPr>
            <a:lstStyle/>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Theo tính chất dãy tỉ số bằng nhau, ta có:</a:t>
              </a:r>
              <a:endParaRPr lang="en-US" sz="2800">
                <a:effectLst/>
                <a:latin typeface="Arial" panose="020B0604020202020204" pitchFamily="34" charset="0"/>
                <a:ea typeface="Arial" panose="020B06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68A5EDC5-BD8D-061A-1601-83DBB2E1218E}"/>
                </a:ext>
              </a:extLst>
            </p:cNvPr>
            <p:cNvSpPr txBox="1"/>
            <p:nvPr/>
          </p:nvSpPr>
          <p:spPr>
            <a:xfrm>
              <a:off x="190132" y="4953000"/>
              <a:ext cx="11709767" cy="1121333"/>
            </a:xfrm>
            <a:prstGeom prst="rect">
              <a:avLst/>
            </a:prstGeom>
            <a:noFill/>
          </p:spPr>
          <p:txBody>
            <a:bodyPr wrap="square">
              <a:spAutoFit/>
            </a:bodyPr>
            <a:lstStyle/>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Ta suy ra: a = 3.5 =15, b = 4.5 = 20, c =5.5 = 25.</a:t>
              </a:r>
              <a:endParaRPr lang="en-US" sz="2800">
                <a:effectLst/>
                <a:latin typeface="Arial" panose="020B0604020202020204" pitchFamily="34" charset="0"/>
                <a:ea typeface="Arial" panose="020B0604020202020204" pitchFamily="34" charset="0"/>
                <a:cs typeface="Times New Roman" panose="02020603050405020304" pitchFamily="18" charset="0"/>
              </a:endParaRPr>
            </a:p>
            <a:p>
              <a:r>
                <a:rPr lang="en-US" sz="2800">
                  <a:effectLst/>
                  <a:latin typeface="Times New Roman" panose="02020603050405020304" pitchFamily="18" charset="0"/>
                  <a:ea typeface="Times New Roman" panose="02020603050405020304" pitchFamily="18" charset="0"/>
                </a:rPr>
                <a:t>Vậy, độ dài ba cạnh của tam giác lần lượt là 15; 20; 25 (cm)</a:t>
              </a:r>
              <a:endParaRPr lang="en-US" sz="2800"/>
            </a:p>
          </p:txBody>
        </p:sp>
        <p:graphicFrame>
          <p:nvGraphicFramePr>
            <p:cNvPr id="15" name="Object 14">
              <a:extLst>
                <a:ext uri="{FF2B5EF4-FFF2-40B4-BE49-F238E27FC236}">
                  <a16:creationId xmlns:a16="http://schemas.microsoft.com/office/drawing/2014/main" id="{38C10419-AE0C-7B85-A17E-55A2417C84C0}"/>
                </a:ext>
              </a:extLst>
            </p:cNvPr>
            <p:cNvGraphicFramePr>
              <a:graphicFrameLocks noChangeAspect="1"/>
            </p:cNvGraphicFramePr>
            <p:nvPr>
              <p:extLst>
                <p:ext uri="{D42A27DB-BD31-4B8C-83A1-F6EECF244321}">
                  <p14:modId xmlns:p14="http://schemas.microsoft.com/office/powerpoint/2010/main" val="1374861446"/>
                </p:ext>
              </p:extLst>
            </p:nvPr>
          </p:nvGraphicFramePr>
          <p:xfrm>
            <a:off x="7467600" y="2150221"/>
            <a:ext cx="1552135" cy="955160"/>
          </p:xfrm>
          <a:graphic>
            <a:graphicData uri="http://schemas.openxmlformats.org/presentationml/2006/ole">
              <mc:AlternateContent xmlns:mc="http://schemas.openxmlformats.org/markup-compatibility/2006">
                <mc:Choice xmlns:v="urn:schemas-microsoft-com:vml" Requires="v">
                  <p:oleObj spid="_x0000_s7170" name="Equation" r:id="rId4" imgW="742696" imgH="457855" progId="Equation.DSMT4">
                    <p:embed/>
                  </p:oleObj>
                </mc:Choice>
                <mc:Fallback>
                  <p:oleObj name="Equation" r:id="rId4" imgW="742696" imgH="457855" progId="Equation.DSMT4">
                    <p:embed/>
                    <p:pic>
                      <p:nvPicPr>
                        <p:cNvPr id="0" name=""/>
                        <p:cNvPicPr/>
                        <p:nvPr/>
                      </p:nvPicPr>
                      <p:blipFill>
                        <a:blip r:embed="rId5"/>
                        <a:stretch>
                          <a:fillRect/>
                        </a:stretch>
                      </p:blipFill>
                      <p:spPr>
                        <a:xfrm>
                          <a:off x="7467600" y="2150221"/>
                          <a:ext cx="1552135" cy="95516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EEE0A673-8413-B804-FA12-3EF0CAC7D866}"/>
                </a:ext>
              </a:extLst>
            </p:cNvPr>
            <p:cNvGraphicFramePr>
              <a:graphicFrameLocks noChangeAspect="1"/>
            </p:cNvGraphicFramePr>
            <p:nvPr>
              <p:extLst>
                <p:ext uri="{D42A27DB-BD31-4B8C-83A1-F6EECF244321}">
                  <p14:modId xmlns:p14="http://schemas.microsoft.com/office/powerpoint/2010/main" val="2054894925"/>
                </p:ext>
              </p:extLst>
            </p:nvPr>
          </p:nvGraphicFramePr>
          <p:xfrm>
            <a:off x="3086100" y="3712998"/>
            <a:ext cx="4800599" cy="1024888"/>
          </p:xfrm>
          <a:graphic>
            <a:graphicData uri="http://schemas.openxmlformats.org/presentationml/2006/ole">
              <mc:AlternateContent xmlns:mc="http://schemas.openxmlformats.org/markup-compatibility/2006">
                <mc:Choice xmlns:v="urn:schemas-microsoft-com:vml" Requires="v">
                  <p:oleObj spid="_x0000_s7171" name="Equation" r:id="rId6" imgW="2142088" imgH="457855" progId="Equation.DSMT4">
                    <p:embed/>
                  </p:oleObj>
                </mc:Choice>
                <mc:Fallback>
                  <p:oleObj name="Equation" r:id="rId6" imgW="2142088" imgH="457855" progId="Equation.DSMT4">
                    <p:embed/>
                    <p:pic>
                      <p:nvPicPr>
                        <p:cNvPr id="0" name=""/>
                        <p:cNvPicPr/>
                        <p:nvPr/>
                      </p:nvPicPr>
                      <p:blipFill>
                        <a:blip r:embed="rId7"/>
                        <a:stretch>
                          <a:fillRect/>
                        </a:stretch>
                      </p:blipFill>
                      <p:spPr>
                        <a:xfrm>
                          <a:off x="3086100" y="3712998"/>
                          <a:ext cx="4800599" cy="1024888"/>
                        </a:xfrm>
                        <a:prstGeom prst="rect">
                          <a:avLst/>
                        </a:prstGeom>
                      </p:spPr>
                    </p:pic>
                  </p:oleObj>
                </mc:Fallback>
              </mc:AlternateContent>
            </a:graphicData>
          </a:graphic>
        </p:graphicFrame>
      </p:grpSp>
    </p:spTree>
    <p:extLst>
      <p:ext uri="{BB962C8B-B14F-4D97-AF65-F5344CB8AC3E}">
        <p14:creationId xmlns:p14="http://schemas.microsoft.com/office/powerpoint/2010/main" val="252391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1">
            <a:extLst>
              <a:ext uri="{FF2B5EF4-FFF2-40B4-BE49-F238E27FC236}">
                <a16:creationId xmlns:a16="http://schemas.microsoft.com/office/drawing/2014/main" id="{483A881C-EA76-BC8F-ADC8-8CBA4B8DB7DE}"/>
              </a:ext>
            </a:extLst>
          </p:cNvPr>
          <p:cNvSpPr txBox="1">
            <a:spLocks noChangeArrowheads="1"/>
          </p:cNvSpPr>
          <p:nvPr/>
        </p:nvSpPr>
        <p:spPr bwMode="auto">
          <a:xfrm>
            <a:off x="1889125" y="268288"/>
            <a:ext cx="838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VẬN DỤNG</a:t>
            </a:r>
            <a:endParaRPr lang="en-US" altLang="en-US" b="1">
              <a:solidFill>
                <a:srgbClr val="FF0000"/>
              </a:solidFill>
              <a:latin typeface=".VnTime" panose="020B7200000000000000" pitchFamily="34" charset="0"/>
            </a:endParaRPr>
          </a:p>
        </p:txBody>
      </p:sp>
      <p:sp>
        <p:nvSpPr>
          <p:cNvPr id="5" name="Rectangle: Rounded Corners 4">
            <a:extLst>
              <a:ext uri="{FF2B5EF4-FFF2-40B4-BE49-F238E27FC236}">
                <a16:creationId xmlns:a16="http://schemas.microsoft.com/office/drawing/2014/main" id="{D0345836-0F47-925A-8524-8C714F3FD427}"/>
              </a:ext>
            </a:extLst>
          </p:cNvPr>
          <p:cNvSpPr/>
          <p:nvPr/>
        </p:nvSpPr>
        <p:spPr>
          <a:xfrm>
            <a:off x="342900" y="2127906"/>
            <a:ext cx="11506200" cy="426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pPr>
            <a:r>
              <a:rPr lang="en-US" sz="3200" b="1">
                <a:solidFill>
                  <a:srgbClr val="C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a:t>
            </a:r>
            <a:r>
              <a:rPr lang="en-US" sz="3200" b="1">
                <a:solidFill>
                  <a:srgbClr val="C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ài 9, SGK, tr15)</a:t>
            </a:r>
            <a:r>
              <a:rPr lang="en-US" sz="3200" b="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Tiến, Hùng và Mạnh cùng đi câu cá trong dịp hè. Tiến câu được 12 con, Hùng câu được 8 con và Mạnh câu được 10 con. Số tiền bán cá thu được tổng cộng là 180 nghìn đồng. Hỏi nếu đem số tiền trên chia cho các bạn theo tỉ lệ với số con cá từng người câu được thì mỗi bạn nhận được bao nhiêu tiền?</a:t>
            </a:r>
            <a:endParaRPr lang="en-US" sz="3200" b="1">
              <a:effectLst/>
              <a:latin typeface="Arial" panose="020B0604020202020204" pitchFamily="34" charset="0"/>
              <a:ea typeface="Arial" panose="020B0604020202020204" pitchFamily="34" charset="0"/>
              <a:cs typeface="Times New Roman" panose="02020603050405020304" pitchFamily="18" charset="0"/>
            </a:endParaRPr>
          </a:p>
          <a:p>
            <a:pPr algn="ctr"/>
            <a:endParaRPr lang="en-US"/>
          </a:p>
        </p:txBody>
      </p:sp>
      <p:grpSp>
        <p:nvGrpSpPr>
          <p:cNvPr id="2" name="Group 1">
            <a:extLst>
              <a:ext uri="{FF2B5EF4-FFF2-40B4-BE49-F238E27FC236}">
                <a16:creationId xmlns:a16="http://schemas.microsoft.com/office/drawing/2014/main" id="{573A7F20-99F4-E308-FC04-E3764934C559}"/>
              </a:ext>
            </a:extLst>
          </p:cNvPr>
          <p:cNvGrpSpPr/>
          <p:nvPr/>
        </p:nvGrpSpPr>
        <p:grpSpPr>
          <a:xfrm>
            <a:off x="342900" y="68717"/>
            <a:ext cx="1831530" cy="1866429"/>
            <a:chOff x="9516001" y="2245135"/>
            <a:chExt cx="1831530" cy="1866429"/>
          </a:xfrm>
        </p:grpSpPr>
        <p:sp>
          <p:nvSpPr>
            <p:cNvPr id="6" name="Oval 5">
              <a:extLst>
                <a:ext uri="{FF2B5EF4-FFF2-40B4-BE49-F238E27FC236}">
                  <a16:creationId xmlns:a16="http://schemas.microsoft.com/office/drawing/2014/main" id="{811E5267-8349-313F-90A7-DAA0760F8486}"/>
                </a:ext>
              </a:extLst>
            </p:cNvPr>
            <p:cNvSpPr/>
            <p:nvPr/>
          </p:nvSpPr>
          <p:spPr>
            <a:xfrm>
              <a:off x="9516001" y="2245135"/>
              <a:ext cx="1831530" cy="1866429"/>
            </a:xfrm>
            <a:prstGeom prst="ellipse">
              <a:avLst/>
            </a:prstGeom>
            <a:solidFill>
              <a:srgbClr val="00B050"/>
            </a:solidFill>
            <a:ln>
              <a:solidFill>
                <a:schemeClr val="accent1">
                  <a:lumMod val="60000"/>
                  <a:lumOff val="40000"/>
                </a:schemeClr>
              </a:solidFill>
            </a:ln>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7" name="Rectangle 6" descr="Teacher">
              <a:extLst>
                <a:ext uri="{FF2B5EF4-FFF2-40B4-BE49-F238E27FC236}">
                  <a16:creationId xmlns:a16="http://schemas.microsoft.com/office/drawing/2014/main" id="{BE8F0C2A-B6AE-86ED-A5AB-F4F90AA723D6}"/>
                </a:ext>
              </a:extLst>
            </p:cNvPr>
            <p:cNvSpPr/>
            <p:nvPr/>
          </p:nvSpPr>
          <p:spPr>
            <a:xfrm>
              <a:off x="9906327" y="2653601"/>
              <a:ext cx="1050878" cy="1070902"/>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Speak Pro" panose="020F0502020204030204"/>
                <a:ea typeface="+mn-ea"/>
                <a:cs typeface="+mn-cs"/>
              </a:endParaRPr>
            </a:p>
          </p:txBody>
        </p:sp>
      </p:grpSp>
    </p:spTree>
    <p:extLst>
      <p:ext uri="{BB962C8B-B14F-4D97-AF65-F5344CB8AC3E}">
        <p14:creationId xmlns:p14="http://schemas.microsoft.com/office/powerpoint/2010/main" val="38173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FD03-4547-2413-5EDA-91B1180C5E2B}"/>
              </a:ext>
            </a:extLst>
          </p:cNvPr>
          <p:cNvSpPr/>
          <p:nvPr/>
        </p:nvSpPr>
        <p:spPr>
          <a:xfrm>
            <a:off x="-10886" y="-21771"/>
            <a:ext cx="12192000" cy="238397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ài 9, SGK, tr15)</a:t>
            </a: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Tiến, Hùng và Mạnh cùng đi câu cá trong dịp hè. Tiến câu được 12 con, Hùng câu được 8 con và Mạnh câu được 10 con. Số tiền bán cá thu được tổng cộng là 180 nghìn đồng. Hỏi nếu đem số tiền trên chia cho các bạn theo tỉ lệ với số con cá từng người câu được thì mỗi bạn nhận được bao nhiêu tiền?</a:t>
            </a:r>
            <a:endParaRPr lang="en-US" sz="28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DBCE5B9-0F11-0128-9B05-08D5A2F20836}"/>
              </a:ext>
            </a:extLst>
          </p:cNvPr>
          <p:cNvSpPr txBox="1"/>
          <p:nvPr/>
        </p:nvSpPr>
        <p:spPr>
          <a:xfrm>
            <a:off x="5638983" y="2362200"/>
            <a:ext cx="822661" cy="523220"/>
          </a:xfrm>
          <a:prstGeom prst="rect">
            <a:avLst/>
          </a:prstGeom>
          <a:noFill/>
        </p:spPr>
        <p:txBody>
          <a:bodyPr wrap="none" rtlCol="0">
            <a:spAutoFit/>
          </a:bodyPr>
          <a:lstStyle/>
          <a:p>
            <a:r>
              <a:rPr lang="en-US" sz="2800" b="1" i="1">
                <a:solidFill>
                  <a:srgbClr val="00B050"/>
                </a:solidFill>
                <a:latin typeface="Times New Roman" panose="02020603050405020304" pitchFamily="18" charset="0"/>
                <a:cs typeface="Times New Roman" panose="02020603050405020304" pitchFamily="18" charset="0"/>
              </a:rPr>
              <a:t>Giải</a:t>
            </a:r>
          </a:p>
        </p:txBody>
      </p:sp>
      <p:grpSp>
        <p:nvGrpSpPr>
          <p:cNvPr id="23" name="Group 22">
            <a:extLst>
              <a:ext uri="{FF2B5EF4-FFF2-40B4-BE49-F238E27FC236}">
                <a16:creationId xmlns:a16="http://schemas.microsoft.com/office/drawing/2014/main" id="{20D803D1-7882-5F09-4B85-F9A3ACC6380B}"/>
              </a:ext>
            </a:extLst>
          </p:cNvPr>
          <p:cNvGrpSpPr/>
          <p:nvPr/>
        </p:nvGrpSpPr>
        <p:grpSpPr>
          <a:xfrm>
            <a:off x="12700" y="2735990"/>
            <a:ext cx="12415064" cy="4177470"/>
            <a:chOff x="12700" y="2735990"/>
            <a:chExt cx="12415064" cy="4177470"/>
          </a:xfrm>
        </p:grpSpPr>
        <p:sp>
          <p:nvSpPr>
            <p:cNvPr id="12" name="TextBox 11">
              <a:extLst>
                <a:ext uri="{FF2B5EF4-FFF2-40B4-BE49-F238E27FC236}">
                  <a16:creationId xmlns:a16="http://schemas.microsoft.com/office/drawing/2014/main" id="{D5AFAC98-C379-8CE5-3139-40BE9F19ECC2}"/>
                </a:ext>
              </a:extLst>
            </p:cNvPr>
            <p:cNvSpPr txBox="1"/>
            <p:nvPr/>
          </p:nvSpPr>
          <p:spPr>
            <a:xfrm>
              <a:off x="32564" y="2735990"/>
              <a:ext cx="11778435" cy="1547475"/>
            </a:xfrm>
            <a:prstGeom prst="rect">
              <a:avLst/>
            </a:prstGeom>
            <a:noFill/>
          </p:spPr>
          <p:txBody>
            <a:bodyPr wrap="square">
              <a:spAutoFit/>
            </a:bodyPr>
            <a:lstStyle/>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Gọi số tiền (nghìn đồng) được nhận của Tiến, Hùng và Mạnh lần lượt là a, b, c (a, b, c &gt; 0). </a:t>
              </a:r>
              <a:r>
                <a:rPr lang="en-US" sz="2800">
                  <a:effectLst/>
                  <a:latin typeface="Times New Roman" panose="02020603050405020304" pitchFamily="18" charset="0"/>
                  <a:ea typeface="Times New Roman" panose="02020603050405020304" pitchFamily="18" charset="0"/>
                </a:rPr>
                <a:t>Do số tiền bán cá được đem chia cho các bạn theo tỉ lệ với số con cá từng người câu được nên ta có:</a:t>
              </a:r>
              <a:endParaRPr lang="en-US" sz="2800"/>
            </a:p>
          </p:txBody>
        </p:sp>
        <p:graphicFrame>
          <p:nvGraphicFramePr>
            <p:cNvPr id="5" name="Object 4">
              <a:extLst>
                <a:ext uri="{FF2B5EF4-FFF2-40B4-BE49-F238E27FC236}">
                  <a16:creationId xmlns:a16="http://schemas.microsoft.com/office/drawing/2014/main" id="{E34E9BCF-BA69-30B2-AA20-2FAC0438D781}"/>
                </a:ext>
              </a:extLst>
            </p:cNvPr>
            <p:cNvGraphicFramePr>
              <a:graphicFrameLocks noChangeAspect="1"/>
            </p:cNvGraphicFramePr>
            <p:nvPr>
              <p:extLst>
                <p:ext uri="{D42A27DB-BD31-4B8C-83A1-F6EECF244321}">
                  <p14:modId xmlns:p14="http://schemas.microsoft.com/office/powerpoint/2010/main" val="4098913380"/>
                </p:ext>
              </p:extLst>
            </p:nvPr>
          </p:nvGraphicFramePr>
          <p:xfrm>
            <a:off x="4648200" y="3657600"/>
            <a:ext cx="1592499" cy="821935"/>
          </p:xfrm>
          <a:graphic>
            <a:graphicData uri="http://schemas.openxmlformats.org/presentationml/2006/ole">
              <mc:AlternateContent xmlns:mc="http://schemas.openxmlformats.org/markup-compatibility/2006">
                <mc:Choice xmlns:v="urn:schemas-microsoft-com:vml" Requires="v">
                  <p:oleObj spid="_x0000_s8194" name="Equation" r:id="rId4" imgW="885550" imgH="457855" progId="Equation.DSMT4">
                    <p:embed/>
                  </p:oleObj>
                </mc:Choice>
                <mc:Fallback>
                  <p:oleObj name="Equation" r:id="rId4" imgW="885550" imgH="457855" progId="Equation.DSMT4">
                    <p:embed/>
                    <p:pic>
                      <p:nvPicPr>
                        <p:cNvPr id="0" name=""/>
                        <p:cNvPicPr/>
                        <p:nvPr/>
                      </p:nvPicPr>
                      <p:blipFill>
                        <a:blip r:embed="rId5"/>
                        <a:stretch>
                          <a:fillRect/>
                        </a:stretch>
                      </p:blipFill>
                      <p:spPr>
                        <a:xfrm>
                          <a:off x="4648200" y="3657600"/>
                          <a:ext cx="1592499" cy="821935"/>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73E7BCB9-C4AF-89C1-81FC-E68EEABFDDE6}"/>
                </a:ext>
              </a:extLst>
            </p:cNvPr>
            <p:cNvSpPr txBox="1"/>
            <p:nvPr/>
          </p:nvSpPr>
          <p:spPr>
            <a:xfrm>
              <a:off x="32564" y="4361129"/>
              <a:ext cx="6223000" cy="547650"/>
            </a:xfrm>
            <a:prstGeom prst="rect">
              <a:avLst/>
            </a:prstGeom>
            <a:noFill/>
          </p:spPr>
          <p:txBody>
            <a:bodyPr wrap="square">
              <a:spAutoFit/>
            </a:bodyPr>
            <a:lstStyle/>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Theo tính chất dãy tỉ số bằng nhau, ta có:</a:t>
              </a:r>
              <a:endParaRPr lang="en-US" sz="280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069C1E16-B1FF-84FD-CEEB-62528CA0F51D}"/>
                </a:ext>
              </a:extLst>
            </p:cNvPr>
            <p:cNvGraphicFramePr>
              <a:graphicFrameLocks noChangeAspect="1"/>
            </p:cNvGraphicFramePr>
            <p:nvPr>
              <p:extLst>
                <p:ext uri="{D42A27DB-BD31-4B8C-83A1-F6EECF244321}">
                  <p14:modId xmlns:p14="http://schemas.microsoft.com/office/powerpoint/2010/main" val="3470272004"/>
                </p:ext>
              </p:extLst>
            </p:nvPr>
          </p:nvGraphicFramePr>
          <p:xfrm>
            <a:off x="3144065" y="4908779"/>
            <a:ext cx="5085536" cy="925227"/>
          </p:xfrm>
          <a:graphic>
            <a:graphicData uri="http://schemas.openxmlformats.org/presentationml/2006/ole">
              <mc:AlternateContent xmlns:mc="http://schemas.openxmlformats.org/markup-compatibility/2006">
                <mc:Choice xmlns:v="urn:schemas-microsoft-com:vml" Requires="v">
                  <p:oleObj spid="_x0000_s8195" name="Equation" r:id="rId6" imgW="2513436" imgH="457855" progId="Equation.DSMT4">
                    <p:embed/>
                  </p:oleObj>
                </mc:Choice>
                <mc:Fallback>
                  <p:oleObj name="Equation" r:id="rId6" imgW="2513436" imgH="457855" progId="Equation.DSMT4">
                    <p:embed/>
                    <p:pic>
                      <p:nvPicPr>
                        <p:cNvPr id="0" name=""/>
                        <p:cNvPicPr/>
                        <p:nvPr/>
                      </p:nvPicPr>
                      <p:blipFill>
                        <a:blip r:embed="rId7"/>
                        <a:stretch>
                          <a:fillRect/>
                        </a:stretch>
                      </p:blipFill>
                      <p:spPr>
                        <a:xfrm>
                          <a:off x="3144065" y="4908779"/>
                          <a:ext cx="5085536" cy="925227"/>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749E1438-1A0C-1F59-DD7E-C0E4C68F9C0B}"/>
                </a:ext>
              </a:extLst>
            </p:cNvPr>
            <p:cNvSpPr txBox="1"/>
            <p:nvPr/>
          </p:nvSpPr>
          <p:spPr>
            <a:xfrm>
              <a:off x="12700" y="5834006"/>
              <a:ext cx="12407900" cy="547650"/>
            </a:xfrm>
            <a:prstGeom prst="rect">
              <a:avLst/>
            </a:prstGeom>
            <a:noFill/>
          </p:spPr>
          <p:txBody>
            <a:bodyPr wrap="square">
              <a:spAutoFit/>
            </a:bodyPr>
            <a:lstStyle/>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Ta suy ra: a = 12.6 =72, b = 6.8 = 48, c =6.10 = 60.</a:t>
              </a:r>
              <a:endParaRPr lang="en-US" sz="28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769FB999-83E6-9EFF-D6C4-A6CA80D5A3EE}"/>
                </a:ext>
              </a:extLst>
            </p:cNvPr>
            <p:cNvSpPr txBox="1"/>
            <p:nvPr/>
          </p:nvSpPr>
          <p:spPr>
            <a:xfrm>
              <a:off x="19864" y="6390240"/>
              <a:ext cx="12407900" cy="523220"/>
            </a:xfrm>
            <a:prstGeom prst="rect">
              <a:avLst/>
            </a:prstGeom>
            <a:noFill/>
          </p:spPr>
          <p:txBody>
            <a:bodyPr wrap="square">
              <a:spAutoFit/>
            </a:bodyPr>
            <a:lstStyle/>
            <a:p>
              <a:r>
                <a:rPr lang="en-US" sz="2800">
                  <a:effectLst/>
                  <a:latin typeface="Times New Roman" panose="02020603050405020304" pitchFamily="18" charset="0"/>
                  <a:ea typeface="Times New Roman" panose="02020603050405020304" pitchFamily="18" charset="0"/>
                </a:rPr>
                <a:t>Vậy, số tiền được nhận của Tiến, Hùng và Mạnh lần lượt là 72; 48; 60 (nghìn đồng).</a:t>
              </a:r>
              <a:endParaRPr lang="en-US" sz="2800"/>
            </a:p>
          </p:txBody>
        </p:sp>
      </p:grpSp>
    </p:spTree>
    <p:extLst>
      <p:ext uri="{BB962C8B-B14F-4D97-AF65-F5344CB8AC3E}">
        <p14:creationId xmlns:p14="http://schemas.microsoft.com/office/powerpoint/2010/main" val="53106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Digit 60">
            <a:extLst>
              <a:ext uri="{FF2B5EF4-FFF2-40B4-BE49-F238E27FC236}">
                <a16:creationId xmlns:a16="http://schemas.microsoft.com/office/drawing/2014/main" id="{5B283245-E9FE-398F-9761-FC057CF79C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798" y="5928907"/>
            <a:ext cx="1638332" cy="9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u="sng">
                <a:solidFill>
                  <a:srgbClr val="FFFF00"/>
                </a:solidFill>
                <a:highlight>
                  <a:srgbClr val="800080"/>
                </a:highlight>
                <a:latin typeface="Times New Roman" panose="02020603050405020304" pitchFamily="18" charset="0"/>
                <a:cs typeface="Times New Roman" panose="02020603050405020304" pitchFamily="18" charset="0"/>
              </a:rPr>
              <a:t>Câu 1: </a:t>
            </a:r>
            <a:r>
              <a:rPr lang="en-US" sz="4800">
                <a:solidFill>
                  <a:srgbClr val="FFFF00"/>
                </a:solidFill>
                <a:latin typeface="Times New Roman" panose="02020603050405020304" pitchFamily="18" charset="0"/>
                <a:cs typeface="Times New Roman" panose="02020603050405020304" pitchFamily="18" charset="0"/>
              </a:rPr>
              <a:t>Cho y tỉ lệ thuận với x theo hệ số tỉ lệ là 3. Khi x = 2 thì y bằng bao nhiêu?</a:t>
            </a: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1295400" y="2850153"/>
            <a:ext cx="4114800" cy="1219200"/>
            <a:chOff x="1295400" y="2850153"/>
            <a:chExt cx="4114800" cy="12192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4114800" cy="1219200"/>
              <a:chOff x="990600" y="2743200"/>
              <a:chExt cx="4114800" cy="12192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8B00CE5-1A89-BC46-3778-ED91930AAC72}"/>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6</a:t>
              </a:r>
              <a:endParaRPr lang="en-US">
                <a:latin typeface="Times New Roman" panose="02020603050405020304" pitchFamily="18"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DDDB33A3-5BB9-9365-6CF1-3A0806441724}"/>
              </a:ext>
            </a:extLst>
          </p:cNvPr>
          <p:cNvGrpSpPr/>
          <p:nvPr/>
        </p:nvGrpSpPr>
        <p:grpSpPr>
          <a:xfrm>
            <a:off x="6180235" y="2851964"/>
            <a:ext cx="4114800" cy="1219200"/>
            <a:chOff x="1295400" y="2850153"/>
            <a:chExt cx="4114800" cy="1219200"/>
          </a:xfrm>
        </p:grpSpPr>
        <p:grpSp>
          <p:nvGrpSpPr>
            <p:cNvPr id="36" name="Group 35">
              <a:extLst>
                <a:ext uri="{FF2B5EF4-FFF2-40B4-BE49-F238E27FC236}">
                  <a16:creationId xmlns:a16="http://schemas.microsoft.com/office/drawing/2014/main" id="{91BC9BB2-DBBB-39BA-0E81-4C36E6B1770E}"/>
                </a:ext>
              </a:extLst>
            </p:cNvPr>
            <p:cNvGrpSpPr/>
            <p:nvPr/>
          </p:nvGrpSpPr>
          <p:grpSpPr>
            <a:xfrm>
              <a:off x="1295400" y="2850153"/>
              <a:ext cx="4114800" cy="1219200"/>
              <a:chOff x="990600" y="2743200"/>
              <a:chExt cx="4114800" cy="1219200"/>
            </a:xfrm>
          </p:grpSpPr>
          <p:sp>
            <p:nvSpPr>
              <p:cNvPr id="38" name="Rectangle: Rounded Corners 37">
                <a:extLst>
                  <a:ext uri="{FF2B5EF4-FFF2-40B4-BE49-F238E27FC236}">
                    <a16:creationId xmlns:a16="http://schemas.microsoft.com/office/drawing/2014/main" id="{B40EA4AC-C073-E2A0-A129-CA5A68B1D316}"/>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9" name="Oval 38">
                <a:extLst>
                  <a:ext uri="{FF2B5EF4-FFF2-40B4-BE49-F238E27FC236}">
                    <a16:creationId xmlns:a16="http://schemas.microsoft.com/office/drawing/2014/main" id="{3FB0A983-5689-377E-9762-0C2C6D83AA2A}"/>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B</a:t>
                </a:r>
              </a:p>
            </p:txBody>
          </p:sp>
        </p:grpSp>
        <p:sp>
          <p:nvSpPr>
            <p:cNvPr id="37" name="Rectangle 36">
              <a:extLst>
                <a:ext uri="{FF2B5EF4-FFF2-40B4-BE49-F238E27FC236}">
                  <a16:creationId xmlns:a16="http://schemas.microsoft.com/office/drawing/2014/main" id="{FE52D12E-919B-0E1C-5ADD-112DD481A9BB}"/>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3</a:t>
              </a:r>
              <a:endParaRPr lang="en-US">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39E2B34A-0206-D7CB-5992-EC00905E279D}"/>
              </a:ext>
            </a:extLst>
          </p:cNvPr>
          <p:cNvGrpSpPr/>
          <p:nvPr/>
        </p:nvGrpSpPr>
        <p:grpSpPr>
          <a:xfrm>
            <a:off x="1295400" y="4389530"/>
            <a:ext cx="4114800" cy="1219200"/>
            <a:chOff x="1295400" y="2850153"/>
            <a:chExt cx="4114800" cy="1219200"/>
          </a:xfrm>
        </p:grpSpPr>
        <p:grpSp>
          <p:nvGrpSpPr>
            <p:cNvPr id="41" name="Group 40">
              <a:extLst>
                <a:ext uri="{FF2B5EF4-FFF2-40B4-BE49-F238E27FC236}">
                  <a16:creationId xmlns:a16="http://schemas.microsoft.com/office/drawing/2014/main" id="{72420D69-5CB9-D3E2-5BB9-C9241E7417B5}"/>
                </a:ext>
              </a:extLst>
            </p:cNvPr>
            <p:cNvGrpSpPr/>
            <p:nvPr/>
          </p:nvGrpSpPr>
          <p:grpSpPr>
            <a:xfrm>
              <a:off x="1295400" y="2850153"/>
              <a:ext cx="4114800" cy="1219200"/>
              <a:chOff x="990600" y="2743200"/>
              <a:chExt cx="4114800" cy="1219200"/>
            </a:xfrm>
          </p:grpSpPr>
          <p:sp>
            <p:nvSpPr>
              <p:cNvPr id="43" name="Rectangle: Rounded Corners 42">
                <a:extLst>
                  <a:ext uri="{FF2B5EF4-FFF2-40B4-BE49-F238E27FC236}">
                    <a16:creationId xmlns:a16="http://schemas.microsoft.com/office/drawing/2014/main" id="{A39ABB06-7095-0C24-620F-95C6C3B312AA}"/>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4" name="Oval 43">
                <a:extLst>
                  <a:ext uri="{FF2B5EF4-FFF2-40B4-BE49-F238E27FC236}">
                    <a16:creationId xmlns:a16="http://schemas.microsoft.com/office/drawing/2014/main" id="{6776C1E8-D416-EC7E-E371-FF00CB7ED81E}"/>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C</a:t>
                </a:r>
              </a:p>
            </p:txBody>
          </p:sp>
        </p:grpSp>
        <p:sp>
          <p:nvSpPr>
            <p:cNvPr id="42" name="Rectangle 41">
              <a:extLst>
                <a:ext uri="{FF2B5EF4-FFF2-40B4-BE49-F238E27FC236}">
                  <a16:creationId xmlns:a16="http://schemas.microsoft.com/office/drawing/2014/main" id="{421E7B37-E866-99C6-C8E7-FA727E57657D}"/>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2</a:t>
              </a:r>
              <a:endParaRPr lang="en-US">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FF07901C-3A81-B41D-D149-1517F9B34C6C}"/>
              </a:ext>
            </a:extLst>
          </p:cNvPr>
          <p:cNvGrpSpPr/>
          <p:nvPr/>
        </p:nvGrpSpPr>
        <p:grpSpPr>
          <a:xfrm>
            <a:off x="6180235" y="4422277"/>
            <a:ext cx="4114800" cy="1219200"/>
            <a:chOff x="1295400" y="2850153"/>
            <a:chExt cx="4114800" cy="1219200"/>
          </a:xfrm>
        </p:grpSpPr>
        <p:grpSp>
          <p:nvGrpSpPr>
            <p:cNvPr id="46" name="Group 45">
              <a:extLst>
                <a:ext uri="{FF2B5EF4-FFF2-40B4-BE49-F238E27FC236}">
                  <a16:creationId xmlns:a16="http://schemas.microsoft.com/office/drawing/2014/main" id="{22A6FC4E-4C35-6D58-24EB-63A266E98698}"/>
                </a:ext>
              </a:extLst>
            </p:cNvPr>
            <p:cNvGrpSpPr/>
            <p:nvPr/>
          </p:nvGrpSpPr>
          <p:grpSpPr>
            <a:xfrm>
              <a:off x="1295400" y="2850153"/>
              <a:ext cx="4114800" cy="1219200"/>
              <a:chOff x="990600" y="2743200"/>
              <a:chExt cx="4114800" cy="1219200"/>
            </a:xfrm>
          </p:grpSpPr>
          <p:sp>
            <p:nvSpPr>
              <p:cNvPr id="48" name="Rectangle: Rounded Corners 47">
                <a:extLst>
                  <a:ext uri="{FF2B5EF4-FFF2-40B4-BE49-F238E27FC236}">
                    <a16:creationId xmlns:a16="http://schemas.microsoft.com/office/drawing/2014/main" id="{545B5EE9-4CCD-ED69-E0AA-EAFF4D96B69C}"/>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 name="Oval 48">
                <a:extLst>
                  <a:ext uri="{FF2B5EF4-FFF2-40B4-BE49-F238E27FC236}">
                    <a16:creationId xmlns:a16="http://schemas.microsoft.com/office/drawing/2014/main" id="{B8C69074-11E6-843B-AC66-D04A9DF0D124}"/>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D</a:t>
                </a:r>
              </a:p>
            </p:txBody>
          </p:sp>
        </p:grpSp>
        <p:sp>
          <p:nvSpPr>
            <p:cNvPr id="47" name="Rectangle 46">
              <a:extLst>
                <a:ext uri="{FF2B5EF4-FFF2-40B4-BE49-F238E27FC236}">
                  <a16:creationId xmlns:a16="http://schemas.microsoft.com/office/drawing/2014/main" id="{00FF7966-8AC5-A46E-7C00-4DBB4710E4D5}"/>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-6</a:t>
              </a:r>
              <a:endParaRPr lang="en-US" sz="16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20405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55" name="Group 75">
            <a:extLst>
              <a:ext uri="{FF2B5EF4-FFF2-40B4-BE49-F238E27FC236}">
                <a16:creationId xmlns:a16="http://schemas.microsoft.com/office/drawing/2014/main" id="{3598CB45-D824-CF7E-7540-D6C1AD7D5230}"/>
              </a:ext>
            </a:extLst>
          </p:cNvPr>
          <p:cNvGraphicFramePr>
            <a:graphicFrameLocks noGrp="1"/>
          </p:cNvGraphicFramePr>
          <p:nvPr>
            <p:extLst>
              <p:ext uri="{D42A27DB-BD31-4B8C-83A1-F6EECF244321}">
                <p14:modId xmlns:p14="http://schemas.microsoft.com/office/powerpoint/2010/main" val="3064628326"/>
              </p:ext>
            </p:extLst>
          </p:nvPr>
        </p:nvGraphicFramePr>
        <p:xfrm>
          <a:off x="1654175" y="2819400"/>
          <a:ext cx="8883650" cy="3013076"/>
        </p:xfrm>
        <a:graphic>
          <a:graphicData uri="http://schemas.openxmlformats.org/drawingml/2006/table">
            <a:tbl>
              <a:tblPr/>
              <a:tblGrid>
                <a:gridCol w="808037">
                  <a:extLst>
                    <a:ext uri="{9D8B030D-6E8A-4147-A177-3AD203B41FA5}">
                      <a16:colId xmlns:a16="http://schemas.microsoft.com/office/drawing/2014/main" val="20000"/>
                    </a:ext>
                  </a:extLst>
                </a:gridCol>
                <a:gridCol w="806450">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808038">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gridCol w="806450">
                  <a:extLst>
                    <a:ext uri="{9D8B030D-6E8A-4147-A177-3AD203B41FA5}">
                      <a16:colId xmlns:a16="http://schemas.microsoft.com/office/drawing/2014/main" val="20005"/>
                    </a:ext>
                  </a:extLst>
                </a:gridCol>
                <a:gridCol w="809625">
                  <a:extLst>
                    <a:ext uri="{9D8B030D-6E8A-4147-A177-3AD203B41FA5}">
                      <a16:colId xmlns:a16="http://schemas.microsoft.com/office/drawing/2014/main" val="20006"/>
                    </a:ext>
                  </a:extLst>
                </a:gridCol>
                <a:gridCol w="808038">
                  <a:extLst>
                    <a:ext uri="{9D8B030D-6E8A-4147-A177-3AD203B41FA5}">
                      <a16:colId xmlns:a16="http://schemas.microsoft.com/office/drawing/2014/main" val="20007"/>
                    </a:ext>
                  </a:extLst>
                </a:gridCol>
                <a:gridCol w="806450">
                  <a:extLst>
                    <a:ext uri="{9D8B030D-6E8A-4147-A177-3AD203B41FA5}">
                      <a16:colId xmlns:a16="http://schemas.microsoft.com/office/drawing/2014/main" val="20008"/>
                    </a:ext>
                  </a:extLst>
                </a:gridCol>
                <a:gridCol w="808037">
                  <a:extLst>
                    <a:ext uri="{9D8B030D-6E8A-4147-A177-3AD203B41FA5}">
                      <a16:colId xmlns:a16="http://schemas.microsoft.com/office/drawing/2014/main" val="20009"/>
                    </a:ext>
                  </a:extLst>
                </a:gridCol>
                <a:gridCol w="808038">
                  <a:extLst>
                    <a:ext uri="{9D8B030D-6E8A-4147-A177-3AD203B41FA5}">
                      <a16:colId xmlns:a16="http://schemas.microsoft.com/office/drawing/2014/main" val="20010"/>
                    </a:ext>
                  </a:extLst>
                </a:gridCol>
              </a:tblGrid>
              <a:tr h="98903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-4</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6</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5</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7</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79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y</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6</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-3</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0</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18</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9</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15</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-6</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21</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2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chữ</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Ỉ</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L</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Ệ</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H</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U</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Ậ</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bl>
          </a:graphicData>
        </a:graphic>
      </p:graphicFrame>
      <p:sp>
        <p:nvSpPr>
          <p:cNvPr id="4157" name="Text Box 61">
            <a:extLst>
              <a:ext uri="{FF2B5EF4-FFF2-40B4-BE49-F238E27FC236}">
                <a16:creationId xmlns:a16="http://schemas.microsoft.com/office/drawing/2014/main" id="{7516F2F2-5B4C-A67C-064E-F3E13306311D}"/>
              </a:ext>
            </a:extLst>
          </p:cNvPr>
          <p:cNvSpPr txBox="1">
            <a:spLocks noChangeArrowheads="1"/>
          </p:cNvSpPr>
          <p:nvPr/>
        </p:nvSpPr>
        <p:spPr bwMode="auto">
          <a:xfrm>
            <a:off x="1889125" y="268288"/>
            <a:ext cx="838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u="sng">
                <a:solidFill>
                  <a:srgbClr val="FF0000"/>
                </a:solidFill>
                <a:latin typeface="Times New Roman" panose="02020603050405020304" pitchFamily="18" charset="0"/>
                <a:cs typeface="Times New Roman" panose="02020603050405020304" pitchFamily="18" charset="0"/>
              </a:rPr>
              <a:t>KHỞI ĐỘNG: </a:t>
            </a:r>
            <a:r>
              <a:rPr lang="en-US" altLang="en-US" b="1">
                <a:solidFill>
                  <a:srgbClr val="FF0000"/>
                </a:solidFill>
                <a:latin typeface="Times New Roman" panose="02020603050405020304" pitchFamily="18" charset="0"/>
                <a:cs typeface="Times New Roman" panose="02020603050405020304" pitchFamily="18" charset="0"/>
              </a:rPr>
              <a:t>Đi tìm “Ô chữ bí mật”</a:t>
            </a:r>
            <a:r>
              <a:rPr lang="en-US" altLang="en-US" b="1">
                <a:solidFill>
                  <a:srgbClr val="FF0000"/>
                </a:solidFill>
                <a:latin typeface=".VnTime" panose="020B7200000000000000" pitchFamily="34" charset="0"/>
              </a:rPr>
              <a:t>.</a:t>
            </a:r>
          </a:p>
        </p:txBody>
      </p:sp>
      <p:sp>
        <p:nvSpPr>
          <p:cNvPr id="4158" name="Text Box 62">
            <a:extLst>
              <a:ext uri="{FF2B5EF4-FFF2-40B4-BE49-F238E27FC236}">
                <a16:creationId xmlns:a16="http://schemas.microsoft.com/office/drawing/2014/main" id="{A666368C-9D03-390D-AD99-387201142DDA}"/>
              </a:ext>
            </a:extLst>
          </p:cNvPr>
          <p:cNvSpPr txBox="1">
            <a:spLocks noChangeArrowheads="1"/>
          </p:cNvSpPr>
          <p:nvPr/>
        </p:nvSpPr>
        <p:spPr bwMode="auto">
          <a:xfrm>
            <a:off x="2285999" y="976313"/>
            <a:ext cx="952500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a:latin typeface="Times New Roman" panose="02020603050405020304" pitchFamily="18" charset="0"/>
                <a:cs typeface="Times New Roman" panose="02020603050405020304" pitchFamily="18" charset="0"/>
              </a:rPr>
              <a:t>Biết x và y là hai đại lượng tỉ lệ thuận. Các em hãy điền số thích hợp vào ô trống để tìm được “ Ô chữ bí mật”. Các em có thể trả lời ô chữ bất cứ lúc nào.</a:t>
            </a:r>
          </a:p>
        </p:txBody>
      </p:sp>
      <p:sp>
        <p:nvSpPr>
          <p:cNvPr id="20548" name="AutoShape 68">
            <a:hlinkClick r:id="" action="ppaction://noaction" highlightClick="1"/>
            <a:extLst>
              <a:ext uri="{FF2B5EF4-FFF2-40B4-BE49-F238E27FC236}">
                <a16:creationId xmlns:a16="http://schemas.microsoft.com/office/drawing/2014/main" id="{3E4900C8-0C20-B373-13BF-34E3580BD74F}"/>
              </a:ext>
            </a:extLst>
          </p:cNvPr>
          <p:cNvSpPr>
            <a:spLocks noChangeArrowheads="1"/>
          </p:cNvSpPr>
          <p:nvPr/>
        </p:nvSpPr>
        <p:spPr bwMode="auto">
          <a:xfrm>
            <a:off x="4083050" y="2835274"/>
            <a:ext cx="793749" cy="968375"/>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 name="AutoShape 68">
            <a:hlinkClick r:id="" action="ppaction://noaction" highlightClick="1"/>
            <a:extLst>
              <a:ext uri="{FF2B5EF4-FFF2-40B4-BE49-F238E27FC236}">
                <a16:creationId xmlns:a16="http://schemas.microsoft.com/office/drawing/2014/main" id="{DABFC2F1-76F4-6A41-31EA-5A0C9AE81926}"/>
              </a:ext>
            </a:extLst>
          </p:cNvPr>
          <p:cNvSpPr>
            <a:spLocks noChangeArrowheads="1"/>
          </p:cNvSpPr>
          <p:nvPr/>
        </p:nvSpPr>
        <p:spPr bwMode="auto">
          <a:xfrm>
            <a:off x="6511925" y="2835274"/>
            <a:ext cx="793749" cy="968375"/>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 name="AutoShape 68">
            <a:hlinkClick r:id="" action="ppaction://noaction" highlightClick="1"/>
            <a:extLst>
              <a:ext uri="{FF2B5EF4-FFF2-40B4-BE49-F238E27FC236}">
                <a16:creationId xmlns:a16="http://schemas.microsoft.com/office/drawing/2014/main" id="{AFABE49C-1AA4-1902-4696-E73CE17EB352}"/>
              </a:ext>
            </a:extLst>
          </p:cNvPr>
          <p:cNvSpPr>
            <a:spLocks noChangeArrowheads="1"/>
          </p:cNvSpPr>
          <p:nvPr/>
        </p:nvSpPr>
        <p:spPr bwMode="auto">
          <a:xfrm>
            <a:off x="8128000" y="2835273"/>
            <a:ext cx="793749" cy="968375"/>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 name="AutoShape 68">
            <a:hlinkClick r:id="" action="ppaction://noaction" highlightClick="1"/>
            <a:extLst>
              <a:ext uri="{FF2B5EF4-FFF2-40B4-BE49-F238E27FC236}">
                <a16:creationId xmlns:a16="http://schemas.microsoft.com/office/drawing/2014/main" id="{3FC2993B-24C0-979B-A583-F5F212534D11}"/>
              </a:ext>
            </a:extLst>
          </p:cNvPr>
          <p:cNvSpPr>
            <a:spLocks noChangeArrowheads="1"/>
          </p:cNvSpPr>
          <p:nvPr/>
        </p:nvSpPr>
        <p:spPr bwMode="auto">
          <a:xfrm>
            <a:off x="9744075" y="2819400"/>
            <a:ext cx="793749" cy="968375"/>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 name="AutoShape 68">
            <a:hlinkClick r:id="" action="ppaction://noaction" highlightClick="1"/>
            <a:extLst>
              <a:ext uri="{FF2B5EF4-FFF2-40B4-BE49-F238E27FC236}">
                <a16:creationId xmlns:a16="http://schemas.microsoft.com/office/drawing/2014/main" id="{7380B596-F235-5B03-50B3-D07B3BF8DC05}"/>
              </a:ext>
            </a:extLst>
          </p:cNvPr>
          <p:cNvSpPr>
            <a:spLocks noChangeArrowheads="1"/>
          </p:cNvSpPr>
          <p:nvPr/>
        </p:nvSpPr>
        <p:spPr bwMode="auto">
          <a:xfrm>
            <a:off x="8936037" y="3816350"/>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 name="AutoShape 68">
            <a:hlinkClick r:id="" action="ppaction://noaction" highlightClick="1"/>
            <a:extLst>
              <a:ext uri="{FF2B5EF4-FFF2-40B4-BE49-F238E27FC236}">
                <a16:creationId xmlns:a16="http://schemas.microsoft.com/office/drawing/2014/main" id="{B86B72D9-9346-9C3A-7297-C54060948B7A}"/>
              </a:ext>
            </a:extLst>
          </p:cNvPr>
          <p:cNvSpPr>
            <a:spLocks noChangeArrowheads="1"/>
          </p:cNvSpPr>
          <p:nvPr/>
        </p:nvSpPr>
        <p:spPr bwMode="auto">
          <a:xfrm>
            <a:off x="7324724" y="3816350"/>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 name="AutoShape 68">
            <a:hlinkClick r:id="" action="ppaction://noaction" highlightClick="1"/>
            <a:extLst>
              <a:ext uri="{FF2B5EF4-FFF2-40B4-BE49-F238E27FC236}">
                <a16:creationId xmlns:a16="http://schemas.microsoft.com/office/drawing/2014/main" id="{FACFB71F-D8BF-C1C1-1762-577E5A234D81}"/>
              </a:ext>
            </a:extLst>
          </p:cNvPr>
          <p:cNvSpPr>
            <a:spLocks noChangeArrowheads="1"/>
          </p:cNvSpPr>
          <p:nvPr/>
        </p:nvSpPr>
        <p:spPr bwMode="auto">
          <a:xfrm>
            <a:off x="5695951" y="3816350"/>
            <a:ext cx="796924"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 name="AutoShape 68">
            <a:hlinkClick r:id="" action="ppaction://noaction" highlightClick="1"/>
            <a:extLst>
              <a:ext uri="{FF2B5EF4-FFF2-40B4-BE49-F238E27FC236}">
                <a16:creationId xmlns:a16="http://schemas.microsoft.com/office/drawing/2014/main" id="{441EB275-FE72-2D62-FCEE-32F0B19F9F81}"/>
              </a:ext>
            </a:extLst>
          </p:cNvPr>
          <p:cNvSpPr>
            <a:spLocks noChangeArrowheads="1"/>
          </p:cNvSpPr>
          <p:nvPr/>
        </p:nvSpPr>
        <p:spPr bwMode="auto">
          <a:xfrm>
            <a:off x="4889501" y="3822698"/>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 name="AutoShape 68">
            <a:hlinkClick r:id="" action="ppaction://noaction" highlightClick="1"/>
            <a:extLst>
              <a:ext uri="{FF2B5EF4-FFF2-40B4-BE49-F238E27FC236}">
                <a16:creationId xmlns:a16="http://schemas.microsoft.com/office/drawing/2014/main" id="{8DE6C54A-A056-BF70-65B2-EAB718022851}"/>
              </a:ext>
            </a:extLst>
          </p:cNvPr>
          <p:cNvSpPr>
            <a:spLocks noChangeArrowheads="1"/>
          </p:cNvSpPr>
          <p:nvPr/>
        </p:nvSpPr>
        <p:spPr bwMode="auto">
          <a:xfrm>
            <a:off x="3276603" y="3816348"/>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 name="AutoShape 68">
            <a:hlinkClick r:id="" action="ppaction://noaction" highlightClick="1"/>
            <a:extLst>
              <a:ext uri="{FF2B5EF4-FFF2-40B4-BE49-F238E27FC236}">
                <a16:creationId xmlns:a16="http://schemas.microsoft.com/office/drawing/2014/main" id="{CDA9CE7A-861A-156F-F17D-90A8A011EFA5}"/>
              </a:ext>
            </a:extLst>
          </p:cNvPr>
          <p:cNvSpPr>
            <a:spLocks noChangeArrowheads="1"/>
          </p:cNvSpPr>
          <p:nvPr/>
        </p:nvSpPr>
        <p:spPr bwMode="auto">
          <a:xfrm>
            <a:off x="3273427" y="4819650"/>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 name="AutoShape 68">
            <a:hlinkClick r:id="" action="ppaction://noaction" highlightClick="1"/>
            <a:extLst>
              <a:ext uri="{FF2B5EF4-FFF2-40B4-BE49-F238E27FC236}">
                <a16:creationId xmlns:a16="http://schemas.microsoft.com/office/drawing/2014/main" id="{8AA3B1E4-0592-33EB-84BC-341A883AF677}"/>
              </a:ext>
            </a:extLst>
          </p:cNvPr>
          <p:cNvSpPr>
            <a:spLocks noChangeArrowheads="1"/>
          </p:cNvSpPr>
          <p:nvPr/>
        </p:nvSpPr>
        <p:spPr bwMode="auto">
          <a:xfrm>
            <a:off x="4089402" y="4821237"/>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 name="AutoShape 68">
            <a:hlinkClick r:id="" action="ppaction://noaction" highlightClick="1"/>
            <a:extLst>
              <a:ext uri="{FF2B5EF4-FFF2-40B4-BE49-F238E27FC236}">
                <a16:creationId xmlns:a16="http://schemas.microsoft.com/office/drawing/2014/main" id="{DA5FD0E9-4988-A6A0-C80C-E9E629D9C0D7}"/>
              </a:ext>
            </a:extLst>
          </p:cNvPr>
          <p:cNvSpPr>
            <a:spLocks noChangeArrowheads="1"/>
          </p:cNvSpPr>
          <p:nvPr/>
        </p:nvSpPr>
        <p:spPr bwMode="auto">
          <a:xfrm>
            <a:off x="4892677" y="4813300"/>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 name="AutoShape 68">
            <a:hlinkClick r:id="" action="ppaction://noaction" highlightClick="1"/>
            <a:extLst>
              <a:ext uri="{FF2B5EF4-FFF2-40B4-BE49-F238E27FC236}">
                <a16:creationId xmlns:a16="http://schemas.microsoft.com/office/drawing/2014/main" id="{1ABC1EDD-DD26-64D5-A44F-2F079C5E43E4}"/>
              </a:ext>
            </a:extLst>
          </p:cNvPr>
          <p:cNvSpPr>
            <a:spLocks noChangeArrowheads="1"/>
          </p:cNvSpPr>
          <p:nvPr/>
        </p:nvSpPr>
        <p:spPr bwMode="auto">
          <a:xfrm>
            <a:off x="5699126" y="4819650"/>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AutoShape 68">
            <a:hlinkClick r:id="" action="ppaction://noaction" highlightClick="1"/>
            <a:extLst>
              <a:ext uri="{FF2B5EF4-FFF2-40B4-BE49-F238E27FC236}">
                <a16:creationId xmlns:a16="http://schemas.microsoft.com/office/drawing/2014/main" id="{739CABB6-AE82-6AB4-976C-C7CAB0C548E5}"/>
              </a:ext>
            </a:extLst>
          </p:cNvPr>
          <p:cNvSpPr>
            <a:spLocks noChangeArrowheads="1"/>
          </p:cNvSpPr>
          <p:nvPr/>
        </p:nvSpPr>
        <p:spPr bwMode="auto">
          <a:xfrm>
            <a:off x="6515100" y="4819650"/>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 name="AutoShape 68">
            <a:hlinkClick r:id="" action="ppaction://noaction" highlightClick="1"/>
            <a:extLst>
              <a:ext uri="{FF2B5EF4-FFF2-40B4-BE49-F238E27FC236}">
                <a16:creationId xmlns:a16="http://schemas.microsoft.com/office/drawing/2014/main" id="{F2ACF469-6411-527B-5176-062D6055A3B7}"/>
              </a:ext>
            </a:extLst>
          </p:cNvPr>
          <p:cNvSpPr>
            <a:spLocks noChangeArrowheads="1"/>
          </p:cNvSpPr>
          <p:nvPr/>
        </p:nvSpPr>
        <p:spPr bwMode="auto">
          <a:xfrm>
            <a:off x="7321552" y="4806948"/>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 name="AutoShape 68">
            <a:hlinkClick r:id="" action="ppaction://noaction" highlightClick="1"/>
            <a:extLst>
              <a:ext uri="{FF2B5EF4-FFF2-40B4-BE49-F238E27FC236}">
                <a16:creationId xmlns:a16="http://schemas.microsoft.com/office/drawing/2014/main" id="{CBA657B8-7CFE-9A43-FB77-282285F0AFDA}"/>
              </a:ext>
            </a:extLst>
          </p:cNvPr>
          <p:cNvSpPr>
            <a:spLocks noChangeArrowheads="1"/>
          </p:cNvSpPr>
          <p:nvPr/>
        </p:nvSpPr>
        <p:spPr bwMode="auto">
          <a:xfrm>
            <a:off x="8128000" y="4832350"/>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 name="AutoShape 68">
            <a:hlinkClick r:id="" action="ppaction://noaction" highlightClick="1"/>
            <a:extLst>
              <a:ext uri="{FF2B5EF4-FFF2-40B4-BE49-F238E27FC236}">
                <a16:creationId xmlns:a16="http://schemas.microsoft.com/office/drawing/2014/main" id="{45A20A20-A554-FD38-DD01-0AB524D1E669}"/>
              </a:ext>
            </a:extLst>
          </p:cNvPr>
          <p:cNvSpPr>
            <a:spLocks noChangeArrowheads="1"/>
          </p:cNvSpPr>
          <p:nvPr/>
        </p:nvSpPr>
        <p:spPr bwMode="auto">
          <a:xfrm>
            <a:off x="8934448" y="4832352"/>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 name="AutoShape 68">
            <a:hlinkClick r:id="" action="ppaction://noaction" highlightClick="1"/>
            <a:extLst>
              <a:ext uri="{FF2B5EF4-FFF2-40B4-BE49-F238E27FC236}">
                <a16:creationId xmlns:a16="http://schemas.microsoft.com/office/drawing/2014/main" id="{8D0FA058-BD54-8B3E-A12D-D6ACFB963F53}"/>
              </a:ext>
            </a:extLst>
          </p:cNvPr>
          <p:cNvSpPr>
            <a:spLocks noChangeArrowheads="1"/>
          </p:cNvSpPr>
          <p:nvPr/>
        </p:nvSpPr>
        <p:spPr bwMode="auto">
          <a:xfrm>
            <a:off x="9740896" y="4832354"/>
            <a:ext cx="793749" cy="9715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 name="Group 1">
            <a:extLst>
              <a:ext uri="{FF2B5EF4-FFF2-40B4-BE49-F238E27FC236}">
                <a16:creationId xmlns:a16="http://schemas.microsoft.com/office/drawing/2014/main" id="{D829E05B-5B52-2EFC-59AA-3C78379781CC}"/>
              </a:ext>
            </a:extLst>
          </p:cNvPr>
          <p:cNvGrpSpPr/>
          <p:nvPr/>
        </p:nvGrpSpPr>
        <p:grpSpPr>
          <a:xfrm>
            <a:off x="228600" y="402545"/>
            <a:ext cx="1831529" cy="1866430"/>
            <a:chOff x="22231" y="2286002"/>
            <a:chExt cx="1831529" cy="1866430"/>
          </a:xfrm>
        </p:grpSpPr>
        <p:sp>
          <p:nvSpPr>
            <p:cNvPr id="40" name="Oval 39">
              <a:extLst>
                <a:ext uri="{FF2B5EF4-FFF2-40B4-BE49-F238E27FC236}">
                  <a16:creationId xmlns:a16="http://schemas.microsoft.com/office/drawing/2014/main" id="{AC5160AF-C472-4C1D-014F-999000894BFF}"/>
                </a:ext>
              </a:extLst>
            </p:cNvPr>
            <p:cNvSpPr/>
            <p:nvPr/>
          </p:nvSpPr>
          <p:spPr>
            <a:xfrm>
              <a:off x="22231" y="2286002"/>
              <a:ext cx="1831529" cy="1866430"/>
            </a:xfrm>
            <a:prstGeom prst="ellipse">
              <a:avLst/>
            </a:prstGeom>
            <a:solidFill>
              <a:srgbClr val="C0000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41" name="Rectangle 40" descr="Sign Language">
              <a:extLst>
                <a:ext uri="{FF2B5EF4-FFF2-40B4-BE49-F238E27FC236}">
                  <a16:creationId xmlns:a16="http://schemas.microsoft.com/office/drawing/2014/main" id="{6169C619-C3BD-1205-44C1-FB56161B3996}"/>
                </a:ext>
              </a:extLst>
            </p:cNvPr>
            <p:cNvSpPr/>
            <p:nvPr/>
          </p:nvSpPr>
          <p:spPr>
            <a:xfrm>
              <a:off x="304824" y="2683766"/>
              <a:ext cx="1050878" cy="1070902"/>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4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0548"/>
                                        </p:tgtEl>
                                      </p:cBhvr>
                                    </p:animEffect>
                                    <p:set>
                                      <p:cBhvr>
                                        <p:cTn id="7" dur="1" fill="hold">
                                          <p:stCondLst>
                                            <p:cond delay="499"/>
                                          </p:stCondLst>
                                        </p:cTn>
                                        <p:tgtEl>
                                          <p:spTgt spid="20548"/>
                                        </p:tgtEl>
                                        <p:attrNameLst>
                                          <p:attrName>style.visibility</p:attrName>
                                        </p:attrNameLst>
                                      </p:cBhvr>
                                      <p:to>
                                        <p:strVal val="hidden"/>
                                      </p:to>
                                    </p:set>
                                  </p:childTnLst>
                                </p:cTn>
                              </p:par>
                            </p:childTnLst>
                          </p:cTn>
                        </p:par>
                      </p:childTnLst>
                    </p:cTn>
                  </p:par>
                </p:childTnLst>
              </p:cTn>
              <p:nextCondLst>
                <p:cond evt="onClick" delay="0">
                  <p:tgtEl>
                    <p:spTgt spid="20548"/>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nodeType="clickEffect">
                                  <p:stCondLst>
                                    <p:cond delay="0"/>
                                  </p:stCondLst>
                                  <p:childTnLst>
                                    <p:animEffect transition="out" filter="box(in)">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4" presetClass="exit" presetSubtype="16" fill="hold" nodeType="clickEffect">
                                  <p:stCondLst>
                                    <p:cond delay="0"/>
                                  </p:stCondLst>
                                  <p:childTnLst>
                                    <p:animEffect transition="out" filter="box(in)">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4" presetClass="exit" presetSubtype="16" fill="hold" nodeType="clickEffect">
                                  <p:stCondLst>
                                    <p:cond delay="0"/>
                                  </p:stCondLst>
                                  <p:childTnLst>
                                    <p:animEffect transition="out" filter="box(in)">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4" presetClass="exit" presetSubtype="16" fill="hold" nodeType="clickEffect">
                                  <p:stCondLst>
                                    <p:cond delay="0"/>
                                  </p:stCondLst>
                                  <p:childTnLst>
                                    <p:animEffect transition="out" filter="box(in)">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30"/>
                    </p:tgtEl>
                  </p:cond>
                </p:stCondLst>
                <p:endSync evt="end" delay="0">
                  <p:rtn val="all"/>
                </p:endSync>
                <p:childTnLst>
                  <p:par>
                    <p:cTn id="51" fill="hold">
                      <p:stCondLst>
                        <p:cond delay="0"/>
                      </p:stCondLst>
                      <p:childTnLst>
                        <p:par>
                          <p:cTn id="52" fill="hold">
                            <p:stCondLst>
                              <p:cond delay="0"/>
                            </p:stCondLst>
                            <p:childTnLst>
                              <p:par>
                                <p:cTn id="53" presetID="4" presetClass="exit" presetSubtype="16" fill="hold" nodeType="clickEffect">
                                  <p:stCondLst>
                                    <p:cond delay="0"/>
                                  </p:stCondLst>
                                  <p:childTnLst>
                                    <p:animEffect transition="out" filter="box(in)">
                                      <p:cBhvr>
                                        <p:cTn id="54" dur="500"/>
                                        <p:tgtEl>
                                          <p:spTgt spid="30"/>
                                        </p:tgtEl>
                                      </p:cBhvr>
                                    </p:animEffect>
                                    <p:set>
                                      <p:cBhvr>
                                        <p:cTn id="5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4" presetClass="exit" presetSubtype="16" fill="hold" nodeType="clickEffect">
                                  <p:stCondLst>
                                    <p:cond delay="0"/>
                                  </p:stCondLst>
                                  <p:childTnLst>
                                    <p:animEffect transition="out" filter="box(in)">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2" restart="whenNotActive" fill="hold" evtFilter="cancelBubble" nodeType="interactiveSeq">
                <p:stCondLst>
                  <p:cond evt="onClick" delay="0">
                    <p:tgtEl>
                      <p:spTgt spid="32"/>
                    </p:tgtEl>
                  </p:cond>
                </p:stCondLst>
                <p:endSync evt="end" delay="0">
                  <p:rtn val="all"/>
                </p:endSync>
                <p:childTnLst>
                  <p:par>
                    <p:cTn id="63" fill="hold">
                      <p:stCondLst>
                        <p:cond delay="0"/>
                      </p:stCondLst>
                      <p:childTnLst>
                        <p:par>
                          <p:cTn id="64" fill="hold">
                            <p:stCondLst>
                              <p:cond delay="0"/>
                            </p:stCondLst>
                            <p:childTnLst>
                              <p:par>
                                <p:cTn id="65" presetID="4" presetClass="exit" presetSubtype="16" fill="hold" nodeType="clickEffect">
                                  <p:stCondLst>
                                    <p:cond delay="0"/>
                                  </p:stCondLst>
                                  <p:childTnLst>
                                    <p:animEffect transition="out" filter="box(in)">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8" restart="whenNotActive" fill="hold" evtFilter="cancelBubble" nodeType="interactiveSeq">
                <p:stCondLst>
                  <p:cond evt="onClick" delay="0">
                    <p:tgtEl>
                      <p:spTgt spid="33"/>
                    </p:tgtEl>
                  </p:cond>
                </p:stCondLst>
                <p:endSync evt="end" delay="0">
                  <p:rtn val="all"/>
                </p:endSync>
                <p:childTnLst>
                  <p:par>
                    <p:cTn id="69" fill="hold">
                      <p:stCondLst>
                        <p:cond delay="0"/>
                      </p:stCondLst>
                      <p:childTnLst>
                        <p:par>
                          <p:cTn id="70" fill="hold">
                            <p:stCondLst>
                              <p:cond delay="0"/>
                            </p:stCondLst>
                            <p:childTnLst>
                              <p:par>
                                <p:cTn id="71" presetID="4" presetClass="exit" presetSubtype="16" fill="hold" nodeType="clickEffect">
                                  <p:stCondLst>
                                    <p:cond delay="0"/>
                                  </p:stCondLst>
                                  <p:childTnLst>
                                    <p:animEffect transition="out" filter="box(in)">
                                      <p:cBhvr>
                                        <p:cTn id="72" dur="500"/>
                                        <p:tgtEl>
                                          <p:spTgt spid="33"/>
                                        </p:tgtEl>
                                      </p:cBhvr>
                                    </p:animEffect>
                                    <p:set>
                                      <p:cBhvr>
                                        <p:cTn id="7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34"/>
                    </p:tgtEl>
                  </p:cond>
                </p:stCondLst>
                <p:endSync evt="end" delay="0">
                  <p:rtn val="all"/>
                </p:endSync>
                <p:childTnLst>
                  <p:par>
                    <p:cTn id="75" fill="hold">
                      <p:stCondLst>
                        <p:cond delay="0"/>
                      </p:stCondLst>
                      <p:childTnLst>
                        <p:par>
                          <p:cTn id="76" fill="hold">
                            <p:stCondLst>
                              <p:cond delay="0"/>
                            </p:stCondLst>
                            <p:childTnLst>
                              <p:par>
                                <p:cTn id="77" presetID="4" presetClass="exit" presetSubtype="16" fill="hold" nodeType="clickEffect">
                                  <p:stCondLst>
                                    <p:cond delay="0"/>
                                  </p:stCondLst>
                                  <p:childTnLst>
                                    <p:animEffect transition="out" filter="box(in)">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0" restart="whenNotActive" fill="hold" evtFilter="cancelBubble" nodeType="interactiveSeq">
                <p:stCondLst>
                  <p:cond evt="onClick" delay="0">
                    <p:tgtEl>
                      <p:spTgt spid="35"/>
                    </p:tgtEl>
                  </p:cond>
                </p:stCondLst>
                <p:endSync evt="end" delay="0">
                  <p:rtn val="all"/>
                </p:endSync>
                <p:childTnLst>
                  <p:par>
                    <p:cTn id="81" fill="hold">
                      <p:stCondLst>
                        <p:cond delay="0"/>
                      </p:stCondLst>
                      <p:childTnLst>
                        <p:par>
                          <p:cTn id="82" fill="hold">
                            <p:stCondLst>
                              <p:cond delay="0"/>
                            </p:stCondLst>
                            <p:childTnLst>
                              <p:par>
                                <p:cTn id="83" presetID="4" presetClass="exit" presetSubtype="16" fill="hold" nodeType="clickEffect">
                                  <p:stCondLst>
                                    <p:cond delay="0"/>
                                  </p:stCondLst>
                                  <p:childTnLst>
                                    <p:animEffect transition="out" filter="box(in)">
                                      <p:cBhvr>
                                        <p:cTn id="84" dur="500"/>
                                        <p:tgtEl>
                                          <p:spTgt spid="35"/>
                                        </p:tgtEl>
                                      </p:cBhvr>
                                    </p:animEffect>
                                    <p:set>
                                      <p:cBhvr>
                                        <p:cTn id="8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6" restart="whenNotActive" fill="hold" evtFilter="cancelBubble" nodeType="interactiveSeq">
                <p:stCondLst>
                  <p:cond evt="onClick" delay="0">
                    <p:tgtEl>
                      <p:spTgt spid="36"/>
                    </p:tgtEl>
                  </p:cond>
                </p:stCondLst>
                <p:endSync evt="end" delay="0">
                  <p:rtn val="all"/>
                </p:endSync>
                <p:childTnLst>
                  <p:par>
                    <p:cTn id="87" fill="hold">
                      <p:stCondLst>
                        <p:cond delay="0"/>
                      </p:stCondLst>
                      <p:childTnLst>
                        <p:par>
                          <p:cTn id="88" fill="hold">
                            <p:stCondLst>
                              <p:cond delay="0"/>
                            </p:stCondLst>
                            <p:childTnLst>
                              <p:par>
                                <p:cTn id="89" presetID="4" presetClass="exit" presetSubtype="16" fill="hold" nodeType="clickEffect">
                                  <p:stCondLst>
                                    <p:cond delay="0"/>
                                  </p:stCondLst>
                                  <p:childTnLst>
                                    <p:animEffect transition="out" filter="box(in)">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92" restart="whenNotActive" fill="hold" evtFilter="cancelBubble" nodeType="interactiveSeq">
                <p:stCondLst>
                  <p:cond evt="onClick" delay="0">
                    <p:tgtEl>
                      <p:spTgt spid="37"/>
                    </p:tgtEl>
                  </p:cond>
                </p:stCondLst>
                <p:endSync evt="end" delay="0">
                  <p:rtn val="all"/>
                </p:endSync>
                <p:childTnLst>
                  <p:par>
                    <p:cTn id="93" fill="hold">
                      <p:stCondLst>
                        <p:cond delay="0"/>
                      </p:stCondLst>
                      <p:childTnLst>
                        <p:par>
                          <p:cTn id="94" fill="hold">
                            <p:stCondLst>
                              <p:cond delay="0"/>
                            </p:stCondLst>
                            <p:childTnLst>
                              <p:par>
                                <p:cTn id="95" presetID="4" presetClass="exit" presetSubtype="16" fill="hold" nodeType="clickEffect">
                                  <p:stCondLst>
                                    <p:cond delay="0"/>
                                  </p:stCondLst>
                                  <p:childTnLst>
                                    <p:animEffect transition="out" filter="box(in)">
                                      <p:cBhvr>
                                        <p:cTn id="96" dur="500"/>
                                        <p:tgtEl>
                                          <p:spTgt spid="37"/>
                                        </p:tgtEl>
                                      </p:cBhvr>
                                    </p:animEffect>
                                    <p:set>
                                      <p:cBhvr>
                                        <p:cTn id="9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98" restart="whenNotActive" fill="hold" evtFilter="cancelBubble" nodeType="interactiveSeq">
                <p:stCondLst>
                  <p:cond evt="onClick" delay="0">
                    <p:tgtEl>
                      <p:spTgt spid="38"/>
                    </p:tgtEl>
                  </p:cond>
                </p:stCondLst>
                <p:endSync evt="end" delay="0">
                  <p:rtn val="all"/>
                </p:endSync>
                <p:childTnLst>
                  <p:par>
                    <p:cTn id="99" fill="hold">
                      <p:stCondLst>
                        <p:cond delay="0"/>
                      </p:stCondLst>
                      <p:childTnLst>
                        <p:par>
                          <p:cTn id="100" fill="hold">
                            <p:stCondLst>
                              <p:cond delay="0"/>
                            </p:stCondLst>
                            <p:childTnLst>
                              <p:par>
                                <p:cTn id="101" presetID="4" presetClass="exit" presetSubtype="16" fill="hold" nodeType="clickEffect">
                                  <p:stCondLst>
                                    <p:cond delay="0"/>
                                  </p:stCondLst>
                                  <p:childTnLst>
                                    <p:animEffect transition="out" filter="box(in)">
                                      <p:cBhvr>
                                        <p:cTn id="102" dur="500"/>
                                        <p:tgtEl>
                                          <p:spTgt spid="38"/>
                                        </p:tgtEl>
                                      </p:cBhvr>
                                    </p:animEffect>
                                    <p:set>
                                      <p:cBhvr>
                                        <p:cTn id="10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04" restart="whenNotActive" fill="hold" evtFilter="cancelBubble" nodeType="interactiveSeq">
                <p:stCondLst>
                  <p:cond evt="onClick" delay="0">
                    <p:tgtEl>
                      <p:spTgt spid="39"/>
                    </p:tgtEl>
                  </p:cond>
                </p:stCondLst>
                <p:endSync evt="end" delay="0">
                  <p:rtn val="all"/>
                </p:endSync>
                <p:childTnLst>
                  <p:par>
                    <p:cTn id="105" fill="hold">
                      <p:stCondLst>
                        <p:cond delay="0"/>
                      </p:stCondLst>
                      <p:childTnLst>
                        <p:par>
                          <p:cTn id="106" fill="hold">
                            <p:stCondLst>
                              <p:cond delay="0"/>
                            </p:stCondLst>
                            <p:childTnLst>
                              <p:par>
                                <p:cTn id="107" presetID="4" presetClass="exit" presetSubtype="16" fill="hold" nodeType="clickEffect">
                                  <p:stCondLst>
                                    <p:cond delay="0"/>
                                  </p:stCondLst>
                                  <p:childTnLst>
                                    <p:animEffect transition="out" filter="box(in)">
                                      <p:cBhvr>
                                        <p:cTn id="108" dur="500"/>
                                        <p:tgtEl>
                                          <p:spTgt spid="39"/>
                                        </p:tgtEl>
                                      </p:cBhvr>
                                    </p:animEffect>
                                    <p:set>
                                      <p:cBhvr>
                                        <p:cTn id="10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u="sng">
                <a:solidFill>
                  <a:srgbClr val="FFFF00"/>
                </a:solidFill>
                <a:highlight>
                  <a:srgbClr val="800080"/>
                </a:highlight>
                <a:latin typeface="Times New Roman" panose="02020603050405020304" pitchFamily="18" charset="0"/>
                <a:cs typeface="Times New Roman" panose="02020603050405020304" pitchFamily="18" charset="0"/>
              </a:rPr>
              <a:t>Câu 1: </a:t>
            </a:r>
            <a:r>
              <a:rPr lang="en-US" sz="4800">
                <a:solidFill>
                  <a:srgbClr val="FFFF00"/>
                </a:solidFill>
                <a:latin typeface="Times New Roman" panose="02020603050405020304" pitchFamily="18" charset="0"/>
                <a:cs typeface="Times New Roman" panose="02020603050405020304" pitchFamily="18" charset="0"/>
              </a:rPr>
              <a:t>Cho y tỉ lệ thuận với x theo hệ số tỉ lệ là 3. Khi x = 2 thì y bằng bao nhiêu?</a:t>
            </a: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1295400" y="2850153"/>
            <a:ext cx="4114800" cy="1219200"/>
            <a:chOff x="1295400" y="2850153"/>
            <a:chExt cx="4114800" cy="12192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4114800" cy="1219200"/>
              <a:chOff x="990600" y="2743200"/>
              <a:chExt cx="4114800" cy="12192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8B00CE5-1A89-BC46-3778-ED91930AAC72}"/>
                  </a:ext>
                </a:extLst>
              </p:cNvPr>
              <p:cNvSpPr/>
              <p:nvPr/>
            </p:nvSpPr>
            <p:spPr>
              <a:xfrm>
                <a:off x="1177730" y="2819400"/>
                <a:ext cx="1066800"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6</a:t>
              </a:r>
              <a:endParaRPr lang="en-US"/>
            </a:p>
          </p:txBody>
        </p:sp>
      </p:grpSp>
      <p:grpSp>
        <p:nvGrpSpPr>
          <p:cNvPr id="35" name="Group 34">
            <a:extLst>
              <a:ext uri="{FF2B5EF4-FFF2-40B4-BE49-F238E27FC236}">
                <a16:creationId xmlns:a16="http://schemas.microsoft.com/office/drawing/2014/main" id="{DDDB33A3-5BB9-9365-6CF1-3A0806441724}"/>
              </a:ext>
            </a:extLst>
          </p:cNvPr>
          <p:cNvGrpSpPr/>
          <p:nvPr/>
        </p:nvGrpSpPr>
        <p:grpSpPr>
          <a:xfrm>
            <a:off x="6180235" y="2851964"/>
            <a:ext cx="4114800" cy="1219200"/>
            <a:chOff x="1295400" y="2850153"/>
            <a:chExt cx="4114800" cy="1219200"/>
          </a:xfrm>
        </p:grpSpPr>
        <p:grpSp>
          <p:nvGrpSpPr>
            <p:cNvPr id="36" name="Group 35">
              <a:extLst>
                <a:ext uri="{FF2B5EF4-FFF2-40B4-BE49-F238E27FC236}">
                  <a16:creationId xmlns:a16="http://schemas.microsoft.com/office/drawing/2014/main" id="{91BC9BB2-DBBB-39BA-0E81-4C36E6B1770E}"/>
                </a:ext>
              </a:extLst>
            </p:cNvPr>
            <p:cNvGrpSpPr/>
            <p:nvPr/>
          </p:nvGrpSpPr>
          <p:grpSpPr>
            <a:xfrm>
              <a:off x="1295400" y="2850153"/>
              <a:ext cx="4114800" cy="1219200"/>
              <a:chOff x="990600" y="2743200"/>
              <a:chExt cx="4114800" cy="1219200"/>
            </a:xfrm>
          </p:grpSpPr>
          <p:sp>
            <p:nvSpPr>
              <p:cNvPr id="38" name="Rectangle: Rounded Corners 37">
                <a:extLst>
                  <a:ext uri="{FF2B5EF4-FFF2-40B4-BE49-F238E27FC236}">
                    <a16:creationId xmlns:a16="http://schemas.microsoft.com/office/drawing/2014/main" id="{B40EA4AC-C073-E2A0-A129-CA5A68B1D316}"/>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FB0A983-5689-377E-9762-0C2C6D83AA2A}"/>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B</a:t>
                </a:r>
              </a:p>
            </p:txBody>
          </p:sp>
        </p:grpSp>
        <p:sp>
          <p:nvSpPr>
            <p:cNvPr id="37" name="Rectangle 36">
              <a:extLst>
                <a:ext uri="{FF2B5EF4-FFF2-40B4-BE49-F238E27FC236}">
                  <a16:creationId xmlns:a16="http://schemas.microsoft.com/office/drawing/2014/main" id="{FE52D12E-919B-0E1C-5ADD-112DD481A9BB}"/>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3</a:t>
              </a:r>
              <a:endParaRPr lang="en-US"/>
            </a:p>
          </p:txBody>
        </p:sp>
      </p:grpSp>
      <p:grpSp>
        <p:nvGrpSpPr>
          <p:cNvPr id="40" name="Group 39">
            <a:extLst>
              <a:ext uri="{FF2B5EF4-FFF2-40B4-BE49-F238E27FC236}">
                <a16:creationId xmlns:a16="http://schemas.microsoft.com/office/drawing/2014/main" id="{39E2B34A-0206-D7CB-5992-EC00905E279D}"/>
              </a:ext>
            </a:extLst>
          </p:cNvPr>
          <p:cNvGrpSpPr/>
          <p:nvPr/>
        </p:nvGrpSpPr>
        <p:grpSpPr>
          <a:xfrm>
            <a:off x="1295400" y="4389530"/>
            <a:ext cx="4114800" cy="1219200"/>
            <a:chOff x="1295400" y="2850153"/>
            <a:chExt cx="4114800" cy="1219200"/>
          </a:xfrm>
        </p:grpSpPr>
        <p:grpSp>
          <p:nvGrpSpPr>
            <p:cNvPr id="41" name="Group 40">
              <a:extLst>
                <a:ext uri="{FF2B5EF4-FFF2-40B4-BE49-F238E27FC236}">
                  <a16:creationId xmlns:a16="http://schemas.microsoft.com/office/drawing/2014/main" id="{72420D69-5CB9-D3E2-5BB9-C9241E7417B5}"/>
                </a:ext>
              </a:extLst>
            </p:cNvPr>
            <p:cNvGrpSpPr/>
            <p:nvPr/>
          </p:nvGrpSpPr>
          <p:grpSpPr>
            <a:xfrm>
              <a:off x="1295400" y="2850153"/>
              <a:ext cx="4114800" cy="1219200"/>
              <a:chOff x="990600" y="2743200"/>
              <a:chExt cx="4114800" cy="1219200"/>
            </a:xfrm>
          </p:grpSpPr>
          <p:sp>
            <p:nvSpPr>
              <p:cNvPr id="43" name="Rectangle: Rounded Corners 42">
                <a:extLst>
                  <a:ext uri="{FF2B5EF4-FFF2-40B4-BE49-F238E27FC236}">
                    <a16:creationId xmlns:a16="http://schemas.microsoft.com/office/drawing/2014/main" id="{A39ABB06-7095-0C24-620F-95C6C3B312AA}"/>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776C1E8-D416-EC7E-E371-FF00CB7ED81E}"/>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C</a:t>
                </a:r>
              </a:p>
            </p:txBody>
          </p:sp>
        </p:grpSp>
        <p:sp>
          <p:nvSpPr>
            <p:cNvPr id="42" name="Rectangle 41">
              <a:extLst>
                <a:ext uri="{FF2B5EF4-FFF2-40B4-BE49-F238E27FC236}">
                  <a16:creationId xmlns:a16="http://schemas.microsoft.com/office/drawing/2014/main" id="{421E7B37-E866-99C6-C8E7-FA727E57657D}"/>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2</a:t>
              </a:r>
              <a:endParaRPr lang="en-US"/>
            </a:p>
          </p:txBody>
        </p:sp>
      </p:grpSp>
      <p:grpSp>
        <p:nvGrpSpPr>
          <p:cNvPr id="45" name="Group 44">
            <a:extLst>
              <a:ext uri="{FF2B5EF4-FFF2-40B4-BE49-F238E27FC236}">
                <a16:creationId xmlns:a16="http://schemas.microsoft.com/office/drawing/2014/main" id="{FF07901C-3A81-B41D-D149-1517F9B34C6C}"/>
              </a:ext>
            </a:extLst>
          </p:cNvPr>
          <p:cNvGrpSpPr/>
          <p:nvPr/>
        </p:nvGrpSpPr>
        <p:grpSpPr>
          <a:xfrm>
            <a:off x="6180235" y="4422277"/>
            <a:ext cx="4114800" cy="1219200"/>
            <a:chOff x="1295400" y="2850153"/>
            <a:chExt cx="4114800" cy="1219200"/>
          </a:xfrm>
        </p:grpSpPr>
        <p:grpSp>
          <p:nvGrpSpPr>
            <p:cNvPr id="46" name="Group 45">
              <a:extLst>
                <a:ext uri="{FF2B5EF4-FFF2-40B4-BE49-F238E27FC236}">
                  <a16:creationId xmlns:a16="http://schemas.microsoft.com/office/drawing/2014/main" id="{22A6FC4E-4C35-6D58-24EB-63A266E98698}"/>
                </a:ext>
              </a:extLst>
            </p:cNvPr>
            <p:cNvGrpSpPr/>
            <p:nvPr/>
          </p:nvGrpSpPr>
          <p:grpSpPr>
            <a:xfrm>
              <a:off x="1295400" y="2850153"/>
              <a:ext cx="4114800" cy="1219200"/>
              <a:chOff x="990600" y="2743200"/>
              <a:chExt cx="4114800" cy="1219200"/>
            </a:xfrm>
          </p:grpSpPr>
          <p:sp>
            <p:nvSpPr>
              <p:cNvPr id="48" name="Rectangle: Rounded Corners 47">
                <a:extLst>
                  <a:ext uri="{FF2B5EF4-FFF2-40B4-BE49-F238E27FC236}">
                    <a16:creationId xmlns:a16="http://schemas.microsoft.com/office/drawing/2014/main" id="{545B5EE9-4CCD-ED69-E0AA-EAFF4D96B69C}"/>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8C69074-11E6-843B-AC66-D04A9DF0D124}"/>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D</a:t>
                </a:r>
              </a:p>
            </p:txBody>
          </p:sp>
        </p:grpSp>
        <p:sp>
          <p:nvSpPr>
            <p:cNvPr id="47" name="Rectangle 46">
              <a:extLst>
                <a:ext uri="{FF2B5EF4-FFF2-40B4-BE49-F238E27FC236}">
                  <a16:creationId xmlns:a16="http://schemas.microsoft.com/office/drawing/2014/main" id="{00FF7966-8AC5-A46E-7C00-4DBB4710E4D5}"/>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-6</a:t>
              </a:r>
              <a:endParaRPr lang="en-US" sz="1600"/>
            </a:p>
          </p:txBody>
        </p:sp>
      </p:grpSp>
    </p:spTree>
    <p:extLst>
      <p:ext uri="{BB962C8B-B14F-4D97-AF65-F5344CB8AC3E}">
        <p14:creationId xmlns:p14="http://schemas.microsoft.com/office/powerpoint/2010/main" val="3791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Digit 60">
            <a:extLst>
              <a:ext uri="{FF2B5EF4-FFF2-40B4-BE49-F238E27FC236}">
                <a16:creationId xmlns:a16="http://schemas.microsoft.com/office/drawing/2014/main" id="{5B283245-E9FE-398F-9761-FC057CF79C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798" y="5928907"/>
            <a:ext cx="1638332" cy="9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385" indent="-540385" algn="just">
              <a:lnSpc>
                <a:spcPct val="115000"/>
              </a:lnSpc>
              <a:spcAft>
                <a:spcPts val="1000"/>
              </a:spcAft>
              <a:tabLst>
                <a:tab pos="540385" algn="l"/>
              </a:tabLst>
            </a:pPr>
            <a:r>
              <a:rPr lang="x-none" sz="3600" b="1" u="sng">
                <a:solidFill>
                  <a:srgbClr val="FFFF00"/>
                </a:solidFill>
                <a:effectLst/>
                <a:highlight>
                  <a:srgbClr val="800080"/>
                </a:highlight>
                <a:latin typeface="Times New Roman" panose="02020603050405020304" pitchFamily="18" charset="0"/>
                <a:ea typeface="Calibri" panose="020F0502020204030204" pitchFamily="34" charset="0"/>
                <a:cs typeface="Times New Roman" panose="02020603050405020304" pitchFamily="18" charset="0"/>
              </a:rPr>
              <a:t>Câu 2.   </a:t>
            </a:r>
            <a:r>
              <a:rPr lang="vi-VN"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 </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là hai đại lượng tỉ lệ thuận, khi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 = 10</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thì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 = 5</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 = -20</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thì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bằng bao nhiêu?</a:t>
            </a:r>
            <a:endParaRPr lang="en-US" sz="3600" b="1">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1295400" y="2850153"/>
            <a:ext cx="4114800" cy="1219200"/>
            <a:chOff x="1295400" y="2850153"/>
            <a:chExt cx="4114800" cy="12192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4114800" cy="1219200"/>
              <a:chOff x="990600" y="2743200"/>
              <a:chExt cx="4114800" cy="12192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8B00CE5-1A89-BC46-3778-ED91930AAC72}"/>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-40</a:t>
              </a:r>
              <a:endParaRPr lang="en-US"/>
            </a:p>
          </p:txBody>
        </p:sp>
      </p:grpSp>
      <p:grpSp>
        <p:nvGrpSpPr>
          <p:cNvPr id="35" name="Group 34">
            <a:extLst>
              <a:ext uri="{FF2B5EF4-FFF2-40B4-BE49-F238E27FC236}">
                <a16:creationId xmlns:a16="http://schemas.microsoft.com/office/drawing/2014/main" id="{DDDB33A3-5BB9-9365-6CF1-3A0806441724}"/>
              </a:ext>
            </a:extLst>
          </p:cNvPr>
          <p:cNvGrpSpPr/>
          <p:nvPr/>
        </p:nvGrpSpPr>
        <p:grpSpPr>
          <a:xfrm>
            <a:off x="6180235" y="2851964"/>
            <a:ext cx="4114800" cy="1219200"/>
            <a:chOff x="1295400" y="2850153"/>
            <a:chExt cx="4114800" cy="1219200"/>
          </a:xfrm>
        </p:grpSpPr>
        <p:grpSp>
          <p:nvGrpSpPr>
            <p:cNvPr id="36" name="Group 35">
              <a:extLst>
                <a:ext uri="{FF2B5EF4-FFF2-40B4-BE49-F238E27FC236}">
                  <a16:creationId xmlns:a16="http://schemas.microsoft.com/office/drawing/2014/main" id="{91BC9BB2-DBBB-39BA-0E81-4C36E6B1770E}"/>
                </a:ext>
              </a:extLst>
            </p:cNvPr>
            <p:cNvGrpSpPr/>
            <p:nvPr/>
          </p:nvGrpSpPr>
          <p:grpSpPr>
            <a:xfrm>
              <a:off x="1295400" y="2850153"/>
              <a:ext cx="4114800" cy="1219200"/>
              <a:chOff x="990600" y="2743200"/>
              <a:chExt cx="4114800" cy="1219200"/>
            </a:xfrm>
          </p:grpSpPr>
          <p:sp>
            <p:nvSpPr>
              <p:cNvPr id="38" name="Rectangle: Rounded Corners 37">
                <a:extLst>
                  <a:ext uri="{FF2B5EF4-FFF2-40B4-BE49-F238E27FC236}">
                    <a16:creationId xmlns:a16="http://schemas.microsoft.com/office/drawing/2014/main" id="{B40EA4AC-C073-E2A0-A129-CA5A68B1D316}"/>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FB0A983-5689-377E-9762-0C2C6D83AA2A}"/>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B</a:t>
                </a:r>
              </a:p>
            </p:txBody>
          </p:sp>
        </p:grpSp>
        <p:sp>
          <p:nvSpPr>
            <p:cNvPr id="37" name="Rectangle 36">
              <a:extLst>
                <a:ext uri="{FF2B5EF4-FFF2-40B4-BE49-F238E27FC236}">
                  <a16:creationId xmlns:a16="http://schemas.microsoft.com/office/drawing/2014/main" id="{FE52D12E-919B-0E1C-5ADD-112DD481A9BB}"/>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10</a:t>
              </a:r>
              <a:endParaRPr lang="en-US"/>
            </a:p>
          </p:txBody>
        </p:sp>
      </p:grpSp>
      <p:grpSp>
        <p:nvGrpSpPr>
          <p:cNvPr id="40" name="Group 39">
            <a:extLst>
              <a:ext uri="{FF2B5EF4-FFF2-40B4-BE49-F238E27FC236}">
                <a16:creationId xmlns:a16="http://schemas.microsoft.com/office/drawing/2014/main" id="{39E2B34A-0206-D7CB-5992-EC00905E279D}"/>
              </a:ext>
            </a:extLst>
          </p:cNvPr>
          <p:cNvGrpSpPr/>
          <p:nvPr/>
        </p:nvGrpSpPr>
        <p:grpSpPr>
          <a:xfrm>
            <a:off x="1295400" y="4389530"/>
            <a:ext cx="4114800" cy="1219200"/>
            <a:chOff x="1295400" y="2850153"/>
            <a:chExt cx="4114800" cy="1219200"/>
          </a:xfrm>
        </p:grpSpPr>
        <p:grpSp>
          <p:nvGrpSpPr>
            <p:cNvPr id="41" name="Group 40">
              <a:extLst>
                <a:ext uri="{FF2B5EF4-FFF2-40B4-BE49-F238E27FC236}">
                  <a16:creationId xmlns:a16="http://schemas.microsoft.com/office/drawing/2014/main" id="{72420D69-5CB9-D3E2-5BB9-C9241E7417B5}"/>
                </a:ext>
              </a:extLst>
            </p:cNvPr>
            <p:cNvGrpSpPr/>
            <p:nvPr/>
          </p:nvGrpSpPr>
          <p:grpSpPr>
            <a:xfrm>
              <a:off x="1295400" y="2850153"/>
              <a:ext cx="4114800" cy="1219200"/>
              <a:chOff x="990600" y="2743200"/>
              <a:chExt cx="4114800" cy="1219200"/>
            </a:xfrm>
          </p:grpSpPr>
          <p:sp>
            <p:nvSpPr>
              <p:cNvPr id="43" name="Rectangle: Rounded Corners 42">
                <a:extLst>
                  <a:ext uri="{FF2B5EF4-FFF2-40B4-BE49-F238E27FC236}">
                    <a16:creationId xmlns:a16="http://schemas.microsoft.com/office/drawing/2014/main" id="{A39ABB06-7095-0C24-620F-95C6C3B312AA}"/>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776C1E8-D416-EC7E-E371-FF00CB7ED81E}"/>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C</a:t>
                </a:r>
              </a:p>
            </p:txBody>
          </p:sp>
        </p:grpSp>
        <p:sp>
          <p:nvSpPr>
            <p:cNvPr id="42" name="Rectangle 41">
              <a:extLst>
                <a:ext uri="{FF2B5EF4-FFF2-40B4-BE49-F238E27FC236}">
                  <a16:creationId xmlns:a16="http://schemas.microsoft.com/office/drawing/2014/main" id="{421E7B37-E866-99C6-C8E7-FA727E57657D}"/>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40</a:t>
              </a:r>
              <a:endParaRPr lang="en-US"/>
            </a:p>
          </p:txBody>
        </p:sp>
      </p:grpSp>
      <p:grpSp>
        <p:nvGrpSpPr>
          <p:cNvPr id="45" name="Group 44">
            <a:extLst>
              <a:ext uri="{FF2B5EF4-FFF2-40B4-BE49-F238E27FC236}">
                <a16:creationId xmlns:a16="http://schemas.microsoft.com/office/drawing/2014/main" id="{FF07901C-3A81-B41D-D149-1517F9B34C6C}"/>
              </a:ext>
            </a:extLst>
          </p:cNvPr>
          <p:cNvGrpSpPr/>
          <p:nvPr/>
        </p:nvGrpSpPr>
        <p:grpSpPr>
          <a:xfrm>
            <a:off x="6180235" y="4422277"/>
            <a:ext cx="4114800" cy="1219200"/>
            <a:chOff x="1295400" y="2850153"/>
            <a:chExt cx="4114800" cy="1219200"/>
          </a:xfrm>
        </p:grpSpPr>
        <p:grpSp>
          <p:nvGrpSpPr>
            <p:cNvPr id="46" name="Group 45">
              <a:extLst>
                <a:ext uri="{FF2B5EF4-FFF2-40B4-BE49-F238E27FC236}">
                  <a16:creationId xmlns:a16="http://schemas.microsoft.com/office/drawing/2014/main" id="{22A6FC4E-4C35-6D58-24EB-63A266E98698}"/>
                </a:ext>
              </a:extLst>
            </p:cNvPr>
            <p:cNvGrpSpPr/>
            <p:nvPr/>
          </p:nvGrpSpPr>
          <p:grpSpPr>
            <a:xfrm>
              <a:off x="1295400" y="2850153"/>
              <a:ext cx="4114800" cy="1219200"/>
              <a:chOff x="990600" y="2743200"/>
              <a:chExt cx="4114800" cy="1219200"/>
            </a:xfrm>
          </p:grpSpPr>
          <p:sp>
            <p:nvSpPr>
              <p:cNvPr id="48" name="Rectangle: Rounded Corners 47">
                <a:extLst>
                  <a:ext uri="{FF2B5EF4-FFF2-40B4-BE49-F238E27FC236}">
                    <a16:creationId xmlns:a16="http://schemas.microsoft.com/office/drawing/2014/main" id="{545B5EE9-4CCD-ED69-E0AA-EAFF4D96B69C}"/>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8C69074-11E6-843B-AC66-D04A9DF0D124}"/>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D</a:t>
                </a:r>
              </a:p>
            </p:txBody>
          </p:sp>
        </p:grpSp>
        <p:sp>
          <p:nvSpPr>
            <p:cNvPr id="47" name="Rectangle 46">
              <a:extLst>
                <a:ext uri="{FF2B5EF4-FFF2-40B4-BE49-F238E27FC236}">
                  <a16:creationId xmlns:a16="http://schemas.microsoft.com/office/drawing/2014/main" id="{00FF7966-8AC5-A46E-7C00-4DBB4710E4D5}"/>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-10</a:t>
              </a:r>
              <a:endParaRPr lang="en-US" sz="1600"/>
            </a:p>
          </p:txBody>
        </p:sp>
      </p:grpSp>
    </p:spTree>
    <p:extLst>
      <p:ext uri="{BB962C8B-B14F-4D97-AF65-F5344CB8AC3E}">
        <p14:creationId xmlns:p14="http://schemas.microsoft.com/office/powerpoint/2010/main" val="2466190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385" indent="-540385" algn="just">
              <a:lnSpc>
                <a:spcPct val="115000"/>
              </a:lnSpc>
              <a:spcAft>
                <a:spcPts val="1000"/>
              </a:spcAft>
              <a:tabLst>
                <a:tab pos="540385" algn="l"/>
              </a:tabLst>
            </a:pPr>
            <a:r>
              <a:rPr lang="x-none" sz="3600" b="1" u="sng">
                <a:solidFill>
                  <a:srgbClr val="FFFF00"/>
                </a:solidFill>
                <a:effectLst/>
                <a:highlight>
                  <a:srgbClr val="800080"/>
                </a:highlight>
                <a:latin typeface="Times New Roman" panose="02020603050405020304" pitchFamily="18" charset="0"/>
                <a:ea typeface="Calibri" panose="020F0502020204030204" pitchFamily="34" charset="0"/>
                <a:cs typeface="Times New Roman" panose="02020603050405020304" pitchFamily="18" charset="0"/>
              </a:rPr>
              <a:t>Câu 2.   </a:t>
            </a:r>
            <a:r>
              <a:rPr lang="vi-VN"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 </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là hai đại lượng tỉ lệ thuận, khi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 = 10</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thì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 = 5</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 = -20</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thì </a:t>
            </a: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a:t>
            </a:r>
            <a:r>
              <a:rPr lang="x-none"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bằng bao nhiêu?</a:t>
            </a:r>
            <a:endParaRPr lang="en-US" sz="3600" b="1">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1295400" y="2850153"/>
            <a:ext cx="4114800" cy="1219200"/>
            <a:chOff x="1295400" y="2850153"/>
            <a:chExt cx="4114800" cy="12192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4114800" cy="1219200"/>
              <a:chOff x="990600" y="2743200"/>
              <a:chExt cx="4114800" cy="12192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8B00CE5-1A89-BC46-3778-ED91930AAC72}"/>
                  </a:ext>
                </a:extLst>
              </p:cNvPr>
              <p:cNvSpPr/>
              <p:nvPr/>
            </p:nvSpPr>
            <p:spPr>
              <a:xfrm>
                <a:off x="1177730" y="2819400"/>
                <a:ext cx="1066800"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-40</a:t>
              </a:r>
              <a:endParaRPr lang="en-US"/>
            </a:p>
          </p:txBody>
        </p:sp>
      </p:grpSp>
      <p:grpSp>
        <p:nvGrpSpPr>
          <p:cNvPr id="35" name="Group 34">
            <a:extLst>
              <a:ext uri="{FF2B5EF4-FFF2-40B4-BE49-F238E27FC236}">
                <a16:creationId xmlns:a16="http://schemas.microsoft.com/office/drawing/2014/main" id="{DDDB33A3-5BB9-9365-6CF1-3A0806441724}"/>
              </a:ext>
            </a:extLst>
          </p:cNvPr>
          <p:cNvGrpSpPr/>
          <p:nvPr/>
        </p:nvGrpSpPr>
        <p:grpSpPr>
          <a:xfrm>
            <a:off x="6180235" y="2851964"/>
            <a:ext cx="4114800" cy="1219200"/>
            <a:chOff x="1295400" y="2850153"/>
            <a:chExt cx="4114800" cy="1219200"/>
          </a:xfrm>
        </p:grpSpPr>
        <p:grpSp>
          <p:nvGrpSpPr>
            <p:cNvPr id="36" name="Group 35">
              <a:extLst>
                <a:ext uri="{FF2B5EF4-FFF2-40B4-BE49-F238E27FC236}">
                  <a16:creationId xmlns:a16="http://schemas.microsoft.com/office/drawing/2014/main" id="{91BC9BB2-DBBB-39BA-0E81-4C36E6B1770E}"/>
                </a:ext>
              </a:extLst>
            </p:cNvPr>
            <p:cNvGrpSpPr/>
            <p:nvPr/>
          </p:nvGrpSpPr>
          <p:grpSpPr>
            <a:xfrm>
              <a:off x="1295400" y="2850153"/>
              <a:ext cx="4114800" cy="1219200"/>
              <a:chOff x="990600" y="2743200"/>
              <a:chExt cx="4114800" cy="1219200"/>
            </a:xfrm>
          </p:grpSpPr>
          <p:sp>
            <p:nvSpPr>
              <p:cNvPr id="38" name="Rectangle: Rounded Corners 37">
                <a:extLst>
                  <a:ext uri="{FF2B5EF4-FFF2-40B4-BE49-F238E27FC236}">
                    <a16:creationId xmlns:a16="http://schemas.microsoft.com/office/drawing/2014/main" id="{B40EA4AC-C073-E2A0-A129-CA5A68B1D316}"/>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FB0A983-5689-377E-9762-0C2C6D83AA2A}"/>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B</a:t>
                </a:r>
              </a:p>
            </p:txBody>
          </p:sp>
        </p:grpSp>
        <p:sp>
          <p:nvSpPr>
            <p:cNvPr id="37" name="Rectangle 36">
              <a:extLst>
                <a:ext uri="{FF2B5EF4-FFF2-40B4-BE49-F238E27FC236}">
                  <a16:creationId xmlns:a16="http://schemas.microsoft.com/office/drawing/2014/main" id="{FE52D12E-919B-0E1C-5ADD-112DD481A9BB}"/>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10</a:t>
              </a:r>
              <a:endParaRPr lang="en-US"/>
            </a:p>
          </p:txBody>
        </p:sp>
      </p:grpSp>
      <p:grpSp>
        <p:nvGrpSpPr>
          <p:cNvPr id="40" name="Group 39">
            <a:extLst>
              <a:ext uri="{FF2B5EF4-FFF2-40B4-BE49-F238E27FC236}">
                <a16:creationId xmlns:a16="http://schemas.microsoft.com/office/drawing/2014/main" id="{39E2B34A-0206-D7CB-5992-EC00905E279D}"/>
              </a:ext>
            </a:extLst>
          </p:cNvPr>
          <p:cNvGrpSpPr/>
          <p:nvPr/>
        </p:nvGrpSpPr>
        <p:grpSpPr>
          <a:xfrm>
            <a:off x="1295400" y="4389530"/>
            <a:ext cx="4114800" cy="1219200"/>
            <a:chOff x="1295400" y="2850153"/>
            <a:chExt cx="4114800" cy="1219200"/>
          </a:xfrm>
        </p:grpSpPr>
        <p:grpSp>
          <p:nvGrpSpPr>
            <p:cNvPr id="41" name="Group 40">
              <a:extLst>
                <a:ext uri="{FF2B5EF4-FFF2-40B4-BE49-F238E27FC236}">
                  <a16:creationId xmlns:a16="http://schemas.microsoft.com/office/drawing/2014/main" id="{72420D69-5CB9-D3E2-5BB9-C9241E7417B5}"/>
                </a:ext>
              </a:extLst>
            </p:cNvPr>
            <p:cNvGrpSpPr/>
            <p:nvPr/>
          </p:nvGrpSpPr>
          <p:grpSpPr>
            <a:xfrm>
              <a:off x="1295400" y="2850153"/>
              <a:ext cx="4114800" cy="1219200"/>
              <a:chOff x="990600" y="2743200"/>
              <a:chExt cx="4114800" cy="1219200"/>
            </a:xfrm>
          </p:grpSpPr>
          <p:sp>
            <p:nvSpPr>
              <p:cNvPr id="43" name="Rectangle: Rounded Corners 42">
                <a:extLst>
                  <a:ext uri="{FF2B5EF4-FFF2-40B4-BE49-F238E27FC236}">
                    <a16:creationId xmlns:a16="http://schemas.microsoft.com/office/drawing/2014/main" id="{A39ABB06-7095-0C24-620F-95C6C3B312AA}"/>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776C1E8-D416-EC7E-E371-FF00CB7ED81E}"/>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C</a:t>
                </a:r>
              </a:p>
            </p:txBody>
          </p:sp>
        </p:grpSp>
        <p:sp>
          <p:nvSpPr>
            <p:cNvPr id="42" name="Rectangle 41">
              <a:extLst>
                <a:ext uri="{FF2B5EF4-FFF2-40B4-BE49-F238E27FC236}">
                  <a16:creationId xmlns:a16="http://schemas.microsoft.com/office/drawing/2014/main" id="{421E7B37-E866-99C6-C8E7-FA727E57657D}"/>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40</a:t>
              </a:r>
              <a:endParaRPr lang="en-US"/>
            </a:p>
          </p:txBody>
        </p:sp>
      </p:grpSp>
      <p:grpSp>
        <p:nvGrpSpPr>
          <p:cNvPr id="45" name="Group 44">
            <a:extLst>
              <a:ext uri="{FF2B5EF4-FFF2-40B4-BE49-F238E27FC236}">
                <a16:creationId xmlns:a16="http://schemas.microsoft.com/office/drawing/2014/main" id="{FF07901C-3A81-B41D-D149-1517F9B34C6C}"/>
              </a:ext>
            </a:extLst>
          </p:cNvPr>
          <p:cNvGrpSpPr/>
          <p:nvPr/>
        </p:nvGrpSpPr>
        <p:grpSpPr>
          <a:xfrm>
            <a:off x="6180235" y="4422277"/>
            <a:ext cx="4114800" cy="1219200"/>
            <a:chOff x="1295400" y="2850153"/>
            <a:chExt cx="4114800" cy="1219200"/>
          </a:xfrm>
        </p:grpSpPr>
        <p:grpSp>
          <p:nvGrpSpPr>
            <p:cNvPr id="46" name="Group 45">
              <a:extLst>
                <a:ext uri="{FF2B5EF4-FFF2-40B4-BE49-F238E27FC236}">
                  <a16:creationId xmlns:a16="http://schemas.microsoft.com/office/drawing/2014/main" id="{22A6FC4E-4C35-6D58-24EB-63A266E98698}"/>
                </a:ext>
              </a:extLst>
            </p:cNvPr>
            <p:cNvGrpSpPr/>
            <p:nvPr/>
          </p:nvGrpSpPr>
          <p:grpSpPr>
            <a:xfrm>
              <a:off x="1295400" y="2850153"/>
              <a:ext cx="4114800" cy="1219200"/>
              <a:chOff x="990600" y="2743200"/>
              <a:chExt cx="4114800" cy="1219200"/>
            </a:xfrm>
          </p:grpSpPr>
          <p:sp>
            <p:nvSpPr>
              <p:cNvPr id="48" name="Rectangle: Rounded Corners 47">
                <a:extLst>
                  <a:ext uri="{FF2B5EF4-FFF2-40B4-BE49-F238E27FC236}">
                    <a16:creationId xmlns:a16="http://schemas.microsoft.com/office/drawing/2014/main" id="{545B5EE9-4CCD-ED69-E0AA-EAFF4D96B69C}"/>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8C69074-11E6-843B-AC66-D04A9DF0D124}"/>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D</a:t>
                </a:r>
              </a:p>
            </p:txBody>
          </p:sp>
        </p:grpSp>
        <p:sp>
          <p:nvSpPr>
            <p:cNvPr id="47" name="Rectangle 46">
              <a:extLst>
                <a:ext uri="{FF2B5EF4-FFF2-40B4-BE49-F238E27FC236}">
                  <a16:creationId xmlns:a16="http://schemas.microsoft.com/office/drawing/2014/main" id="{00FF7966-8AC5-A46E-7C00-4DBB4710E4D5}"/>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-10</a:t>
              </a:r>
              <a:endParaRPr lang="en-US" sz="1600"/>
            </a:p>
          </p:txBody>
        </p:sp>
      </p:grpSp>
    </p:spTree>
    <p:extLst>
      <p:ext uri="{BB962C8B-B14F-4D97-AF65-F5344CB8AC3E}">
        <p14:creationId xmlns:p14="http://schemas.microsoft.com/office/powerpoint/2010/main" val="22102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Digit 60">
            <a:extLst>
              <a:ext uri="{FF2B5EF4-FFF2-40B4-BE49-F238E27FC236}">
                <a16:creationId xmlns:a16="http://schemas.microsoft.com/office/drawing/2014/main" id="{5B283245-E9FE-398F-9761-FC057CF79C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798" y="5928907"/>
            <a:ext cx="1638332" cy="9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800"/>
              </a:spcAft>
              <a:tabLst>
                <a:tab pos="540385" algn="l"/>
              </a:tabLst>
            </a:pPr>
            <a:r>
              <a:rPr lang="en-US" sz="3200" b="1" u="sng">
                <a:solidFill>
                  <a:srgbClr val="FFFF00"/>
                </a:solidFill>
                <a:effectLst/>
                <a:highlight>
                  <a:srgbClr val="800080"/>
                </a:highlight>
                <a:latin typeface="Times New Roman" panose="02020603050405020304" pitchFamily="18" charset="0"/>
                <a:ea typeface="Times New Roman" panose="02020603050405020304" pitchFamily="18" charset="0"/>
                <a:cs typeface="Times New Roman" panose="02020603050405020304" pitchFamily="18" charset="0"/>
              </a:rPr>
              <a:t>Câu 3.</a:t>
            </a: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Với cùng một loại vật liệu là đoạn dây thép, khối lượng và chiều dài của đoạn dây thép ấy là hai đại lượng </a:t>
            </a:r>
            <a:endParaRPr lang="en-US" sz="3200" b="1">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576943" y="2349500"/>
            <a:ext cx="9829800" cy="914400"/>
            <a:chOff x="1295400" y="2850153"/>
            <a:chExt cx="9829800" cy="9144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9829800" cy="914400"/>
              <a:chOff x="990600" y="2743200"/>
              <a:chExt cx="9829800" cy="9144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8B00CE5-1A89-BC46-3778-ED91930AAC72}"/>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a:t>
              </a:r>
              <a:endParaRPr lang="en-US">
                <a:latin typeface="Times New Roman" panose="02020603050405020304" pitchFamily="18" charset="0"/>
                <a:cs typeface="Times New Roman" panose="02020603050405020304" pitchFamily="18" charset="0"/>
              </a:endParaRPr>
            </a:p>
          </p:txBody>
        </p:sp>
      </p:grpSp>
      <p:grpSp>
        <p:nvGrpSpPr>
          <p:cNvPr id="58" name="Group 57">
            <a:extLst>
              <a:ext uri="{FF2B5EF4-FFF2-40B4-BE49-F238E27FC236}">
                <a16:creationId xmlns:a16="http://schemas.microsoft.com/office/drawing/2014/main" id="{C65F8B82-22C0-E19F-9BDA-AD740609EB79}"/>
              </a:ext>
            </a:extLst>
          </p:cNvPr>
          <p:cNvGrpSpPr/>
          <p:nvPr/>
        </p:nvGrpSpPr>
        <p:grpSpPr>
          <a:xfrm>
            <a:off x="2133600" y="3333750"/>
            <a:ext cx="9829800" cy="914400"/>
            <a:chOff x="1295400" y="2850153"/>
            <a:chExt cx="9829800" cy="914400"/>
          </a:xfrm>
        </p:grpSpPr>
        <p:grpSp>
          <p:nvGrpSpPr>
            <p:cNvPr id="59" name="Group 58">
              <a:extLst>
                <a:ext uri="{FF2B5EF4-FFF2-40B4-BE49-F238E27FC236}">
                  <a16:creationId xmlns:a16="http://schemas.microsoft.com/office/drawing/2014/main" id="{96DF18E0-5138-4EA6-A313-8A8238C76D6B}"/>
                </a:ext>
              </a:extLst>
            </p:cNvPr>
            <p:cNvGrpSpPr/>
            <p:nvPr/>
          </p:nvGrpSpPr>
          <p:grpSpPr>
            <a:xfrm>
              <a:off x="1295400" y="2850153"/>
              <a:ext cx="9829800" cy="914400"/>
              <a:chOff x="990600" y="2743200"/>
              <a:chExt cx="9829800" cy="914400"/>
            </a:xfrm>
          </p:grpSpPr>
          <p:sp>
            <p:nvSpPr>
              <p:cNvPr id="61" name="Rectangle: Rounded Corners 60">
                <a:extLst>
                  <a:ext uri="{FF2B5EF4-FFF2-40B4-BE49-F238E27FC236}">
                    <a16:creationId xmlns:a16="http://schemas.microsoft.com/office/drawing/2014/main" id="{B4451442-ACD2-E538-025C-A83D4BD87E36}"/>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2" name="Oval 61">
                <a:extLst>
                  <a:ext uri="{FF2B5EF4-FFF2-40B4-BE49-F238E27FC236}">
                    <a16:creationId xmlns:a16="http://schemas.microsoft.com/office/drawing/2014/main" id="{69E4F43F-24A3-7181-FB65-E72C4A088615}"/>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B</a:t>
                </a:r>
              </a:p>
            </p:txBody>
          </p:sp>
        </p:grpSp>
        <p:sp>
          <p:nvSpPr>
            <p:cNvPr id="60" name="Rectangle 59">
              <a:extLst>
                <a:ext uri="{FF2B5EF4-FFF2-40B4-BE49-F238E27FC236}">
                  <a16:creationId xmlns:a16="http://schemas.microsoft.com/office/drawing/2014/main" id="{DE8A540B-DD48-74AC-163E-4FF9E41126F1}"/>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 thuận</a:t>
              </a:r>
              <a:endParaRPr lang="en-US">
                <a:latin typeface="Times New Roman" panose="02020603050405020304" pitchFamily="18" charset="0"/>
                <a:cs typeface="Times New Roman" panose="02020603050405020304" pitchFamily="18" charset="0"/>
              </a:endParaRPr>
            </a:p>
          </p:txBody>
        </p:sp>
      </p:grpSp>
      <p:grpSp>
        <p:nvGrpSpPr>
          <p:cNvPr id="63" name="Group 62">
            <a:extLst>
              <a:ext uri="{FF2B5EF4-FFF2-40B4-BE49-F238E27FC236}">
                <a16:creationId xmlns:a16="http://schemas.microsoft.com/office/drawing/2014/main" id="{74DC0B16-E86A-FFA8-3D40-0F81DA7F563C}"/>
              </a:ext>
            </a:extLst>
          </p:cNvPr>
          <p:cNvGrpSpPr/>
          <p:nvPr/>
        </p:nvGrpSpPr>
        <p:grpSpPr>
          <a:xfrm>
            <a:off x="576943" y="4337050"/>
            <a:ext cx="9829800" cy="914400"/>
            <a:chOff x="1295400" y="2850153"/>
            <a:chExt cx="9829800" cy="914400"/>
          </a:xfrm>
        </p:grpSpPr>
        <p:grpSp>
          <p:nvGrpSpPr>
            <p:cNvPr id="64" name="Group 63">
              <a:extLst>
                <a:ext uri="{FF2B5EF4-FFF2-40B4-BE49-F238E27FC236}">
                  <a16:creationId xmlns:a16="http://schemas.microsoft.com/office/drawing/2014/main" id="{662CECBE-2E5E-4CE9-C073-B2C8683235DE}"/>
                </a:ext>
              </a:extLst>
            </p:cNvPr>
            <p:cNvGrpSpPr/>
            <p:nvPr/>
          </p:nvGrpSpPr>
          <p:grpSpPr>
            <a:xfrm>
              <a:off x="1295400" y="2850153"/>
              <a:ext cx="9829800" cy="914400"/>
              <a:chOff x="990600" y="2743200"/>
              <a:chExt cx="9829800" cy="914400"/>
            </a:xfrm>
          </p:grpSpPr>
          <p:sp>
            <p:nvSpPr>
              <p:cNvPr id="66" name="Rectangle: Rounded Corners 65">
                <a:extLst>
                  <a:ext uri="{FF2B5EF4-FFF2-40B4-BE49-F238E27FC236}">
                    <a16:creationId xmlns:a16="http://schemas.microsoft.com/office/drawing/2014/main" id="{A7FB213E-C892-8786-F402-5B82EE7D3E58}"/>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7" name="Oval 66">
                <a:extLst>
                  <a:ext uri="{FF2B5EF4-FFF2-40B4-BE49-F238E27FC236}">
                    <a16:creationId xmlns:a16="http://schemas.microsoft.com/office/drawing/2014/main" id="{E1F66E3D-5D32-66DF-B6EA-36AAA6A65160}"/>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C</a:t>
                </a:r>
              </a:p>
            </p:txBody>
          </p:sp>
        </p:grpSp>
        <p:sp>
          <p:nvSpPr>
            <p:cNvPr id="65" name="Rectangle 64">
              <a:extLst>
                <a:ext uri="{FF2B5EF4-FFF2-40B4-BE49-F238E27FC236}">
                  <a16:creationId xmlns:a16="http://schemas.microsoft.com/office/drawing/2014/main" id="{C7BD762B-C12A-ECF3-263A-1C10CC78261B}"/>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không có liên hệ gì</a:t>
              </a:r>
              <a:endParaRPr lang="en-US">
                <a:latin typeface="Times New Roman" panose="02020603050405020304" pitchFamily="18" charset="0"/>
                <a:cs typeface="Times New Roman" panose="02020603050405020304" pitchFamily="18" charset="0"/>
              </a:endParaRPr>
            </a:p>
          </p:txBody>
        </p:sp>
      </p:grpSp>
      <p:grpSp>
        <p:nvGrpSpPr>
          <p:cNvPr id="68" name="Group 67">
            <a:extLst>
              <a:ext uri="{FF2B5EF4-FFF2-40B4-BE49-F238E27FC236}">
                <a16:creationId xmlns:a16="http://schemas.microsoft.com/office/drawing/2014/main" id="{AD0FCBA5-5C6F-7791-734B-4706F8019AB0}"/>
              </a:ext>
            </a:extLst>
          </p:cNvPr>
          <p:cNvGrpSpPr/>
          <p:nvPr/>
        </p:nvGrpSpPr>
        <p:grpSpPr>
          <a:xfrm>
            <a:off x="2120900" y="5410200"/>
            <a:ext cx="9829800" cy="914400"/>
            <a:chOff x="1295400" y="2850153"/>
            <a:chExt cx="9829800" cy="914400"/>
          </a:xfrm>
        </p:grpSpPr>
        <p:grpSp>
          <p:nvGrpSpPr>
            <p:cNvPr id="69" name="Group 68">
              <a:extLst>
                <a:ext uri="{FF2B5EF4-FFF2-40B4-BE49-F238E27FC236}">
                  <a16:creationId xmlns:a16="http://schemas.microsoft.com/office/drawing/2014/main" id="{C0B9EE7A-5CBC-A512-87A5-3F729FE09908}"/>
                </a:ext>
              </a:extLst>
            </p:cNvPr>
            <p:cNvGrpSpPr/>
            <p:nvPr/>
          </p:nvGrpSpPr>
          <p:grpSpPr>
            <a:xfrm>
              <a:off x="1295400" y="2850153"/>
              <a:ext cx="9829800" cy="914400"/>
              <a:chOff x="990600" y="2743200"/>
              <a:chExt cx="9829800" cy="914400"/>
            </a:xfrm>
          </p:grpSpPr>
          <p:sp>
            <p:nvSpPr>
              <p:cNvPr id="71" name="Rectangle: Rounded Corners 70">
                <a:extLst>
                  <a:ext uri="{FF2B5EF4-FFF2-40B4-BE49-F238E27FC236}">
                    <a16:creationId xmlns:a16="http://schemas.microsoft.com/office/drawing/2014/main" id="{0D3F6FD8-9A16-DEDD-A69E-F7A30F12C6FF}"/>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2" name="Oval 71">
                <a:extLst>
                  <a:ext uri="{FF2B5EF4-FFF2-40B4-BE49-F238E27FC236}">
                    <a16:creationId xmlns:a16="http://schemas.microsoft.com/office/drawing/2014/main" id="{98145769-B0FA-5483-5CE1-E271939FC831}"/>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D</a:t>
                </a:r>
              </a:p>
            </p:txBody>
          </p:sp>
        </p:grpSp>
        <p:sp>
          <p:nvSpPr>
            <p:cNvPr id="70" name="Rectangle 69">
              <a:extLst>
                <a:ext uri="{FF2B5EF4-FFF2-40B4-BE49-F238E27FC236}">
                  <a16:creationId xmlns:a16="http://schemas.microsoft.com/office/drawing/2014/main" id="{954B2F9C-77E7-AEC5-DA7D-9A064954121D}"/>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 nghịch</a:t>
              </a: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45596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800"/>
              </a:spcAft>
              <a:tabLst>
                <a:tab pos="540385" algn="l"/>
              </a:tabLst>
            </a:pPr>
            <a:r>
              <a:rPr lang="en-US" sz="3200" b="1" u="sng">
                <a:solidFill>
                  <a:srgbClr val="FFFF00"/>
                </a:solidFill>
                <a:effectLst/>
                <a:highlight>
                  <a:srgbClr val="800080"/>
                </a:highlight>
                <a:latin typeface="Times New Roman" panose="02020603050405020304" pitchFamily="18" charset="0"/>
                <a:ea typeface="Times New Roman" panose="02020603050405020304" pitchFamily="18" charset="0"/>
                <a:cs typeface="Times New Roman" panose="02020603050405020304" pitchFamily="18" charset="0"/>
              </a:rPr>
              <a:t>Câu 3.</a:t>
            </a: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Với cùng một loại vật liệu là đoạn dây thép, khối lượng và chiều dài của đoạn dây thép ấy là hai đại lượng </a:t>
            </a:r>
            <a:endParaRPr lang="en-US" sz="3200" b="1">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576943" y="2349500"/>
            <a:ext cx="9829800" cy="914400"/>
            <a:chOff x="1295400" y="2850153"/>
            <a:chExt cx="9829800" cy="9144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9829800" cy="914400"/>
              <a:chOff x="990600" y="2743200"/>
              <a:chExt cx="9829800" cy="9144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8B00CE5-1A89-BC46-3778-ED91930AAC72}"/>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a:t>
              </a:r>
              <a:endParaRPr lang="en-US">
                <a:latin typeface="Times New Roman" panose="02020603050405020304" pitchFamily="18" charset="0"/>
                <a:cs typeface="Times New Roman" panose="02020603050405020304" pitchFamily="18" charset="0"/>
              </a:endParaRPr>
            </a:p>
          </p:txBody>
        </p:sp>
      </p:grpSp>
      <p:grpSp>
        <p:nvGrpSpPr>
          <p:cNvPr id="58" name="Group 57">
            <a:extLst>
              <a:ext uri="{FF2B5EF4-FFF2-40B4-BE49-F238E27FC236}">
                <a16:creationId xmlns:a16="http://schemas.microsoft.com/office/drawing/2014/main" id="{C65F8B82-22C0-E19F-9BDA-AD740609EB79}"/>
              </a:ext>
            </a:extLst>
          </p:cNvPr>
          <p:cNvGrpSpPr/>
          <p:nvPr/>
        </p:nvGrpSpPr>
        <p:grpSpPr>
          <a:xfrm>
            <a:off x="2133600" y="3333750"/>
            <a:ext cx="9829800" cy="914400"/>
            <a:chOff x="1295400" y="2850153"/>
            <a:chExt cx="9829800" cy="914400"/>
          </a:xfrm>
        </p:grpSpPr>
        <p:grpSp>
          <p:nvGrpSpPr>
            <p:cNvPr id="59" name="Group 58">
              <a:extLst>
                <a:ext uri="{FF2B5EF4-FFF2-40B4-BE49-F238E27FC236}">
                  <a16:creationId xmlns:a16="http://schemas.microsoft.com/office/drawing/2014/main" id="{96DF18E0-5138-4EA6-A313-8A8238C76D6B}"/>
                </a:ext>
              </a:extLst>
            </p:cNvPr>
            <p:cNvGrpSpPr/>
            <p:nvPr/>
          </p:nvGrpSpPr>
          <p:grpSpPr>
            <a:xfrm>
              <a:off x="1295400" y="2850153"/>
              <a:ext cx="9829800" cy="914400"/>
              <a:chOff x="990600" y="2743200"/>
              <a:chExt cx="9829800" cy="914400"/>
            </a:xfrm>
          </p:grpSpPr>
          <p:sp>
            <p:nvSpPr>
              <p:cNvPr id="61" name="Rectangle: Rounded Corners 60">
                <a:extLst>
                  <a:ext uri="{FF2B5EF4-FFF2-40B4-BE49-F238E27FC236}">
                    <a16:creationId xmlns:a16="http://schemas.microsoft.com/office/drawing/2014/main" id="{B4451442-ACD2-E538-025C-A83D4BD87E36}"/>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2" name="Oval 61">
                <a:extLst>
                  <a:ext uri="{FF2B5EF4-FFF2-40B4-BE49-F238E27FC236}">
                    <a16:creationId xmlns:a16="http://schemas.microsoft.com/office/drawing/2014/main" id="{69E4F43F-24A3-7181-FB65-E72C4A088615}"/>
                  </a:ext>
                </a:extLst>
              </p:cNvPr>
              <p:cNvSpPr/>
              <p:nvPr/>
            </p:nvSpPr>
            <p:spPr>
              <a:xfrm>
                <a:off x="1139630" y="27940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B</a:t>
                </a:r>
              </a:p>
            </p:txBody>
          </p:sp>
        </p:grpSp>
        <p:sp>
          <p:nvSpPr>
            <p:cNvPr id="60" name="Rectangle 59">
              <a:extLst>
                <a:ext uri="{FF2B5EF4-FFF2-40B4-BE49-F238E27FC236}">
                  <a16:creationId xmlns:a16="http://schemas.microsoft.com/office/drawing/2014/main" id="{DE8A540B-DD48-74AC-163E-4FF9E41126F1}"/>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 thuận</a:t>
              </a:r>
              <a:endParaRPr lang="en-US">
                <a:latin typeface="Times New Roman" panose="02020603050405020304" pitchFamily="18" charset="0"/>
                <a:cs typeface="Times New Roman" panose="02020603050405020304" pitchFamily="18" charset="0"/>
              </a:endParaRPr>
            </a:p>
          </p:txBody>
        </p:sp>
      </p:grpSp>
      <p:grpSp>
        <p:nvGrpSpPr>
          <p:cNvPr id="63" name="Group 62">
            <a:extLst>
              <a:ext uri="{FF2B5EF4-FFF2-40B4-BE49-F238E27FC236}">
                <a16:creationId xmlns:a16="http://schemas.microsoft.com/office/drawing/2014/main" id="{74DC0B16-E86A-FFA8-3D40-0F81DA7F563C}"/>
              </a:ext>
            </a:extLst>
          </p:cNvPr>
          <p:cNvGrpSpPr/>
          <p:nvPr/>
        </p:nvGrpSpPr>
        <p:grpSpPr>
          <a:xfrm>
            <a:off x="576943" y="4337050"/>
            <a:ext cx="9829800" cy="914400"/>
            <a:chOff x="1295400" y="2850153"/>
            <a:chExt cx="9829800" cy="914400"/>
          </a:xfrm>
        </p:grpSpPr>
        <p:grpSp>
          <p:nvGrpSpPr>
            <p:cNvPr id="64" name="Group 63">
              <a:extLst>
                <a:ext uri="{FF2B5EF4-FFF2-40B4-BE49-F238E27FC236}">
                  <a16:creationId xmlns:a16="http://schemas.microsoft.com/office/drawing/2014/main" id="{662CECBE-2E5E-4CE9-C073-B2C8683235DE}"/>
                </a:ext>
              </a:extLst>
            </p:cNvPr>
            <p:cNvGrpSpPr/>
            <p:nvPr/>
          </p:nvGrpSpPr>
          <p:grpSpPr>
            <a:xfrm>
              <a:off x="1295400" y="2850153"/>
              <a:ext cx="9829800" cy="914400"/>
              <a:chOff x="990600" y="2743200"/>
              <a:chExt cx="9829800" cy="914400"/>
            </a:xfrm>
          </p:grpSpPr>
          <p:sp>
            <p:nvSpPr>
              <p:cNvPr id="66" name="Rectangle: Rounded Corners 65">
                <a:extLst>
                  <a:ext uri="{FF2B5EF4-FFF2-40B4-BE49-F238E27FC236}">
                    <a16:creationId xmlns:a16="http://schemas.microsoft.com/office/drawing/2014/main" id="{A7FB213E-C892-8786-F402-5B82EE7D3E58}"/>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7" name="Oval 66">
                <a:extLst>
                  <a:ext uri="{FF2B5EF4-FFF2-40B4-BE49-F238E27FC236}">
                    <a16:creationId xmlns:a16="http://schemas.microsoft.com/office/drawing/2014/main" id="{E1F66E3D-5D32-66DF-B6EA-36AAA6A65160}"/>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C</a:t>
                </a:r>
              </a:p>
            </p:txBody>
          </p:sp>
        </p:grpSp>
        <p:sp>
          <p:nvSpPr>
            <p:cNvPr id="65" name="Rectangle 64">
              <a:extLst>
                <a:ext uri="{FF2B5EF4-FFF2-40B4-BE49-F238E27FC236}">
                  <a16:creationId xmlns:a16="http://schemas.microsoft.com/office/drawing/2014/main" id="{C7BD762B-C12A-ECF3-263A-1C10CC78261B}"/>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không có liên hệ gì</a:t>
              </a:r>
              <a:endParaRPr lang="en-US">
                <a:latin typeface="Times New Roman" panose="02020603050405020304" pitchFamily="18" charset="0"/>
                <a:cs typeface="Times New Roman" panose="02020603050405020304" pitchFamily="18" charset="0"/>
              </a:endParaRPr>
            </a:p>
          </p:txBody>
        </p:sp>
      </p:grpSp>
      <p:grpSp>
        <p:nvGrpSpPr>
          <p:cNvPr id="68" name="Group 67">
            <a:extLst>
              <a:ext uri="{FF2B5EF4-FFF2-40B4-BE49-F238E27FC236}">
                <a16:creationId xmlns:a16="http://schemas.microsoft.com/office/drawing/2014/main" id="{AD0FCBA5-5C6F-7791-734B-4706F8019AB0}"/>
              </a:ext>
            </a:extLst>
          </p:cNvPr>
          <p:cNvGrpSpPr/>
          <p:nvPr/>
        </p:nvGrpSpPr>
        <p:grpSpPr>
          <a:xfrm>
            <a:off x="2120900" y="5410200"/>
            <a:ext cx="9829800" cy="914400"/>
            <a:chOff x="1295400" y="2850153"/>
            <a:chExt cx="9829800" cy="914400"/>
          </a:xfrm>
        </p:grpSpPr>
        <p:grpSp>
          <p:nvGrpSpPr>
            <p:cNvPr id="69" name="Group 68">
              <a:extLst>
                <a:ext uri="{FF2B5EF4-FFF2-40B4-BE49-F238E27FC236}">
                  <a16:creationId xmlns:a16="http://schemas.microsoft.com/office/drawing/2014/main" id="{C0B9EE7A-5CBC-A512-87A5-3F729FE09908}"/>
                </a:ext>
              </a:extLst>
            </p:cNvPr>
            <p:cNvGrpSpPr/>
            <p:nvPr/>
          </p:nvGrpSpPr>
          <p:grpSpPr>
            <a:xfrm>
              <a:off x="1295400" y="2850153"/>
              <a:ext cx="9829800" cy="914400"/>
              <a:chOff x="990600" y="2743200"/>
              <a:chExt cx="9829800" cy="914400"/>
            </a:xfrm>
          </p:grpSpPr>
          <p:sp>
            <p:nvSpPr>
              <p:cNvPr id="71" name="Rectangle: Rounded Corners 70">
                <a:extLst>
                  <a:ext uri="{FF2B5EF4-FFF2-40B4-BE49-F238E27FC236}">
                    <a16:creationId xmlns:a16="http://schemas.microsoft.com/office/drawing/2014/main" id="{0D3F6FD8-9A16-DEDD-A69E-F7A30F12C6FF}"/>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2" name="Oval 71">
                <a:extLst>
                  <a:ext uri="{FF2B5EF4-FFF2-40B4-BE49-F238E27FC236}">
                    <a16:creationId xmlns:a16="http://schemas.microsoft.com/office/drawing/2014/main" id="{98145769-B0FA-5483-5CE1-E271939FC831}"/>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D</a:t>
                </a:r>
              </a:p>
            </p:txBody>
          </p:sp>
        </p:grpSp>
        <p:sp>
          <p:nvSpPr>
            <p:cNvPr id="70" name="Rectangle 69">
              <a:extLst>
                <a:ext uri="{FF2B5EF4-FFF2-40B4-BE49-F238E27FC236}">
                  <a16:creationId xmlns:a16="http://schemas.microsoft.com/office/drawing/2014/main" id="{954B2F9C-77E7-AEC5-DA7D-9A064954121D}"/>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 nghịch</a:t>
              </a: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95887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Digit 60">
            <a:extLst>
              <a:ext uri="{FF2B5EF4-FFF2-40B4-BE49-F238E27FC236}">
                <a16:creationId xmlns:a16="http://schemas.microsoft.com/office/drawing/2014/main" id="{5B283245-E9FE-398F-9761-FC057CF79C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798" y="5928907"/>
            <a:ext cx="1638332" cy="9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800"/>
              </a:spcAft>
              <a:tabLst>
                <a:tab pos="540385" algn="l"/>
              </a:tabLst>
            </a:pPr>
            <a:r>
              <a:rPr lang="vi-VN" sz="4000" b="1" u="sng">
                <a:solidFill>
                  <a:srgbClr val="FFFF00"/>
                </a:solidFill>
                <a:effectLst/>
                <a:highlight>
                  <a:srgbClr val="800080"/>
                </a:highlight>
                <a:latin typeface="Times New Roman" panose="02020603050405020304" pitchFamily="18" charset="0"/>
                <a:ea typeface="Times New Roman" panose="02020603050405020304" pitchFamily="18" charset="0"/>
                <a:cs typeface="Times New Roman" panose="02020603050405020304" pitchFamily="18" charset="0"/>
              </a:rPr>
              <a:t>Câu </a:t>
            </a:r>
            <a:r>
              <a:rPr lang="en-US" sz="4000" b="1" u="sng">
                <a:solidFill>
                  <a:srgbClr val="FFFF00"/>
                </a:solidFill>
                <a:effectLst/>
                <a:highlight>
                  <a:srgbClr val="800080"/>
                </a:highlight>
                <a:latin typeface="Times New Roman" panose="02020603050405020304" pitchFamily="18" charset="0"/>
                <a:ea typeface="Times New Roman" panose="02020603050405020304" pitchFamily="18" charset="0"/>
                <a:cs typeface="Times New Roman" panose="02020603050405020304" pitchFamily="18" charset="0"/>
              </a:rPr>
              <a:t>4.</a:t>
            </a: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	Độ dài các cạnh và chu vi của tam giác là hai đại lượng </a:t>
            </a:r>
            <a:endParaRPr lang="en-US" sz="4000" b="1">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576943" y="2349500"/>
            <a:ext cx="9829800" cy="914400"/>
            <a:chOff x="1295400" y="2850153"/>
            <a:chExt cx="9829800" cy="9144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9829800" cy="914400"/>
              <a:chOff x="990600" y="2743200"/>
              <a:chExt cx="9829800" cy="9144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8B00CE5-1A89-BC46-3778-ED91930AAC72}"/>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 thuận</a:t>
              </a:r>
              <a:endParaRPr lang="en-US">
                <a:latin typeface="Times New Roman" panose="02020603050405020304" pitchFamily="18" charset="0"/>
                <a:cs typeface="Times New Roman" panose="02020603050405020304" pitchFamily="18" charset="0"/>
              </a:endParaRPr>
            </a:p>
          </p:txBody>
        </p:sp>
      </p:grpSp>
      <p:grpSp>
        <p:nvGrpSpPr>
          <p:cNvPr id="58" name="Group 57">
            <a:extLst>
              <a:ext uri="{FF2B5EF4-FFF2-40B4-BE49-F238E27FC236}">
                <a16:creationId xmlns:a16="http://schemas.microsoft.com/office/drawing/2014/main" id="{C65F8B82-22C0-E19F-9BDA-AD740609EB79}"/>
              </a:ext>
            </a:extLst>
          </p:cNvPr>
          <p:cNvGrpSpPr/>
          <p:nvPr/>
        </p:nvGrpSpPr>
        <p:grpSpPr>
          <a:xfrm>
            <a:off x="2133600" y="3333750"/>
            <a:ext cx="9829800" cy="914400"/>
            <a:chOff x="1295400" y="2850153"/>
            <a:chExt cx="9829800" cy="914400"/>
          </a:xfrm>
        </p:grpSpPr>
        <p:grpSp>
          <p:nvGrpSpPr>
            <p:cNvPr id="59" name="Group 58">
              <a:extLst>
                <a:ext uri="{FF2B5EF4-FFF2-40B4-BE49-F238E27FC236}">
                  <a16:creationId xmlns:a16="http://schemas.microsoft.com/office/drawing/2014/main" id="{96DF18E0-5138-4EA6-A313-8A8238C76D6B}"/>
                </a:ext>
              </a:extLst>
            </p:cNvPr>
            <p:cNvGrpSpPr/>
            <p:nvPr/>
          </p:nvGrpSpPr>
          <p:grpSpPr>
            <a:xfrm>
              <a:off x="1295400" y="2850153"/>
              <a:ext cx="9829800" cy="914400"/>
              <a:chOff x="990600" y="2743200"/>
              <a:chExt cx="9829800" cy="914400"/>
            </a:xfrm>
          </p:grpSpPr>
          <p:sp>
            <p:nvSpPr>
              <p:cNvPr id="61" name="Rectangle: Rounded Corners 60">
                <a:extLst>
                  <a:ext uri="{FF2B5EF4-FFF2-40B4-BE49-F238E27FC236}">
                    <a16:creationId xmlns:a16="http://schemas.microsoft.com/office/drawing/2014/main" id="{B4451442-ACD2-E538-025C-A83D4BD87E36}"/>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2" name="Oval 61">
                <a:extLst>
                  <a:ext uri="{FF2B5EF4-FFF2-40B4-BE49-F238E27FC236}">
                    <a16:creationId xmlns:a16="http://schemas.microsoft.com/office/drawing/2014/main" id="{69E4F43F-24A3-7181-FB65-E72C4A088615}"/>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B</a:t>
                </a:r>
              </a:p>
            </p:txBody>
          </p:sp>
        </p:grpSp>
        <p:sp>
          <p:nvSpPr>
            <p:cNvPr id="60" name="Rectangle 59">
              <a:extLst>
                <a:ext uri="{FF2B5EF4-FFF2-40B4-BE49-F238E27FC236}">
                  <a16:creationId xmlns:a16="http://schemas.microsoft.com/office/drawing/2014/main" id="{DE8A540B-DD48-74AC-163E-4FF9E41126F1}"/>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a:t>
              </a:r>
              <a:endParaRPr lang="en-US">
                <a:latin typeface="Times New Roman" panose="02020603050405020304" pitchFamily="18" charset="0"/>
                <a:cs typeface="Times New Roman" panose="02020603050405020304" pitchFamily="18" charset="0"/>
              </a:endParaRPr>
            </a:p>
          </p:txBody>
        </p:sp>
      </p:grpSp>
      <p:grpSp>
        <p:nvGrpSpPr>
          <p:cNvPr id="63" name="Group 62">
            <a:extLst>
              <a:ext uri="{FF2B5EF4-FFF2-40B4-BE49-F238E27FC236}">
                <a16:creationId xmlns:a16="http://schemas.microsoft.com/office/drawing/2014/main" id="{74DC0B16-E86A-FFA8-3D40-0F81DA7F563C}"/>
              </a:ext>
            </a:extLst>
          </p:cNvPr>
          <p:cNvGrpSpPr/>
          <p:nvPr/>
        </p:nvGrpSpPr>
        <p:grpSpPr>
          <a:xfrm>
            <a:off x="576943" y="4337050"/>
            <a:ext cx="9829800" cy="914400"/>
            <a:chOff x="1295400" y="2850153"/>
            <a:chExt cx="9829800" cy="914400"/>
          </a:xfrm>
        </p:grpSpPr>
        <p:grpSp>
          <p:nvGrpSpPr>
            <p:cNvPr id="64" name="Group 63">
              <a:extLst>
                <a:ext uri="{FF2B5EF4-FFF2-40B4-BE49-F238E27FC236}">
                  <a16:creationId xmlns:a16="http://schemas.microsoft.com/office/drawing/2014/main" id="{662CECBE-2E5E-4CE9-C073-B2C8683235DE}"/>
                </a:ext>
              </a:extLst>
            </p:cNvPr>
            <p:cNvGrpSpPr/>
            <p:nvPr/>
          </p:nvGrpSpPr>
          <p:grpSpPr>
            <a:xfrm>
              <a:off x="1295400" y="2850153"/>
              <a:ext cx="9829800" cy="914400"/>
              <a:chOff x="990600" y="2743200"/>
              <a:chExt cx="9829800" cy="914400"/>
            </a:xfrm>
          </p:grpSpPr>
          <p:sp>
            <p:nvSpPr>
              <p:cNvPr id="66" name="Rectangle: Rounded Corners 65">
                <a:extLst>
                  <a:ext uri="{FF2B5EF4-FFF2-40B4-BE49-F238E27FC236}">
                    <a16:creationId xmlns:a16="http://schemas.microsoft.com/office/drawing/2014/main" id="{A7FB213E-C892-8786-F402-5B82EE7D3E58}"/>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7" name="Oval 66">
                <a:extLst>
                  <a:ext uri="{FF2B5EF4-FFF2-40B4-BE49-F238E27FC236}">
                    <a16:creationId xmlns:a16="http://schemas.microsoft.com/office/drawing/2014/main" id="{E1F66E3D-5D32-66DF-B6EA-36AAA6A65160}"/>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C</a:t>
                </a:r>
              </a:p>
            </p:txBody>
          </p:sp>
        </p:grpSp>
        <p:sp>
          <p:nvSpPr>
            <p:cNvPr id="65" name="Rectangle 64">
              <a:extLst>
                <a:ext uri="{FF2B5EF4-FFF2-40B4-BE49-F238E27FC236}">
                  <a16:creationId xmlns:a16="http://schemas.microsoft.com/office/drawing/2014/main" id="{C7BD762B-C12A-ECF3-263A-1C10CC78261B}"/>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không có liên hệ gì</a:t>
              </a:r>
              <a:endParaRPr lang="en-US">
                <a:latin typeface="Times New Roman" panose="02020603050405020304" pitchFamily="18" charset="0"/>
                <a:cs typeface="Times New Roman" panose="02020603050405020304" pitchFamily="18" charset="0"/>
              </a:endParaRPr>
            </a:p>
          </p:txBody>
        </p:sp>
      </p:grpSp>
      <p:grpSp>
        <p:nvGrpSpPr>
          <p:cNvPr id="68" name="Group 67">
            <a:extLst>
              <a:ext uri="{FF2B5EF4-FFF2-40B4-BE49-F238E27FC236}">
                <a16:creationId xmlns:a16="http://schemas.microsoft.com/office/drawing/2014/main" id="{AD0FCBA5-5C6F-7791-734B-4706F8019AB0}"/>
              </a:ext>
            </a:extLst>
          </p:cNvPr>
          <p:cNvGrpSpPr/>
          <p:nvPr/>
        </p:nvGrpSpPr>
        <p:grpSpPr>
          <a:xfrm>
            <a:off x="2120900" y="5410200"/>
            <a:ext cx="9829800" cy="914400"/>
            <a:chOff x="1295400" y="2850153"/>
            <a:chExt cx="9829800" cy="914400"/>
          </a:xfrm>
        </p:grpSpPr>
        <p:grpSp>
          <p:nvGrpSpPr>
            <p:cNvPr id="69" name="Group 68">
              <a:extLst>
                <a:ext uri="{FF2B5EF4-FFF2-40B4-BE49-F238E27FC236}">
                  <a16:creationId xmlns:a16="http://schemas.microsoft.com/office/drawing/2014/main" id="{C0B9EE7A-5CBC-A512-87A5-3F729FE09908}"/>
                </a:ext>
              </a:extLst>
            </p:cNvPr>
            <p:cNvGrpSpPr/>
            <p:nvPr/>
          </p:nvGrpSpPr>
          <p:grpSpPr>
            <a:xfrm>
              <a:off x="1295400" y="2850153"/>
              <a:ext cx="9829800" cy="914400"/>
              <a:chOff x="990600" y="2743200"/>
              <a:chExt cx="9829800" cy="914400"/>
            </a:xfrm>
          </p:grpSpPr>
          <p:sp>
            <p:nvSpPr>
              <p:cNvPr id="71" name="Rectangle: Rounded Corners 70">
                <a:extLst>
                  <a:ext uri="{FF2B5EF4-FFF2-40B4-BE49-F238E27FC236}">
                    <a16:creationId xmlns:a16="http://schemas.microsoft.com/office/drawing/2014/main" id="{0D3F6FD8-9A16-DEDD-A69E-F7A30F12C6FF}"/>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2" name="Oval 71">
                <a:extLst>
                  <a:ext uri="{FF2B5EF4-FFF2-40B4-BE49-F238E27FC236}">
                    <a16:creationId xmlns:a16="http://schemas.microsoft.com/office/drawing/2014/main" id="{98145769-B0FA-5483-5CE1-E271939FC831}"/>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D</a:t>
                </a:r>
              </a:p>
            </p:txBody>
          </p:sp>
        </p:grpSp>
        <p:sp>
          <p:nvSpPr>
            <p:cNvPr id="70" name="Rectangle 69">
              <a:extLst>
                <a:ext uri="{FF2B5EF4-FFF2-40B4-BE49-F238E27FC236}">
                  <a16:creationId xmlns:a16="http://schemas.microsoft.com/office/drawing/2014/main" id="{954B2F9C-77E7-AEC5-DA7D-9A064954121D}"/>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 nghịch</a:t>
              </a: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43809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800"/>
              </a:spcAft>
              <a:tabLst>
                <a:tab pos="540385" algn="l"/>
              </a:tabLst>
            </a:pPr>
            <a:r>
              <a:rPr lang="vi-VN" sz="4000" b="1" u="sng">
                <a:solidFill>
                  <a:srgbClr val="FFFF00"/>
                </a:solidFill>
                <a:effectLst/>
                <a:highlight>
                  <a:srgbClr val="800080"/>
                </a:highlight>
                <a:latin typeface="Times New Roman" panose="02020603050405020304" pitchFamily="18" charset="0"/>
                <a:ea typeface="Times New Roman" panose="02020603050405020304" pitchFamily="18" charset="0"/>
                <a:cs typeface="Times New Roman" panose="02020603050405020304" pitchFamily="18" charset="0"/>
              </a:rPr>
              <a:t>Câu </a:t>
            </a:r>
            <a:r>
              <a:rPr lang="en-US" sz="4000" b="1" u="sng">
                <a:solidFill>
                  <a:srgbClr val="FFFF00"/>
                </a:solidFill>
                <a:effectLst/>
                <a:highlight>
                  <a:srgbClr val="800080"/>
                </a:highlight>
                <a:latin typeface="Times New Roman" panose="02020603050405020304" pitchFamily="18" charset="0"/>
                <a:ea typeface="Times New Roman" panose="02020603050405020304" pitchFamily="18" charset="0"/>
                <a:cs typeface="Times New Roman" panose="02020603050405020304" pitchFamily="18" charset="0"/>
              </a:rPr>
              <a:t>4.</a:t>
            </a: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	Độ dài các cạnh và chu vi của tam giác là hai đại lượng </a:t>
            </a:r>
            <a:endParaRPr lang="en-US" sz="4000" b="1">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576943" y="2349500"/>
            <a:ext cx="9829800" cy="914400"/>
            <a:chOff x="1295400" y="2850153"/>
            <a:chExt cx="9829800" cy="9144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9829800" cy="914400"/>
              <a:chOff x="990600" y="2743200"/>
              <a:chExt cx="9829800" cy="9144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8B00CE5-1A89-BC46-3778-ED91930AAC72}"/>
                  </a:ext>
                </a:extLst>
              </p:cNvPr>
              <p:cNvSpPr/>
              <p:nvPr/>
            </p:nvSpPr>
            <p:spPr>
              <a:xfrm>
                <a:off x="1139630" y="27940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 thuận</a:t>
              </a:r>
              <a:endParaRPr lang="en-US">
                <a:latin typeface="Times New Roman" panose="02020603050405020304" pitchFamily="18" charset="0"/>
                <a:cs typeface="Times New Roman" panose="02020603050405020304" pitchFamily="18" charset="0"/>
              </a:endParaRPr>
            </a:p>
          </p:txBody>
        </p:sp>
      </p:grpSp>
      <p:grpSp>
        <p:nvGrpSpPr>
          <p:cNvPr id="58" name="Group 57">
            <a:extLst>
              <a:ext uri="{FF2B5EF4-FFF2-40B4-BE49-F238E27FC236}">
                <a16:creationId xmlns:a16="http://schemas.microsoft.com/office/drawing/2014/main" id="{C65F8B82-22C0-E19F-9BDA-AD740609EB79}"/>
              </a:ext>
            </a:extLst>
          </p:cNvPr>
          <p:cNvGrpSpPr/>
          <p:nvPr/>
        </p:nvGrpSpPr>
        <p:grpSpPr>
          <a:xfrm>
            <a:off x="2133600" y="3333750"/>
            <a:ext cx="9829800" cy="914400"/>
            <a:chOff x="1295400" y="2850153"/>
            <a:chExt cx="9829800" cy="914400"/>
          </a:xfrm>
        </p:grpSpPr>
        <p:grpSp>
          <p:nvGrpSpPr>
            <p:cNvPr id="59" name="Group 58">
              <a:extLst>
                <a:ext uri="{FF2B5EF4-FFF2-40B4-BE49-F238E27FC236}">
                  <a16:creationId xmlns:a16="http://schemas.microsoft.com/office/drawing/2014/main" id="{96DF18E0-5138-4EA6-A313-8A8238C76D6B}"/>
                </a:ext>
              </a:extLst>
            </p:cNvPr>
            <p:cNvGrpSpPr/>
            <p:nvPr/>
          </p:nvGrpSpPr>
          <p:grpSpPr>
            <a:xfrm>
              <a:off x="1295400" y="2850153"/>
              <a:ext cx="9829800" cy="914400"/>
              <a:chOff x="990600" y="2743200"/>
              <a:chExt cx="9829800" cy="914400"/>
            </a:xfrm>
          </p:grpSpPr>
          <p:sp>
            <p:nvSpPr>
              <p:cNvPr id="61" name="Rectangle: Rounded Corners 60">
                <a:extLst>
                  <a:ext uri="{FF2B5EF4-FFF2-40B4-BE49-F238E27FC236}">
                    <a16:creationId xmlns:a16="http://schemas.microsoft.com/office/drawing/2014/main" id="{B4451442-ACD2-E538-025C-A83D4BD87E36}"/>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2" name="Oval 61">
                <a:extLst>
                  <a:ext uri="{FF2B5EF4-FFF2-40B4-BE49-F238E27FC236}">
                    <a16:creationId xmlns:a16="http://schemas.microsoft.com/office/drawing/2014/main" id="{69E4F43F-24A3-7181-FB65-E72C4A088615}"/>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B</a:t>
                </a:r>
              </a:p>
            </p:txBody>
          </p:sp>
        </p:grpSp>
        <p:sp>
          <p:nvSpPr>
            <p:cNvPr id="60" name="Rectangle 59">
              <a:extLst>
                <a:ext uri="{FF2B5EF4-FFF2-40B4-BE49-F238E27FC236}">
                  <a16:creationId xmlns:a16="http://schemas.microsoft.com/office/drawing/2014/main" id="{DE8A540B-DD48-74AC-163E-4FF9E41126F1}"/>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a:t>
              </a:r>
              <a:endParaRPr lang="en-US">
                <a:latin typeface="Times New Roman" panose="02020603050405020304" pitchFamily="18" charset="0"/>
                <a:cs typeface="Times New Roman" panose="02020603050405020304" pitchFamily="18" charset="0"/>
              </a:endParaRPr>
            </a:p>
          </p:txBody>
        </p:sp>
      </p:grpSp>
      <p:grpSp>
        <p:nvGrpSpPr>
          <p:cNvPr id="63" name="Group 62">
            <a:extLst>
              <a:ext uri="{FF2B5EF4-FFF2-40B4-BE49-F238E27FC236}">
                <a16:creationId xmlns:a16="http://schemas.microsoft.com/office/drawing/2014/main" id="{74DC0B16-E86A-FFA8-3D40-0F81DA7F563C}"/>
              </a:ext>
            </a:extLst>
          </p:cNvPr>
          <p:cNvGrpSpPr/>
          <p:nvPr/>
        </p:nvGrpSpPr>
        <p:grpSpPr>
          <a:xfrm>
            <a:off x="576943" y="4337050"/>
            <a:ext cx="9829800" cy="914400"/>
            <a:chOff x="1295400" y="2850153"/>
            <a:chExt cx="9829800" cy="914400"/>
          </a:xfrm>
        </p:grpSpPr>
        <p:grpSp>
          <p:nvGrpSpPr>
            <p:cNvPr id="64" name="Group 63">
              <a:extLst>
                <a:ext uri="{FF2B5EF4-FFF2-40B4-BE49-F238E27FC236}">
                  <a16:creationId xmlns:a16="http://schemas.microsoft.com/office/drawing/2014/main" id="{662CECBE-2E5E-4CE9-C073-B2C8683235DE}"/>
                </a:ext>
              </a:extLst>
            </p:cNvPr>
            <p:cNvGrpSpPr/>
            <p:nvPr/>
          </p:nvGrpSpPr>
          <p:grpSpPr>
            <a:xfrm>
              <a:off x="1295400" y="2850153"/>
              <a:ext cx="9829800" cy="914400"/>
              <a:chOff x="990600" y="2743200"/>
              <a:chExt cx="9829800" cy="914400"/>
            </a:xfrm>
          </p:grpSpPr>
          <p:sp>
            <p:nvSpPr>
              <p:cNvPr id="66" name="Rectangle: Rounded Corners 65">
                <a:extLst>
                  <a:ext uri="{FF2B5EF4-FFF2-40B4-BE49-F238E27FC236}">
                    <a16:creationId xmlns:a16="http://schemas.microsoft.com/office/drawing/2014/main" id="{A7FB213E-C892-8786-F402-5B82EE7D3E58}"/>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7" name="Oval 66">
                <a:extLst>
                  <a:ext uri="{FF2B5EF4-FFF2-40B4-BE49-F238E27FC236}">
                    <a16:creationId xmlns:a16="http://schemas.microsoft.com/office/drawing/2014/main" id="{E1F66E3D-5D32-66DF-B6EA-36AAA6A65160}"/>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C</a:t>
                </a:r>
              </a:p>
            </p:txBody>
          </p:sp>
        </p:grpSp>
        <p:sp>
          <p:nvSpPr>
            <p:cNvPr id="65" name="Rectangle 64">
              <a:extLst>
                <a:ext uri="{FF2B5EF4-FFF2-40B4-BE49-F238E27FC236}">
                  <a16:creationId xmlns:a16="http://schemas.microsoft.com/office/drawing/2014/main" id="{C7BD762B-C12A-ECF3-263A-1C10CC78261B}"/>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không có liên hệ gì</a:t>
              </a:r>
              <a:endParaRPr lang="en-US">
                <a:latin typeface="Times New Roman" panose="02020603050405020304" pitchFamily="18" charset="0"/>
                <a:cs typeface="Times New Roman" panose="02020603050405020304" pitchFamily="18" charset="0"/>
              </a:endParaRPr>
            </a:p>
          </p:txBody>
        </p:sp>
      </p:grpSp>
      <p:grpSp>
        <p:nvGrpSpPr>
          <p:cNvPr id="68" name="Group 67">
            <a:extLst>
              <a:ext uri="{FF2B5EF4-FFF2-40B4-BE49-F238E27FC236}">
                <a16:creationId xmlns:a16="http://schemas.microsoft.com/office/drawing/2014/main" id="{AD0FCBA5-5C6F-7791-734B-4706F8019AB0}"/>
              </a:ext>
            </a:extLst>
          </p:cNvPr>
          <p:cNvGrpSpPr/>
          <p:nvPr/>
        </p:nvGrpSpPr>
        <p:grpSpPr>
          <a:xfrm>
            <a:off x="2120900" y="5410200"/>
            <a:ext cx="9829800" cy="914400"/>
            <a:chOff x="1295400" y="2850153"/>
            <a:chExt cx="9829800" cy="914400"/>
          </a:xfrm>
        </p:grpSpPr>
        <p:grpSp>
          <p:nvGrpSpPr>
            <p:cNvPr id="69" name="Group 68">
              <a:extLst>
                <a:ext uri="{FF2B5EF4-FFF2-40B4-BE49-F238E27FC236}">
                  <a16:creationId xmlns:a16="http://schemas.microsoft.com/office/drawing/2014/main" id="{C0B9EE7A-5CBC-A512-87A5-3F729FE09908}"/>
                </a:ext>
              </a:extLst>
            </p:cNvPr>
            <p:cNvGrpSpPr/>
            <p:nvPr/>
          </p:nvGrpSpPr>
          <p:grpSpPr>
            <a:xfrm>
              <a:off x="1295400" y="2850153"/>
              <a:ext cx="9829800" cy="914400"/>
              <a:chOff x="990600" y="2743200"/>
              <a:chExt cx="9829800" cy="914400"/>
            </a:xfrm>
          </p:grpSpPr>
          <p:sp>
            <p:nvSpPr>
              <p:cNvPr id="71" name="Rectangle: Rounded Corners 70">
                <a:extLst>
                  <a:ext uri="{FF2B5EF4-FFF2-40B4-BE49-F238E27FC236}">
                    <a16:creationId xmlns:a16="http://schemas.microsoft.com/office/drawing/2014/main" id="{0D3F6FD8-9A16-DEDD-A69E-F7A30F12C6FF}"/>
                  </a:ext>
                </a:extLst>
              </p:cNvPr>
              <p:cNvSpPr/>
              <p:nvPr/>
            </p:nvSpPr>
            <p:spPr>
              <a:xfrm>
                <a:off x="990600" y="2743200"/>
                <a:ext cx="9829800" cy="9144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2" name="Oval 71">
                <a:extLst>
                  <a:ext uri="{FF2B5EF4-FFF2-40B4-BE49-F238E27FC236}">
                    <a16:creationId xmlns:a16="http://schemas.microsoft.com/office/drawing/2014/main" id="{98145769-B0FA-5483-5CE1-E271939FC831}"/>
                  </a:ext>
                </a:extLst>
              </p:cNvPr>
              <p:cNvSpPr/>
              <p:nvPr/>
            </p:nvSpPr>
            <p:spPr>
              <a:xfrm>
                <a:off x="1139630" y="2794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D</a:t>
                </a:r>
              </a:p>
            </p:txBody>
          </p:sp>
        </p:grpSp>
        <p:sp>
          <p:nvSpPr>
            <p:cNvPr id="70" name="Rectangle 69">
              <a:extLst>
                <a:ext uri="{FF2B5EF4-FFF2-40B4-BE49-F238E27FC236}">
                  <a16:creationId xmlns:a16="http://schemas.microsoft.com/office/drawing/2014/main" id="{954B2F9C-77E7-AEC5-DA7D-9A064954121D}"/>
                </a:ext>
              </a:extLst>
            </p:cNvPr>
            <p:cNvSpPr/>
            <p:nvPr/>
          </p:nvSpPr>
          <p:spPr>
            <a:xfrm>
              <a:off x="2743200" y="2882900"/>
              <a:ext cx="8153400"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tỉ lệ nghịch</a:t>
              </a: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89361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Digit 60">
            <a:extLst>
              <a:ext uri="{FF2B5EF4-FFF2-40B4-BE49-F238E27FC236}">
                <a16:creationId xmlns:a16="http://schemas.microsoft.com/office/drawing/2014/main" id="{5B283245-E9FE-398F-9761-FC057CF79C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798" y="5928907"/>
            <a:ext cx="1638332" cy="9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US" sz="3000" b="1" u="sng">
                <a:solidFill>
                  <a:srgbClr val="FFFF00"/>
                </a:solidFill>
                <a:effectLst/>
                <a:highlight>
                  <a:srgbClr val="800080"/>
                </a:highlight>
                <a:latin typeface="Times New Roman" panose="02020603050405020304" pitchFamily="18" charset="0"/>
                <a:ea typeface="Calibri" panose="020F0502020204030204" pitchFamily="34" charset="0"/>
                <a:cs typeface="Times New Roman" panose="02020603050405020304" pitchFamily="18" charset="0"/>
              </a:rPr>
              <a:t>Câu 5.</a:t>
            </a:r>
            <a:r>
              <a:rPr lang="en-US" sz="3000" b="1">
                <a:effectLst/>
                <a:latin typeface="Times New Roman" panose="02020603050405020304" pitchFamily="18" charset="0"/>
                <a:ea typeface="Calibri" panose="020F0502020204030204" pitchFamily="34" charset="0"/>
                <a:cs typeface="Times New Roman" panose="02020603050405020304" pitchFamily="18" charset="0"/>
              </a:rPr>
              <a:t>	Bạn An đạp xe đạp thể dục với vận tốc trung bình là 10 km/h. Coi vận tốc của An trên cả đoạn đường là không đổi. Vậy sau x giờ quãng đường (tính theo km) mà bạn An đi được là </a:t>
            </a:r>
            <a:endParaRPr lang="en-US" sz="3000" b="1">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1295400" y="2850153"/>
            <a:ext cx="4114800" cy="1219200"/>
            <a:chOff x="1295400" y="2850153"/>
            <a:chExt cx="4114800" cy="12192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4114800" cy="1219200"/>
              <a:chOff x="990600" y="2743200"/>
              <a:chExt cx="4114800" cy="12192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8B00CE5-1A89-BC46-3778-ED91930AAC72}"/>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10x</a:t>
              </a:r>
              <a:endParaRPr lang="en-US">
                <a:latin typeface="Times New Roman" panose="02020603050405020304" pitchFamily="18"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DDDB33A3-5BB9-9365-6CF1-3A0806441724}"/>
              </a:ext>
            </a:extLst>
          </p:cNvPr>
          <p:cNvGrpSpPr/>
          <p:nvPr/>
        </p:nvGrpSpPr>
        <p:grpSpPr>
          <a:xfrm>
            <a:off x="6180235" y="2851964"/>
            <a:ext cx="4114800" cy="1219200"/>
            <a:chOff x="1295400" y="2850153"/>
            <a:chExt cx="4114800" cy="1219200"/>
          </a:xfrm>
        </p:grpSpPr>
        <p:grpSp>
          <p:nvGrpSpPr>
            <p:cNvPr id="36" name="Group 35">
              <a:extLst>
                <a:ext uri="{FF2B5EF4-FFF2-40B4-BE49-F238E27FC236}">
                  <a16:creationId xmlns:a16="http://schemas.microsoft.com/office/drawing/2014/main" id="{91BC9BB2-DBBB-39BA-0E81-4C36E6B1770E}"/>
                </a:ext>
              </a:extLst>
            </p:cNvPr>
            <p:cNvGrpSpPr/>
            <p:nvPr/>
          </p:nvGrpSpPr>
          <p:grpSpPr>
            <a:xfrm>
              <a:off x="1295400" y="2850153"/>
              <a:ext cx="4114800" cy="1219200"/>
              <a:chOff x="990600" y="2743200"/>
              <a:chExt cx="4114800" cy="1219200"/>
            </a:xfrm>
          </p:grpSpPr>
          <p:sp>
            <p:nvSpPr>
              <p:cNvPr id="38" name="Rectangle: Rounded Corners 37">
                <a:extLst>
                  <a:ext uri="{FF2B5EF4-FFF2-40B4-BE49-F238E27FC236}">
                    <a16:creationId xmlns:a16="http://schemas.microsoft.com/office/drawing/2014/main" id="{B40EA4AC-C073-E2A0-A129-CA5A68B1D316}"/>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9" name="Oval 38">
                <a:extLst>
                  <a:ext uri="{FF2B5EF4-FFF2-40B4-BE49-F238E27FC236}">
                    <a16:creationId xmlns:a16="http://schemas.microsoft.com/office/drawing/2014/main" id="{3FB0A983-5689-377E-9762-0C2C6D83AA2A}"/>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B</a:t>
                </a:r>
              </a:p>
            </p:txBody>
          </p:sp>
        </p:grpSp>
        <p:sp>
          <p:nvSpPr>
            <p:cNvPr id="37" name="Rectangle 36">
              <a:extLst>
                <a:ext uri="{FF2B5EF4-FFF2-40B4-BE49-F238E27FC236}">
                  <a16:creationId xmlns:a16="http://schemas.microsoft.com/office/drawing/2014/main" id="{FE52D12E-919B-0E1C-5ADD-112DD481A9BB}"/>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10 + x</a:t>
              </a:r>
              <a:endParaRPr lang="en-US">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39E2B34A-0206-D7CB-5992-EC00905E279D}"/>
              </a:ext>
            </a:extLst>
          </p:cNvPr>
          <p:cNvGrpSpPr/>
          <p:nvPr/>
        </p:nvGrpSpPr>
        <p:grpSpPr>
          <a:xfrm>
            <a:off x="1295400" y="4389530"/>
            <a:ext cx="4114800" cy="1219200"/>
            <a:chOff x="1295400" y="2850153"/>
            <a:chExt cx="4114800" cy="1219200"/>
          </a:xfrm>
        </p:grpSpPr>
        <p:grpSp>
          <p:nvGrpSpPr>
            <p:cNvPr id="41" name="Group 40">
              <a:extLst>
                <a:ext uri="{FF2B5EF4-FFF2-40B4-BE49-F238E27FC236}">
                  <a16:creationId xmlns:a16="http://schemas.microsoft.com/office/drawing/2014/main" id="{72420D69-5CB9-D3E2-5BB9-C9241E7417B5}"/>
                </a:ext>
              </a:extLst>
            </p:cNvPr>
            <p:cNvGrpSpPr/>
            <p:nvPr/>
          </p:nvGrpSpPr>
          <p:grpSpPr>
            <a:xfrm>
              <a:off x="1295400" y="2850153"/>
              <a:ext cx="4114800" cy="1219200"/>
              <a:chOff x="990600" y="2743200"/>
              <a:chExt cx="4114800" cy="1219200"/>
            </a:xfrm>
          </p:grpSpPr>
          <p:sp>
            <p:nvSpPr>
              <p:cNvPr id="43" name="Rectangle: Rounded Corners 42">
                <a:extLst>
                  <a:ext uri="{FF2B5EF4-FFF2-40B4-BE49-F238E27FC236}">
                    <a16:creationId xmlns:a16="http://schemas.microsoft.com/office/drawing/2014/main" id="{A39ABB06-7095-0C24-620F-95C6C3B312AA}"/>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4" name="Oval 43">
                <a:extLst>
                  <a:ext uri="{FF2B5EF4-FFF2-40B4-BE49-F238E27FC236}">
                    <a16:creationId xmlns:a16="http://schemas.microsoft.com/office/drawing/2014/main" id="{6776C1E8-D416-EC7E-E371-FF00CB7ED81E}"/>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C</a:t>
                </a:r>
              </a:p>
            </p:txBody>
          </p:sp>
        </p:grpSp>
        <p:sp>
          <p:nvSpPr>
            <p:cNvPr id="42" name="Rectangle 41">
              <a:extLst>
                <a:ext uri="{FF2B5EF4-FFF2-40B4-BE49-F238E27FC236}">
                  <a16:creationId xmlns:a16="http://schemas.microsoft.com/office/drawing/2014/main" id="{421E7B37-E866-99C6-C8E7-FA727E57657D}"/>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10 - x</a:t>
              </a:r>
              <a:endParaRPr lang="en-US">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FF07901C-3A81-B41D-D149-1517F9B34C6C}"/>
              </a:ext>
            </a:extLst>
          </p:cNvPr>
          <p:cNvGrpSpPr/>
          <p:nvPr/>
        </p:nvGrpSpPr>
        <p:grpSpPr>
          <a:xfrm>
            <a:off x="6180235" y="4422277"/>
            <a:ext cx="4114800" cy="1219200"/>
            <a:chOff x="1295400" y="2850153"/>
            <a:chExt cx="4114800" cy="1219200"/>
          </a:xfrm>
        </p:grpSpPr>
        <p:grpSp>
          <p:nvGrpSpPr>
            <p:cNvPr id="46" name="Group 45">
              <a:extLst>
                <a:ext uri="{FF2B5EF4-FFF2-40B4-BE49-F238E27FC236}">
                  <a16:creationId xmlns:a16="http://schemas.microsoft.com/office/drawing/2014/main" id="{22A6FC4E-4C35-6D58-24EB-63A266E98698}"/>
                </a:ext>
              </a:extLst>
            </p:cNvPr>
            <p:cNvGrpSpPr/>
            <p:nvPr/>
          </p:nvGrpSpPr>
          <p:grpSpPr>
            <a:xfrm>
              <a:off x="1295400" y="2850153"/>
              <a:ext cx="4114800" cy="1219200"/>
              <a:chOff x="990600" y="2743200"/>
              <a:chExt cx="4114800" cy="1219200"/>
            </a:xfrm>
          </p:grpSpPr>
          <p:sp>
            <p:nvSpPr>
              <p:cNvPr id="48" name="Rectangle: Rounded Corners 47">
                <a:extLst>
                  <a:ext uri="{FF2B5EF4-FFF2-40B4-BE49-F238E27FC236}">
                    <a16:creationId xmlns:a16="http://schemas.microsoft.com/office/drawing/2014/main" id="{545B5EE9-4CCD-ED69-E0AA-EAFF4D96B69C}"/>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 name="Oval 48">
                <a:extLst>
                  <a:ext uri="{FF2B5EF4-FFF2-40B4-BE49-F238E27FC236}">
                    <a16:creationId xmlns:a16="http://schemas.microsoft.com/office/drawing/2014/main" id="{B8C69074-11E6-843B-AC66-D04A9DF0D124}"/>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D</a:t>
                </a:r>
              </a:p>
            </p:txBody>
          </p:sp>
        </p:grpSp>
        <p:sp>
          <p:nvSpPr>
            <p:cNvPr id="47" name="Rectangle 46">
              <a:extLst>
                <a:ext uri="{FF2B5EF4-FFF2-40B4-BE49-F238E27FC236}">
                  <a16:creationId xmlns:a16="http://schemas.microsoft.com/office/drawing/2014/main" id="{00FF7966-8AC5-A46E-7C00-4DBB4710E4D5}"/>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10 : x</a:t>
              </a:r>
              <a:endParaRPr lang="en-US" sz="16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11646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Of Nature Scene With Beautiful Park Stock Illustration - Download  Image Now - iStock">
            <a:extLst>
              <a:ext uri="{FF2B5EF4-FFF2-40B4-BE49-F238E27FC236}">
                <a16:creationId xmlns:a16="http://schemas.microsoft.com/office/drawing/2014/main" id="{19B99E15-E3DC-1CFE-7AFC-C415DAE9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4828EBC-C93F-F1DE-0F3E-30713D2CE5F7}"/>
              </a:ext>
            </a:extLst>
          </p:cNvPr>
          <p:cNvSpPr/>
          <p:nvPr/>
        </p:nvSpPr>
        <p:spPr>
          <a:xfrm>
            <a:off x="576943" y="152400"/>
            <a:ext cx="10896600" cy="20574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US" sz="3000" b="1" u="sng">
                <a:solidFill>
                  <a:srgbClr val="FFFF00"/>
                </a:solidFill>
                <a:effectLst/>
                <a:highlight>
                  <a:srgbClr val="800080"/>
                </a:highlight>
                <a:latin typeface="Times New Roman" panose="02020603050405020304" pitchFamily="18" charset="0"/>
                <a:ea typeface="Calibri" panose="020F0502020204030204" pitchFamily="34" charset="0"/>
                <a:cs typeface="Times New Roman" panose="02020603050405020304" pitchFamily="18" charset="0"/>
              </a:rPr>
              <a:t>Câu 5.</a:t>
            </a:r>
            <a:r>
              <a:rPr lang="en-US" sz="3000" b="1">
                <a:effectLst/>
                <a:latin typeface="Times New Roman" panose="02020603050405020304" pitchFamily="18" charset="0"/>
                <a:ea typeface="Calibri" panose="020F0502020204030204" pitchFamily="34" charset="0"/>
                <a:cs typeface="Times New Roman" panose="02020603050405020304" pitchFamily="18" charset="0"/>
              </a:rPr>
              <a:t>	Bạn An đạp xe đạp thể dục với vận tốc trung bình là 10 km/h. Coi vận tốc của An trên cả đoạn đường là không đổi. Vậy sau x giờ quãng đường (tính theo km) mà bạn An đi được là </a:t>
            </a:r>
            <a:endParaRPr lang="en-US" sz="3000" b="1">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6AB3F6B6-A2BE-9CF0-162B-858A3DCA10AE}"/>
              </a:ext>
            </a:extLst>
          </p:cNvPr>
          <p:cNvGrpSpPr/>
          <p:nvPr/>
        </p:nvGrpSpPr>
        <p:grpSpPr>
          <a:xfrm>
            <a:off x="1295400" y="2850153"/>
            <a:ext cx="4114800" cy="1219200"/>
            <a:chOff x="1295400" y="2850153"/>
            <a:chExt cx="4114800" cy="1219200"/>
          </a:xfrm>
        </p:grpSpPr>
        <p:grpSp>
          <p:nvGrpSpPr>
            <p:cNvPr id="23" name="Group 22">
              <a:extLst>
                <a:ext uri="{FF2B5EF4-FFF2-40B4-BE49-F238E27FC236}">
                  <a16:creationId xmlns:a16="http://schemas.microsoft.com/office/drawing/2014/main" id="{93A8A171-442E-D84D-1000-389F5B8B2590}"/>
                </a:ext>
              </a:extLst>
            </p:cNvPr>
            <p:cNvGrpSpPr/>
            <p:nvPr/>
          </p:nvGrpSpPr>
          <p:grpSpPr>
            <a:xfrm>
              <a:off x="1295400" y="2850153"/>
              <a:ext cx="4114800" cy="1219200"/>
              <a:chOff x="990600" y="2743200"/>
              <a:chExt cx="4114800" cy="1219200"/>
            </a:xfrm>
          </p:grpSpPr>
          <p:sp>
            <p:nvSpPr>
              <p:cNvPr id="21" name="Rectangle: Rounded Corners 20">
                <a:extLst>
                  <a:ext uri="{FF2B5EF4-FFF2-40B4-BE49-F238E27FC236}">
                    <a16:creationId xmlns:a16="http://schemas.microsoft.com/office/drawing/2014/main" id="{FB818BFD-D1B7-80B5-A9EE-99F384A2D124}"/>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8B00CE5-1A89-BC46-3778-ED91930AAC72}"/>
                  </a:ext>
                </a:extLst>
              </p:cNvPr>
              <p:cNvSpPr/>
              <p:nvPr/>
            </p:nvSpPr>
            <p:spPr>
              <a:xfrm>
                <a:off x="1177730" y="2819400"/>
                <a:ext cx="1066800"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A</a:t>
                </a:r>
              </a:p>
            </p:txBody>
          </p:sp>
        </p:grpSp>
        <p:sp>
          <p:nvSpPr>
            <p:cNvPr id="33" name="Rectangle 32">
              <a:extLst>
                <a:ext uri="{FF2B5EF4-FFF2-40B4-BE49-F238E27FC236}">
                  <a16:creationId xmlns:a16="http://schemas.microsoft.com/office/drawing/2014/main" id="{68F74DA9-BB3E-83AD-3666-9B7A007B5416}"/>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10x</a:t>
              </a:r>
              <a:endParaRPr lang="en-US">
                <a:latin typeface="Times New Roman" panose="02020603050405020304" pitchFamily="18"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DDDB33A3-5BB9-9365-6CF1-3A0806441724}"/>
              </a:ext>
            </a:extLst>
          </p:cNvPr>
          <p:cNvGrpSpPr/>
          <p:nvPr/>
        </p:nvGrpSpPr>
        <p:grpSpPr>
          <a:xfrm>
            <a:off x="6180235" y="2851964"/>
            <a:ext cx="4114800" cy="1219200"/>
            <a:chOff x="1295400" y="2850153"/>
            <a:chExt cx="4114800" cy="1219200"/>
          </a:xfrm>
        </p:grpSpPr>
        <p:grpSp>
          <p:nvGrpSpPr>
            <p:cNvPr id="36" name="Group 35">
              <a:extLst>
                <a:ext uri="{FF2B5EF4-FFF2-40B4-BE49-F238E27FC236}">
                  <a16:creationId xmlns:a16="http://schemas.microsoft.com/office/drawing/2014/main" id="{91BC9BB2-DBBB-39BA-0E81-4C36E6B1770E}"/>
                </a:ext>
              </a:extLst>
            </p:cNvPr>
            <p:cNvGrpSpPr/>
            <p:nvPr/>
          </p:nvGrpSpPr>
          <p:grpSpPr>
            <a:xfrm>
              <a:off x="1295400" y="2850153"/>
              <a:ext cx="4114800" cy="1219200"/>
              <a:chOff x="990600" y="2743200"/>
              <a:chExt cx="4114800" cy="1219200"/>
            </a:xfrm>
          </p:grpSpPr>
          <p:sp>
            <p:nvSpPr>
              <p:cNvPr id="38" name="Rectangle: Rounded Corners 37">
                <a:extLst>
                  <a:ext uri="{FF2B5EF4-FFF2-40B4-BE49-F238E27FC236}">
                    <a16:creationId xmlns:a16="http://schemas.microsoft.com/office/drawing/2014/main" id="{B40EA4AC-C073-E2A0-A129-CA5A68B1D316}"/>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9" name="Oval 38">
                <a:extLst>
                  <a:ext uri="{FF2B5EF4-FFF2-40B4-BE49-F238E27FC236}">
                    <a16:creationId xmlns:a16="http://schemas.microsoft.com/office/drawing/2014/main" id="{3FB0A983-5689-377E-9762-0C2C6D83AA2A}"/>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B</a:t>
                </a:r>
              </a:p>
            </p:txBody>
          </p:sp>
        </p:grpSp>
        <p:sp>
          <p:nvSpPr>
            <p:cNvPr id="37" name="Rectangle 36">
              <a:extLst>
                <a:ext uri="{FF2B5EF4-FFF2-40B4-BE49-F238E27FC236}">
                  <a16:creationId xmlns:a16="http://schemas.microsoft.com/office/drawing/2014/main" id="{FE52D12E-919B-0E1C-5ADD-112DD481A9BB}"/>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10 + x</a:t>
              </a:r>
              <a:endParaRPr lang="en-US">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39E2B34A-0206-D7CB-5992-EC00905E279D}"/>
              </a:ext>
            </a:extLst>
          </p:cNvPr>
          <p:cNvGrpSpPr/>
          <p:nvPr/>
        </p:nvGrpSpPr>
        <p:grpSpPr>
          <a:xfrm>
            <a:off x="1295400" y="4389530"/>
            <a:ext cx="4114800" cy="1219200"/>
            <a:chOff x="1295400" y="2850153"/>
            <a:chExt cx="4114800" cy="1219200"/>
          </a:xfrm>
        </p:grpSpPr>
        <p:grpSp>
          <p:nvGrpSpPr>
            <p:cNvPr id="41" name="Group 40">
              <a:extLst>
                <a:ext uri="{FF2B5EF4-FFF2-40B4-BE49-F238E27FC236}">
                  <a16:creationId xmlns:a16="http://schemas.microsoft.com/office/drawing/2014/main" id="{72420D69-5CB9-D3E2-5BB9-C9241E7417B5}"/>
                </a:ext>
              </a:extLst>
            </p:cNvPr>
            <p:cNvGrpSpPr/>
            <p:nvPr/>
          </p:nvGrpSpPr>
          <p:grpSpPr>
            <a:xfrm>
              <a:off x="1295400" y="2850153"/>
              <a:ext cx="4114800" cy="1219200"/>
              <a:chOff x="990600" y="2743200"/>
              <a:chExt cx="4114800" cy="1219200"/>
            </a:xfrm>
          </p:grpSpPr>
          <p:sp>
            <p:nvSpPr>
              <p:cNvPr id="43" name="Rectangle: Rounded Corners 42">
                <a:extLst>
                  <a:ext uri="{FF2B5EF4-FFF2-40B4-BE49-F238E27FC236}">
                    <a16:creationId xmlns:a16="http://schemas.microsoft.com/office/drawing/2014/main" id="{A39ABB06-7095-0C24-620F-95C6C3B312AA}"/>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4" name="Oval 43">
                <a:extLst>
                  <a:ext uri="{FF2B5EF4-FFF2-40B4-BE49-F238E27FC236}">
                    <a16:creationId xmlns:a16="http://schemas.microsoft.com/office/drawing/2014/main" id="{6776C1E8-D416-EC7E-E371-FF00CB7ED81E}"/>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C</a:t>
                </a:r>
              </a:p>
            </p:txBody>
          </p:sp>
        </p:grpSp>
        <p:sp>
          <p:nvSpPr>
            <p:cNvPr id="42" name="Rectangle 41">
              <a:extLst>
                <a:ext uri="{FF2B5EF4-FFF2-40B4-BE49-F238E27FC236}">
                  <a16:creationId xmlns:a16="http://schemas.microsoft.com/office/drawing/2014/main" id="{421E7B37-E866-99C6-C8E7-FA727E57657D}"/>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10 - x</a:t>
              </a:r>
              <a:endParaRPr lang="en-US">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FF07901C-3A81-B41D-D149-1517F9B34C6C}"/>
              </a:ext>
            </a:extLst>
          </p:cNvPr>
          <p:cNvGrpSpPr/>
          <p:nvPr/>
        </p:nvGrpSpPr>
        <p:grpSpPr>
          <a:xfrm>
            <a:off x="6180235" y="4422277"/>
            <a:ext cx="4114800" cy="1219200"/>
            <a:chOff x="1295400" y="2850153"/>
            <a:chExt cx="4114800" cy="1219200"/>
          </a:xfrm>
        </p:grpSpPr>
        <p:grpSp>
          <p:nvGrpSpPr>
            <p:cNvPr id="46" name="Group 45">
              <a:extLst>
                <a:ext uri="{FF2B5EF4-FFF2-40B4-BE49-F238E27FC236}">
                  <a16:creationId xmlns:a16="http://schemas.microsoft.com/office/drawing/2014/main" id="{22A6FC4E-4C35-6D58-24EB-63A266E98698}"/>
                </a:ext>
              </a:extLst>
            </p:cNvPr>
            <p:cNvGrpSpPr/>
            <p:nvPr/>
          </p:nvGrpSpPr>
          <p:grpSpPr>
            <a:xfrm>
              <a:off x="1295400" y="2850153"/>
              <a:ext cx="4114800" cy="1219200"/>
              <a:chOff x="990600" y="2743200"/>
              <a:chExt cx="4114800" cy="1219200"/>
            </a:xfrm>
          </p:grpSpPr>
          <p:sp>
            <p:nvSpPr>
              <p:cNvPr id="48" name="Rectangle: Rounded Corners 47">
                <a:extLst>
                  <a:ext uri="{FF2B5EF4-FFF2-40B4-BE49-F238E27FC236}">
                    <a16:creationId xmlns:a16="http://schemas.microsoft.com/office/drawing/2014/main" id="{545B5EE9-4CCD-ED69-E0AA-EAFF4D96B69C}"/>
                  </a:ext>
                </a:extLst>
              </p:cNvPr>
              <p:cNvSpPr/>
              <p:nvPr/>
            </p:nvSpPr>
            <p:spPr>
              <a:xfrm>
                <a:off x="990600" y="2743200"/>
                <a:ext cx="4114800" cy="1219200"/>
              </a:xfrm>
              <a:prstGeom prst="roundRect">
                <a:avLst/>
              </a:prstGeom>
              <a:effectLst>
                <a:outerShdw blurRad="50800" dist="50800" algn="ctr" rotWithShape="0">
                  <a:srgbClr val="000000">
                    <a:alpha val="43137"/>
                  </a:srgb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 name="Oval 48">
                <a:extLst>
                  <a:ext uri="{FF2B5EF4-FFF2-40B4-BE49-F238E27FC236}">
                    <a16:creationId xmlns:a16="http://schemas.microsoft.com/office/drawing/2014/main" id="{B8C69074-11E6-843B-AC66-D04A9DF0D124}"/>
                  </a:ext>
                </a:extLst>
              </p:cNvPr>
              <p:cNvSpPr/>
              <p:nvPr/>
            </p:nvSpPr>
            <p:spPr>
              <a:xfrm>
                <a:off x="1177730" y="2819400"/>
                <a:ext cx="10668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D</a:t>
                </a:r>
              </a:p>
            </p:txBody>
          </p:sp>
        </p:grpSp>
        <p:sp>
          <p:nvSpPr>
            <p:cNvPr id="47" name="Rectangle 46">
              <a:extLst>
                <a:ext uri="{FF2B5EF4-FFF2-40B4-BE49-F238E27FC236}">
                  <a16:creationId xmlns:a16="http://schemas.microsoft.com/office/drawing/2014/main" id="{00FF7966-8AC5-A46E-7C00-4DBB4710E4D5}"/>
                </a:ext>
              </a:extLst>
            </p:cNvPr>
            <p:cNvSpPr/>
            <p:nvPr/>
          </p:nvSpPr>
          <p:spPr>
            <a:xfrm>
              <a:off x="2743200" y="28829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10 : x</a:t>
              </a:r>
              <a:endParaRPr lang="en-US" sz="16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32833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88905-D252-DC40-528D-D058BE18939A}"/>
              </a:ext>
            </a:extLst>
          </p:cNvPr>
          <p:cNvSpPr/>
          <p:nvPr/>
        </p:nvSpPr>
        <p:spPr>
          <a:xfrm>
            <a:off x="381000" y="228600"/>
            <a:ext cx="114300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1. Xác định các yếu tố về đại lượng tỉ lệ thuận. </a:t>
            </a:r>
            <a:endParaRPr lang="en-US" sz="36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Arrow: Pentagon 4">
            <a:extLst>
              <a:ext uri="{FF2B5EF4-FFF2-40B4-BE49-F238E27FC236}">
                <a16:creationId xmlns:a16="http://schemas.microsoft.com/office/drawing/2014/main" id="{52728678-65C0-1905-62F2-FFB7C7A70F31}"/>
              </a:ext>
            </a:extLst>
          </p:cNvPr>
          <p:cNvSpPr/>
          <p:nvPr/>
        </p:nvSpPr>
        <p:spPr>
          <a:xfrm>
            <a:off x="381000" y="1524000"/>
            <a:ext cx="2895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Nhóm 1</a:t>
            </a:r>
          </a:p>
        </p:txBody>
      </p:sp>
      <p:sp>
        <p:nvSpPr>
          <p:cNvPr id="6" name="Arrow: Pentagon 5">
            <a:extLst>
              <a:ext uri="{FF2B5EF4-FFF2-40B4-BE49-F238E27FC236}">
                <a16:creationId xmlns:a16="http://schemas.microsoft.com/office/drawing/2014/main" id="{541F6BFD-098D-5649-C1F1-B9220A4FBDD0}"/>
              </a:ext>
            </a:extLst>
          </p:cNvPr>
          <p:cNvSpPr/>
          <p:nvPr/>
        </p:nvSpPr>
        <p:spPr>
          <a:xfrm>
            <a:off x="381000" y="2476500"/>
            <a:ext cx="2895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Nhóm 2</a:t>
            </a:r>
          </a:p>
        </p:txBody>
      </p:sp>
      <p:sp>
        <p:nvSpPr>
          <p:cNvPr id="7" name="Arrow: Pentagon 6">
            <a:extLst>
              <a:ext uri="{FF2B5EF4-FFF2-40B4-BE49-F238E27FC236}">
                <a16:creationId xmlns:a16="http://schemas.microsoft.com/office/drawing/2014/main" id="{238A3A73-471C-E606-784D-E5F11788C641}"/>
              </a:ext>
            </a:extLst>
          </p:cNvPr>
          <p:cNvSpPr/>
          <p:nvPr/>
        </p:nvSpPr>
        <p:spPr>
          <a:xfrm>
            <a:off x="381000" y="3429000"/>
            <a:ext cx="2895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Nhóm 3</a:t>
            </a:r>
          </a:p>
        </p:txBody>
      </p:sp>
      <p:sp>
        <p:nvSpPr>
          <p:cNvPr id="8" name="Arrow: Pentagon 7">
            <a:extLst>
              <a:ext uri="{FF2B5EF4-FFF2-40B4-BE49-F238E27FC236}">
                <a16:creationId xmlns:a16="http://schemas.microsoft.com/office/drawing/2014/main" id="{EF2FFA5E-E4A7-AE9B-C544-735F79E2F40C}"/>
              </a:ext>
            </a:extLst>
          </p:cNvPr>
          <p:cNvSpPr/>
          <p:nvPr/>
        </p:nvSpPr>
        <p:spPr>
          <a:xfrm>
            <a:off x="381000" y="4381500"/>
            <a:ext cx="2895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Nhóm 4</a:t>
            </a:r>
          </a:p>
        </p:txBody>
      </p:sp>
      <p:sp>
        <p:nvSpPr>
          <p:cNvPr id="9" name="Arrow: Pentagon 8">
            <a:extLst>
              <a:ext uri="{FF2B5EF4-FFF2-40B4-BE49-F238E27FC236}">
                <a16:creationId xmlns:a16="http://schemas.microsoft.com/office/drawing/2014/main" id="{962C7662-8B47-99E1-CEF1-A3BAC9DE849C}"/>
              </a:ext>
            </a:extLst>
          </p:cNvPr>
          <p:cNvSpPr/>
          <p:nvPr/>
        </p:nvSpPr>
        <p:spPr>
          <a:xfrm>
            <a:off x="355600" y="5334000"/>
            <a:ext cx="2895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Nhóm 5</a:t>
            </a:r>
          </a:p>
        </p:txBody>
      </p:sp>
      <p:sp>
        <p:nvSpPr>
          <p:cNvPr id="10" name="Arrow: Chevron 9">
            <a:extLst>
              <a:ext uri="{FF2B5EF4-FFF2-40B4-BE49-F238E27FC236}">
                <a16:creationId xmlns:a16="http://schemas.microsoft.com/office/drawing/2014/main" id="{E60B1094-5DBB-9EB5-7F42-6C94E4072409}"/>
              </a:ext>
            </a:extLst>
          </p:cNvPr>
          <p:cNvSpPr/>
          <p:nvPr/>
        </p:nvSpPr>
        <p:spPr>
          <a:xfrm>
            <a:off x="3837080" y="1477098"/>
            <a:ext cx="5334002" cy="838200"/>
          </a:xfrm>
          <a:prstGeom prst="chevr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10000"/>
                  </a:schemeClr>
                </a:solidFill>
                <a:effectLst/>
                <a:latin typeface="Times New Roman" panose="02020603050405020304" pitchFamily="18" charset="0"/>
                <a:ea typeface="Times New Roman" panose="02020603050405020304" pitchFamily="18" charset="0"/>
              </a:rPr>
              <a:t>Bài 1/SGK/tr14</a:t>
            </a:r>
            <a:endParaRPr lang="en-US" sz="2800">
              <a:solidFill>
                <a:schemeClr val="bg2">
                  <a:lumMod val="10000"/>
                </a:schemeClr>
              </a:solidFill>
            </a:endParaRPr>
          </a:p>
        </p:txBody>
      </p:sp>
      <p:sp>
        <p:nvSpPr>
          <p:cNvPr id="12" name="Arrow: Chevron 11">
            <a:extLst>
              <a:ext uri="{FF2B5EF4-FFF2-40B4-BE49-F238E27FC236}">
                <a16:creationId xmlns:a16="http://schemas.microsoft.com/office/drawing/2014/main" id="{0CED1859-D95B-1434-41C4-D79F3BAF9F31}"/>
              </a:ext>
            </a:extLst>
          </p:cNvPr>
          <p:cNvSpPr/>
          <p:nvPr/>
        </p:nvSpPr>
        <p:spPr>
          <a:xfrm>
            <a:off x="3886200" y="2476500"/>
            <a:ext cx="5334002" cy="838200"/>
          </a:xfrm>
          <a:prstGeom prst="chevr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10000"/>
                  </a:schemeClr>
                </a:solidFill>
                <a:effectLst/>
                <a:latin typeface="Times New Roman" panose="02020603050405020304" pitchFamily="18" charset="0"/>
                <a:ea typeface="Times New Roman" panose="02020603050405020304" pitchFamily="18" charset="0"/>
              </a:rPr>
              <a:t>Bài 2/SGK/tr14</a:t>
            </a:r>
            <a:endParaRPr lang="en-US" sz="2800">
              <a:solidFill>
                <a:schemeClr val="bg2">
                  <a:lumMod val="10000"/>
                </a:schemeClr>
              </a:solidFill>
            </a:endParaRPr>
          </a:p>
        </p:txBody>
      </p:sp>
      <p:sp>
        <p:nvSpPr>
          <p:cNvPr id="13" name="Arrow: Chevron 12">
            <a:extLst>
              <a:ext uri="{FF2B5EF4-FFF2-40B4-BE49-F238E27FC236}">
                <a16:creationId xmlns:a16="http://schemas.microsoft.com/office/drawing/2014/main" id="{E198A483-0066-DBA8-1292-6CCF1DB28CD3}"/>
              </a:ext>
            </a:extLst>
          </p:cNvPr>
          <p:cNvSpPr/>
          <p:nvPr/>
        </p:nvSpPr>
        <p:spPr>
          <a:xfrm>
            <a:off x="3886200" y="3429000"/>
            <a:ext cx="5334002" cy="838200"/>
          </a:xfrm>
          <a:prstGeom prst="chevr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10000"/>
                  </a:schemeClr>
                </a:solidFill>
                <a:effectLst/>
                <a:latin typeface="Times New Roman" panose="02020603050405020304" pitchFamily="18" charset="0"/>
                <a:ea typeface="Times New Roman" panose="02020603050405020304" pitchFamily="18" charset="0"/>
              </a:rPr>
              <a:t>Bài 3/SGK/tr14</a:t>
            </a:r>
            <a:endParaRPr lang="en-US" sz="2800">
              <a:solidFill>
                <a:schemeClr val="bg2">
                  <a:lumMod val="10000"/>
                </a:schemeClr>
              </a:solidFill>
            </a:endParaRPr>
          </a:p>
        </p:txBody>
      </p:sp>
      <p:sp>
        <p:nvSpPr>
          <p:cNvPr id="14" name="Arrow: Chevron 13">
            <a:extLst>
              <a:ext uri="{FF2B5EF4-FFF2-40B4-BE49-F238E27FC236}">
                <a16:creationId xmlns:a16="http://schemas.microsoft.com/office/drawing/2014/main" id="{02D2E4E0-422E-6962-A08E-4C9EF5F85E21}"/>
              </a:ext>
            </a:extLst>
          </p:cNvPr>
          <p:cNvSpPr/>
          <p:nvPr/>
        </p:nvSpPr>
        <p:spPr>
          <a:xfrm>
            <a:off x="3886200" y="4381500"/>
            <a:ext cx="5334002" cy="838200"/>
          </a:xfrm>
          <a:prstGeom prst="chevr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10000"/>
                  </a:schemeClr>
                </a:solidFill>
                <a:effectLst/>
                <a:latin typeface="Times New Roman" panose="02020603050405020304" pitchFamily="18" charset="0"/>
                <a:ea typeface="Times New Roman" panose="02020603050405020304" pitchFamily="18" charset="0"/>
              </a:rPr>
              <a:t>Bài 4/SGK/tr14</a:t>
            </a:r>
            <a:endParaRPr lang="en-US" sz="2800">
              <a:solidFill>
                <a:schemeClr val="bg2">
                  <a:lumMod val="10000"/>
                </a:schemeClr>
              </a:solidFill>
            </a:endParaRPr>
          </a:p>
        </p:txBody>
      </p:sp>
      <p:sp>
        <p:nvSpPr>
          <p:cNvPr id="15" name="Arrow: Chevron 14">
            <a:extLst>
              <a:ext uri="{FF2B5EF4-FFF2-40B4-BE49-F238E27FC236}">
                <a16:creationId xmlns:a16="http://schemas.microsoft.com/office/drawing/2014/main" id="{2A013CBF-E2AE-9A6F-F40B-39354DE95E18}"/>
              </a:ext>
            </a:extLst>
          </p:cNvPr>
          <p:cNvSpPr/>
          <p:nvPr/>
        </p:nvSpPr>
        <p:spPr>
          <a:xfrm>
            <a:off x="3886200" y="5334000"/>
            <a:ext cx="5334002" cy="838200"/>
          </a:xfrm>
          <a:prstGeom prst="chevr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10000"/>
                  </a:schemeClr>
                </a:solidFill>
                <a:effectLst/>
                <a:latin typeface="Times New Roman" panose="02020603050405020304" pitchFamily="18" charset="0"/>
                <a:ea typeface="Times New Roman" panose="02020603050405020304" pitchFamily="18" charset="0"/>
              </a:rPr>
              <a:t>Bài 5/SGK/tr14</a:t>
            </a:r>
            <a:endParaRPr lang="en-US" sz="2800">
              <a:solidFill>
                <a:schemeClr val="bg2">
                  <a:lumMod val="10000"/>
                </a:schemeClr>
              </a:solidFill>
            </a:endParaRPr>
          </a:p>
        </p:txBody>
      </p:sp>
      <p:grpSp>
        <p:nvGrpSpPr>
          <p:cNvPr id="3" name="Group 2">
            <a:extLst>
              <a:ext uri="{FF2B5EF4-FFF2-40B4-BE49-F238E27FC236}">
                <a16:creationId xmlns:a16="http://schemas.microsoft.com/office/drawing/2014/main" id="{82D58BAA-468E-DC87-B927-39BACB5D6F2C}"/>
              </a:ext>
            </a:extLst>
          </p:cNvPr>
          <p:cNvGrpSpPr/>
          <p:nvPr/>
        </p:nvGrpSpPr>
        <p:grpSpPr>
          <a:xfrm>
            <a:off x="10210800" y="4833257"/>
            <a:ext cx="1831529" cy="1866430"/>
            <a:chOff x="3837080" y="2260435"/>
            <a:chExt cx="1831529" cy="1866430"/>
          </a:xfrm>
        </p:grpSpPr>
        <p:sp>
          <p:nvSpPr>
            <p:cNvPr id="16" name="Oval 15">
              <a:extLst>
                <a:ext uri="{FF2B5EF4-FFF2-40B4-BE49-F238E27FC236}">
                  <a16:creationId xmlns:a16="http://schemas.microsoft.com/office/drawing/2014/main" id="{847814ED-A747-787C-50D4-3BDDEB6E33F2}"/>
                </a:ext>
              </a:extLst>
            </p:cNvPr>
            <p:cNvSpPr/>
            <p:nvPr/>
          </p:nvSpPr>
          <p:spPr>
            <a:xfrm>
              <a:off x="3837080" y="2260435"/>
              <a:ext cx="1831529" cy="1866430"/>
            </a:xfrm>
            <a:prstGeom prst="ellipse">
              <a:avLst/>
            </a:prstGeom>
            <a:solidFill>
              <a:srgbClr val="FFC00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17" name="Rectangle 16" descr="Head with gears">
              <a:extLst>
                <a:ext uri="{FF2B5EF4-FFF2-40B4-BE49-F238E27FC236}">
                  <a16:creationId xmlns:a16="http://schemas.microsoft.com/office/drawing/2014/main" id="{C040BDF2-6510-AA2D-891E-8DAB53DE7C33}"/>
                </a:ext>
              </a:extLst>
            </p:cNvPr>
            <p:cNvSpPr/>
            <p:nvPr/>
          </p:nvSpPr>
          <p:spPr>
            <a:xfrm>
              <a:off x="4227405" y="2658199"/>
              <a:ext cx="1050878" cy="107090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68902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1+#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FD03-4547-2413-5EDA-91B1180C5E2B}"/>
              </a:ext>
            </a:extLst>
          </p:cNvPr>
          <p:cNvSpPr/>
          <p:nvPr/>
        </p:nvSpPr>
        <p:spPr>
          <a:xfrm>
            <a:off x="0" y="0"/>
            <a:ext cx="12192000" cy="2590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266700" algn="l"/>
              </a:tabLst>
            </a:pPr>
            <a:r>
              <a:rPr lang="en-US" sz="2800" b="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 1/SGK/tr14): </a:t>
            </a:r>
            <a:r>
              <a:rPr lang="en-US" sz="2800" b="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 biết hai đại lượng a và b tỉ lệ thuận với nhau. Biết rằng khi a = 2 thì b = 18.</a:t>
            </a:r>
            <a:endParaRPr lang="en-US" sz="2800" b="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endParaRPr>
          </a:p>
          <a:p>
            <a:pPr indent="444500" algn="just">
              <a:lnSpc>
                <a:spcPct val="115000"/>
              </a:lnSpc>
              <a:spcAft>
                <a:spcPts val="800"/>
              </a:spcAft>
              <a:tabLst>
                <a:tab pos="266700" algn="l"/>
              </a:tabLst>
            </a:pPr>
            <a:r>
              <a:rPr lang="en-US" sz="2800" b="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Tìm hệ số tỉ lệ k của a đối với b </a:t>
            </a:r>
            <a:endParaRPr lang="en-US" sz="2800" b="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endParaRPr>
          </a:p>
          <a:p>
            <a:pPr indent="444500" algn="just">
              <a:lnSpc>
                <a:spcPct val="115000"/>
              </a:lnSpc>
              <a:spcAft>
                <a:spcPts val="800"/>
              </a:spcAft>
              <a:tabLst>
                <a:tab pos="266700" algn="l"/>
              </a:tabLst>
            </a:pPr>
            <a:r>
              <a:rPr lang="en-US" sz="2800" b="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 Tính giá trị của b khi a = 5.</a:t>
            </a:r>
            <a:endParaRPr lang="en-US" sz="2800" b="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86DAD99-180E-D585-9BB1-BEF87432DCE7}"/>
              </a:ext>
            </a:extLst>
          </p:cNvPr>
          <p:cNvSpPr txBox="1"/>
          <p:nvPr/>
        </p:nvSpPr>
        <p:spPr>
          <a:xfrm>
            <a:off x="723899" y="3390900"/>
            <a:ext cx="10744200" cy="2896819"/>
          </a:xfrm>
          <a:prstGeom prst="rect">
            <a:avLst/>
          </a:prstGeom>
          <a:noFill/>
        </p:spPr>
        <p:txBody>
          <a:bodyPr wrap="square">
            <a:spAutoFit/>
          </a:bodyPr>
          <a:lstStyle/>
          <a:p>
            <a:pPr>
              <a:lnSpc>
                <a:spcPct val="115000"/>
              </a:lnSpc>
              <a:spcAft>
                <a:spcPts val="80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 Vì a và b là hai đại lượng tỉ lệ thuận nên a = k.b</a:t>
            </a:r>
            <a:endParaRPr lang="en-US" sz="320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80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=&gt; k = a:b = 2:18 = 1/9 (với a = 2, b = 18).</a:t>
            </a:r>
            <a:endParaRPr lang="en-US" sz="320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80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Vậy, hệ số tỉ lệ của a đối với b là k = 1/9.</a:t>
            </a:r>
            <a:endParaRPr lang="en-US" sz="320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80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b) Khi a = 5 thì b = a:k = 5:(1/9) = 45.</a:t>
            </a:r>
            <a:endParaRPr lang="en-US" sz="3200">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DBCE5B9-0F11-0128-9B05-08D5A2F20836}"/>
              </a:ext>
            </a:extLst>
          </p:cNvPr>
          <p:cNvSpPr txBox="1"/>
          <p:nvPr/>
        </p:nvSpPr>
        <p:spPr>
          <a:xfrm>
            <a:off x="5638982" y="2698462"/>
            <a:ext cx="914033" cy="584775"/>
          </a:xfrm>
          <a:prstGeom prst="rect">
            <a:avLst/>
          </a:prstGeom>
          <a:noFill/>
        </p:spPr>
        <p:txBody>
          <a:bodyPr wrap="none" rtlCol="0">
            <a:spAutoFit/>
          </a:bodyPr>
          <a:lstStyle/>
          <a:p>
            <a:r>
              <a:rPr lang="en-US" sz="3200" b="1" i="1">
                <a:solidFill>
                  <a:srgbClr val="00B050"/>
                </a:solidFill>
                <a:latin typeface="Times New Roman" panose="02020603050405020304" pitchFamily="18" charset="0"/>
                <a:cs typeface="Times New Roman" panose="02020603050405020304" pitchFamily="18" charset="0"/>
              </a:rPr>
              <a:t>Giải</a:t>
            </a:r>
          </a:p>
        </p:txBody>
      </p:sp>
    </p:spTree>
    <p:extLst>
      <p:ext uri="{BB962C8B-B14F-4D97-AF65-F5344CB8AC3E}">
        <p14:creationId xmlns:p14="http://schemas.microsoft.com/office/powerpoint/2010/main" val="218380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FD03-4547-2413-5EDA-91B1180C5E2B}"/>
              </a:ext>
            </a:extLst>
          </p:cNvPr>
          <p:cNvSpPr/>
          <p:nvPr/>
        </p:nvSpPr>
        <p:spPr>
          <a:xfrm>
            <a:off x="0" y="0"/>
            <a:ext cx="12192000" cy="2590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9530" algn="just">
              <a:lnSpc>
                <a:spcPct val="115000"/>
              </a:lnSpc>
              <a:spcAft>
                <a:spcPts val="800"/>
              </a:spcAft>
              <a:tabLst>
                <a:tab pos="266700" algn="l"/>
              </a:tabLst>
            </a:pPr>
            <a:r>
              <a:rPr lang="en-US" sz="2800" b="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 2/SGK/tr14): </a:t>
            </a:r>
            <a:r>
              <a:rPr lang="en-US" sz="2800" b="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 biết hai đại lượng x và y tỉ lệ thuận với nhau. Biết rằng khi x = 7 thì y = 21.</a:t>
            </a:r>
            <a:endParaRPr lang="en-US" sz="2800" b="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800"/>
              </a:spcAft>
              <a:tabLst>
                <a:tab pos="266700" algn="l"/>
              </a:tabLst>
            </a:pPr>
            <a:r>
              <a:rPr lang="en-US" sz="2800" b="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Tìm hệ số tỉ lệ của y đối với x và biểu diễn y theo x.</a:t>
            </a:r>
            <a:endParaRPr lang="en-US" sz="2800" b="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800"/>
              </a:spcAft>
              <a:tabLst>
                <a:tab pos="266700" algn="l"/>
              </a:tabLst>
            </a:pPr>
            <a:r>
              <a:rPr lang="en-US" sz="2800" b="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 Tìm hệ số tỉ lệ của x đối với y và biểu diễn x theo y.</a:t>
            </a:r>
            <a:endParaRPr lang="en-US" sz="2800" b="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DBCE5B9-0F11-0128-9B05-08D5A2F20836}"/>
              </a:ext>
            </a:extLst>
          </p:cNvPr>
          <p:cNvSpPr txBox="1"/>
          <p:nvPr/>
        </p:nvSpPr>
        <p:spPr>
          <a:xfrm>
            <a:off x="5638982" y="2698462"/>
            <a:ext cx="914033" cy="584775"/>
          </a:xfrm>
          <a:prstGeom prst="rect">
            <a:avLst/>
          </a:prstGeom>
          <a:noFill/>
        </p:spPr>
        <p:txBody>
          <a:bodyPr wrap="none" rtlCol="0">
            <a:spAutoFit/>
          </a:bodyPr>
          <a:lstStyle/>
          <a:p>
            <a:r>
              <a:rPr lang="en-US" sz="3200" b="1" i="1">
                <a:solidFill>
                  <a:srgbClr val="00B050"/>
                </a:solidFill>
                <a:latin typeface="Times New Roman" panose="02020603050405020304" pitchFamily="18" charset="0"/>
                <a:cs typeface="Times New Roman" panose="02020603050405020304" pitchFamily="18" charset="0"/>
              </a:rPr>
              <a:t>Giải</a:t>
            </a:r>
          </a:p>
        </p:txBody>
      </p:sp>
      <p:grpSp>
        <p:nvGrpSpPr>
          <p:cNvPr id="25" name="Group 24">
            <a:extLst>
              <a:ext uri="{FF2B5EF4-FFF2-40B4-BE49-F238E27FC236}">
                <a16:creationId xmlns:a16="http://schemas.microsoft.com/office/drawing/2014/main" id="{CC7BC45D-72C3-109F-5E9F-0B9C851EB1F7}"/>
              </a:ext>
            </a:extLst>
          </p:cNvPr>
          <p:cNvGrpSpPr/>
          <p:nvPr/>
        </p:nvGrpSpPr>
        <p:grpSpPr>
          <a:xfrm>
            <a:off x="64571" y="3195156"/>
            <a:ext cx="12081228" cy="3505627"/>
            <a:chOff x="64571" y="3195156"/>
            <a:chExt cx="12081228" cy="3505627"/>
          </a:xfrm>
        </p:grpSpPr>
        <p:grpSp>
          <p:nvGrpSpPr>
            <p:cNvPr id="22" name="Group 21">
              <a:extLst>
                <a:ext uri="{FF2B5EF4-FFF2-40B4-BE49-F238E27FC236}">
                  <a16:creationId xmlns:a16="http://schemas.microsoft.com/office/drawing/2014/main" id="{82C70B98-01C5-3DEB-B371-2F720391F058}"/>
                </a:ext>
              </a:extLst>
            </p:cNvPr>
            <p:cNvGrpSpPr/>
            <p:nvPr/>
          </p:nvGrpSpPr>
          <p:grpSpPr>
            <a:xfrm>
              <a:off x="64571" y="3195156"/>
              <a:ext cx="12062854" cy="1388436"/>
              <a:chOff x="-4011" y="2823598"/>
              <a:chExt cx="12062854" cy="1388436"/>
            </a:xfrm>
          </p:grpSpPr>
          <p:graphicFrame>
            <p:nvGraphicFramePr>
              <p:cNvPr id="5" name="Object 4">
                <a:extLst>
                  <a:ext uri="{FF2B5EF4-FFF2-40B4-BE49-F238E27FC236}">
                    <a16:creationId xmlns:a16="http://schemas.microsoft.com/office/drawing/2014/main" id="{732BABF6-DEAF-F6C6-A2AF-5161C02D4C5E}"/>
                  </a:ext>
                </a:extLst>
              </p:cNvPr>
              <p:cNvGraphicFramePr>
                <a:graphicFrameLocks noChangeAspect="1"/>
              </p:cNvGraphicFramePr>
              <p:nvPr>
                <p:extLst>
                  <p:ext uri="{D42A27DB-BD31-4B8C-83A1-F6EECF244321}">
                    <p14:modId xmlns:p14="http://schemas.microsoft.com/office/powerpoint/2010/main" val="71347917"/>
                  </p:ext>
                </p:extLst>
              </p:nvPr>
            </p:nvGraphicFramePr>
            <p:xfrm>
              <a:off x="4685129" y="3714348"/>
              <a:ext cx="1049176" cy="497686"/>
            </p:xfrm>
            <a:graphic>
              <a:graphicData uri="http://schemas.openxmlformats.org/presentationml/2006/ole">
                <mc:AlternateContent xmlns:mc="http://schemas.openxmlformats.org/markup-compatibility/2006">
                  <mc:Choice xmlns:v="urn:schemas-microsoft-com:vml" Requires="v">
                    <p:oleObj spid="_x0000_s1026" name="Equation" r:id="rId3" imgW="495085" imgH="228501" progId="Equation.DSMT4">
                      <p:embed/>
                    </p:oleObj>
                  </mc:Choice>
                  <mc:Fallback>
                    <p:oleObj name="Equation" r:id="rId3" imgW="495085" imgH="228501"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129" y="3714348"/>
                            <a:ext cx="1049176" cy="497686"/>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3E13E3C6-E65D-CD7E-C614-D596F885F20B}"/>
                  </a:ext>
                </a:extLst>
              </p:cNvPr>
              <p:cNvSpPr>
                <a:spLocks noChangeArrowheads="1"/>
              </p:cNvSpPr>
              <p:nvPr/>
            </p:nvSpPr>
            <p:spPr bwMode="auto">
              <a:xfrm>
                <a:off x="-4011" y="2823598"/>
                <a:ext cx="1206285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Giả sử k là hệ số tỉ lệ của y đối với x. Vì x và y là hai đại lượng tỉ lệ thuận với nhau nên y = k.x =&gt; k = y:x = 21:7 =3 (Với x = 7, y = 21)</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 thức biểu diễn y theo x là: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C92E1467-F12C-D6CF-3CB5-411F1E9211EB}"/>
                </a:ext>
              </a:extLst>
            </p:cNvPr>
            <p:cNvGrpSpPr/>
            <p:nvPr/>
          </p:nvGrpSpPr>
          <p:grpSpPr>
            <a:xfrm>
              <a:off x="82945" y="4554783"/>
              <a:ext cx="12062854" cy="1392105"/>
              <a:chOff x="82945" y="4554783"/>
              <a:chExt cx="12062854" cy="1392105"/>
            </a:xfrm>
          </p:grpSpPr>
          <p:graphicFrame>
            <p:nvGraphicFramePr>
              <p:cNvPr id="8" name="Object 7">
                <a:extLst>
                  <a:ext uri="{FF2B5EF4-FFF2-40B4-BE49-F238E27FC236}">
                    <a16:creationId xmlns:a16="http://schemas.microsoft.com/office/drawing/2014/main" id="{65F6DFF0-6798-755A-C949-77AF014353B8}"/>
                  </a:ext>
                </a:extLst>
              </p:cNvPr>
              <p:cNvGraphicFramePr>
                <a:graphicFrameLocks noChangeAspect="1"/>
              </p:cNvGraphicFramePr>
              <p:nvPr>
                <p:extLst>
                  <p:ext uri="{D42A27DB-BD31-4B8C-83A1-F6EECF244321}">
                    <p14:modId xmlns:p14="http://schemas.microsoft.com/office/powerpoint/2010/main" val="881672658"/>
                  </p:ext>
                </p:extLst>
              </p:nvPr>
            </p:nvGraphicFramePr>
            <p:xfrm>
              <a:off x="457200" y="5044537"/>
              <a:ext cx="877286" cy="902351"/>
            </p:xfrm>
            <a:graphic>
              <a:graphicData uri="http://schemas.openxmlformats.org/presentationml/2006/ole">
                <mc:AlternateContent xmlns:mc="http://schemas.openxmlformats.org/markup-compatibility/2006">
                  <mc:Choice xmlns:v="urn:schemas-microsoft-com:vml" Requires="v">
                    <p:oleObj spid="_x0000_s1027" name="Equation" r:id="rId5" imgW="444307" imgH="457002" progId="Equation.DSMT4">
                      <p:embed/>
                    </p:oleObj>
                  </mc:Choice>
                  <mc:Fallback>
                    <p:oleObj name="Equation" r:id="rId5" imgW="444307" imgH="457002"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044537"/>
                            <a:ext cx="877286" cy="902351"/>
                          </a:xfrm>
                          <a:prstGeom prst="rect">
                            <a:avLst/>
                          </a:prstGeom>
                          <a:noFill/>
                        </p:spPr>
                      </p:pic>
                    </p:oleObj>
                  </mc:Fallback>
                </mc:AlternateContent>
              </a:graphicData>
            </a:graphic>
          </p:graphicFrame>
          <p:sp>
            <p:nvSpPr>
              <p:cNvPr id="11" name="Rectangle 5">
                <a:extLst>
                  <a:ext uri="{FF2B5EF4-FFF2-40B4-BE49-F238E27FC236}">
                    <a16:creationId xmlns:a16="http://schemas.microsoft.com/office/drawing/2014/main" id="{EA4D760B-92E5-F0A8-C8DB-328187F50951}"/>
                  </a:ext>
                </a:extLst>
              </p:cNvPr>
              <p:cNvSpPr>
                <a:spLocks noChangeArrowheads="1"/>
              </p:cNvSpPr>
              <p:nvPr/>
            </p:nvSpPr>
            <p:spPr bwMode="auto">
              <a:xfrm>
                <a:off x="82945" y="4554783"/>
                <a:ext cx="120628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Vì y tỉ lệ thuận với x theo hệ số tỉ lệ k = 3 nên x tỉ lệ thuận với y theo hệ số tỉ lệ:</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CCA5A028-3E5D-E7E4-CEB9-6CD2D4709D33}"/>
                </a:ext>
              </a:extLst>
            </p:cNvPr>
            <p:cNvGrpSpPr/>
            <p:nvPr/>
          </p:nvGrpSpPr>
          <p:grpSpPr>
            <a:xfrm>
              <a:off x="127158" y="5851697"/>
              <a:ext cx="5675729" cy="849086"/>
              <a:chOff x="0" y="6014322"/>
              <a:chExt cx="5675729" cy="849086"/>
            </a:xfrm>
          </p:grpSpPr>
          <p:graphicFrame>
            <p:nvGraphicFramePr>
              <p:cNvPr id="9" name="Object 8">
                <a:extLst>
                  <a:ext uri="{FF2B5EF4-FFF2-40B4-BE49-F238E27FC236}">
                    <a16:creationId xmlns:a16="http://schemas.microsoft.com/office/drawing/2014/main" id="{3F5E76A2-8629-B2EA-5C9C-97D77CB934B9}"/>
                  </a:ext>
                </a:extLst>
              </p:cNvPr>
              <p:cNvGraphicFramePr>
                <a:graphicFrameLocks noChangeAspect="1"/>
              </p:cNvGraphicFramePr>
              <p:nvPr>
                <p:extLst>
                  <p:ext uri="{D42A27DB-BD31-4B8C-83A1-F6EECF244321}">
                    <p14:modId xmlns:p14="http://schemas.microsoft.com/office/powerpoint/2010/main" val="4250441165"/>
                  </p:ext>
                </p:extLst>
              </p:nvPr>
            </p:nvGraphicFramePr>
            <p:xfrm>
              <a:off x="4685129" y="6014322"/>
              <a:ext cx="990600" cy="849086"/>
            </p:xfrm>
            <a:graphic>
              <a:graphicData uri="http://schemas.openxmlformats.org/presentationml/2006/ole">
                <mc:AlternateContent xmlns:mc="http://schemas.openxmlformats.org/markup-compatibility/2006">
                  <mc:Choice xmlns:v="urn:schemas-microsoft-com:vml" Requires="v">
                    <p:oleObj spid="_x0000_s1028" name="Equation" r:id="rId7" imgW="533169" imgH="457002" progId="Equation.DSMT4">
                      <p:embed/>
                    </p:oleObj>
                  </mc:Choice>
                  <mc:Fallback>
                    <p:oleObj name="Equation" r:id="rId7" imgW="533169" imgH="457002"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5129" y="6014322"/>
                            <a:ext cx="990600" cy="849086"/>
                          </a:xfrm>
                          <a:prstGeom prst="rect">
                            <a:avLst/>
                          </a:prstGeom>
                          <a:noFill/>
                        </p:spPr>
                      </p:pic>
                    </p:oleObj>
                  </mc:Fallback>
                </mc:AlternateContent>
              </a:graphicData>
            </a:graphic>
          </p:graphicFrame>
          <p:sp>
            <p:nvSpPr>
              <p:cNvPr id="12" name="Rectangle 6">
                <a:extLst>
                  <a:ext uri="{FF2B5EF4-FFF2-40B4-BE49-F238E27FC236}">
                    <a16:creationId xmlns:a16="http://schemas.microsoft.com/office/drawing/2014/main" id="{C2C85E88-02B5-6F70-A3E3-AA5CB80A2749}"/>
                  </a:ext>
                </a:extLst>
              </p:cNvPr>
              <p:cNvSpPr>
                <a:spLocks noChangeArrowheads="1"/>
              </p:cNvSpPr>
              <p:nvPr/>
            </p:nvSpPr>
            <p:spPr bwMode="auto">
              <a:xfrm>
                <a:off x="0" y="6143538"/>
                <a:ext cx="48798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 thức biểu diễn x theo y là: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29857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FD03-4547-2413-5EDA-91B1180C5E2B}"/>
              </a:ext>
            </a:extLst>
          </p:cNvPr>
          <p:cNvSpPr/>
          <p:nvPr/>
        </p:nvSpPr>
        <p:spPr>
          <a:xfrm>
            <a:off x="0" y="0"/>
            <a:ext cx="12192000" cy="2590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5000"/>
              </a:lnSpc>
              <a:spcAft>
                <a:spcPts val="800"/>
              </a:spcAft>
            </a:pPr>
            <a:r>
              <a:rPr lang="en-US" sz="2800" b="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 3/SGK/tr14): </a:t>
            </a: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 m và n là hai đại lượng tỉ lệ thuận với nhau. Hãy viết công thức tính m theo n và tính các giá trị chưa biết trong bảng sau:</a:t>
            </a:r>
            <a:endParaRPr lang="en-US" sz="28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DBCE5B9-0F11-0128-9B05-08D5A2F20836}"/>
              </a:ext>
            </a:extLst>
          </p:cNvPr>
          <p:cNvSpPr txBox="1"/>
          <p:nvPr/>
        </p:nvSpPr>
        <p:spPr>
          <a:xfrm>
            <a:off x="5638982" y="2698462"/>
            <a:ext cx="914033" cy="584775"/>
          </a:xfrm>
          <a:prstGeom prst="rect">
            <a:avLst/>
          </a:prstGeom>
          <a:noFill/>
        </p:spPr>
        <p:txBody>
          <a:bodyPr wrap="none" rtlCol="0">
            <a:spAutoFit/>
          </a:bodyPr>
          <a:lstStyle/>
          <a:p>
            <a:r>
              <a:rPr lang="en-US" sz="3200" b="1" i="1">
                <a:solidFill>
                  <a:srgbClr val="00B050"/>
                </a:solidFill>
                <a:latin typeface="Times New Roman" panose="02020603050405020304" pitchFamily="18" charset="0"/>
                <a:cs typeface="Times New Roman" panose="02020603050405020304" pitchFamily="18" charset="0"/>
              </a:rPr>
              <a:t>Giải</a:t>
            </a:r>
          </a:p>
        </p:txBody>
      </p:sp>
      <p:graphicFrame>
        <p:nvGraphicFramePr>
          <p:cNvPr id="17" name="Table 16">
            <a:extLst>
              <a:ext uri="{FF2B5EF4-FFF2-40B4-BE49-F238E27FC236}">
                <a16:creationId xmlns:a16="http://schemas.microsoft.com/office/drawing/2014/main" id="{7B252CFB-D860-767E-78E9-2C41A9EF67A5}"/>
              </a:ext>
            </a:extLst>
          </p:cNvPr>
          <p:cNvGraphicFramePr>
            <a:graphicFrameLocks noGrp="1"/>
          </p:cNvGraphicFramePr>
          <p:nvPr>
            <p:extLst>
              <p:ext uri="{D42A27DB-BD31-4B8C-83A1-F6EECF244321}">
                <p14:modId xmlns:p14="http://schemas.microsoft.com/office/powerpoint/2010/main" val="2999076078"/>
              </p:ext>
            </p:extLst>
          </p:nvPr>
        </p:nvGraphicFramePr>
        <p:xfrm>
          <a:off x="3048000" y="1142063"/>
          <a:ext cx="5829619" cy="1384996"/>
        </p:xfrm>
        <a:graphic>
          <a:graphicData uri="http://schemas.openxmlformats.org/drawingml/2006/table">
            <a:tbl>
              <a:tblPr firstRow="1" firstCol="1" bandRow="1">
                <a:tableStyleId>{5C22544A-7EE6-4342-B048-85BDC9FD1C3A}</a:tableStyleId>
              </a:tblPr>
              <a:tblGrid>
                <a:gridCol w="971415">
                  <a:extLst>
                    <a:ext uri="{9D8B030D-6E8A-4147-A177-3AD203B41FA5}">
                      <a16:colId xmlns:a16="http://schemas.microsoft.com/office/drawing/2014/main" val="1194202439"/>
                    </a:ext>
                  </a:extLst>
                </a:gridCol>
                <a:gridCol w="971415">
                  <a:extLst>
                    <a:ext uri="{9D8B030D-6E8A-4147-A177-3AD203B41FA5}">
                      <a16:colId xmlns:a16="http://schemas.microsoft.com/office/drawing/2014/main" val="2055718543"/>
                    </a:ext>
                  </a:extLst>
                </a:gridCol>
                <a:gridCol w="971415">
                  <a:extLst>
                    <a:ext uri="{9D8B030D-6E8A-4147-A177-3AD203B41FA5}">
                      <a16:colId xmlns:a16="http://schemas.microsoft.com/office/drawing/2014/main" val="3594997032"/>
                    </a:ext>
                  </a:extLst>
                </a:gridCol>
                <a:gridCol w="971415">
                  <a:extLst>
                    <a:ext uri="{9D8B030D-6E8A-4147-A177-3AD203B41FA5}">
                      <a16:colId xmlns:a16="http://schemas.microsoft.com/office/drawing/2014/main" val="1230618400"/>
                    </a:ext>
                  </a:extLst>
                </a:gridCol>
                <a:gridCol w="971415">
                  <a:extLst>
                    <a:ext uri="{9D8B030D-6E8A-4147-A177-3AD203B41FA5}">
                      <a16:colId xmlns:a16="http://schemas.microsoft.com/office/drawing/2014/main" val="2524701419"/>
                    </a:ext>
                  </a:extLst>
                </a:gridCol>
                <a:gridCol w="972544">
                  <a:extLst>
                    <a:ext uri="{9D8B030D-6E8A-4147-A177-3AD203B41FA5}">
                      <a16:colId xmlns:a16="http://schemas.microsoft.com/office/drawing/2014/main" val="4033578385"/>
                    </a:ext>
                  </a:extLst>
                </a:gridCol>
              </a:tblGrid>
              <a:tr h="692498">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n</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- 2</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- 1</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8045476"/>
                  </a:ext>
                </a:extLst>
              </a:tr>
              <a:tr h="692498">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m</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- 5</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2123949"/>
                  </a:ext>
                </a:extLst>
              </a:tr>
            </a:tbl>
          </a:graphicData>
        </a:graphic>
      </p:graphicFrame>
      <p:sp>
        <p:nvSpPr>
          <p:cNvPr id="20" name="Rectangle 3">
            <a:extLst>
              <a:ext uri="{FF2B5EF4-FFF2-40B4-BE49-F238E27FC236}">
                <a16:creationId xmlns:a16="http://schemas.microsoft.com/office/drawing/2014/main" id="{AFED1AB1-F5DD-EAC1-139C-9EBB681E61FD}"/>
              </a:ext>
            </a:extLst>
          </p:cNvPr>
          <p:cNvSpPr>
            <a:spLocks noChangeArrowheads="1"/>
          </p:cNvSpPr>
          <p:nvPr/>
        </p:nvSpPr>
        <p:spPr bwMode="auto">
          <a:xfrm>
            <a:off x="57309" y="3124200"/>
            <a:ext cx="11811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Vì m và n là hai đại lượng tỉ lệ thuận nên m = k.n</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=&gt; k = m:n = -5:1 = -5 (với m = -5, n = 1).</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Vậy, công thức tính m theo n là: m = -5n</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6" name="Table 25">
            <a:extLst>
              <a:ext uri="{FF2B5EF4-FFF2-40B4-BE49-F238E27FC236}">
                <a16:creationId xmlns:a16="http://schemas.microsoft.com/office/drawing/2014/main" id="{F045A638-0E24-B57B-8698-C577B3FA6B3E}"/>
              </a:ext>
            </a:extLst>
          </p:cNvPr>
          <p:cNvGraphicFramePr>
            <a:graphicFrameLocks noGrp="1"/>
          </p:cNvGraphicFramePr>
          <p:nvPr>
            <p:extLst>
              <p:ext uri="{D42A27DB-BD31-4B8C-83A1-F6EECF244321}">
                <p14:modId xmlns:p14="http://schemas.microsoft.com/office/powerpoint/2010/main" val="923242764"/>
              </p:ext>
            </p:extLst>
          </p:nvPr>
        </p:nvGraphicFramePr>
        <p:xfrm>
          <a:off x="3058890" y="4924046"/>
          <a:ext cx="5829615" cy="1324354"/>
        </p:xfrm>
        <a:graphic>
          <a:graphicData uri="http://schemas.openxmlformats.org/drawingml/2006/table">
            <a:tbl>
              <a:tblPr firstRow="1" firstCol="1" bandRow="1">
                <a:tableStyleId>{5C22544A-7EE6-4342-B048-85BDC9FD1C3A}</a:tableStyleId>
              </a:tblPr>
              <a:tblGrid>
                <a:gridCol w="971414">
                  <a:extLst>
                    <a:ext uri="{9D8B030D-6E8A-4147-A177-3AD203B41FA5}">
                      <a16:colId xmlns:a16="http://schemas.microsoft.com/office/drawing/2014/main" val="1722391912"/>
                    </a:ext>
                  </a:extLst>
                </a:gridCol>
                <a:gridCol w="971414">
                  <a:extLst>
                    <a:ext uri="{9D8B030D-6E8A-4147-A177-3AD203B41FA5}">
                      <a16:colId xmlns:a16="http://schemas.microsoft.com/office/drawing/2014/main" val="2955326313"/>
                    </a:ext>
                  </a:extLst>
                </a:gridCol>
                <a:gridCol w="971414">
                  <a:extLst>
                    <a:ext uri="{9D8B030D-6E8A-4147-A177-3AD203B41FA5}">
                      <a16:colId xmlns:a16="http://schemas.microsoft.com/office/drawing/2014/main" val="4099241167"/>
                    </a:ext>
                  </a:extLst>
                </a:gridCol>
                <a:gridCol w="971414">
                  <a:extLst>
                    <a:ext uri="{9D8B030D-6E8A-4147-A177-3AD203B41FA5}">
                      <a16:colId xmlns:a16="http://schemas.microsoft.com/office/drawing/2014/main" val="3577566279"/>
                    </a:ext>
                  </a:extLst>
                </a:gridCol>
                <a:gridCol w="971414">
                  <a:extLst>
                    <a:ext uri="{9D8B030D-6E8A-4147-A177-3AD203B41FA5}">
                      <a16:colId xmlns:a16="http://schemas.microsoft.com/office/drawing/2014/main" val="812604942"/>
                    </a:ext>
                  </a:extLst>
                </a:gridCol>
                <a:gridCol w="972545">
                  <a:extLst>
                    <a:ext uri="{9D8B030D-6E8A-4147-A177-3AD203B41FA5}">
                      <a16:colId xmlns:a16="http://schemas.microsoft.com/office/drawing/2014/main" val="623167136"/>
                    </a:ext>
                  </a:extLst>
                </a:gridCol>
              </a:tblGrid>
              <a:tr h="662177">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n</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- 2</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- 1</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6951737"/>
                  </a:ext>
                </a:extLst>
              </a:tr>
              <a:tr h="662177">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m</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solidFill>
                            <a:srgbClr val="CC0000"/>
                          </a:solidFill>
                          <a:effectLst/>
                          <a:latin typeface="Times New Roman" panose="02020603050405020304" pitchFamily="18" charset="0"/>
                          <a:cs typeface="Times New Roman" panose="02020603050405020304" pitchFamily="18" charset="0"/>
                        </a:rPr>
                        <a:t>10</a:t>
                      </a:r>
                      <a:endParaRPr lang="en-US" sz="2800">
                        <a:solidFill>
                          <a:srgbClr val="CC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solidFill>
                            <a:srgbClr val="CC0000"/>
                          </a:solidFill>
                          <a:effectLst/>
                          <a:latin typeface="Times New Roman" panose="02020603050405020304" pitchFamily="18" charset="0"/>
                          <a:cs typeface="Times New Roman" panose="02020603050405020304" pitchFamily="18" charset="0"/>
                        </a:rPr>
                        <a:t>5</a:t>
                      </a:r>
                      <a:endParaRPr lang="en-US" sz="2800">
                        <a:solidFill>
                          <a:srgbClr val="CC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solidFill>
                            <a:srgbClr val="CC0000"/>
                          </a:solidFill>
                          <a:effectLst/>
                          <a:latin typeface="Times New Roman" panose="02020603050405020304" pitchFamily="18" charset="0"/>
                          <a:cs typeface="Times New Roman" panose="02020603050405020304" pitchFamily="18" charset="0"/>
                        </a:rPr>
                        <a:t>0</a:t>
                      </a:r>
                      <a:endParaRPr lang="en-US" sz="2800">
                        <a:solidFill>
                          <a:srgbClr val="CC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- 5</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solidFill>
                            <a:srgbClr val="CC0000"/>
                          </a:solidFill>
                          <a:effectLst/>
                          <a:latin typeface="Times New Roman" panose="02020603050405020304" pitchFamily="18" charset="0"/>
                          <a:cs typeface="Times New Roman" panose="02020603050405020304" pitchFamily="18" charset="0"/>
                        </a:rPr>
                        <a:t>-10</a:t>
                      </a:r>
                      <a:endParaRPr lang="en-US" sz="2800">
                        <a:solidFill>
                          <a:srgbClr val="CC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7576111"/>
                  </a:ext>
                </a:extLst>
              </a:tr>
            </a:tbl>
          </a:graphicData>
        </a:graphic>
      </p:graphicFrame>
    </p:spTree>
    <p:extLst>
      <p:ext uri="{BB962C8B-B14F-4D97-AF65-F5344CB8AC3E}">
        <p14:creationId xmlns:p14="http://schemas.microsoft.com/office/powerpoint/2010/main" val="77458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FD03-4547-2413-5EDA-91B1180C5E2B}"/>
              </a:ext>
            </a:extLst>
          </p:cNvPr>
          <p:cNvSpPr/>
          <p:nvPr/>
        </p:nvSpPr>
        <p:spPr>
          <a:xfrm>
            <a:off x="0" y="0"/>
            <a:ext cx="12192000" cy="2895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5000"/>
              </a:lnSpc>
              <a:spcAft>
                <a:spcPts val="800"/>
              </a:spcAft>
            </a:pPr>
            <a:r>
              <a:rPr lang="en-US" sz="2800" b="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 4/SGK/tr14): </a:t>
            </a: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 S và t là hai đại lượng tỉ lệ thuận với nhau.</a:t>
            </a:r>
          </a:p>
          <a:p>
            <a:pPr algn="just">
              <a:lnSpc>
                <a:spcPct val="115000"/>
              </a:lnSpc>
              <a:spcAft>
                <a:spcPts val="800"/>
              </a:spcAft>
            </a:pPr>
            <a:endParaRPr lang="en-US" sz="28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endParaRPr lang="en-US" sz="28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Tính các giá trị chưa biết trong bảng trên.</a:t>
            </a:r>
            <a:endParaRPr lang="en-US" sz="28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Viết công thức tính t theo S.</a:t>
            </a:r>
            <a:endParaRPr lang="en-US" sz="28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DBCE5B9-0F11-0128-9B05-08D5A2F20836}"/>
              </a:ext>
            </a:extLst>
          </p:cNvPr>
          <p:cNvSpPr txBox="1"/>
          <p:nvPr/>
        </p:nvSpPr>
        <p:spPr>
          <a:xfrm>
            <a:off x="5638982" y="2920425"/>
            <a:ext cx="914033" cy="584775"/>
          </a:xfrm>
          <a:prstGeom prst="rect">
            <a:avLst/>
          </a:prstGeom>
          <a:noFill/>
        </p:spPr>
        <p:txBody>
          <a:bodyPr wrap="none" rtlCol="0">
            <a:spAutoFit/>
          </a:bodyPr>
          <a:lstStyle/>
          <a:p>
            <a:r>
              <a:rPr lang="en-US" sz="3200" b="1" i="1">
                <a:solidFill>
                  <a:srgbClr val="00B050"/>
                </a:solidFill>
                <a:latin typeface="Times New Roman" panose="02020603050405020304" pitchFamily="18" charset="0"/>
                <a:cs typeface="Times New Roman" panose="02020603050405020304" pitchFamily="18" charset="0"/>
              </a:rPr>
              <a:t>Giải</a:t>
            </a:r>
          </a:p>
        </p:txBody>
      </p:sp>
      <p:graphicFrame>
        <p:nvGraphicFramePr>
          <p:cNvPr id="6" name="Table 5">
            <a:extLst>
              <a:ext uri="{FF2B5EF4-FFF2-40B4-BE49-F238E27FC236}">
                <a16:creationId xmlns:a16="http://schemas.microsoft.com/office/drawing/2014/main" id="{D66DAE9F-9409-9EE2-AB01-097E1BEC138B}"/>
              </a:ext>
            </a:extLst>
          </p:cNvPr>
          <p:cNvGraphicFramePr>
            <a:graphicFrameLocks noGrp="1"/>
          </p:cNvGraphicFramePr>
          <p:nvPr>
            <p:extLst>
              <p:ext uri="{D42A27DB-BD31-4B8C-83A1-F6EECF244321}">
                <p14:modId xmlns:p14="http://schemas.microsoft.com/office/powerpoint/2010/main" val="1989175123"/>
              </p:ext>
            </p:extLst>
          </p:nvPr>
        </p:nvGraphicFramePr>
        <p:xfrm>
          <a:off x="3886198" y="598714"/>
          <a:ext cx="4419599" cy="1153886"/>
        </p:xfrm>
        <a:graphic>
          <a:graphicData uri="http://schemas.openxmlformats.org/drawingml/2006/table">
            <a:tbl>
              <a:tblPr firstRow="1" firstCol="1" bandRow="1">
                <a:tableStyleId>{5C22544A-7EE6-4342-B048-85BDC9FD1C3A}</a:tableStyleId>
              </a:tblPr>
              <a:tblGrid>
                <a:gridCol w="736457">
                  <a:extLst>
                    <a:ext uri="{9D8B030D-6E8A-4147-A177-3AD203B41FA5}">
                      <a16:colId xmlns:a16="http://schemas.microsoft.com/office/drawing/2014/main" val="3070658986"/>
                    </a:ext>
                  </a:extLst>
                </a:gridCol>
                <a:gridCol w="736457">
                  <a:extLst>
                    <a:ext uri="{9D8B030D-6E8A-4147-A177-3AD203B41FA5}">
                      <a16:colId xmlns:a16="http://schemas.microsoft.com/office/drawing/2014/main" val="4180506244"/>
                    </a:ext>
                  </a:extLst>
                </a:gridCol>
                <a:gridCol w="736457">
                  <a:extLst>
                    <a:ext uri="{9D8B030D-6E8A-4147-A177-3AD203B41FA5}">
                      <a16:colId xmlns:a16="http://schemas.microsoft.com/office/drawing/2014/main" val="2599996932"/>
                    </a:ext>
                  </a:extLst>
                </a:gridCol>
                <a:gridCol w="736457">
                  <a:extLst>
                    <a:ext uri="{9D8B030D-6E8A-4147-A177-3AD203B41FA5}">
                      <a16:colId xmlns:a16="http://schemas.microsoft.com/office/drawing/2014/main" val="385411460"/>
                    </a:ext>
                  </a:extLst>
                </a:gridCol>
                <a:gridCol w="736457">
                  <a:extLst>
                    <a:ext uri="{9D8B030D-6E8A-4147-A177-3AD203B41FA5}">
                      <a16:colId xmlns:a16="http://schemas.microsoft.com/office/drawing/2014/main" val="247347606"/>
                    </a:ext>
                  </a:extLst>
                </a:gridCol>
                <a:gridCol w="737314">
                  <a:extLst>
                    <a:ext uri="{9D8B030D-6E8A-4147-A177-3AD203B41FA5}">
                      <a16:colId xmlns:a16="http://schemas.microsoft.com/office/drawing/2014/main" val="589142438"/>
                    </a:ext>
                  </a:extLst>
                </a:gridCol>
              </a:tblGrid>
              <a:tr h="576943">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S</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6891429"/>
                  </a:ext>
                </a:extLst>
              </a:tr>
              <a:tr h="576943">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7660741"/>
                  </a:ext>
                </a:extLst>
              </a:tr>
            </a:tbl>
          </a:graphicData>
        </a:graphic>
      </p:graphicFrame>
      <p:sp>
        <p:nvSpPr>
          <p:cNvPr id="13" name="TextBox 12">
            <a:extLst>
              <a:ext uri="{FF2B5EF4-FFF2-40B4-BE49-F238E27FC236}">
                <a16:creationId xmlns:a16="http://schemas.microsoft.com/office/drawing/2014/main" id="{1BCF36C0-B474-F755-40CE-9964E7C93554}"/>
              </a:ext>
            </a:extLst>
          </p:cNvPr>
          <p:cNvSpPr txBox="1"/>
          <p:nvPr/>
        </p:nvSpPr>
        <p:spPr>
          <a:xfrm>
            <a:off x="32657" y="3483984"/>
            <a:ext cx="805543" cy="547650"/>
          </a:xfrm>
          <a:prstGeom prst="rect">
            <a:avLst/>
          </a:prstGeom>
          <a:noFill/>
        </p:spPr>
        <p:txBody>
          <a:bodyPr wrap="square">
            <a:spAutoFit/>
          </a:bodyPr>
          <a:lstStyle/>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 </a:t>
            </a:r>
            <a:endParaRPr lang="en-US" sz="240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4B2976B1-F49D-E4CE-A9E9-317C4BCAB0E6}"/>
              </a:ext>
            </a:extLst>
          </p:cNvPr>
          <p:cNvGraphicFramePr>
            <a:graphicFrameLocks noGrp="1"/>
          </p:cNvGraphicFramePr>
          <p:nvPr>
            <p:extLst>
              <p:ext uri="{D42A27DB-BD31-4B8C-83A1-F6EECF244321}">
                <p14:modId xmlns:p14="http://schemas.microsoft.com/office/powerpoint/2010/main" val="2048245434"/>
              </p:ext>
            </p:extLst>
          </p:nvPr>
        </p:nvGraphicFramePr>
        <p:xfrm>
          <a:off x="685800" y="3655662"/>
          <a:ext cx="4153218" cy="1221138"/>
        </p:xfrm>
        <a:graphic>
          <a:graphicData uri="http://schemas.openxmlformats.org/drawingml/2006/table">
            <a:tbl>
              <a:tblPr firstRow="1" firstCol="1" bandRow="1">
                <a:tableStyleId>{5C22544A-7EE6-4342-B048-85BDC9FD1C3A}</a:tableStyleId>
              </a:tblPr>
              <a:tblGrid>
                <a:gridCol w="692069">
                  <a:extLst>
                    <a:ext uri="{9D8B030D-6E8A-4147-A177-3AD203B41FA5}">
                      <a16:colId xmlns:a16="http://schemas.microsoft.com/office/drawing/2014/main" val="3131482622"/>
                    </a:ext>
                  </a:extLst>
                </a:gridCol>
                <a:gridCol w="692069">
                  <a:extLst>
                    <a:ext uri="{9D8B030D-6E8A-4147-A177-3AD203B41FA5}">
                      <a16:colId xmlns:a16="http://schemas.microsoft.com/office/drawing/2014/main" val="2728096628"/>
                    </a:ext>
                  </a:extLst>
                </a:gridCol>
                <a:gridCol w="692069">
                  <a:extLst>
                    <a:ext uri="{9D8B030D-6E8A-4147-A177-3AD203B41FA5}">
                      <a16:colId xmlns:a16="http://schemas.microsoft.com/office/drawing/2014/main" val="1751857453"/>
                    </a:ext>
                  </a:extLst>
                </a:gridCol>
                <a:gridCol w="692069">
                  <a:extLst>
                    <a:ext uri="{9D8B030D-6E8A-4147-A177-3AD203B41FA5}">
                      <a16:colId xmlns:a16="http://schemas.microsoft.com/office/drawing/2014/main" val="312095224"/>
                    </a:ext>
                  </a:extLst>
                </a:gridCol>
                <a:gridCol w="692069">
                  <a:extLst>
                    <a:ext uri="{9D8B030D-6E8A-4147-A177-3AD203B41FA5}">
                      <a16:colId xmlns:a16="http://schemas.microsoft.com/office/drawing/2014/main" val="1677768879"/>
                    </a:ext>
                  </a:extLst>
                </a:gridCol>
                <a:gridCol w="692873">
                  <a:extLst>
                    <a:ext uri="{9D8B030D-6E8A-4147-A177-3AD203B41FA5}">
                      <a16:colId xmlns:a16="http://schemas.microsoft.com/office/drawing/2014/main" val="1357734201"/>
                    </a:ext>
                  </a:extLst>
                </a:gridCol>
              </a:tblGrid>
              <a:tr h="610569">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S</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6312821"/>
                  </a:ext>
                </a:extLst>
              </a:tr>
              <a:tr h="610569">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solidFill>
                            <a:srgbClr val="CC0000"/>
                          </a:solidFill>
                          <a:effectLst/>
                          <a:latin typeface="Times New Roman" panose="02020603050405020304" pitchFamily="18" charset="0"/>
                          <a:cs typeface="Times New Roman" panose="02020603050405020304" pitchFamily="18" charset="0"/>
                        </a:rPr>
                        <a:t>-6</a:t>
                      </a:r>
                      <a:endParaRPr lang="en-US" sz="2800">
                        <a:solidFill>
                          <a:srgbClr val="CC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solidFill>
                            <a:srgbClr val="CC0000"/>
                          </a:solidFill>
                          <a:effectLst/>
                          <a:latin typeface="Times New Roman" panose="02020603050405020304" pitchFamily="18" charset="0"/>
                          <a:cs typeface="Times New Roman" panose="02020603050405020304" pitchFamily="18" charset="0"/>
                        </a:rPr>
                        <a:t>-9</a:t>
                      </a:r>
                      <a:endParaRPr lang="en-US" sz="2800">
                        <a:solidFill>
                          <a:srgbClr val="CC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solidFill>
                            <a:srgbClr val="CC0000"/>
                          </a:solidFill>
                          <a:effectLst/>
                          <a:latin typeface="Times New Roman" panose="02020603050405020304" pitchFamily="18" charset="0"/>
                          <a:cs typeface="Times New Roman" panose="02020603050405020304" pitchFamily="18" charset="0"/>
                        </a:rPr>
                        <a:t>-12</a:t>
                      </a:r>
                      <a:endParaRPr lang="en-US" sz="2800">
                        <a:solidFill>
                          <a:srgbClr val="CC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solidFill>
                            <a:srgbClr val="CC0000"/>
                          </a:solidFill>
                          <a:effectLst/>
                          <a:latin typeface="Times New Roman" panose="02020603050405020304" pitchFamily="18" charset="0"/>
                          <a:cs typeface="Times New Roman" panose="02020603050405020304" pitchFamily="18" charset="0"/>
                        </a:rPr>
                        <a:t>-15</a:t>
                      </a:r>
                      <a:endParaRPr lang="en-US" sz="2800">
                        <a:solidFill>
                          <a:srgbClr val="CC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5022215"/>
                  </a:ext>
                </a:extLst>
              </a:tr>
            </a:tbl>
          </a:graphicData>
        </a:graphic>
      </p:graphicFrame>
      <p:sp>
        <p:nvSpPr>
          <p:cNvPr id="18" name="TextBox 17">
            <a:extLst>
              <a:ext uri="{FF2B5EF4-FFF2-40B4-BE49-F238E27FC236}">
                <a16:creationId xmlns:a16="http://schemas.microsoft.com/office/drawing/2014/main" id="{5F99909B-6192-8A25-A31D-2906BD74FE7C}"/>
              </a:ext>
            </a:extLst>
          </p:cNvPr>
          <p:cNvSpPr txBox="1"/>
          <p:nvPr/>
        </p:nvSpPr>
        <p:spPr>
          <a:xfrm>
            <a:off x="5644244" y="3429000"/>
            <a:ext cx="6166756" cy="2214965"/>
          </a:xfrm>
          <a:prstGeom prst="rect">
            <a:avLst/>
          </a:prstGeom>
          <a:noFill/>
        </p:spPr>
        <p:txBody>
          <a:bodyPr wrap="square">
            <a:spAutoFit/>
          </a:bodyPr>
          <a:lstStyle/>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 Vì S và t là hai đại lượng tỉ lệ thuận nên t = k.S</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=&gt; k = t:S = -3:1 = -3 (với t = -3, S = 1).</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p>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Vậy, công thức tính t theo S là t = -3.S</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91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FD03-4547-2413-5EDA-91B1180C5E2B}"/>
              </a:ext>
            </a:extLst>
          </p:cNvPr>
          <p:cNvSpPr/>
          <p:nvPr/>
        </p:nvSpPr>
        <p:spPr>
          <a:xfrm>
            <a:off x="0" y="0"/>
            <a:ext cx="12192000" cy="2895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5000"/>
              </a:lnSpc>
              <a:spcAft>
                <a:spcPts val="800"/>
              </a:spcAft>
            </a:pPr>
            <a:r>
              <a:rPr lang="en-US" sz="2800" b="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(Bài 5/SGK/tr14): </a:t>
            </a: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 các trường hợp sau, hãy kiểm tra đại lượng x có  tỉ lệ thuận với đại lượng y hay không.</a:t>
            </a:r>
          </a:p>
          <a:p>
            <a:pPr algn="just">
              <a:lnSpc>
                <a:spcPct val="115000"/>
              </a:lnSpc>
              <a:spcAft>
                <a:spcPts val="800"/>
              </a:spcAft>
            </a:pP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b)</a:t>
            </a:r>
            <a:endPar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DBCE5B9-0F11-0128-9B05-08D5A2F20836}"/>
              </a:ext>
            </a:extLst>
          </p:cNvPr>
          <p:cNvSpPr txBox="1"/>
          <p:nvPr/>
        </p:nvSpPr>
        <p:spPr>
          <a:xfrm>
            <a:off x="5638982" y="2920425"/>
            <a:ext cx="914033" cy="584775"/>
          </a:xfrm>
          <a:prstGeom prst="rect">
            <a:avLst/>
          </a:prstGeom>
          <a:noFill/>
        </p:spPr>
        <p:txBody>
          <a:bodyPr wrap="none" rtlCol="0">
            <a:spAutoFit/>
          </a:bodyPr>
          <a:lstStyle/>
          <a:p>
            <a:r>
              <a:rPr lang="en-US" sz="3200" b="1" i="1">
                <a:solidFill>
                  <a:srgbClr val="00B050"/>
                </a:solidFill>
                <a:latin typeface="Times New Roman" panose="02020603050405020304" pitchFamily="18" charset="0"/>
                <a:cs typeface="Times New Roman" panose="02020603050405020304" pitchFamily="18" charset="0"/>
              </a:rPr>
              <a:t>Giải</a:t>
            </a:r>
          </a:p>
        </p:txBody>
      </p:sp>
      <p:graphicFrame>
        <p:nvGraphicFramePr>
          <p:cNvPr id="5" name="Table 4">
            <a:extLst>
              <a:ext uri="{FF2B5EF4-FFF2-40B4-BE49-F238E27FC236}">
                <a16:creationId xmlns:a16="http://schemas.microsoft.com/office/drawing/2014/main" id="{7D83C2DF-AB87-F1AD-E38C-53D9B7C9DA00}"/>
              </a:ext>
            </a:extLst>
          </p:cNvPr>
          <p:cNvGraphicFramePr>
            <a:graphicFrameLocks noGrp="1"/>
          </p:cNvGraphicFramePr>
          <p:nvPr>
            <p:extLst>
              <p:ext uri="{D42A27DB-BD31-4B8C-83A1-F6EECF244321}">
                <p14:modId xmlns:p14="http://schemas.microsoft.com/office/powerpoint/2010/main" val="2537427779"/>
              </p:ext>
            </p:extLst>
          </p:nvPr>
        </p:nvGraphicFramePr>
        <p:xfrm>
          <a:off x="76200" y="1676398"/>
          <a:ext cx="5105398" cy="1066802"/>
        </p:xfrm>
        <a:graphic>
          <a:graphicData uri="http://schemas.openxmlformats.org/drawingml/2006/table">
            <a:tbl>
              <a:tblPr firstRow="1" firstCol="1" bandRow="1">
                <a:tableStyleId>{5C22544A-7EE6-4342-B048-85BDC9FD1C3A}</a:tableStyleId>
              </a:tblPr>
              <a:tblGrid>
                <a:gridCol w="1020842">
                  <a:extLst>
                    <a:ext uri="{9D8B030D-6E8A-4147-A177-3AD203B41FA5}">
                      <a16:colId xmlns:a16="http://schemas.microsoft.com/office/drawing/2014/main" val="1136057610"/>
                    </a:ext>
                  </a:extLst>
                </a:gridCol>
                <a:gridCol w="1020842">
                  <a:extLst>
                    <a:ext uri="{9D8B030D-6E8A-4147-A177-3AD203B41FA5}">
                      <a16:colId xmlns:a16="http://schemas.microsoft.com/office/drawing/2014/main" val="176014695"/>
                    </a:ext>
                  </a:extLst>
                </a:gridCol>
                <a:gridCol w="1020842">
                  <a:extLst>
                    <a:ext uri="{9D8B030D-6E8A-4147-A177-3AD203B41FA5}">
                      <a16:colId xmlns:a16="http://schemas.microsoft.com/office/drawing/2014/main" val="785212926"/>
                    </a:ext>
                  </a:extLst>
                </a:gridCol>
                <a:gridCol w="1020842">
                  <a:extLst>
                    <a:ext uri="{9D8B030D-6E8A-4147-A177-3AD203B41FA5}">
                      <a16:colId xmlns:a16="http://schemas.microsoft.com/office/drawing/2014/main" val="1567951803"/>
                    </a:ext>
                  </a:extLst>
                </a:gridCol>
                <a:gridCol w="1022030">
                  <a:extLst>
                    <a:ext uri="{9D8B030D-6E8A-4147-A177-3AD203B41FA5}">
                      <a16:colId xmlns:a16="http://schemas.microsoft.com/office/drawing/2014/main" val="229417936"/>
                    </a:ext>
                  </a:extLst>
                </a:gridCol>
              </a:tblGrid>
              <a:tr h="533401">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x</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- 8 </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1584517"/>
                  </a:ext>
                </a:extLst>
              </a:tr>
              <a:tr h="533401">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y</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1,2</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2,4</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3,6</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- 4,8 </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7517873"/>
                  </a:ext>
                </a:extLst>
              </a:tr>
            </a:tbl>
          </a:graphicData>
        </a:graphic>
      </p:graphicFrame>
      <p:graphicFrame>
        <p:nvGraphicFramePr>
          <p:cNvPr id="9" name="Table 8">
            <a:extLst>
              <a:ext uri="{FF2B5EF4-FFF2-40B4-BE49-F238E27FC236}">
                <a16:creationId xmlns:a16="http://schemas.microsoft.com/office/drawing/2014/main" id="{30E2CD20-8851-32D7-C49C-620EF43B9CBB}"/>
              </a:ext>
            </a:extLst>
          </p:cNvPr>
          <p:cNvGraphicFramePr>
            <a:graphicFrameLocks noGrp="1"/>
          </p:cNvGraphicFramePr>
          <p:nvPr>
            <p:extLst>
              <p:ext uri="{D42A27DB-BD31-4B8C-83A1-F6EECF244321}">
                <p14:modId xmlns:p14="http://schemas.microsoft.com/office/powerpoint/2010/main" val="1630791084"/>
              </p:ext>
            </p:extLst>
          </p:nvPr>
        </p:nvGraphicFramePr>
        <p:xfrm>
          <a:off x="6095999" y="1676398"/>
          <a:ext cx="5715003" cy="1066802"/>
        </p:xfrm>
        <a:graphic>
          <a:graphicData uri="http://schemas.openxmlformats.org/drawingml/2006/table">
            <a:tbl>
              <a:tblPr firstRow="1" firstCol="1" bandRow="1">
                <a:tableStyleId>{5C22544A-7EE6-4342-B048-85BDC9FD1C3A}</a:tableStyleId>
              </a:tblPr>
              <a:tblGrid>
                <a:gridCol w="952316">
                  <a:extLst>
                    <a:ext uri="{9D8B030D-6E8A-4147-A177-3AD203B41FA5}">
                      <a16:colId xmlns:a16="http://schemas.microsoft.com/office/drawing/2014/main" val="1392763397"/>
                    </a:ext>
                  </a:extLst>
                </a:gridCol>
                <a:gridCol w="952316">
                  <a:extLst>
                    <a:ext uri="{9D8B030D-6E8A-4147-A177-3AD203B41FA5}">
                      <a16:colId xmlns:a16="http://schemas.microsoft.com/office/drawing/2014/main" val="3692330004"/>
                    </a:ext>
                  </a:extLst>
                </a:gridCol>
                <a:gridCol w="952316">
                  <a:extLst>
                    <a:ext uri="{9D8B030D-6E8A-4147-A177-3AD203B41FA5}">
                      <a16:colId xmlns:a16="http://schemas.microsoft.com/office/drawing/2014/main" val="1065861770"/>
                    </a:ext>
                  </a:extLst>
                </a:gridCol>
                <a:gridCol w="952316">
                  <a:extLst>
                    <a:ext uri="{9D8B030D-6E8A-4147-A177-3AD203B41FA5}">
                      <a16:colId xmlns:a16="http://schemas.microsoft.com/office/drawing/2014/main" val="576980921"/>
                    </a:ext>
                  </a:extLst>
                </a:gridCol>
                <a:gridCol w="952316">
                  <a:extLst>
                    <a:ext uri="{9D8B030D-6E8A-4147-A177-3AD203B41FA5}">
                      <a16:colId xmlns:a16="http://schemas.microsoft.com/office/drawing/2014/main" val="2649895875"/>
                    </a:ext>
                  </a:extLst>
                </a:gridCol>
                <a:gridCol w="953423">
                  <a:extLst>
                    <a:ext uri="{9D8B030D-6E8A-4147-A177-3AD203B41FA5}">
                      <a16:colId xmlns:a16="http://schemas.microsoft.com/office/drawing/2014/main" val="2697522663"/>
                    </a:ext>
                  </a:extLst>
                </a:gridCol>
              </a:tblGrid>
              <a:tr h="533401">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x</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6888634"/>
                  </a:ext>
                </a:extLst>
              </a:tr>
              <a:tr h="533401">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y</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25</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8500833"/>
                  </a:ext>
                </a:extLst>
              </a:tr>
            </a:tbl>
          </a:graphicData>
        </a:graphic>
      </p:graphicFrame>
      <p:grpSp>
        <p:nvGrpSpPr>
          <p:cNvPr id="27" name="Group 26">
            <a:extLst>
              <a:ext uri="{FF2B5EF4-FFF2-40B4-BE49-F238E27FC236}">
                <a16:creationId xmlns:a16="http://schemas.microsoft.com/office/drawing/2014/main" id="{5B26B0E2-C925-7A08-0019-E5575E4A1DB6}"/>
              </a:ext>
            </a:extLst>
          </p:cNvPr>
          <p:cNvGrpSpPr/>
          <p:nvPr/>
        </p:nvGrpSpPr>
        <p:grpSpPr>
          <a:xfrm>
            <a:off x="0" y="3374571"/>
            <a:ext cx="8026888" cy="1768931"/>
            <a:chOff x="0" y="3374571"/>
            <a:chExt cx="8026888" cy="1768931"/>
          </a:xfrm>
        </p:grpSpPr>
        <p:graphicFrame>
          <p:nvGraphicFramePr>
            <p:cNvPr id="22" name="Object 21">
              <a:extLst>
                <a:ext uri="{FF2B5EF4-FFF2-40B4-BE49-F238E27FC236}">
                  <a16:creationId xmlns:a16="http://schemas.microsoft.com/office/drawing/2014/main" id="{1C52F606-A885-A9FE-BF6D-B9B80157AB42}"/>
                </a:ext>
              </a:extLst>
            </p:cNvPr>
            <p:cNvGraphicFramePr>
              <a:graphicFrameLocks noChangeAspect="1"/>
            </p:cNvGraphicFramePr>
            <p:nvPr>
              <p:extLst>
                <p:ext uri="{D42A27DB-BD31-4B8C-83A1-F6EECF244321}">
                  <p14:modId xmlns:p14="http://schemas.microsoft.com/office/powerpoint/2010/main" val="2995891516"/>
                </p:ext>
              </p:extLst>
            </p:nvPr>
          </p:nvGraphicFramePr>
          <p:xfrm>
            <a:off x="1016560" y="3374571"/>
            <a:ext cx="3515895" cy="1016000"/>
          </p:xfrm>
          <a:graphic>
            <a:graphicData uri="http://schemas.openxmlformats.org/presentationml/2006/ole">
              <mc:AlternateContent xmlns:mc="http://schemas.openxmlformats.org/markup-compatibility/2006">
                <mc:Choice xmlns:v="urn:schemas-microsoft-com:vml" Requires="v">
                  <p:oleObj spid="_x0000_s2050" name="Equation" r:id="rId3" imgW="1663700" imgH="482600" progId="Equation.DSMT4">
                    <p:embed/>
                  </p:oleObj>
                </mc:Choice>
                <mc:Fallback>
                  <p:oleObj name="Equation" r:id="rId3" imgW="1663700" imgH="4826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560" y="3374571"/>
                          <a:ext cx="3515895" cy="1016000"/>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id="{FA41FE19-0C9C-5195-C2CD-15FFD0555706}"/>
                </a:ext>
              </a:extLst>
            </p:cNvPr>
            <p:cNvGraphicFramePr>
              <a:graphicFrameLocks noChangeAspect="1"/>
            </p:cNvGraphicFramePr>
            <p:nvPr>
              <p:extLst>
                <p:ext uri="{D42A27DB-BD31-4B8C-83A1-F6EECF244321}">
                  <p14:modId xmlns:p14="http://schemas.microsoft.com/office/powerpoint/2010/main" val="2288134316"/>
                </p:ext>
              </p:extLst>
            </p:nvPr>
          </p:nvGraphicFramePr>
          <p:xfrm>
            <a:off x="7682293" y="4109716"/>
            <a:ext cx="344595" cy="1033786"/>
          </p:xfrm>
          <a:graphic>
            <a:graphicData uri="http://schemas.openxmlformats.org/presentationml/2006/ole">
              <mc:AlternateContent xmlns:mc="http://schemas.openxmlformats.org/markup-compatibility/2006">
                <mc:Choice xmlns:v="urn:schemas-microsoft-com:vml" Requires="v">
                  <p:oleObj spid="_x0000_s2051" name="Equation" r:id="rId5" imgW="152400" imgH="457200" progId="Equation.DSMT4">
                    <p:embed/>
                  </p:oleObj>
                </mc:Choice>
                <mc:Fallback>
                  <p:oleObj name="Equation" r:id="rId5" imgW="152400" imgH="4572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2293" y="4109716"/>
                          <a:ext cx="344595" cy="1033786"/>
                        </a:xfrm>
                        <a:prstGeom prst="rect">
                          <a:avLst/>
                        </a:prstGeom>
                        <a:noFill/>
                      </p:spPr>
                    </p:pic>
                  </p:oleObj>
                </mc:Fallback>
              </mc:AlternateContent>
            </a:graphicData>
          </a:graphic>
        </p:graphicFrame>
        <p:sp>
          <p:nvSpPr>
            <p:cNvPr id="24" name="Rectangle 10">
              <a:extLst>
                <a:ext uri="{FF2B5EF4-FFF2-40B4-BE49-F238E27FC236}">
                  <a16:creationId xmlns:a16="http://schemas.microsoft.com/office/drawing/2014/main" id="{607E2227-C180-6003-13A3-E924386B3535}"/>
                </a:ext>
              </a:extLst>
            </p:cNvPr>
            <p:cNvSpPr>
              <a:spLocks noChangeArrowheads="1"/>
            </p:cNvSpPr>
            <p:nvPr/>
          </p:nvSpPr>
          <p:spPr bwMode="auto">
            <a:xfrm>
              <a:off x="0" y="3522990"/>
              <a:ext cx="10165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Vì </a:t>
              </a:r>
              <a:endParaRPr kumimoji="0" lang="en-US" altLang="en-US" sz="28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Rectangle 11">
              <a:extLst>
                <a:ext uri="{FF2B5EF4-FFF2-40B4-BE49-F238E27FC236}">
                  <a16:creationId xmlns:a16="http://schemas.microsoft.com/office/drawing/2014/main" id="{38683284-0A05-8981-926B-5344D462F436}"/>
                </a:ext>
              </a:extLst>
            </p:cNvPr>
            <p:cNvSpPr>
              <a:spLocks noChangeArrowheads="1"/>
            </p:cNvSpPr>
            <p:nvPr/>
          </p:nvSpPr>
          <p:spPr bwMode="auto">
            <a:xfrm>
              <a:off x="0" y="4310388"/>
              <a:ext cx="78854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nên x và y là hai đại lượng tỉ lệ thuận theo hệ số tỉ lệ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60ECBBB8-4D80-1D52-E38F-02186F33219C}"/>
              </a:ext>
            </a:extLst>
          </p:cNvPr>
          <p:cNvGrpSpPr/>
          <p:nvPr/>
        </p:nvGrpSpPr>
        <p:grpSpPr>
          <a:xfrm>
            <a:off x="0" y="4981320"/>
            <a:ext cx="6747287" cy="1427084"/>
            <a:chOff x="0" y="4981320"/>
            <a:chExt cx="6747287" cy="1427084"/>
          </a:xfrm>
        </p:grpSpPr>
        <p:sp>
          <p:nvSpPr>
            <p:cNvPr id="29" name="Rectangle 14">
              <a:extLst>
                <a:ext uri="{FF2B5EF4-FFF2-40B4-BE49-F238E27FC236}">
                  <a16:creationId xmlns:a16="http://schemas.microsoft.com/office/drawing/2014/main" id="{A17AB6B7-DB8A-0A82-649E-CB6097BDB0E4}"/>
                </a:ext>
              </a:extLst>
            </p:cNvPr>
            <p:cNvSpPr>
              <a:spLocks noChangeArrowheads="1"/>
            </p:cNvSpPr>
            <p:nvPr/>
          </p:nvSpPr>
          <p:spPr bwMode="auto">
            <a:xfrm>
              <a:off x="0" y="5097786"/>
              <a:ext cx="10165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Vì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30" name="Object 29">
              <a:extLst>
                <a:ext uri="{FF2B5EF4-FFF2-40B4-BE49-F238E27FC236}">
                  <a16:creationId xmlns:a16="http://schemas.microsoft.com/office/drawing/2014/main" id="{EE203E33-4733-EB03-8FC1-C81C2E148047}"/>
                </a:ext>
              </a:extLst>
            </p:cNvPr>
            <p:cNvGraphicFramePr>
              <a:graphicFrameLocks noChangeAspect="1"/>
            </p:cNvGraphicFramePr>
            <p:nvPr>
              <p:extLst>
                <p:ext uri="{D42A27DB-BD31-4B8C-83A1-F6EECF244321}">
                  <p14:modId xmlns:p14="http://schemas.microsoft.com/office/powerpoint/2010/main" val="3543677200"/>
                </p:ext>
              </p:extLst>
            </p:nvPr>
          </p:nvGraphicFramePr>
          <p:xfrm>
            <a:off x="1017358" y="4981320"/>
            <a:ext cx="3976100" cy="1033786"/>
          </p:xfrm>
          <a:graphic>
            <a:graphicData uri="http://schemas.openxmlformats.org/presentationml/2006/ole">
              <mc:AlternateContent xmlns:mc="http://schemas.openxmlformats.org/markup-compatibility/2006">
                <mc:Choice xmlns:v="urn:schemas-microsoft-com:vml" Requires="v">
                  <p:oleObj spid="_x0000_s2052" name="Equation" r:id="rId7" imgW="1904174" imgH="495085" progId="Equation.DSMT4">
                    <p:embed/>
                  </p:oleObj>
                </mc:Choice>
                <mc:Fallback>
                  <p:oleObj name="Equation" r:id="rId7" imgW="1904174" imgH="495085"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7358" y="4981320"/>
                          <a:ext cx="3976100" cy="1033786"/>
                        </a:xfrm>
                        <a:prstGeom prst="rect">
                          <a:avLst/>
                        </a:prstGeom>
                        <a:noFill/>
                      </p:spPr>
                    </p:pic>
                  </p:oleObj>
                </mc:Fallback>
              </mc:AlternateContent>
            </a:graphicData>
          </a:graphic>
        </p:graphicFrame>
        <p:sp>
          <p:nvSpPr>
            <p:cNvPr id="31" name="Rectangle 15">
              <a:extLst>
                <a:ext uri="{FF2B5EF4-FFF2-40B4-BE49-F238E27FC236}">
                  <a16:creationId xmlns:a16="http://schemas.microsoft.com/office/drawing/2014/main" id="{787A1D2B-4441-4A64-5999-B82A6132F13F}"/>
                </a:ext>
              </a:extLst>
            </p:cNvPr>
            <p:cNvSpPr>
              <a:spLocks noChangeArrowheads="1"/>
            </p:cNvSpPr>
            <p:nvPr/>
          </p:nvSpPr>
          <p:spPr bwMode="auto">
            <a:xfrm>
              <a:off x="54429" y="5885184"/>
              <a:ext cx="66928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nên x và y không là hai đại lượng tỉ lệ thuận.</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029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88905-D252-DC40-528D-D058BE18939A}"/>
              </a:ext>
            </a:extLst>
          </p:cNvPr>
          <p:cNvSpPr/>
          <p:nvPr/>
        </p:nvSpPr>
        <p:spPr>
          <a:xfrm>
            <a:off x="381000" y="228600"/>
            <a:ext cx="114300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2. Toán đố về đại lượng tỉ lệ thuận.</a:t>
            </a:r>
            <a:endParaRPr lang="en-US" sz="36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Arrow: Pentagon 4">
            <a:extLst>
              <a:ext uri="{FF2B5EF4-FFF2-40B4-BE49-F238E27FC236}">
                <a16:creationId xmlns:a16="http://schemas.microsoft.com/office/drawing/2014/main" id="{52728678-65C0-1905-62F2-FFB7C7A70F31}"/>
              </a:ext>
            </a:extLst>
          </p:cNvPr>
          <p:cNvSpPr/>
          <p:nvPr/>
        </p:nvSpPr>
        <p:spPr>
          <a:xfrm>
            <a:off x="381000" y="1524000"/>
            <a:ext cx="2895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Nhóm 1</a:t>
            </a:r>
          </a:p>
        </p:txBody>
      </p:sp>
      <p:sp>
        <p:nvSpPr>
          <p:cNvPr id="6" name="Arrow: Pentagon 5">
            <a:extLst>
              <a:ext uri="{FF2B5EF4-FFF2-40B4-BE49-F238E27FC236}">
                <a16:creationId xmlns:a16="http://schemas.microsoft.com/office/drawing/2014/main" id="{541F6BFD-098D-5649-C1F1-B9220A4FBDD0}"/>
              </a:ext>
            </a:extLst>
          </p:cNvPr>
          <p:cNvSpPr/>
          <p:nvPr/>
        </p:nvSpPr>
        <p:spPr>
          <a:xfrm>
            <a:off x="381000" y="2476500"/>
            <a:ext cx="2895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Nhóm 2</a:t>
            </a:r>
          </a:p>
        </p:txBody>
      </p:sp>
      <p:sp>
        <p:nvSpPr>
          <p:cNvPr id="7" name="Arrow: Pentagon 6">
            <a:extLst>
              <a:ext uri="{FF2B5EF4-FFF2-40B4-BE49-F238E27FC236}">
                <a16:creationId xmlns:a16="http://schemas.microsoft.com/office/drawing/2014/main" id="{238A3A73-471C-E606-784D-E5F11788C641}"/>
              </a:ext>
            </a:extLst>
          </p:cNvPr>
          <p:cNvSpPr/>
          <p:nvPr/>
        </p:nvSpPr>
        <p:spPr>
          <a:xfrm>
            <a:off x="381000" y="4381500"/>
            <a:ext cx="2895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Nhóm 3</a:t>
            </a:r>
          </a:p>
        </p:txBody>
      </p:sp>
      <p:sp>
        <p:nvSpPr>
          <p:cNvPr id="8" name="Arrow: Pentagon 7">
            <a:extLst>
              <a:ext uri="{FF2B5EF4-FFF2-40B4-BE49-F238E27FC236}">
                <a16:creationId xmlns:a16="http://schemas.microsoft.com/office/drawing/2014/main" id="{EF2FFA5E-E4A7-AE9B-C544-735F79E2F40C}"/>
              </a:ext>
            </a:extLst>
          </p:cNvPr>
          <p:cNvSpPr/>
          <p:nvPr/>
        </p:nvSpPr>
        <p:spPr>
          <a:xfrm>
            <a:off x="381000" y="5334000"/>
            <a:ext cx="2895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Nhóm 4</a:t>
            </a:r>
          </a:p>
        </p:txBody>
      </p:sp>
      <p:sp>
        <p:nvSpPr>
          <p:cNvPr id="10" name="Arrow: Chevron 9">
            <a:extLst>
              <a:ext uri="{FF2B5EF4-FFF2-40B4-BE49-F238E27FC236}">
                <a16:creationId xmlns:a16="http://schemas.microsoft.com/office/drawing/2014/main" id="{E60B1094-5DBB-9EB5-7F42-6C94E4072409}"/>
              </a:ext>
            </a:extLst>
          </p:cNvPr>
          <p:cNvSpPr/>
          <p:nvPr/>
        </p:nvSpPr>
        <p:spPr>
          <a:xfrm>
            <a:off x="3853543" y="1524000"/>
            <a:ext cx="5334002" cy="1790700"/>
          </a:xfrm>
          <a:prstGeom prst="chevr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10000"/>
                  </a:schemeClr>
                </a:solidFill>
                <a:effectLst/>
                <a:latin typeface="Times New Roman" panose="02020603050405020304" pitchFamily="18" charset="0"/>
                <a:ea typeface="Times New Roman" panose="02020603050405020304" pitchFamily="18" charset="0"/>
              </a:rPr>
              <a:t>Bài 6/SGK/tr15</a:t>
            </a:r>
            <a:endParaRPr lang="en-US" sz="2800">
              <a:solidFill>
                <a:schemeClr val="bg2">
                  <a:lumMod val="10000"/>
                </a:schemeClr>
              </a:solidFill>
            </a:endParaRPr>
          </a:p>
        </p:txBody>
      </p:sp>
      <p:sp>
        <p:nvSpPr>
          <p:cNvPr id="12" name="Arrow: Chevron 11">
            <a:extLst>
              <a:ext uri="{FF2B5EF4-FFF2-40B4-BE49-F238E27FC236}">
                <a16:creationId xmlns:a16="http://schemas.microsoft.com/office/drawing/2014/main" id="{0CED1859-D95B-1434-41C4-D79F3BAF9F31}"/>
              </a:ext>
            </a:extLst>
          </p:cNvPr>
          <p:cNvSpPr/>
          <p:nvPr/>
        </p:nvSpPr>
        <p:spPr>
          <a:xfrm>
            <a:off x="3853543" y="4381500"/>
            <a:ext cx="5334002" cy="1790700"/>
          </a:xfrm>
          <a:prstGeom prst="chevr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10000"/>
                  </a:schemeClr>
                </a:solidFill>
                <a:effectLst/>
                <a:latin typeface="Times New Roman" panose="02020603050405020304" pitchFamily="18" charset="0"/>
                <a:ea typeface="Times New Roman" panose="02020603050405020304" pitchFamily="18" charset="0"/>
              </a:rPr>
              <a:t>Bài 7/SGK/tr15</a:t>
            </a:r>
            <a:endParaRPr lang="en-US" sz="2800">
              <a:solidFill>
                <a:schemeClr val="bg2">
                  <a:lumMod val="10000"/>
                </a:schemeClr>
              </a:solidFill>
            </a:endParaRPr>
          </a:p>
        </p:txBody>
      </p:sp>
    </p:spTree>
    <p:extLst>
      <p:ext uri="{BB962C8B-B14F-4D97-AF65-F5344CB8AC3E}">
        <p14:creationId xmlns:p14="http://schemas.microsoft.com/office/powerpoint/2010/main" val="296122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1.1|0.9|1.1"/>
</p:tagLst>
</file>

<file path=ppt/theme/_rels/theme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spPr>
      <a:bodyPr/>
      <a:lstStyle>
        <a:defPPr algn="l">
          <a:defRPr dirty="0"/>
        </a:defPPr>
      </a:lstStyle>
      <a: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a:style>
    </a:spDef>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4193</TotalTime>
  <Words>2423</Words>
  <Application>Microsoft Office PowerPoint</Application>
  <PresentationFormat>Widescreen</PresentationFormat>
  <Paragraphs>316</Paragraphs>
  <Slides>28</Slides>
  <Notes>6</Notes>
  <HiddenSlides>0</HiddenSlides>
  <MMClips>1</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9" baseType="lpstr">
      <vt:lpstr>Calibri</vt:lpstr>
      <vt:lpstr>Calibri Light</vt:lpstr>
      <vt:lpstr>Georgia Pro Cond Light</vt:lpstr>
      <vt:lpstr>.VnTime</vt:lpstr>
      <vt:lpstr>Times New Roman</vt:lpstr>
      <vt:lpstr>Cambria Math</vt:lpstr>
      <vt:lpstr>Speak Pro</vt:lpstr>
      <vt:lpstr>Arial</vt:lpstr>
      <vt:lpstr>Default Design</vt:lpstr>
      <vt:lpstr>RetrospectVTI</vt:lpstr>
      <vt:lpstr>Equation</vt:lpstr>
      <vt:lpstr>LUYỆN TẬP ĐẠI LƯỢNG TỈ LỆ THUẬN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dunglan</dc:creator>
  <cp:lastModifiedBy>Hu?nh Quang Thanh</cp:lastModifiedBy>
  <cp:revision>121</cp:revision>
  <dcterms:created xsi:type="dcterms:W3CDTF">2008-03-30T12:20:22Z</dcterms:created>
  <dcterms:modified xsi:type="dcterms:W3CDTF">2022-12-25T14:02:01Z</dcterms:modified>
</cp:coreProperties>
</file>