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A802A-D591-4FF1-87D5-AECEC44FF1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231533-410D-4764-A327-0545D8E8EF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C39510-86A9-441D-84A2-8571E486FC10}"/>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5" name="Footer Placeholder 4">
            <a:extLst>
              <a:ext uri="{FF2B5EF4-FFF2-40B4-BE49-F238E27FC236}">
                <a16:creationId xmlns:a16="http://schemas.microsoft.com/office/drawing/2014/main" id="{705B8DC0-9B68-4A7D-9854-5048AB217F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DEBFD4-32AC-46B0-96B7-D6CD9E094C6A}"/>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567382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41FF6-9608-4CEF-83FB-80A201E126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D3C4B1-DED9-4301-89B4-F55B89B26D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DE0CD5-9942-4CE1-8121-FEF733420688}"/>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5" name="Footer Placeholder 4">
            <a:extLst>
              <a:ext uri="{FF2B5EF4-FFF2-40B4-BE49-F238E27FC236}">
                <a16:creationId xmlns:a16="http://schemas.microsoft.com/office/drawing/2014/main" id="{8B873705-51CD-4C07-B084-6BE5F64F9E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1B3C27-4CAA-4810-8AD8-25F5CB6AE206}"/>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2132469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1B4DC6-8DF6-40A4-8393-2F3239FFC6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9132DE-7268-4E76-BF9A-D9E706DC9C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6F94D4-F520-4097-B3D1-0F224D796CA8}"/>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5" name="Footer Placeholder 4">
            <a:extLst>
              <a:ext uri="{FF2B5EF4-FFF2-40B4-BE49-F238E27FC236}">
                <a16:creationId xmlns:a16="http://schemas.microsoft.com/office/drawing/2014/main" id="{F3A09419-4AE1-4F44-A9C6-B076B54864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58B12C-40D4-4853-A661-D5786A9C2BB7}"/>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705842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49AC-F516-464F-8D17-AFACC15A9E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99813B-F8EC-4955-A886-D46D631112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822933-46E9-48F9-9827-4F4912AEF30D}"/>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5" name="Footer Placeholder 4">
            <a:extLst>
              <a:ext uri="{FF2B5EF4-FFF2-40B4-BE49-F238E27FC236}">
                <a16:creationId xmlns:a16="http://schemas.microsoft.com/office/drawing/2014/main" id="{374FBEA5-1FA5-4622-A953-9390862E57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757B83-498A-43C9-89FF-7793A67E11F5}"/>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1922633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D000C-D2A6-4503-A858-527727CE2B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7A4F10-D386-4EE3-A2ED-6D4F8D3917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DF5380-8468-473B-B6D2-BFAD083BD35A}"/>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5" name="Footer Placeholder 4">
            <a:extLst>
              <a:ext uri="{FF2B5EF4-FFF2-40B4-BE49-F238E27FC236}">
                <a16:creationId xmlns:a16="http://schemas.microsoft.com/office/drawing/2014/main" id="{927CBD30-5A85-4DA0-952C-260F638136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2EECCC-D979-4842-8C0E-870DE2EB01F1}"/>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204891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3CD5A-D8DF-441A-A205-D4221BA73B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FAA2D2-D6BA-4026-B5CD-667837448A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86282F-C69E-4B2C-B7E0-9D228952D9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2A65DA-4210-4CD3-97E3-40031273C2F2}"/>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6" name="Footer Placeholder 5">
            <a:extLst>
              <a:ext uri="{FF2B5EF4-FFF2-40B4-BE49-F238E27FC236}">
                <a16:creationId xmlns:a16="http://schemas.microsoft.com/office/drawing/2014/main" id="{9AC1F32E-1A56-47E8-9D04-A81C14EF3A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FB49CF-B6FA-4BAA-9ACE-5B8EF4E72543}"/>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2560531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7D11-2B2A-4485-A2D5-F423307F93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DA0E85-7011-4E3A-B9F2-3CD4A3428D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E959CE-BCD5-4332-A639-7505BC3480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C65908-096A-4C19-BEA6-BA86F35618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CAE38-4A5F-4678-90FB-453A0FA4EF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AE713D-A80F-4AF9-BD12-5CA03D32E42F}"/>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8" name="Footer Placeholder 7">
            <a:extLst>
              <a:ext uri="{FF2B5EF4-FFF2-40B4-BE49-F238E27FC236}">
                <a16:creationId xmlns:a16="http://schemas.microsoft.com/office/drawing/2014/main" id="{D98F2ED5-2E5B-43F8-8656-BB9F1660220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C71697-0ACC-431E-8C85-B90BBCD3AB5D}"/>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218904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E2938-B673-47B6-B367-147308022C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ABC3EC-5695-4891-A252-6883578A2995}"/>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4" name="Footer Placeholder 3">
            <a:extLst>
              <a:ext uri="{FF2B5EF4-FFF2-40B4-BE49-F238E27FC236}">
                <a16:creationId xmlns:a16="http://schemas.microsoft.com/office/drawing/2014/main" id="{DBA53014-2323-4391-A45D-646DD2D416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C2AD9D-CA5F-4CD0-97CC-2AAC684D8157}"/>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769900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916167-B8AD-4DA9-A562-F13A3D135643}"/>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3" name="Footer Placeholder 2">
            <a:extLst>
              <a:ext uri="{FF2B5EF4-FFF2-40B4-BE49-F238E27FC236}">
                <a16:creationId xmlns:a16="http://schemas.microsoft.com/office/drawing/2014/main" id="{77E402AA-C456-48E3-A18D-5CACDC594E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61AA2F-9B87-43CF-B129-43260B5CF226}"/>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44657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40F35-EC12-4761-AC65-8D74DBA42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223250-882D-4D13-AE38-11579B9621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02C4DE-E3BA-413A-BA78-A773E4588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FC01EC-EADF-4861-B677-E77E78B0CEC4}"/>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6" name="Footer Placeholder 5">
            <a:extLst>
              <a:ext uri="{FF2B5EF4-FFF2-40B4-BE49-F238E27FC236}">
                <a16:creationId xmlns:a16="http://schemas.microsoft.com/office/drawing/2014/main" id="{3E525706-2177-476C-BD66-75C7FFDBFA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9C1639-3EA2-47EF-85E9-EEA74EF349F9}"/>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110112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B25B8-AB9F-4F14-B1DD-DBB33FCB5F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A71DAF-8704-4319-A366-F9EA6173B4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7F6455-B775-4AD5-8493-91F683F26F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2A3B2E-53D8-459D-8FDF-434CE128B9AC}"/>
              </a:ext>
            </a:extLst>
          </p:cNvPr>
          <p:cNvSpPr>
            <a:spLocks noGrp="1"/>
          </p:cNvSpPr>
          <p:nvPr>
            <p:ph type="dt" sz="half" idx="10"/>
          </p:nvPr>
        </p:nvSpPr>
        <p:spPr/>
        <p:txBody>
          <a:bodyPr/>
          <a:lstStyle/>
          <a:p>
            <a:fld id="{31F2DBD6-55F9-43DE-B855-C75D5215CC10}" type="datetimeFigureOut">
              <a:rPr lang="en-US" smtClean="0"/>
              <a:t>25/12/2022</a:t>
            </a:fld>
            <a:endParaRPr lang="en-US"/>
          </a:p>
        </p:txBody>
      </p:sp>
      <p:sp>
        <p:nvSpPr>
          <p:cNvPr id="6" name="Footer Placeholder 5">
            <a:extLst>
              <a:ext uri="{FF2B5EF4-FFF2-40B4-BE49-F238E27FC236}">
                <a16:creationId xmlns:a16="http://schemas.microsoft.com/office/drawing/2014/main" id="{33AC5BD9-ACF8-4823-A952-3D7727FC16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C66204-32D9-4902-9C33-7143C0B73BB3}"/>
              </a:ext>
            </a:extLst>
          </p:cNvPr>
          <p:cNvSpPr>
            <a:spLocks noGrp="1"/>
          </p:cNvSpPr>
          <p:nvPr>
            <p:ph type="sldNum" sz="quarter" idx="12"/>
          </p:nvPr>
        </p:nvSpPr>
        <p:spPr/>
        <p:txBody>
          <a:bodyPr/>
          <a:lstStyle/>
          <a:p>
            <a:fld id="{3DC99B3B-1AC8-4BF5-A96D-19A2CDB05774}" type="slidenum">
              <a:rPr lang="en-US" smtClean="0"/>
              <a:t>‹#›</a:t>
            </a:fld>
            <a:endParaRPr lang="en-US"/>
          </a:p>
        </p:txBody>
      </p:sp>
    </p:spTree>
    <p:extLst>
      <p:ext uri="{BB962C8B-B14F-4D97-AF65-F5344CB8AC3E}">
        <p14:creationId xmlns:p14="http://schemas.microsoft.com/office/powerpoint/2010/main" val="34165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3520F7-F337-41D6-8691-5562558A86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5D8A8B-ACD5-46BC-B50E-42BEEFB121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8F74D5-956F-47F6-8B3B-11B90811D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F2DBD6-55F9-43DE-B855-C75D5215CC10}" type="datetimeFigureOut">
              <a:rPr lang="en-US" smtClean="0"/>
              <a:t>25/12/2022</a:t>
            </a:fld>
            <a:endParaRPr lang="en-US"/>
          </a:p>
        </p:txBody>
      </p:sp>
      <p:sp>
        <p:nvSpPr>
          <p:cNvPr id="5" name="Footer Placeholder 4">
            <a:extLst>
              <a:ext uri="{FF2B5EF4-FFF2-40B4-BE49-F238E27FC236}">
                <a16:creationId xmlns:a16="http://schemas.microsoft.com/office/drawing/2014/main" id="{252BCF8D-A774-4924-8331-55C98A351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1176AF-6A70-4F3D-AE45-163DB245E4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C99B3B-1AC8-4BF5-A96D-19A2CDB05774}" type="slidenum">
              <a:rPr lang="en-US" smtClean="0"/>
              <a:t>‹#›</a:t>
            </a:fld>
            <a:endParaRPr lang="en-US"/>
          </a:p>
        </p:txBody>
      </p:sp>
    </p:spTree>
    <p:extLst>
      <p:ext uri="{BB962C8B-B14F-4D97-AF65-F5344CB8AC3E}">
        <p14:creationId xmlns:p14="http://schemas.microsoft.com/office/powerpoint/2010/main" val="2828915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1.wmf"/><Relationship Id="rId5" Type="http://schemas.openxmlformats.org/officeDocument/2006/relationships/oleObject" Target="../embeddings/oleObject5.bin"/><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2.wmf"/></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53AFF-9D89-4704-8CFC-7B0625FFFB15}"/>
              </a:ext>
            </a:extLst>
          </p:cNvPr>
          <p:cNvSpPr>
            <a:spLocks noGrp="1"/>
          </p:cNvSpPr>
          <p:nvPr>
            <p:ph type="ctrTitle"/>
          </p:nvPr>
        </p:nvSpPr>
        <p:spPr>
          <a:xfrm>
            <a:off x="1524000" y="780175"/>
            <a:ext cx="9144000" cy="531871"/>
          </a:xfrm>
        </p:spPr>
        <p:txBody>
          <a:bodyPr>
            <a:normAutofit/>
          </a:bodyPr>
          <a:lstStyle/>
          <a:p>
            <a:r>
              <a:rPr lang="en-US" sz="3200" b="1">
                <a:solidFill>
                  <a:srgbClr val="FF0000"/>
                </a:solidFill>
                <a:latin typeface="Times New Roman" panose="02020603050405020304" pitchFamily="18" charset="0"/>
                <a:cs typeface="Times New Roman" panose="02020603050405020304" pitchFamily="18" charset="0"/>
              </a:rPr>
              <a:t>TRƯỜNG TRUNG HỌC CƠ SỞ ĐÔNG THẠNH</a:t>
            </a:r>
          </a:p>
        </p:txBody>
      </p:sp>
      <p:sp>
        <p:nvSpPr>
          <p:cNvPr id="3" name="Subtitle 2">
            <a:extLst>
              <a:ext uri="{FF2B5EF4-FFF2-40B4-BE49-F238E27FC236}">
                <a16:creationId xmlns:a16="http://schemas.microsoft.com/office/drawing/2014/main" id="{D7CC30C9-2618-44DA-BF85-91EB73ED7340}"/>
              </a:ext>
            </a:extLst>
          </p:cNvPr>
          <p:cNvSpPr>
            <a:spLocks noGrp="1"/>
          </p:cNvSpPr>
          <p:nvPr>
            <p:ph type="subTitle" idx="1"/>
          </p:nvPr>
        </p:nvSpPr>
        <p:spPr>
          <a:xfrm>
            <a:off x="1524000" y="1706126"/>
            <a:ext cx="9144000" cy="1655762"/>
          </a:xfrm>
        </p:spPr>
        <p:txBody>
          <a:bodyPr>
            <a:normAutofit/>
          </a:bodyPr>
          <a:lstStyle/>
          <a:p>
            <a:r>
              <a:rPr lang="en-US" sz="2800" b="1">
                <a:solidFill>
                  <a:srgbClr val="FF0000"/>
                </a:solidFill>
                <a:latin typeface="Times New Roman" panose="02020603050405020304" pitchFamily="18" charset="0"/>
                <a:cs typeface="Times New Roman" panose="02020603050405020304" pitchFamily="18" charset="0"/>
              </a:rPr>
              <a:t>BÀI 2: ĐẠI LƯỢNG TỈ LỆ THUẬN</a:t>
            </a:r>
          </a:p>
        </p:txBody>
      </p:sp>
    </p:spTree>
    <p:extLst>
      <p:ext uri="{BB962C8B-B14F-4D97-AF65-F5344CB8AC3E}">
        <p14:creationId xmlns:p14="http://schemas.microsoft.com/office/powerpoint/2010/main" val="214849575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7">
            <a:extLst>
              <a:ext uri="{FF2B5EF4-FFF2-40B4-BE49-F238E27FC236}">
                <a16:creationId xmlns:a16="http://schemas.microsoft.com/office/drawing/2014/main" id="{CA8C6442-C241-44E6-ADCD-F91D6568333E}"/>
              </a:ext>
            </a:extLst>
          </p:cNvPr>
          <p:cNvGraphicFramePr>
            <a:graphicFrameLocks noGrp="1"/>
          </p:cNvGraphicFramePr>
          <p:nvPr>
            <p:extLst>
              <p:ext uri="{D42A27DB-BD31-4B8C-83A1-F6EECF244321}">
                <p14:modId xmlns:p14="http://schemas.microsoft.com/office/powerpoint/2010/main" val="1094386638"/>
              </p:ext>
            </p:extLst>
          </p:nvPr>
        </p:nvGraphicFramePr>
        <p:xfrm>
          <a:off x="576424" y="1337823"/>
          <a:ext cx="8128002" cy="103632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1620391601"/>
                    </a:ext>
                  </a:extLst>
                </a:gridCol>
                <a:gridCol w="1354667">
                  <a:extLst>
                    <a:ext uri="{9D8B030D-6E8A-4147-A177-3AD203B41FA5}">
                      <a16:colId xmlns:a16="http://schemas.microsoft.com/office/drawing/2014/main" val="1884205633"/>
                    </a:ext>
                  </a:extLst>
                </a:gridCol>
                <a:gridCol w="1354667">
                  <a:extLst>
                    <a:ext uri="{9D8B030D-6E8A-4147-A177-3AD203B41FA5}">
                      <a16:colId xmlns:a16="http://schemas.microsoft.com/office/drawing/2014/main" val="1501548952"/>
                    </a:ext>
                  </a:extLst>
                </a:gridCol>
                <a:gridCol w="1354667">
                  <a:extLst>
                    <a:ext uri="{9D8B030D-6E8A-4147-A177-3AD203B41FA5}">
                      <a16:colId xmlns:a16="http://schemas.microsoft.com/office/drawing/2014/main" val="1025148137"/>
                    </a:ext>
                  </a:extLst>
                </a:gridCol>
                <a:gridCol w="1354667">
                  <a:extLst>
                    <a:ext uri="{9D8B030D-6E8A-4147-A177-3AD203B41FA5}">
                      <a16:colId xmlns:a16="http://schemas.microsoft.com/office/drawing/2014/main" val="3839824552"/>
                    </a:ext>
                  </a:extLst>
                </a:gridCol>
                <a:gridCol w="1354667">
                  <a:extLst>
                    <a:ext uri="{9D8B030D-6E8A-4147-A177-3AD203B41FA5}">
                      <a16:colId xmlns:a16="http://schemas.microsoft.com/office/drawing/2014/main" val="3361376874"/>
                    </a:ext>
                  </a:extLst>
                </a:gridCol>
              </a:tblGrid>
              <a:tr h="0">
                <a:tc>
                  <a:txBody>
                    <a:bodyPr/>
                    <a:lstStyle/>
                    <a:p>
                      <a:pPr algn="ctr"/>
                      <a:r>
                        <a:rPr lang="en-US" sz="2800">
                          <a:latin typeface="Times New Roman" panose="02020603050405020304" pitchFamily="18" charset="0"/>
                          <a:cs typeface="Times New Roman" panose="02020603050405020304" pitchFamily="18" charset="0"/>
                        </a:rPr>
                        <a:t>m</a:t>
                      </a:r>
                    </a:p>
                  </a:txBody>
                  <a:tcPr/>
                </a:tc>
                <a:tc>
                  <a:txBody>
                    <a:bodyPr/>
                    <a:lstStyle/>
                    <a:p>
                      <a:pPr algn="ctr"/>
                      <a:r>
                        <a:rPr lang="en-US" sz="2800">
                          <a:latin typeface="Times New Roman" panose="02020603050405020304" pitchFamily="18" charset="0"/>
                          <a:cs typeface="Times New Roman" panose="02020603050405020304" pitchFamily="18" charset="0"/>
                        </a:rPr>
                        <a:t>2</a:t>
                      </a:r>
                    </a:p>
                  </a:txBody>
                  <a:tcPr/>
                </a:tc>
                <a:tc>
                  <a:txBody>
                    <a:bodyPr/>
                    <a:lstStyle/>
                    <a:p>
                      <a:pPr algn="ctr"/>
                      <a:r>
                        <a:rPr lang="en-US" sz="2800">
                          <a:latin typeface="Times New Roman" panose="02020603050405020304" pitchFamily="18" charset="0"/>
                          <a:cs typeface="Times New Roman" panose="02020603050405020304" pitchFamily="18" charset="0"/>
                        </a:rPr>
                        <a:t>4</a:t>
                      </a:r>
                    </a:p>
                  </a:txBody>
                  <a:tcPr/>
                </a:tc>
                <a:tc>
                  <a:txBody>
                    <a:bodyPr/>
                    <a:lstStyle/>
                    <a:p>
                      <a:pPr algn="ctr"/>
                      <a:r>
                        <a:rPr lang="en-US" sz="2800">
                          <a:latin typeface="Times New Roman" panose="02020603050405020304" pitchFamily="18" charset="0"/>
                          <a:cs typeface="Times New Roman" panose="02020603050405020304" pitchFamily="18" charset="0"/>
                        </a:rPr>
                        <a:t>6</a:t>
                      </a:r>
                    </a:p>
                  </a:txBody>
                  <a:tcPr/>
                </a:tc>
                <a:tc>
                  <a:txBody>
                    <a:bodyPr/>
                    <a:lstStyle/>
                    <a:p>
                      <a:pPr algn="ctr"/>
                      <a:r>
                        <a:rPr lang="en-US" sz="2800">
                          <a:latin typeface="Times New Roman" panose="02020603050405020304" pitchFamily="18" charset="0"/>
                          <a:cs typeface="Times New Roman" panose="02020603050405020304" pitchFamily="18" charset="0"/>
                        </a:rPr>
                        <a:t>8</a:t>
                      </a:r>
                    </a:p>
                  </a:txBody>
                  <a:tcPr/>
                </a:tc>
                <a:tc>
                  <a:txBody>
                    <a:bodyPr/>
                    <a:lstStyle/>
                    <a:p>
                      <a:pPr algn="ctr"/>
                      <a:r>
                        <a:rPr lang="en-US" sz="2800">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2712711501"/>
                  </a:ext>
                </a:extLst>
              </a:tr>
              <a:tr h="370840">
                <a:tc>
                  <a:txBody>
                    <a:bodyPr/>
                    <a:lstStyle/>
                    <a:p>
                      <a:pPr algn="ctr"/>
                      <a:r>
                        <a:rPr lang="en-US" sz="2800">
                          <a:latin typeface="Times New Roman" panose="02020603050405020304" pitchFamily="18" charset="0"/>
                          <a:cs typeface="Times New Roman" panose="02020603050405020304" pitchFamily="18" charset="0"/>
                        </a:rPr>
                        <a:t>n</a:t>
                      </a:r>
                    </a:p>
                  </a:txBody>
                  <a:tcPr/>
                </a:tc>
                <a:tc>
                  <a:txBody>
                    <a:bodyPr/>
                    <a:lstStyle/>
                    <a:p>
                      <a:pPr algn="ctr"/>
                      <a:r>
                        <a:rPr lang="en-US" sz="2800">
                          <a:latin typeface="Times New Roman" panose="02020603050405020304" pitchFamily="18" charset="0"/>
                          <a:cs typeface="Times New Roman" panose="02020603050405020304" pitchFamily="18" charset="0"/>
                        </a:rPr>
                        <a:t>4</a:t>
                      </a:r>
                    </a:p>
                  </a:txBody>
                  <a:tcPr/>
                </a:tc>
                <a:tc>
                  <a:txBody>
                    <a:bodyPr/>
                    <a:lstStyle/>
                    <a:p>
                      <a:pPr algn="ctr"/>
                      <a:r>
                        <a:rPr lang="en-US" sz="2800">
                          <a:latin typeface="Times New Roman" panose="02020603050405020304" pitchFamily="18" charset="0"/>
                          <a:cs typeface="Times New Roman" panose="02020603050405020304" pitchFamily="18" charset="0"/>
                        </a:rPr>
                        <a:t>16</a:t>
                      </a:r>
                    </a:p>
                  </a:txBody>
                  <a:tcPr/>
                </a:tc>
                <a:tc>
                  <a:txBody>
                    <a:bodyPr/>
                    <a:lstStyle/>
                    <a:p>
                      <a:pPr algn="ctr"/>
                      <a:r>
                        <a:rPr lang="en-US" sz="2800">
                          <a:latin typeface="Times New Roman" panose="02020603050405020304" pitchFamily="18" charset="0"/>
                          <a:cs typeface="Times New Roman" panose="02020603050405020304" pitchFamily="18" charset="0"/>
                        </a:rPr>
                        <a:t>36</a:t>
                      </a:r>
                    </a:p>
                  </a:txBody>
                  <a:tcPr/>
                </a:tc>
                <a:tc>
                  <a:txBody>
                    <a:bodyPr/>
                    <a:lstStyle/>
                    <a:p>
                      <a:pPr algn="ctr"/>
                      <a:r>
                        <a:rPr lang="en-US" sz="2800">
                          <a:latin typeface="Times New Roman" panose="02020603050405020304" pitchFamily="18" charset="0"/>
                          <a:cs typeface="Times New Roman" panose="02020603050405020304" pitchFamily="18" charset="0"/>
                        </a:rPr>
                        <a:t>64</a:t>
                      </a:r>
                    </a:p>
                  </a:txBody>
                  <a:tcPr/>
                </a:tc>
                <a:tc>
                  <a:txBody>
                    <a:bodyPr/>
                    <a:lstStyle/>
                    <a:p>
                      <a:pPr algn="ctr"/>
                      <a:r>
                        <a:rPr lang="en-US" sz="2800">
                          <a:latin typeface="Times New Roman" panose="02020603050405020304" pitchFamily="18" charset="0"/>
                          <a:cs typeface="Times New Roman" panose="02020603050405020304" pitchFamily="18" charset="0"/>
                        </a:rPr>
                        <a:t>100</a:t>
                      </a:r>
                    </a:p>
                  </a:txBody>
                  <a:tcPr/>
                </a:tc>
                <a:extLst>
                  <a:ext uri="{0D108BD9-81ED-4DB2-BD59-A6C34878D82A}">
                    <a16:rowId xmlns:a16="http://schemas.microsoft.com/office/drawing/2014/main" val="1974318690"/>
                  </a:ext>
                </a:extLst>
              </a:tr>
            </a:tbl>
          </a:graphicData>
        </a:graphic>
      </p:graphicFrame>
      <p:graphicFrame>
        <p:nvGraphicFramePr>
          <p:cNvPr id="8" name="Table 8">
            <a:extLst>
              <a:ext uri="{FF2B5EF4-FFF2-40B4-BE49-F238E27FC236}">
                <a16:creationId xmlns:a16="http://schemas.microsoft.com/office/drawing/2014/main" id="{A024985A-6872-446C-AD9E-51E0C95B9C21}"/>
              </a:ext>
            </a:extLst>
          </p:cNvPr>
          <p:cNvGraphicFramePr>
            <a:graphicFrameLocks noGrp="1"/>
          </p:cNvGraphicFramePr>
          <p:nvPr>
            <p:extLst>
              <p:ext uri="{D42A27DB-BD31-4B8C-83A1-F6EECF244321}">
                <p14:modId xmlns:p14="http://schemas.microsoft.com/office/powerpoint/2010/main" val="3553385952"/>
              </p:ext>
            </p:extLst>
          </p:nvPr>
        </p:nvGraphicFramePr>
        <p:xfrm>
          <a:off x="749042" y="3582782"/>
          <a:ext cx="8128002" cy="103632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436143285"/>
                    </a:ext>
                  </a:extLst>
                </a:gridCol>
                <a:gridCol w="1354667">
                  <a:extLst>
                    <a:ext uri="{9D8B030D-6E8A-4147-A177-3AD203B41FA5}">
                      <a16:colId xmlns:a16="http://schemas.microsoft.com/office/drawing/2014/main" val="2893427480"/>
                    </a:ext>
                  </a:extLst>
                </a:gridCol>
                <a:gridCol w="1354667">
                  <a:extLst>
                    <a:ext uri="{9D8B030D-6E8A-4147-A177-3AD203B41FA5}">
                      <a16:colId xmlns:a16="http://schemas.microsoft.com/office/drawing/2014/main" val="3934548503"/>
                    </a:ext>
                  </a:extLst>
                </a:gridCol>
                <a:gridCol w="1354667">
                  <a:extLst>
                    <a:ext uri="{9D8B030D-6E8A-4147-A177-3AD203B41FA5}">
                      <a16:colId xmlns:a16="http://schemas.microsoft.com/office/drawing/2014/main" val="143279894"/>
                    </a:ext>
                  </a:extLst>
                </a:gridCol>
                <a:gridCol w="1354667">
                  <a:extLst>
                    <a:ext uri="{9D8B030D-6E8A-4147-A177-3AD203B41FA5}">
                      <a16:colId xmlns:a16="http://schemas.microsoft.com/office/drawing/2014/main" val="122606418"/>
                    </a:ext>
                  </a:extLst>
                </a:gridCol>
                <a:gridCol w="1354667">
                  <a:extLst>
                    <a:ext uri="{9D8B030D-6E8A-4147-A177-3AD203B41FA5}">
                      <a16:colId xmlns:a16="http://schemas.microsoft.com/office/drawing/2014/main" val="2571184666"/>
                    </a:ext>
                  </a:extLst>
                </a:gridCol>
              </a:tblGrid>
              <a:tr h="370840">
                <a:tc>
                  <a:txBody>
                    <a:bodyPr/>
                    <a:lstStyle/>
                    <a:p>
                      <a:r>
                        <a:rPr lang="en-US" sz="2800">
                          <a:latin typeface="Times New Roman" panose="02020603050405020304" pitchFamily="18" charset="0"/>
                          <a:cs typeface="Times New Roman" panose="02020603050405020304" pitchFamily="18" charset="0"/>
                        </a:rPr>
                        <a:t>m</a:t>
                      </a:r>
                    </a:p>
                  </a:txBody>
                  <a:tcPr/>
                </a:tc>
                <a:tc>
                  <a:txBody>
                    <a:bodyPr/>
                    <a:lstStyle/>
                    <a:p>
                      <a:r>
                        <a:rPr lang="en-US" sz="2800">
                          <a:latin typeface="Times New Roman" panose="02020603050405020304" pitchFamily="18" charset="0"/>
                          <a:cs typeface="Times New Roman" panose="02020603050405020304" pitchFamily="18" charset="0"/>
                        </a:rPr>
                        <a:t>1</a:t>
                      </a:r>
                    </a:p>
                  </a:txBody>
                  <a:tcPr/>
                </a:tc>
                <a:tc>
                  <a:txBody>
                    <a:bodyPr/>
                    <a:lstStyle/>
                    <a:p>
                      <a:r>
                        <a:rPr lang="en-US" sz="2800">
                          <a:latin typeface="Times New Roman" panose="02020603050405020304" pitchFamily="18" charset="0"/>
                          <a:cs typeface="Times New Roman" panose="02020603050405020304" pitchFamily="18" charset="0"/>
                        </a:rPr>
                        <a:t>2</a:t>
                      </a:r>
                    </a:p>
                  </a:txBody>
                  <a:tcPr/>
                </a:tc>
                <a:tc>
                  <a:txBody>
                    <a:bodyPr/>
                    <a:lstStyle/>
                    <a:p>
                      <a:r>
                        <a:rPr lang="en-US" sz="2800">
                          <a:latin typeface="Times New Roman" panose="02020603050405020304" pitchFamily="18" charset="0"/>
                          <a:cs typeface="Times New Roman" panose="02020603050405020304" pitchFamily="18" charset="0"/>
                        </a:rPr>
                        <a:t>3</a:t>
                      </a:r>
                    </a:p>
                  </a:txBody>
                  <a:tcPr/>
                </a:tc>
                <a:tc>
                  <a:txBody>
                    <a:bodyPr/>
                    <a:lstStyle/>
                    <a:p>
                      <a:r>
                        <a:rPr lang="en-US" sz="2800">
                          <a:latin typeface="Times New Roman" panose="02020603050405020304" pitchFamily="18" charset="0"/>
                          <a:cs typeface="Times New Roman" panose="02020603050405020304" pitchFamily="18" charset="0"/>
                        </a:rPr>
                        <a:t>4</a:t>
                      </a:r>
                    </a:p>
                  </a:txBody>
                  <a:tcPr/>
                </a:tc>
                <a:tc>
                  <a:txBody>
                    <a:bodyPr/>
                    <a:lstStyle/>
                    <a:p>
                      <a:r>
                        <a:rPr lang="en-US" sz="2800">
                          <a:latin typeface="Times New Roman" panose="02020603050405020304" pitchFamily="18" charset="0"/>
                          <a:cs typeface="Times New Roman" panose="02020603050405020304" pitchFamily="18" charset="0"/>
                        </a:rPr>
                        <a:t>5</a:t>
                      </a:r>
                    </a:p>
                  </a:txBody>
                  <a:tcPr/>
                </a:tc>
                <a:extLst>
                  <a:ext uri="{0D108BD9-81ED-4DB2-BD59-A6C34878D82A}">
                    <a16:rowId xmlns:a16="http://schemas.microsoft.com/office/drawing/2014/main" val="143779434"/>
                  </a:ext>
                </a:extLst>
              </a:tr>
              <a:tr h="370840">
                <a:tc>
                  <a:txBody>
                    <a:bodyPr/>
                    <a:lstStyle/>
                    <a:p>
                      <a:r>
                        <a:rPr lang="en-US" sz="2800">
                          <a:latin typeface="Times New Roman" panose="02020603050405020304" pitchFamily="18" charset="0"/>
                          <a:cs typeface="Times New Roman" panose="02020603050405020304" pitchFamily="18" charset="0"/>
                        </a:rPr>
                        <a:t>n</a:t>
                      </a:r>
                    </a:p>
                  </a:txBody>
                  <a:tcPr/>
                </a:tc>
                <a:tc>
                  <a:txBody>
                    <a:bodyPr/>
                    <a:lstStyle/>
                    <a:p>
                      <a:r>
                        <a:rPr lang="en-US" sz="2800">
                          <a:latin typeface="Times New Roman" panose="02020603050405020304" pitchFamily="18" charset="0"/>
                          <a:cs typeface="Times New Roman" panose="02020603050405020304" pitchFamily="18" charset="0"/>
                        </a:rPr>
                        <a:t>-5</a:t>
                      </a:r>
                    </a:p>
                  </a:txBody>
                  <a:tcPr/>
                </a:tc>
                <a:tc>
                  <a:txBody>
                    <a:bodyPr/>
                    <a:lstStyle/>
                    <a:p>
                      <a:r>
                        <a:rPr lang="en-US" sz="2800">
                          <a:latin typeface="Times New Roman" panose="02020603050405020304" pitchFamily="18" charset="0"/>
                          <a:cs typeface="Times New Roman" panose="02020603050405020304" pitchFamily="18" charset="0"/>
                        </a:rPr>
                        <a:t>-10</a:t>
                      </a:r>
                    </a:p>
                  </a:txBody>
                  <a:tcPr/>
                </a:tc>
                <a:tc>
                  <a:txBody>
                    <a:bodyPr/>
                    <a:lstStyle/>
                    <a:p>
                      <a:r>
                        <a:rPr lang="en-US" sz="2800">
                          <a:latin typeface="Times New Roman" panose="02020603050405020304" pitchFamily="18" charset="0"/>
                          <a:cs typeface="Times New Roman" panose="02020603050405020304" pitchFamily="18" charset="0"/>
                        </a:rPr>
                        <a:t>-15</a:t>
                      </a:r>
                    </a:p>
                  </a:txBody>
                  <a:tcPr/>
                </a:tc>
                <a:tc>
                  <a:txBody>
                    <a:bodyPr/>
                    <a:lstStyle/>
                    <a:p>
                      <a:r>
                        <a:rPr lang="en-US" sz="2800">
                          <a:latin typeface="Times New Roman" panose="02020603050405020304" pitchFamily="18" charset="0"/>
                          <a:cs typeface="Times New Roman" panose="02020603050405020304" pitchFamily="18" charset="0"/>
                        </a:rPr>
                        <a:t>-20</a:t>
                      </a:r>
                    </a:p>
                  </a:txBody>
                  <a:tcPr/>
                </a:tc>
                <a:tc>
                  <a:txBody>
                    <a:bodyPr/>
                    <a:lstStyle/>
                    <a:p>
                      <a:r>
                        <a:rPr lang="en-US" sz="2800">
                          <a:latin typeface="Times New Roman" panose="02020603050405020304" pitchFamily="18" charset="0"/>
                          <a:cs typeface="Times New Roman" panose="02020603050405020304" pitchFamily="18" charset="0"/>
                        </a:rPr>
                        <a:t>-25</a:t>
                      </a:r>
                    </a:p>
                  </a:txBody>
                  <a:tcPr/>
                </a:tc>
                <a:extLst>
                  <a:ext uri="{0D108BD9-81ED-4DB2-BD59-A6C34878D82A}">
                    <a16:rowId xmlns:a16="http://schemas.microsoft.com/office/drawing/2014/main" val="2996778466"/>
                  </a:ext>
                </a:extLst>
              </a:tr>
            </a:tbl>
          </a:graphicData>
        </a:graphic>
      </p:graphicFrame>
      <p:sp>
        <p:nvSpPr>
          <p:cNvPr id="12" name="Rectangle 4">
            <a:extLst>
              <a:ext uri="{FF2B5EF4-FFF2-40B4-BE49-F238E27FC236}">
                <a16:creationId xmlns:a16="http://schemas.microsoft.com/office/drawing/2014/main" id="{1C8B1897-B379-4645-8DC5-C09EEFE6058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6" name="Group 15">
            <a:extLst>
              <a:ext uri="{FF2B5EF4-FFF2-40B4-BE49-F238E27FC236}">
                <a16:creationId xmlns:a16="http://schemas.microsoft.com/office/drawing/2014/main" id="{FF88BADE-5BD9-46D9-A169-896EA6F91463}"/>
              </a:ext>
            </a:extLst>
          </p:cNvPr>
          <p:cNvGrpSpPr/>
          <p:nvPr/>
        </p:nvGrpSpPr>
        <p:grpSpPr>
          <a:xfrm>
            <a:off x="259184" y="-19801"/>
            <a:ext cx="11719249" cy="5693866"/>
            <a:chOff x="259184" y="-19801"/>
            <a:chExt cx="11719249" cy="5693866"/>
          </a:xfrm>
        </p:grpSpPr>
        <p:grpSp>
          <p:nvGrpSpPr>
            <p:cNvPr id="11" name="Group 10">
              <a:extLst>
                <a:ext uri="{FF2B5EF4-FFF2-40B4-BE49-F238E27FC236}">
                  <a16:creationId xmlns:a16="http://schemas.microsoft.com/office/drawing/2014/main" id="{89FBE62B-8D08-41A0-B4CD-9DFBFDB013CE}"/>
                </a:ext>
              </a:extLst>
            </p:cNvPr>
            <p:cNvGrpSpPr/>
            <p:nvPr/>
          </p:nvGrpSpPr>
          <p:grpSpPr>
            <a:xfrm>
              <a:off x="259184" y="-19801"/>
              <a:ext cx="11719249" cy="5693866"/>
              <a:chOff x="259184" y="-19801"/>
              <a:chExt cx="11719249" cy="5693866"/>
            </a:xfrm>
          </p:grpSpPr>
          <p:sp>
            <p:nvSpPr>
              <p:cNvPr id="6" name="TextBox 5">
                <a:extLst>
                  <a:ext uri="{FF2B5EF4-FFF2-40B4-BE49-F238E27FC236}">
                    <a16:creationId xmlns:a16="http://schemas.microsoft.com/office/drawing/2014/main" id="{B75151F4-076B-44D4-92ED-1CE459CD9806}"/>
                  </a:ext>
                </a:extLst>
              </p:cNvPr>
              <p:cNvSpPr txBox="1"/>
              <p:nvPr/>
            </p:nvSpPr>
            <p:spPr>
              <a:xfrm>
                <a:off x="259184" y="-19801"/>
                <a:ext cx="11719249" cy="5693866"/>
              </a:xfrm>
              <a:prstGeom prst="rect">
                <a:avLst/>
              </a:prstGeom>
              <a:noFill/>
            </p:spPr>
            <p:txBody>
              <a:bodyPr wrap="square" rtlCol="0">
                <a:spAutoFit/>
              </a:bodyPr>
              <a:lstStyle/>
              <a:p>
                <a:r>
                  <a:rPr lang="en-US" sz="2800" b="1" u="sng">
                    <a:solidFill>
                      <a:srgbClr val="C00000"/>
                    </a:solidFill>
                    <a:latin typeface="Times New Roman" panose="02020603050405020304" pitchFamily="18" charset="0"/>
                    <a:cs typeface="Times New Roman" panose="02020603050405020304" pitchFamily="18" charset="0"/>
                  </a:rPr>
                  <a:t>Thực hành 2: </a:t>
                </a:r>
                <a:r>
                  <a:rPr lang="en-US" sz="2800" b="1">
                    <a:latin typeface="Times New Roman" panose="02020603050405020304" pitchFamily="18" charset="0"/>
                    <a:cs typeface="Times New Roman" panose="02020603050405020304" pitchFamily="18" charset="0"/>
                  </a:rPr>
                  <a:t>Trong các trường hợp sau, hãy kiểm tra xem hai đại lượng m và n có tỉ lệ thuận với nhau không?</a:t>
                </a:r>
              </a:p>
              <a:p>
                <a:r>
                  <a:rPr lang="en-US" sz="2800" b="1">
                    <a:latin typeface="Times New Roman" panose="02020603050405020304" pitchFamily="18" charset="0"/>
                    <a:cs typeface="Times New Roman" panose="02020603050405020304" pitchFamily="18" charset="0"/>
                  </a:rPr>
                  <a:t> </a:t>
                </a:r>
              </a:p>
              <a:p>
                <a:r>
                  <a:rPr lang="en-US"/>
                  <a:t>a) </a:t>
                </a:r>
              </a:p>
              <a:p>
                <a:endParaRPr lang="en-US"/>
              </a:p>
              <a:p>
                <a:endParaRPr lang="en-US"/>
              </a:p>
              <a:p>
                <a:endParaRPr lang="en-US"/>
              </a:p>
              <a:p>
                <a:endParaRPr lang="en-US"/>
              </a:p>
              <a:p>
                <a:endParaRPr lang="en-US"/>
              </a:p>
              <a:p>
                <a:endParaRPr lang="en-US"/>
              </a:p>
              <a:p>
                <a:endParaRPr lang="en-US"/>
              </a:p>
              <a:p>
                <a:r>
                  <a:rPr lang="en-US"/>
                  <a:t>b) </a:t>
                </a:r>
              </a:p>
              <a:p>
                <a:endParaRPr lang="en-US"/>
              </a:p>
              <a:p>
                <a:endParaRPr lang="en-US"/>
              </a:p>
              <a:p>
                <a:endParaRPr lang="en-US"/>
              </a:p>
              <a:p>
                <a:endParaRPr lang="en-US"/>
              </a:p>
              <a:p>
                <a:r>
                  <a:rPr lang="vi-VN" sz="2800">
                    <a:effectLst/>
                    <a:latin typeface="Times New Roman" panose="02020603050405020304" pitchFamily="18" charset="0"/>
                    <a:ea typeface="Calibri" panose="020F0502020204030204" pitchFamily="34" charset="0"/>
                    <a:cs typeface="Times New Roman" panose="02020603050405020304" pitchFamily="18" charset="0"/>
                  </a:rPr>
                  <a:t>Hai đại lượng m và n tỉ lệ thuận với nhau, vì</a:t>
                </a: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a:latin typeface="Times New Roman" panose="02020603050405020304" pitchFamily="18" charset="0"/>
                  <a:cs typeface="Times New Roman" panose="02020603050405020304" pitchFamily="18" charset="0"/>
                </a:endParaRPr>
              </a:p>
              <a:p>
                <a:endParaRPr lang="en-US"/>
              </a:p>
            </p:txBody>
          </p:sp>
          <p:sp>
            <p:nvSpPr>
              <p:cNvPr id="9" name="Rectangle 2">
                <a:extLst>
                  <a:ext uri="{FF2B5EF4-FFF2-40B4-BE49-F238E27FC236}">
                    <a16:creationId xmlns:a16="http://schemas.microsoft.com/office/drawing/2014/main" id="{41672D24-0F79-4F06-9CFA-69920C9DE1DA}"/>
                  </a:ext>
                </a:extLst>
              </p:cNvPr>
              <p:cNvSpPr>
                <a:spLocks noChangeArrowheads="1"/>
              </p:cNvSpPr>
              <p:nvPr/>
            </p:nvSpPr>
            <p:spPr bwMode="auto">
              <a:xfrm>
                <a:off x="576424" y="2540086"/>
                <a:ext cx="772038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2800" b="0" i="0" u="none" strike="noStrike" cap="none" normalizeH="0" baseline="0">
                    <a:ln>
                      <a:noFill/>
                    </a:ln>
                    <a:solidFill>
                      <a:schemeClr val="tx1"/>
                    </a:solidFill>
                    <a:effectLst/>
                    <a:latin typeface="+mj-lt"/>
                    <a:ea typeface="Calibri" panose="020F0502020204030204" pitchFamily="34" charset="0"/>
                    <a:cs typeface="Times New Roman" panose="02020603050405020304" pitchFamily="18" charset="0"/>
                  </a:rPr>
                  <a:t>Hai đại lượng m và n không tỉ lệ thuận với nhau , vì </a:t>
                </a:r>
                <a:endParaRPr kumimoji="0" lang="vi-VN" altLang="en-US" sz="2800" b="0" i="0" u="none" strike="noStrike" cap="none" normalizeH="0" baseline="0">
                  <a:ln>
                    <a:noFill/>
                  </a:ln>
                  <a:solidFill>
                    <a:schemeClr val="tx1"/>
                  </a:solidFill>
                  <a:effectLst/>
                  <a:latin typeface="+mj-lt"/>
                </a:endParaRPr>
              </a:p>
            </p:txBody>
          </p:sp>
          <p:graphicFrame>
            <p:nvGraphicFramePr>
              <p:cNvPr id="10" name="Object 9">
                <a:extLst>
                  <a:ext uri="{FF2B5EF4-FFF2-40B4-BE49-F238E27FC236}">
                    <a16:creationId xmlns:a16="http://schemas.microsoft.com/office/drawing/2014/main" id="{5CE576B8-DDEC-48E6-B76E-D4ACFBAE7884}"/>
                  </a:ext>
                </a:extLst>
              </p:cNvPr>
              <p:cNvGraphicFramePr>
                <a:graphicFrameLocks noChangeAspect="1"/>
              </p:cNvGraphicFramePr>
              <p:nvPr>
                <p:extLst>
                  <p:ext uri="{D42A27DB-BD31-4B8C-83A1-F6EECF244321}">
                    <p14:modId xmlns:p14="http://schemas.microsoft.com/office/powerpoint/2010/main" val="2354159185"/>
                  </p:ext>
                </p:extLst>
              </p:nvPr>
            </p:nvGraphicFramePr>
            <p:xfrm>
              <a:off x="8246757" y="2374143"/>
              <a:ext cx="1260575" cy="1103003"/>
            </p:xfrm>
            <a:graphic>
              <a:graphicData uri="http://schemas.openxmlformats.org/presentationml/2006/ole">
                <mc:AlternateContent xmlns:mc="http://schemas.openxmlformats.org/markup-compatibility/2006">
                  <mc:Choice xmlns:v="urn:schemas-microsoft-com:vml" Requires="v">
                    <p:oleObj spid="_x0000_s2055" name="Equation" r:id="rId3" imgW="457002" imgH="393529" progId="Equation.DSMT4">
                      <p:embed/>
                    </p:oleObj>
                  </mc:Choice>
                  <mc:Fallback>
                    <p:oleObj name="Equation" r:id="rId3" imgW="457002"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46757" y="2374143"/>
                            <a:ext cx="1260575" cy="1103003"/>
                          </a:xfrm>
                          <a:prstGeom prst="rect">
                            <a:avLst/>
                          </a:prstGeom>
                          <a:noFill/>
                        </p:spPr>
                      </p:pic>
                    </p:oleObj>
                  </mc:Fallback>
                </mc:AlternateContent>
              </a:graphicData>
            </a:graphic>
          </p:graphicFrame>
        </p:grpSp>
        <p:graphicFrame>
          <p:nvGraphicFramePr>
            <p:cNvPr id="13" name="Object 12">
              <a:extLst>
                <a:ext uri="{FF2B5EF4-FFF2-40B4-BE49-F238E27FC236}">
                  <a16:creationId xmlns:a16="http://schemas.microsoft.com/office/drawing/2014/main" id="{230A1400-CD68-4E42-B288-854D7CDB4F74}"/>
                </a:ext>
              </a:extLst>
            </p:cNvPr>
            <p:cNvGraphicFramePr>
              <a:graphicFrameLocks noChangeAspect="1"/>
            </p:cNvGraphicFramePr>
            <p:nvPr>
              <p:extLst>
                <p:ext uri="{D42A27DB-BD31-4B8C-83A1-F6EECF244321}">
                  <p14:modId xmlns:p14="http://schemas.microsoft.com/office/powerpoint/2010/main" val="833621132"/>
                </p:ext>
              </p:extLst>
            </p:nvPr>
          </p:nvGraphicFramePr>
          <p:xfrm>
            <a:off x="6773119" y="4748285"/>
            <a:ext cx="3725080" cy="841147"/>
          </p:xfrm>
          <a:graphic>
            <a:graphicData uri="http://schemas.openxmlformats.org/presentationml/2006/ole">
              <mc:AlternateContent xmlns:mc="http://schemas.openxmlformats.org/markup-compatibility/2006">
                <mc:Choice xmlns:v="urn:schemas-microsoft-com:vml" Requires="v">
                  <p:oleObj spid="_x0000_s2056" name="Equation" r:id="rId5" imgW="1765300" imgH="393700" progId="Equation.DSMT4">
                    <p:embed/>
                  </p:oleObj>
                </mc:Choice>
                <mc:Fallback>
                  <p:oleObj name="Equation" r:id="rId5" imgW="1765300" imgH="3937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73119" y="4748285"/>
                          <a:ext cx="3725080" cy="841147"/>
                        </a:xfrm>
                        <a:prstGeom prst="rect">
                          <a:avLst/>
                        </a:prstGeom>
                        <a:noFill/>
                      </p:spPr>
                    </p:pic>
                  </p:oleObj>
                </mc:Fallback>
              </mc:AlternateContent>
            </a:graphicData>
          </a:graphic>
        </p:graphicFrame>
      </p:grpSp>
    </p:spTree>
    <p:extLst>
      <p:ext uri="{BB962C8B-B14F-4D97-AF65-F5344CB8AC3E}">
        <p14:creationId xmlns:p14="http://schemas.microsoft.com/office/powerpoint/2010/main" val="1869641591"/>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6DFD35F1-2091-4126-A367-262BD6F463A4}"/>
              </a:ext>
            </a:extLst>
          </p:cNvPr>
          <p:cNvGraphicFramePr>
            <a:graphicFrameLocks noGrp="1"/>
          </p:cNvGraphicFramePr>
          <p:nvPr>
            <p:extLst>
              <p:ext uri="{D42A27DB-BD31-4B8C-83A1-F6EECF244321}">
                <p14:modId xmlns:p14="http://schemas.microsoft.com/office/powerpoint/2010/main" val="3366224332"/>
              </p:ext>
            </p:extLst>
          </p:nvPr>
        </p:nvGraphicFramePr>
        <p:xfrm>
          <a:off x="183502" y="1571857"/>
          <a:ext cx="8128000" cy="782563"/>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829783497"/>
                    </a:ext>
                  </a:extLst>
                </a:gridCol>
                <a:gridCol w="1625600">
                  <a:extLst>
                    <a:ext uri="{9D8B030D-6E8A-4147-A177-3AD203B41FA5}">
                      <a16:colId xmlns:a16="http://schemas.microsoft.com/office/drawing/2014/main" val="4245746376"/>
                    </a:ext>
                  </a:extLst>
                </a:gridCol>
                <a:gridCol w="1625600">
                  <a:extLst>
                    <a:ext uri="{9D8B030D-6E8A-4147-A177-3AD203B41FA5}">
                      <a16:colId xmlns:a16="http://schemas.microsoft.com/office/drawing/2014/main" val="2290253171"/>
                    </a:ext>
                  </a:extLst>
                </a:gridCol>
                <a:gridCol w="1625600">
                  <a:extLst>
                    <a:ext uri="{9D8B030D-6E8A-4147-A177-3AD203B41FA5}">
                      <a16:colId xmlns:a16="http://schemas.microsoft.com/office/drawing/2014/main" val="3245211202"/>
                    </a:ext>
                  </a:extLst>
                </a:gridCol>
                <a:gridCol w="1625600">
                  <a:extLst>
                    <a:ext uri="{9D8B030D-6E8A-4147-A177-3AD203B41FA5}">
                      <a16:colId xmlns:a16="http://schemas.microsoft.com/office/drawing/2014/main" val="1116790708"/>
                    </a:ext>
                  </a:extLst>
                </a:gridCol>
              </a:tblGrid>
              <a:tr h="411723">
                <a:tc>
                  <a:txBody>
                    <a:bodyPr/>
                    <a:lstStyle/>
                    <a:p>
                      <a:r>
                        <a:rPr lang="en-US"/>
                        <a:t>m</a:t>
                      </a:r>
                    </a:p>
                  </a:txBody>
                  <a:tcPr/>
                </a:tc>
                <a:tc>
                  <a:txBody>
                    <a:bodyPr/>
                    <a:lstStyle/>
                    <a:p>
                      <a:r>
                        <a:rPr lang="en-US"/>
                        <a:t>2</a:t>
                      </a:r>
                    </a:p>
                  </a:txBody>
                  <a:tcPr/>
                </a:tc>
                <a:tc>
                  <a:txBody>
                    <a:bodyPr/>
                    <a:lstStyle/>
                    <a:p>
                      <a:r>
                        <a:rPr lang="en-US"/>
                        <a:t>3</a:t>
                      </a:r>
                    </a:p>
                  </a:txBody>
                  <a:tcPr/>
                </a:tc>
                <a:tc>
                  <a:txBody>
                    <a:bodyPr/>
                    <a:lstStyle/>
                    <a:p>
                      <a:r>
                        <a:rPr lang="en-US"/>
                        <a:t>4</a:t>
                      </a:r>
                    </a:p>
                  </a:txBody>
                  <a:tcPr/>
                </a:tc>
                <a:tc>
                  <a:txBody>
                    <a:bodyPr/>
                    <a:lstStyle/>
                    <a:p>
                      <a:r>
                        <a:rPr lang="en-US"/>
                        <a:t>b</a:t>
                      </a:r>
                    </a:p>
                  </a:txBody>
                  <a:tcPr/>
                </a:tc>
                <a:extLst>
                  <a:ext uri="{0D108BD9-81ED-4DB2-BD59-A6C34878D82A}">
                    <a16:rowId xmlns:a16="http://schemas.microsoft.com/office/drawing/2014/main" val="3472226704"/>
                  </a:ext>
                </a:extLst>
              </a:tr>
              <a:tr h="370840">
                <a:tc>
                  <a:txBody>
                    <a:bodyPr/>
                    <a:lstStyle/>
                    <a:p>
                      <a:r>
                        <a:rPr lang="en-US"/>
                        <a:t>n</a:t>
                      </a:r>
                    </a:p>
                  </a:txBody>
                  <a:tcPr/>
                </a:tc>
                <a:tc>
                  <a:txBody>
                    <a:bodyPr/>
                    <a:lstStyle/>
                    <a:p>
                      <a:r>
                        <a:rPr lang="en-US"/>
                        <a:t>-6</a:t>
                      </a:r>
                    </a:p>
                  </a:txBody>
                  <a:tcPr/>
                </a:tc>
                <a:tc>
                  <a:txBody>
                    <a:bodyPr/>
                    <a:lstStyle/>
                    <a:p>
                      <a:r>
                        <a:rPr lang="en-US"/>
                        <a:t>-9</a:t>
                      </a:r>
                    </a:p>
                  </a:txBody>
                  <a:tcPr/>
                </a:tc>
                <a:tc>
                  <a:txBody>
                    <a:bodyPr/>
                    <a:lstStyle/>
                    <a:p>
                      <a:r>
                        <a:rPr lang="en-US"/>
                        <a:t>a</a:t>
                      </a:r>
                    </a:p>
                  </a:txBody>
                  <a:tcPr/>
                </a:tc>
                <a:tc>
                  <a:txBody>
                    <a:bodyPr/>
                    <a:lstStyle/>
                    <a:p>
                      <a:r>
                        <a:rPr lang="en-US"/>
                        <a:t>-18</a:t>
                      </a:r>
                    </a:p>
                  </a:txBody>
                  <a:tcPr/>
                </a:tc>
                <a:extLst>
                  <a:ext uri="{0D108BD9-81ED-4DB2-BD59-A6C34878D82A}">
                    <a16:rowId xmlns:a16="http://schemas.microsoft.com/office/drawing/2014/main" val="2458959894"/>
                  </a:ext>
                </a:extLst>
              </a:tr>
            </a:tbl>
          </a:graphicData>
        </a:graphic>
      </p:graphicFrame>
      <p:sp>
        <p:nvSpPr>
          <p:cNvPr id="6" name="Rectangle 2">
            <a:extLst>
              <a:ext uri="{FF2B5EF4-FFF2-40B4-BE49-F238E27FC236}">
                <a16:creationId xmlns:a16="http://schemas.microsoft.com/office/drawing/2014/main" id="{8E79F977-B422-4085-9A62-A493F2B90301}"/>
              </a:ext>
            </a:extLst>
          </p:cNvPr>
          <p:cNvSpPr>
            <a:spLocks noChangeArrowheads="1"/>
          </p:cNvSpPr>
          <p:nvPr/>
        </p:nvSpPr>
        <p:spPr bwMode="auto">
          <a:xfrm>
            <a:off x="183502" y="-177635"/>
            <a:ext cx="18473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sz="280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6E22EC9F-2F6C-47AE-B91F-8C70CACD5527}"/>
              </a:ext>
            </a:extLst>
          </p:cNvPr>
          <p:cNvSpPr txBox="1"/>
          <p:nvPr/>
        </p:nvSpPr>
        <p:spPr>
          <a:xfrm>
            <a:off x="67520" y="83975"/>
            <a:ext cx="11672596" cy="4401205"/>
          </a:xfrm>
          <a:prstGeom prst="rect">
            <a:avLst/>
          </a:prstGeom>
          <a:noFill/>
        </p:spPr>
        <p:txBody>
          <a:bodyPr wrap="square" rtlCol="0">
            <a:spAutoFit/>
          </a:bodyPr>
          <a:lstStyle/>
          <a:p>
            <a:r>
              <a:rPr lang="en-US" sz="2800" b="1">
                <a:solidFill>
                  <a:srgbClr val="C00000"/>
                </a:solidFill>
                <a:latin typeface="Times New Roman" panose="02020603050405020304" pitchFamily="18" charset="0"/>
                <a:cs typeface="Times New Roman" panose="02020603050405020304" pitchFamily="18" charset="0"/>
              </a:rPr>
              <a:t>3. Một số bài toán về đại lượng tỉ lệ thuận:</a:t>
            </a:r>
          </a:p>
          <a:p>
            <a:r>
              <a:rPr lang="vi-VN" sz="2800" b="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Vận dụng 2:</a:t>
            </a:r>
            <a:r>
              <a:rPr lang="vi-VN" sz="280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Cho biết hai đại lượng m và n tỉ lệ thuận với nhau. Hãy tìm giá trị của a và b.</a:t>
            </a:r>
            <a:endParaRPr lang="en-US" sz="280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a:latin typeface="Times New Roman" panose="02020603050405020304" pitchFamily="18" charset="0"/>
              <a:cs typeface="Times New Roman" panose="02020603050405020304" pitchFamily="18" charset="0"/>
            </a:endParaRPr>
          </a:p>
        </p:txBody>
      </p:sp>
      <p:graphicFrame>
        <p:nvGraphicFramePr>
          <p:cNvPr id="9" name="Object 8">
            <a:extLst>
              <a:ext uri="{FF2B5EF4-FFF2-40B4-BE49-F238E27FC236}">
                <a16:creationId xmlns:a16="http://schemas.microsoft.com/office/drawing/2014/main" id="{11357D3D-4DDF-4A0E-81D4-0608B726D69A}"/>
              </a:ext>
            </a:extLst>
          </p:cNvPr>
          <p:cNvGraphicFramePr>
            <a:graphicFrameLocks noChangeAspect="1"/>
          </p:cNvGraphicFramePr>
          <p:nvPr>
            <p:extLst>
              <p:ext uri="{D42A27DB-BD31-4B8C-83A1-F6EECF244321}">
                <p14:modId xmlns:p14="http://schemas.microsoft.com/office/powerpoint/2010/main" val="3148682676"/>
              </p:ext>
            </p:extLst>
          </p:nvPr>
        </p:nvGraphicFramePr>
        <p:xfrm>
          <a:off x="275867" y="3348560"/>
          <a:ext cx="4308977" cy="1136620"/>
        </p:xfrm>
        <a:graphic>
          <a:graphicData uri="http://schemas.openxmlformats.org/presentationml/2006/ole">
            <mc:AlternateContent xmlns:mc="http://schemas.openxmlformats.org/markup-compatibility/2006">
              <mc:Choice xmlns:v="urn:schemas-microsoft-com:vml" Requires="v">
                <p:oleObj spid="_x0000_s3075" name="Equation" r:id="rId3" imgW="2413000" imgH="635000" progId="Equation.DSMT4">
                  <p:embed/>
                </p:oleObj>
              </mc:Choice>
              <mc:Fallback>
                <p:oleObj name="Equation" r:id="rId3" imgW="2413000" imgH="635000" progId="Equation.DSMT4">
                  <p:embed/>
                  <p:pic>
                    <p:nvPicPr>
                      <p:cNvPr id="7" name="Object 6">
                        <a:extLst>
                          <a:ext uri="{FF2B5EF4-FFF2-40B4-BE49-F238E27FC236}">
                            <a16:creationId xmlns:a16="http://schemas.microsoft.com/office/drawing/2014/main" id="{BA66DC27-A722-4C02-A437-8A18802737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867" y="3348560"/>
                        <a:ext cx="4308977" cy="1136620"/>
                      </a:xfrm>
                      <a:prstGeom prst="rect">
                        <a:avLst/>
                      </a:prstGeom>
                      <a:noFill/>
                    </p:spPr>
                  </p:pic>
                </p:oleObj>
              </mc:Fallback>
            </mc:AlternateContent>
          </a:graphicData>
        </a:graphic>
      </p:graphicFrame>
      <p:sp>
        <p:nvSpPr>
          <p:cNvPr id="11" name="TextBox 10">
            <a:extLst>
              <a:ext uri="{FF2B5EF4-FFF2-40B4-BE49-F238E27FC236}">
                <a16:creationId xmlns:a16="http://schemas.microsoft.com/office/drawing/2014/main" id="{35E901A3-410C-4522-B1A4-BC700DE8CA6F}"/>
              </a:ext>
            </a:extLst>
          </p:cNvPr>
          <p:cNvSpPr txBox="1"/>
          <p:nvPr/>
        </p:nvSpPr>
        <p:spPr>
          <a:xfrm>
            <a:off x="183502" y="2635114"/>
            <a:ext cx="6191074" cy="523220"/>
          </a:xfrm>
          <a:prstGeom prst="rect">
            <a:avLst/>
          </a:prstGeom>
          <a:noFill/>
        </p:spPr>
        <p:txBody>
          <a:bodyPr wrap="square">
            <a:spAutoFit/>
          </a:bodyPr>
          <a:lstStyle/>
          <a:p>
            <a:r>
              <a:rPr lang="vi-VN" sz="2800">
                <a:effectLst/>
                <a:latin typeface="Times New Roman" panose="02020603050405020304" pitchFamily="18" charset="0"/>
                <a:ea typeface="Calibri" panose="020F0502020204030204" pitchFamily="34" charset="0"/>
                <a:cs typeface="Times New Roman" panose="02020603050405020304" pitchFamily="18" charset="0"/>
              </a:rPr>
              <a:t>Vì m và n tỉ lệ thuận với nhau nên ta có :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16953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1000"/>
                                        <p:tgtEl>
                                          <p:spTgt spid="9"/>
                                        </p:tgtEl>
                                      </p:cBhvr>
                                    </p:animEffect>
                                    <p:anim calcmode="lin" valueType="num">
                                      <p:cBhvr>
                                        <p:cTn id="24" dur="1000" fill="hold"/>
                                        <p:tgtEl>
                                          <p:spTgt spid="9"/>
                                        </p:tgtEl>
                                        <p:attrNameLst>
                                          <p:attrName>ppt_x</p:attrName>
                                        </p:attrNameLst>
                                      </p:cBhvr>
                                      <p:tavLst>
                                        <p:tav tm="0">
                                          <p:val>
                                            <p:strVal val="#ppt_x"/>
                                          </p:val>
                                        </p:tav>
                                        <p:tav tm="100000">
                                          <p:val>
                                            <p:strVal val="#ppt_x"/>
                                          </p:val>
                                        </p:tav>
                                      </p:tavLst>
                                    </p:anim>
                                    <p:anim calcmode="lin" valueType="num">
                                      <p:cBhvr>
                                        <p:cTn id="2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BF56EE29-C35C-41B9-905B-EC73887998C5}"/>
                  </a:ext>
                </a:extLst>
              </p:cNvPr>
              <p:cNvSpPr txBox="1"/>
              <p:nvPr/>
            </p:nvSpPr>
            <p:spPr>
              <a:xfrm>
                <a:off x="1" y="0"/>
                <a:ext cx="12192000" cy="6997300"/>
              </a:xfrm>
              <a:prstGeom prst="rect">
                <a:avLst/>
              </a:prstGeom>
              <a:noFill/>
            </p:spPr>
            <p:txBody>
              <a:bodyPr wrap="square" rtlCol="0">
                <a:spAutoFit/>
              </a:bodyPr>
              <a:lstStyle/>
              <a:p>
                <a:pPr>
                  <a:lnSpc>
                    <a:spcPct val="150000"/>
                  </a:lnSpc>
                  <a:spcBef>
                    <a:spcPts val="600"/>
                  </a:spcBef>
                  <a:spcAft>
                    <a:spcPts val="600"/>
                  </a:spcAft>
                </a:pPr>
                <a:r>
                  <a:rPr lang="en-US" sz="2800" b="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Vận dụng 3:</a:t>
                </a:r>
                <a:r>
                  <a:rPr lang="en-US" sz="280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Hai lớp 7A và 7B quyên góp được một số sách tỉ lệ thuận với số học sinh của lớp, biết số học sinh của hai lớp lần lượt là 32 và 36. Lớp 7A quyên góp được ít hơn lớp 7B 8 quyển sách. Hỏi mỗi lớp quyên góp được bao nhiêu quyển sách?</a:t>
                </a:r>
              </a:p>
              <a:p>
                <a:pPr>
                  <a:spcBef>
                    <a:spcPts val="600"/>
                  </a:spcBef>
                  <a:spcAft>
                    <a:spcPts val="600"/>
                  </a:spcAft>
                </a:pPr>
                <a:r>
                  <a:rPr lang="en-US" sz="2800" b="1" u="sng">
                    <a:solidFill>
                      <a:srgbClr val="C00000"/>
                    </a:solidFill>
                    <a:latin typeface="Times New Roman" panose="02020603050405020304" pitchFamily="18" charset="0"/>
                    <a:ea typeface="Calibri" panose="020F0502020204030204" pitchFamily="34" charset="0"/>
                    <a:cs typeface="Times New Roman" panose="02020603050405020304" pitchFamily="18" charset="0"/>
                  </a:rPr>
                  <a:t>Giải: </a:t>
                </a:r>
                <a:r>
                  <a:rPr lang="vi-VN" sz="2800">
                    <a:effectLst/>
                    <a:latin typeface="Times New Roman" panose="02020603050405020304" pitchFamily="18" charset="0"/>
                    <a:ea typeface="Calibri" panose="020F0502020204030204" pitchFamily="34" charset="0"/>
                    <a:cs typeface="Times New Roman" panose="02020603050405020304" pitchFamily="18" charset="0"/>
                  </a:rPr>
                  <a:t>Gọi số sách quyên góp của lớp 7A và 7B lần lượt  là a và b</a:t>
                </a:r>
                <a:r>
                  <a:rPr lang="en-US" sz="2800">
                    <a:latin typeface="Times New Roman" panose="02020603050405020304" pitchFamily="18" charset="0"/>
                    <a:ea typeface="Calibri" panose="020F0502020204030204" pitchFamily="34" charset="0"/>
                    <a:cs typeface="Times New Roman" panose="02020603050405020304" pitchFamily="18" charset="0"/>
                  </a:rPr>
                  <a:t> (a, b là số tự nhiên)</a:t>
                </a:r>
              </a:p>
              <a:p>
                <a:pPr>
                  <a:spcBef>
                    <a:spcPts val="600"/>
                  </a:spcBef>
                  <a:spcAft>
                    <a:spcPts val="600"/>
                  </a:spcAft>
                </a:pPr>
                <a:r>
                  <a:rPr lang="en-US" sz="2800">
                    <a:latin typeface="Times New Roman" panose="02020603050405020304" pitchFamily="18" charset="0"/>
                    <a:ea typeface="Calibri" panose="020F0502020204030204" pitchFamily="34" charset="0"/>
                    <a:cs typeface="Times New Roman" panose="02020603050405020304" pitchFamily="18" charset="0"/>
                  </a:rPr>
                  <a:t>Vì </a:t>
                </a:r>
                <a:r>
                  <a:rPr lang="en-US" sz="280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số sách tỉ lệ thuận với số học sinh của lớp nên </a:t>
                </a:r>
                <a14:m>
                  <m:oMath xmlns:m="http://schemas.openxmlformats.org/officeDocument/2006/math">
                    <m:f>
                      <m:fPr>
                        <m:ctrlP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𝑎</m:t>
                        </m:r>
                      </m:num>
                      <m:den>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32</m:t>
                        </m:r>
                      </m:den>
                    </m:f>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𝑏</m:t>
                        </m:r>
                      </m:num>
                      <m:den>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36</m:t>
                        </m:r>
                      </m:den>
                    </m:f>
                  </m:oMath>
                </a14:m>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600"/>
                  </a:spcBef>
                  <a:spcAft>
                    <a:spcPts val="600"/>
                  </a:spcAft>
                </a:pPr>
                <a:r>
                  <a:rPr lang="en-US" sz="280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Lớp 7A quyên góp được ít hơn lớp 7B 8 quyển sách nên b – a = 8</a:t>
                </a:r>
              </a:p>
              <a:p>
                <a:pPr>
                  <a:spcBef>
                    <a:spcPts val="600"/>
                  </a:spcBef>
                  <a:spcAft>
                    <a:spcPts val="600"/>
                  </a:spcAft>
                </a:pPr>
                <a:r>
                  <a:rPr lang="en-US" sz="280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Theo tính chất của dãy tỉ số bằng nhau, ta có:</a:t>
                </a:r>
                <a14:m>
                  <m:oMath xmlns:m="http://schemas.openxmlformats.org/officeDocument/2006/math">
                    <m:f>
                      <m:fPr>
                        <m:ctrlP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𝑎</m:t>
                        </m:r>
                      </m:num>
                      <m:den>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32</m:t>
                        </m:r>
                      </m:den>
                    </m:f>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𝑏</m:t>
                        </m:r>
                      </m:num>
                      <m:den>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36</m:t>
                        </m:r>
                      </m:den>
                    </m:f>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𝑏</m:t>
                        </m:r>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𝑎</m:t>
                        </m:r>
                      </m:num>
                      <m:den>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36−32</m:t>
                        </m:r>
                      </m:den>
                    </m:f>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8</m:t>
                        </m:r>
                      </m:num>
                      <m:den>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4</m:t>
                        </m:r>
                      </m:den>
                    </m:f>
                    <m:r>
                      <a:rPr lang="en-US" sz="2800" b="0" i="1" smtClean="0">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=2</m:t>
                    </m:r>
                  </m:oMath>
                </a14:m>
                <a:endParaRPr lang="en-US" sz="2800" b="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600"/>
                  </a:spcBef>
                  <a:spcAft>
                    <a:spcPts val="6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Do đó: a = 32 . 2 = 64; b = 36 . 2 =72</a:t>
                </a:r>
              </a:p>
              <a:p>
                <a:pPr>
                  <a:spcBef>
                    <a:spcPts val="600"/>
                  </a:spcBef>
                  <a:spcAft>
                    <a:spcPts val="600"/>
                  </a:spcAft>
                </a:pPr>
                <a:r>
                  <a:rPr lang="vi-VN" sz="2800">
                    <a:effectLst/>
                    <a:latin typeface="Times New Roman" panose="02020603050405020304" pitchFamily="18" charset="0"/>
                    <a:ea typeface="Calibri" panose="020F0502020204030204" pitchFamily="34" charset="0"/>
                    <a:cs typeface="Times New Roman" panose="02020603050405020304" pitchFamily="18" charset="0"/>
                  </a:rPr>
                  <a:t>Vậy số sách Lớp 7A quyên góp là 64 quyển, số sách lớp 7B là 72 quyển.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p:sp>
            <p:nvSpPr>
              <p:cNvPr id="4" name="TextBox 3">
                <a:extLst>
                  <a:ext uri="{FF2B5EF4-FFF2-40B4-BE49-F238E27FC236}">
                    <a16:creationId xmlns:a16="http://schemas.microsoft.com/office/drawing/2014/main" id="{BF56EE29-C35C-41B9-905B-EC73887998C5}"/>
                  </a:ext>
                </a:extLst>
              </p:cNvPr>
              <p:cNvSpPr txBox="1">
                <a:spLocks noRot="1" noChangeAspect="1" noMove="1" noResize="1" noEditPoints="1" noAdjustHandles="1" noChangeArrowheads="1" noChangeShapeType="1" noTextEdit="1"/>
              </p:cNvSpPr>
              <p:nvPr/>
            </p:nvSpPr>
            <p:spPr>
              <a:xfrm>
                <a:off x="1" y="0"/>
                <a:ext cx="12192000" cy="6997300"/>
              </a:xfrm>
              <a:prstGeom prst="rect">
                <a:avLst/>
              </a:prstGeom>
              <a:blipFill>
                <a:blip r:embed="rId2"/>
                <a:stretch>
                  <a:fillRect l="-1000" b="-1481"/>
                </a:stretch>
              </a:blipFill>
            </p:spPr>
            <p:txBody>
              <a:bodyPr/>
              <a:lstStyle/>
              <a:p>
                <a:r>
                  <a:rPr lang="en-US">
                    <a:noFill/>
                  </a:rPr>
                  <a:t> </a:t>
                </a:r>
              </a:p>
            </p:txBody>
          </p:sp>
        </mc:Fallback>
      </mc:AlternateContent>
    </p:spTree>
    <p:extLst>
      <p:ext uri="{BB962C8B-B14F-4D97-AF65-F5344CB8AC3E}">
        <p14:creationId xmlns:p14="http://schemas.microsoft.com/office/powerpoint/2010/main" val="29642423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wipe(down)">
                                      <p:cBhvr>
                                        <p:cTn id="20" dur="500"/>
                                        <p:tgtEl>
                                          <p:spTgt spid="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wipe(down)">
                                      <p:cBhvr>
                                        <p:cTn id="25" dur="500"/>
                                        <p:tgtEl>
                                          <p:spTgt spid="4">
                                            <p:txEl>
                                              <p:pRg st="4" end="4"/>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Effect transition="in" filter="wipe(down)">
                                      <p:cBhvr>
                                        <p:cTn id="31"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EA360-C4B9-41AB-B478-9373651BF353}"/>
              </a:ext>
            </a:extLst>
          </p:cNvPr>
          <p:cNvSpPr>
            <a:spLocks noGrp="1"/>
          </p:cNvSpPr>
          <p:nvPr>
            <p:ph type="title"/>
          </p:nvPr>
        </p:nvSpPr>
        <p:spPr/>
        <p:txBody>
          <a:bodyPr/>
          <a:lstStyle/>
          <a:p>
            <a:r>
              <a:rPr lang="en-US" b="1">
                <a:solidFill>
                  <a:srgbClr val="C00000"/>
                </a:solidFill>
                <a:latin typeface="Times New Roman" panose="02020603050405020304" pitchFamily="18" charset="0"/>
                <a:cs typeface="Times New Roman" panose="02020603050405020304" pitchFamily="18" charset="0"/>
              </a:rPr>
              <a:t>KHỞI ĐỘNG:</a:t>
            </a:r>
            <a:br>
              <a:rPr lang="en-US"/>
            </a:br>
            <a:endParaRPr lang="en-US"/>
          </a:p>
        </p:txBody>
      </p:sp>
      <p:grpSp>
        <p:nvGrpSpPr>
          <p:cNvPr id="7" name="Group 6">
            <a:extLst>
              <a:ext uri="{FF2B5EF4-FFF2-40B4-BE49-F238E27FC236}">
                <a16:creationId xmlns:a16="http://schemas.microsoft.com/office/drawing/2014/main" id="{9905B3E1-1927-47C3-892F-551805FC010B}"/>
              </a:ext>
            </a:extLst>
          </p:cNvPr>
          <p:cNvGrpSpPr/>
          <p:nvPr/>
        </p:nvGrpSpPr>
        <p:grpSpPr>
          <a:xfrm>
            <a:off x="838200" y="1027906"/>
            <a:ext cx="10405187" cy="4451011"/>
            <a:chOff x="838200" y="1027906"/>
            <a:chExt cx="10405187" cy="4451011"/>
          </a:xfrm>
        </p:grpSpPr>
        <p:sp>
          <p:nvSpPr>
            <p:cNvPr id="4" name="Speech Bubble: Rectangle 3">
              <a:extLst>
                <a:ext uri="{FF2B5EF4-FFF2-40B4-BE49-F238E27FC236}">
                  <a16:creationId xmlns:a16="http://schemas.microsoft.com/office/drawing/2014/main" id="{CCBC9AAA-E774-4099-ACC1-33744DA703C0}"/>
                </a:ext>
              </a:extLst>
            </p:cNvPr>
            <p:cNvSpPr/>
            <p:nvPr/>
          </p:nvSpPr>
          <p:spPr>
            <a:xfrm>
              <a:off x="838200" y="1027906"/>
              <a:ext cx="10405187" cy="1688840"/>
            </a:xfrm>
            <a:prstGeom prst="wedgeRectCallout">
              <a:avLst>
                <a:gd name="adj1" fmla="val -3343"/>
                <a:gd name="adj2" fmla="val 126068"/>
              </a:avLst>
            </a:prstGeom>
            <a:effectLst>
              <a:outerShdw blurRad="50800" dist="50800" dir="5400000" algn="ctr" rotWithShape="0">
                <a:schemeClr val="accent6">
                  <a:lumMod val="40000"/>
                  <a:lumOff val="6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latin typeface="Times New Roman" panose="02020603050405020304" pitchFamily="18" charset="0"/>
                  <a:cs typeface="Times New Roman" panose="02020603050405020304" pitchFamily="18" charset="0"/>
                </a:rPr>
                <a:t>Cho biết dây điện có giá 10 nghìn đồng một mét. Gọi y (nghìn đồng) là giá tiền của x (mét) dây điện. Hãy tính y theo x?</a:t>
              </a:r>
            </a:p>
          </p:txBody>
        </p:sp>
        <p:pic>
          <p:nvPicPr>
            <p:cNvPr id="6" name="Picture 5">
              <a:extLst>
                <a:ext uri="{FF2B5EF4-FFF2-40B4-BE49-F238E27FC236}">
                  <a16:creationId xmlns:a16="http://schemas.microsoft.com/office/drawing/2014/main" id="{96DC3E36-32BC-4175-96DF-A82B97AF6ECE}"/>
                </a:ext>
              </a:extLst>
            </p:cNvPr>
            <p:cNvPicPr>
              <a:picLocks noChangeAspect="1"/>
            </p:cNvPicPr>
            <p:nvPr/>
          </p:nvPicPr>
          <p:blipFill>
            <a:blip r:embed="rId2"/>
            <a:stretch>
              <a:fillRect/>
            </a:stretch>
          </p:blipFill>
          <p:spPr>
            <a:xfrm>
              <a:off x="5721416" y="3926342"/>
              <a:ext cx="1962150" cy="1552575"/>
            </a:xfrm>
            <a:prstGeom prst="rect">
              <a:avLst/>
            </a:prstGeom>
            <a:effectLst>
              <a:outerShdw blurRad="50800" dist="50800" dir="5400000" algn="ctr" rotWithShape="0">
                <a:schemeClr val="accent5">
                  <a:lumMod val="40000"/>
                  <a:lumOff val="60000"/>
                </a:schemeClr>
              </a:outerShdw>
            </a:effectLst>
          </p:spPr>
        </p:pic>
      </p:grpSp>
    </p:spTree>
    <p:extLst>
      <p:ext uri="{BB962C8B-B14F-4D97-AF65-F5344CB8AC3E}">
        <p14:creationId xmlns:p14="http://schemas.microsoft.com/office/powerpoint/2010/main" val="27815786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64D5B-3ED8-488F-BAF0-AE03C66C331D}"/>
              </a:ext>
            </a:extLst>
          </p:cNvPr>
          <p:cNvSpPr>
            <a:spLocks noGrp="1"/>
          </p:cNvSpPr>
          <p:nvPr>
            <p:ph type="title"/>
          </p:nvPr>
        </p:nvSpPr>
        <p:spPr>
          <a:xfrm>
            <a:off x="741005" y="327803"/>
            <a:ext cx="10709988" cy="2609900"/>
          </a:xfrm>
        </p:spPr>
        <p:txBody>
          <a:bodyPr>
            <a:normAutofit fontScale="90000"/>
          </a:bodyPr>
          <a:lstStyle/>
          <a:p>
            <a:br>
              <a:rPr lang="en-US" sz="3100" b="1" u="sng">
                <a:solidFill>
                  <a:srgbClr val="FF0000"/>
                </a:solidFill>
                <a:latin typeface="Times New Roman" panose="02020603050405020304" pitchFamily="18" charset="0"/>
                <a:cs typeface="Times New Roman" panose="02020603050405020304" pitchFamily="18" charset="0"/>
              </a:rPr>
            </a:br>
            <a:r>
              <a:rPr lang="en-US" sz="3100" b="1">
                <a:solidFill>
                  <a:srgbClr val="FF0000"/>
                </a:solidFill>
                <a:latin typeface="Times New Roman" panose="02020603050405020304" pitchFamily="18" charset="0"/>
                <a:cs typeface="Times New Roman" panose="02020603050405020304" pitchFamily="18" charset="0"/>
              </a:rPr>
              <a:t>1. Đại lượng tỉ lệ thuận:</a:t>
            </a:r>
            <a:br>
              <a:rPr lang="en-US" sz="3100" b="1" u="sng">
                <a:solidFill>
                  <a:srgbClr val="FF0000"/>
                </a:solidFill>
                <a:latin typeface="Times New Roman" panose="02020603050405020304" pitchFamily="18" charset="0"/>
                <a:cs typeface="Times New Roman" panose="02020603050405020304" pitchFamily="18" charset="0"/>
              </a:rPr>
            </a:br>
            <a:r>
              <a:rPr lang="en-US" sz="3100" b="1" u="sng">
                <a:solidFill>
                  <a:schemeClr val="accent5">
                    <a:lumMod val="50000"/>
                  </a:schemeClr>
                </a:solidFill>
                <a:latin typeface="Times New Roman" panose="02020603050405020304" pitchFamily="18" charset="0"/>
                <a:cs typeface="Times New Roman" panose="02020603050405020304" pitchFamily="18" charset="0"/>
              </a:rPr>
              <a:t>HĐKP1: </a:t>
            </a:r>
            <a:r>
              <a:rPr lang="en-US" sz="3100">
                <a:latin typeface="Times New Roman" panose="02020603050405020304" pitchFamily="18" charset="0"/>
                <a:cs typeface="Times New Roman" panose="02020603050405020304" pitchFamily="18" charset="0"/>
              </a:rPr>
              <a:t>Học sinh trường Nguyễn Huệ tham gia phong trào trồng cây xanh bảo vệ môi trường mỗi em trồng được 4 cây. Gọi c là số cây trồng được, h là số học sinh đã tham gia. </a:t>
            </a:r>
            <a:br>
              <a:rPr lang="en-US" sz="3100">
                <a:latin typeface="Times New Roman" panose="02020603050405020304" pitchFamily="18" charset="0"/>
                <a:cs typeface="Times New Roman" panose="02020603050405020304" pitchFamily="18" charset="0"/>
              </a:rPr>
            </a:br>
            <a:r>
              <a:rPr lang="en-US" sz="3100">
                <a:latin typeface="Times New Roman" panose="02020603050405020304" pitchFamily="18" charset="0"/>
                <a:cs typeface="Times New Roman" panose="02020603050405020304" pitchFamily="18" charset="0"/>
              </a:rPr>
              <a:t>a) Em hãy viết công thức tính c theo h.</a:t>
            </a:r>
            <a:br>
              <a:rPr lang="en-US" sz="3100">
                <a:latin typeface="Times New Roman" panose="02020603050405020304" pitchFamily="18" charset="0"/>
                <a:cs typeface="Times New Roman" panose="02020603050405020304" pitchFamily="18" charset="0"/>
              </a:rPr>
            </a:br>
            <a:r>
              <a:rPr lang="en-US" sz="3100">
                <a:latin typeface="Times New Roman" panose="02020603050405020304" pitchFamily="18" charset="0"/>
                <a:cs typeface="Times New Roman" panose="02020603050405020304" pitchFamily="18" charset="0"/>
              </a:rPr>
              <a:t>b) Tìm điểm giống nhau giữa hai công thức y = 10x và c = 4h.</a:t>
            </a:r>
            <a:br>
              <a:rPr lang="en-US"/>
            </a:br>
            <a:endParaRPr lang="en-US"/>
          </a:p>
        </p:txBody>
      </p:sp>
      <p:sp>
        <p:nvSpPr>
          <p:cNvPr id="6" name="TextBox 5">
            <a:extLst>
              <a:ext uri="{FF2B5EF4-FFF2-40B4-BE49-F238E27FC236}">
                <a16:creationId xmlns:a16="http://schemas.microsoft.com/office/drawing/2014/main" id="{0B26DC31-77ED-4402-98D8-2628E2152E5E}"/>
              </a:ext>
            </a:extLst>
          </p:cNvPr>
          <p:cNvSpPr txBox="1"/>
          <p:nvPr/>
        </p:nvSpPr>
        <p:spPr>
          <a:xfrm>
            <a:off x="0" y="2937703"/>
            <a:ext cx="12191999" cy="3816429"/>
          </a:xfrm>
          <a:prstGeom prst="rect">
            <a:avLst/>
          </a:prstGeom>
          <a:blipFill>
            <a:blip r:embed="rId2"/>
            <a:tile tx="0" ty="0" sx="100000" sy="100000" flip="none" algn="tl"/>
          </a:blipFill>
        </p:spPr>
        <p:txBody>
          <a:bodyPr wrap="square" rtlCol="0">
            <a:spAutoFit/>
          </a:bodyPr>
          <a:lstStyle/>
          <a:p>
            <a:pPr algn="ctr"/>
            <a:r>
              <a:rPr lang="en-US" sz="2800" b="1">
                <a:latin typeface="Times New Roman" panose="02020603050405020304" pitchFamily="18" charset="0"/>
                <a:cs typeface="Times New Roman" panose="02020603050405020304" pitchFamily="18" charset="0"/>
              </a:rPr>
              <a:t>Giải:</a:t>
            </a:r>
          </a:p>
          <a:p>
            <a:pPr marL="342900" indent="-342900">
              <a:buAutoNum type="alphaLcParenR"/>
            </a:pPr>
            <a:r>
              <a:rPr lang="en-US" sz="2800">
                <a:latin typeface="Times New Roman" panose="02020603050405020304" pitchFamily="18" charset="0"/>
                <a:cs typeface="Times New Roman" panose="02020603050405020304" pitchFamily="18" charset="0"/>
              </a:rPr>
              <a:t>Do mỗi em trồng được 4 cây, có h em học sinh tham gia nên số cây trồng được là 4h cây.</a:t>
            </a:r>
          </a:p>
          <a:p>
            <a:pPr algn="ctr"/>
            <a:r>
              <a:rPr lang="en-US" sz="2800" b="1">
                <a:latin typeface="Times New Roman" panose="02020603050405020304" pitchFamily="18" charset="0"/>
                <a:cs typeface="Times New Roman" panose="02020603050405020304" pitchFamily="18" charset="0"/>
              </a:rPr>
              <a:t>c = 4 .h </a:t>
            </a:r>
          </a:p>
          <a:p>
            <a:r>
              <a:rPr lang="en-US" sz="2800">
                <a:latin typeface="Times New Roman" panose="02020603050405020304" pitchFamily="18" charset="0"/>
                <a:cs typeface="Times New Roman" panose="02020603050405020304" pitchFamily="18" charset="0"/>
              </a:rPr>
              <a:t>b) Cả hai công thức đều thể hiện mối quan hệ giữa hai đại lượng y với x và mối quan hệ giữa c với h là:</a:t>
            </a:r>
          </a:p>
          <a:p>
            <a:pPr marL="285750" indent="-285750">
              <a:buFontTx/>
              <a:buChar char="-"/>
            </a:pPr>
            <a:r>
              <a:rPr lang="en-US" sz="2800">
                <a:latin typeface="Times New Roman" panose="02020603050405020304" pitchFamily="18" charset="0"/>
                <a:cs typeface="Times New Roman" panose="02020603050405020304" pitchFamily="18" charset="0"/>
              </a:rPr>
              <a:t>Mỗi giá trị của x cho ta một giá trị của y, y thì bằng x nhân với một hệ số </a:t>
            </a:r>
            <a:r>
              <a:rPr lang="en-US" sz="2800" b="1">
                <a:latin typeface="Times New Roman" panose="02020603050405020304" pitchFamily="18" charset="0"/>
                <a:cs typeface="Times New Roman" panose="02020603050405020304" pitchFamily="18" charset="0"/>
              </a:rPr>
              <a:t>k = 10</a:t>
            </a:r>
            <a:r>
              <a:rPr lang="en-US" sz="2800">
                <a:latin typeface="Times New Roman" panose="02020603050405020304" pitchFamily="18" charset="0"/>
                <a:cs typeface="Times New Roman" panose="02020603050405020304" pitchFamily="18" charset="0"/>
              </a:rPr>
              <a:t>.</a:t>
            </a:r>
          </a:p>
          <a:p>
            <a:pPr marL="285750" indent="-285750">
              <a:buFontTx/>
              <a:buChar char="-"/>
            </a:pPr>
            <a:r>
              <a:rPr lang="en-US" sz="2800">
                <a:latin typeface="Times New Roman" panose="02020603050405020304" pitchFamily="18" charset="0"/>
                <a:cs typeface="Times New Roman" panose="02020603050405020304" pitchFamily="18" charset="0"/>
              </a:rPr>
              <a:t>Mỗi giá trị của h cho ta một giá trị của c, c thì bằng h nhân với một hệ số </a:t>
            </a:r>
            <a:r>
              <a:rPr lang="en-US" sz="2800" b="1">
                <a:latin typeface="Times New Roman" panose="02020603050405020304" pitchFamily="18" charset="0"/>
                <a:cs typeface="Times New Roman" panose="02020603050405020304" pitchFamily="18" charset="0"/>
              </a:rPr>
              <a:t>h = 4</a:t>
            </a:r>
            <a:r>
              <a:rPr lang="en-US" sz="2800">
                <a:latin typeface="Times New Roman" panose="02020603050405020304" pitchFamily="18" charset="0"/>
                <a:cs typeface="Times New Roman" panose="02020603050405020304" pitchFamily="18" charset="0"/>
              </a:rPr>
              <a:t>.</a:t>
            </a:r>
          </a:p>
          <a:p>
            <a:pPr marL="285750" indent="-285750">
              <a:buFontTx/>
              <a:buChar char="-"/>
            </a:pPr>
            <a:endParaRPr lang="en-US"/>
          </a:p>
        </p:txBody>
      </p:sp>
    </p:spTree>
    <p:extLst>
      <p:ext uri="{BB962C8B-B14F-4D97-AF65-F5344CB8AC3E}">
        <p14:creationId xmlns:p14="http://schemas.microsoft.com/office/powerpoint/2010/main" val="37034448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anim calcmode="lin" valueType="num">
                                      <p:cBhvr>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 calcmode="lin" valueType="num">
                                      <p:cBhvr additive="base">
                                        <p:cTn id="2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 calcmode="lin" valueType="num">
                                      <p:cBhvr additive="base">
                                        <p:cTn id="2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 calcmode="lin" valueType="num">
                                      <p:cBhvr additive="base">
                                        <p:cTn id="3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5" name="Flowchart: Punched Tape 4">
            <a:extLst>
              <a:ext uri="{FF2B5EF4-FFF2-40B4-BE49-F238E27FC236}">
                <a16:creationId xmlns:a16="http://schemas.microsoft.com/office/drawing/2014/main" id="{91BD63AC-DD14-4AAE-8358-5ABA4C4763A2}"/>
              </a:ext>
            </a:extLst>
          </p:cNvPr>
          <p:cNvSpPr/>
          <p:nvPr/>
        </p:nvSpPr>
        <p:spPr>
          <a:xfrm>
            <a:off x="4495800" y="839756"/>
            <a:ext cx="3200400" cy="895738"/>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accent2"/>
                </a:solidFill>
                <a:latin typeface="Times New Roman" panose="02020603050405020304" pitchFamily="18" charset="0"/>
                <a:cs typeface="Times New Roman" panose="02020603050405020304" pitchFamily="18" charset="0"/>
              </a:rPr>
              <a:t>Kết luận</a:t>
            </a:r>
          </a:p>
        </p:txBody>
      </p:sp>
      <p:sp>
        <p:nvSpPr>
          <p:cNvPr id="6" name="Rectangle: Rounded Corners 5">
            <a:extLst>
              <a:ext uri="{FF2B5EF4-FFF2-40B4-BE49-F238E27FC236}">
                <a16:creationId xmlns:a16="http://schemas.microsoft.com/office/drawing/2014/main" id="{4E219516-8BFD-4935-8DA3-9FE4548BF79B}"/>
              </a:ext>
            </a:extLst>
          </p:cNvPr>
          <p:cNvSpPr/>
          <p:nvPr/>
        </p:nvSpPr>
        <p:spPr>
          <a:xfrm>
            <a:off x="1514668" y="2196193"/>
            <a:ext cx="9542107" cy="246561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latin typeface="Times New Roman" panose="02020603050405020304" pitchFamily="18" charset="0"/>
                <a:cs typeface="Times New Roman" panose="02020603050405020304" pitchFamily="18" charset="0"/>
              </a:rPr>
              <a:t>Cho k là hằng số khác 0, ta nói đại lượng y </a:t>
            </a:r>
            <a:r>
              <a:rPr lang="en-US" sz="3200" b="1" i="1">
                <a:solidFill>
                  <a:schemeClr val="accent2"/>
                </a:solidFill>
                <a:latin typeface="Times New Roman" panose="02020603050405020304" pitchFamily="18" charset="0"/>
                <a:cs typeface="Times New Roman" panose="02020603050405020304" pitchFamily="18" charset="0"/>
              </a:rPr>
              <a:t>tỉ lệ thuận </a:t>
            </a:r>
            <a:r>
              <a:rPr lang="en-US" sz="3200">
                <a:latin typeface="Times New Roman" panose="02020603050405020304" pitchFamily="18" charset="0"/>
                <a:cs typeface="Times New Roman" panose="02020603050405020304" pitchFamily="18" charset="0"/>
              </a:rPr>
              <a:t>với đại lượng x theo </a:t>
            </a:r>
            <a:r>
              <a:rPr lang="en-US" sz="3200" b="1" i="1">
                <a:solidFill>
                  <a:schemeClr val="accent2"/>
                </a:solidFill>
                <a:latin typeface="Times New Roman" panose="02020603050405020304" pitchFamily="18" charset="0"/>
                <a:cs typeface="Times New Roman" panose="02020603050405020304" pitchFamily="18" charset="0"/>
              </a:rPr>
              <a:t>hệ số tỉ lệ </a:t>
            </a:r>
            <a:r>
              <a:rPr lang="en-US" sz="3200">
                <a:latin typeface="Times New Roman" panose="02020603050405020304" pitchFamily="18" charset="0"/>
                <a:cs typeface="Times New Roman" panose="02020603050405020304" pitchFamily="18" charset="0"/>
              </a:rPr>
              <a:t>k nếu y liên hệ với x theo công thức </a:t>
            </a:r>
            <a:r>
              <a:rPr lang="en-US" sz="3200" b="1">
                <a:solidFill>
                  <a:schemeClr val="accent2"/>
                </a:solidFill>
                <a:latin typeface="Times New Roman" panose="02020603050405020304" pitchFamily="18" charset="0"/>
                <a:cs typeface="Times New Roman" panose="02020603050405020304" pitchFamily="18" charset="0"/>
              </a:rPr>
              <a:t>y = k x</a:t>
            </a:r>
            <a:r>
              <a:rPr lang="en-US" sz="320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312402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Sequential Access Storage 3">
            <a:extLst>
              <a:ext uri="{FF2B5EF4-FFF2-40B4-BE49-F238E27FC236}">
                <a16:creationId xmlns:a16="http://schemas.microsoft.com/office/drawing/2014/main" id="{51A11D14-7034-49E9-BD6B-B510A7C0C5C7}"/>
              </a:ext>
            </a:extLst>
          </p:cNvPr>
          <p:cNvSpPr/>
          <p:nvPr/>
        </p:nvSpPr>
        <p:spPr>
          <a:xfrm>
            <a:off x="3110204" y="102637"/>
            <a:ext cx="5971592" cy="3181738"/>
          </a:xfrm>
          <a:prstGeom prst="flowChartMagneticTape">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accent2">
                    <a:lumMod val="50000"/>
                  </a:schemeClr>
                </a:solidFill>
                <a:latin typeface="Times New Roman" panose="02020603050405020304" pitchFamily="18" charset="0"/>
                <a:cs typeface="Times New Roman" panose="02020603050405020304" pitchFamily="18" charset="0"/>
              </a:rPr>
              <a:t>Công thức y = kx cho ta biết y tỉ lệ thuận với x theo hệ số tỉ lệ k. Vậy x có tỉ lệ thuận với y không? Nếu có thì x tỉ lệ thuận với y theo hệ số tỉ lệ nào?</a:t>
            </a:r>
          </a:p>
        </p:txBody>
      </p:sp>
      <mc:AlternateContent xmlns:mc="http://schemas.openxmlformats.org/markup-compatibility/2006">
        <mc:Choice xmlns:a14="http://schemas.microsoft.com/office/drawing/2010/main" Requires="a14">
          <p:sp>
            <p:nvSpPr>
              <p:cNvPr id="5" name="Flowchart: Process 4">
                <a:extLst>
                  <a:ext uri="{FF2B5EF4-FFF2-40B4-BE49-F238E27FC236}">
                    <a16:creationId xmlns:a16="http://schemas.microsoft.com/office/drawing/2014/main" id="{0416FB93-CCA2-4DBB-A5E8-DA3E98C0DD61}"/>
                  </a:ext>
                </a:extLst>
              </p:cNvPr>
              <p:cNvSpPr/>
              <p:nvPr/>
            </p:nvSpPr>
            <p:spPr>
              <a:xfrm>
                <a:off x="961055" y="3429000"/>
                <a:ext cx="10907486" cy="3349689"/>
              </a:xfrm>
              <a:prstGeom prst="flowChart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m:rPr>
                          <m:sty m:val="p"/>
                        </m:rPr>
                        <a:rPr lang="en-US" sz="3200" b="0" i="0" smtClean="0">
                          <a:solidFill>
                            <a:schemeClr val="tx1">
                              <a:lumMod val="85000"/>
                              <a:lumOff val="15000"/>
                            </a:schemeClr>
                          </a:solidFill>
                          <a:latin typeface="Cambria Math" panose="02040503050406030204" pitchFamily="18" charset="0"/>
                        </a:rPr>
                        <m:t>T</m:t>
                      </m:r>
                      <m:r>
                        <a:rPr lang="en-US" sz="3200" b="0" i="0" smtClean="0">
                          <a:solidFill>
                            <a:schemeClr val="tx1">
                              <a:lumMod val="85000"/>
                              <a:lumOff val="15000"/>
                            </a:schemeClr>
                          </a:solidFill>
                          <a:latin typeface="Cambria Math" panose="02040503050406030204" pitchFamily="18" charset="0"/>
                        </a:rPr>
                        <m:t>ừ </m:t>
                      </m:r>
                      <m:r>
                        <m:rPr>
                          <m:sty m:val="p"/>
                        </m:rPr>
                        <a:rPr lang="en-US" sz="3200" b="0" i="0" smtClean="0">
                          <a:solidFill>
                            <a:schemeClr val="tx1">
                              <a:lumMod val="85000"/>
                              <a:lumOff val="15000"/>
                            </a:schemeClr>
                          </a:solidFill>
                          <a:latin typeface="Cambria Math" panose="02040503050406030204" pitchFamily="18" charset="0"/>
                        </a:rPr>
                        <m:t>y</m:t>
                      </m:r>
                      <m:r>
                        <a:rPr lang="en-US" sz="3200" b="0" i="0" smtClean="0">
                          <a:solidFill>
                            <a:schemeClr val="tx1">
                              <a:lumMod val="85000"/>
                              <a:lumOff val="15000"/>
                            </a:schemeClr>
                          </a:solidFill>
                          <a:latin typeface="Cambria Math" panose="02040503050406030204" pitchFamily="18" charset="0"/>
                        </a:rPr>
                        <m:t>=</m:t>
                      </m:r>
                      <m:r>
                        <m:rPr>
                          <m:sty m:val="p"/>
                        </m:rPr>
                        <a:rPr lang="en-US" sz="3200" b="0" i="0" smtClean="0">
                          <a:solidFill>
                            <a:schemeClr val="tx1">
                              <a:lumMod val="85000"/>
                              <a:lumOff val="15000"/>
                            </a:schemeClr>
                          </a:solidFill>
                          <a:latin typeface="Cambria Math" panose="02040503050406030204" pitchFamily="18" charset="0"/>
                        </a:rPr>
                        <m:t>kx</m:t>
                      </m:r>
                      <m:r>
                        <a:rPr lang="en-US" sz="3200" b="0" i="0" smtClean="0">
                          <a:solidFill>
                            <a:schemeClr val="tx1">
                              <a:lumMod val="85000"/>
                              <a:lumOff val="15000"/>
                            </a:schemeClr>
                          </a:solidFill>
                          <a:latin typeface="Cambria Math" panose="02040503050406030204" pitchFamily="18" charset="0"/>
                        </a:rPr>
                        <m:t> </m:t>
                      </m:r>
                      <m:d>
                        <m:dPr>
                          <m:ctrlPr>
                            <a:rPr lang="en-US" sz="3200" b="0" smtClean="0">
                              <a:solidFill>
                                <a:schemeClr val="tx1">
                                  <a:lumMod val="85000"/>
                                  <a:lumOff val="15000"/>
                                </a:schemeClr>
                              </a:solidFill>
                              <a:latin typeface="Cambria Math" panose="02040503050406030204" pitchFamily="18" charset="0"/>
                            </a:rPr>
                          </m:ctrlPr>
                        </m:dPr>
                        <m:e>
                          <m:r>
                            <m:rPr>
                              <m:sty m:val="p"/>
                            </m:rPr>
                            <a:rPr lang="en-US" sz="3200" b="0" i="0" smtClean="0">
                              <a:solidFill>
                                <a:schemeClr val="tx1">
                                  <a:lumMod val="85000"/>
                                  <a:lumOff val="15000"/>
                                </a:schemeClr>
                              </a:solidFill>
                              <a:latin typeface="Cambria Math" panose="02040503050406030204" pitchFamily="18" charset="0"/>
                            </a:rPr>
                            <m:t>k</m:t>
                          </m:r>
                          <m: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≠0</m:t>
                          </m:r>
                        </m:e>
                      </m:d>
                      <m: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m:t>
                      </m:r>
                      <m:r>
                        <m:rPr>
                          <m:sty m:val="p"/>
                        </m:rP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x</m:t>
                      </m:r>
                      <m: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m:t>
                      </m:r>
                      <m:f>
                        <m:fPr>
                          <m:ctrlPr>
                            <a:rPr lang="en-US" sz="3200" b="0" smtClean="0">
                              <a:solidFill>
                                <a:schemeClr val="tx1">
                                  <a:lumMod val="85000"/>
                                  <a:lumOff val="15000"/>
                                </a:schemeClr>
                              </a:solidFill>
                              <a:latin typeface="Cambria Math" panose="02040503050406030204" pitchFamily="18" charset="0"/>
                              <a:ea typeface="Cambria Math" panose="02040503050406030204" pitchFamily="18" charset="0"/>
                            </a:rPr>
                          </m:ctrlPr>
                        </m:fPr>
                        <m:num>
                          <m: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1</m:t>
                          </m:r>
                        </m:num>
                        <m:den>
                          <m:r>
                            <m:rPr>
                              <m:sty m:val="p"/>
                            </m:rP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k</m:t>
                          </m:r>
                        </m:den>
                      </m:f>
                      <m: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m:t>
                      </m:r>
                      <m:r>
                        <m:rPr>
                          <m:sty m:val="p"/>
                        </m:rPr>
                        <a:rPr lang="en-US" sz="3200" b="0" i="0" smtClean="0">
                          <a:solidFill>
                            <a:schemeClr val="tx1">
                              <a:lumMod val="85000"/>
                              <a:lumOff val="15000"/>
                            </a:schemeClr>
                          </a:solidFill>
                          <a:latin typeface="Cambria Math" panose="02040503050406030204" pitchFamily="18" charset="0"/>
                          <a:ea typeface="Cambria Math" panose="02040503050406030204" pitchFamily="18" charset="0"/>
                        </a:rPr>
                        <m:t>y</m:t>
                      </m:r>
                    </m:oMath>
                  </m:oMathPara>
                </a14:m>
                <a:endParaRPr lang="en-US" sz="3200">
                  <a:solidFill>
                    <a:schemeClr val="tx1">
                      <a:lumMod val="85000"/>
                      <a:lumOff val="15000"/>
                    </a:schemeClr>
                  </a:solidFill>
                  <a:latin typeface="Times New Roman" panose="02020603050405020304" pitchFamily="18" charset="0"/>
                  <a:cs typeface="Times New Roman" panose="02020603050405020304" pitchFamily="18" charset="0"/>
                </a:endParaRPr>
              </a:p>
              <a:p>
                <a:pPr algn="ctr"/>
                <a:r>
                  <a:rPr lang="en-US" sz="3200" b="1">
                    <a:solidFill>
                      <a:srgbClr val="FF0000"/>
                    </a:solidFill>
                    <a:latin typeface="Times New Roman" panose="02020603050405020304" pitchFamily="18" charset="0"/>
                    <a:cs typeface="Times New Roman" panose="02020603050405020304" pitchFamily="18" charset="0"/>
                  </a:rPr>
                  <a:t>Vậy nếu y tỉ lệ thuận với x theo hệ số tỉ lệ k thì x cũng tỉ lệ thuận với y theo hệ số tỉ lệ</a:t>
                </a:r>
                <a:r>
                  <a:rPr lang="en-US" sz="3200" b="1">
                    <a:solidFill>
                      <a:srgbClr val="FF0000"/>
                    </a:solidFill>
                    <a:latin typeface="Times New Roman" panose="02020603050405020304" pitchFamily="18" charset="0"/>
                    <a:ea typeface="Cambria Math" panose="02040503050406030204" pitchFamily="18" charset="0"/>
                    <a:cs typeface="Times New Roman" panose="02020603050405020304" pitchFamily="18" charset="0"/>
                  </a:rPr>
                  <a:t> </a:t>
                </a:r>
                <a14:m>
                  <m:oMath xmlns:m="http://schemas.openxmlformats.org/officeDocument/2006/math">
                    <m:f>
                      <m:fPr>
                        <m:ctrlPr>
                          <a:rPr lang="en-US" sz="3200" b="1" i="1" smtClean="0">
                            <a:solidFill>
                              <a:srgbClr val="FF0000"/>
                            </a:solidFill>
                            <a:latin typeface="Cambria Math" panose="02040503050406030204" pitchFamily="18" charset="0"/>
                            <a:ea typeface="Cambria Math" panose="02040503050406030204" pitchFamily="18" charset="0"/>
                          </a:rPr>
                        </m:ctrlPr>
                      </m:fPr>
                      <m:num>
                        <m:r>
                          <a:rPr lang="en-US" sz="3200" b="1" i="0" smtClean="0">
                            <a:solidFill>
                              <a:srgbClr val="FF0000"/>
                            </a:solidFill>
                            <a:latin typeface="Cambria Math" panose="02040503050406030204" pitchFamily="18" charset="0"/>
                            <a:ea typeface="Cambria Math" panose="02040503050406030204" pitchFamily="18" charset="0"/>
                          </a:rPr>
                          <m:t>𝟏</m:t>
                        </m:r>
                      </m:num>
                      <m:den>
                        <m:r>
                          <a:rPr lang="en-US" sz="3200" b="1" i="0" smtClean="0">
                            <a:solidFill>
                              <a:srgbClr val="FF0000"/>
                            </a:solidFill>
                            <a:latin typeface="Cambria Math" panose="02040503050406030204" pitchFamily="18" charset="0"/>
                            <a:ea typeface="Cambria Math" panose="02040503050406030204" pitchFamily="18" charset="0"/>
                          </a:rPr>
                          <m:t>𝐤</m:t>
                        </m:r>
                      </m:den>
                    </m:f>
                  </m:oMath>
                </a14:m>
                <a:r>
                  <a:rPr lang="en-US" sz="3200" b="1">
                    <a:solidFill>
                      <a:srgbClr val="FF0000"/>
                    </a:solidFill>
                    <a:latin typeface="Times New Roman" panose="02020603050405020304" pitchFamily="18" charset="0"/>
                    <a:cs typeface="Times New Roman" panose="02020603050405020304" pitchFamily="18" charset="0"/>
                  </a:rPr>
                  <a:t> và ta nói hai đại lượng x, y tỉ lệ thuận với nhau. </a:t>
                </a:r>
              </a:p>
            </p:txBody>
          </p:sp>
        </mc:Choice>
        <mc:Fallback>
          <p:sp>
            <p:nvSpPr>
              <p:cNvPr id="5" name="Flowchart: Process 4">
                <a:extLst>
                  <a:ext uri="{FF2B5EF4-FFF2-40B4-BE49-F238E27FC236}">
                    <a16:creationId xmlns:a16="http://schemas.microsoft.com/office/drawing/2014/main" id="{0416FB93-CCA2-4DBB-A5E8-DA3E98C0DD61}"/>
                  </a:ext>
                </a:extLst>
              </p:cNvPr>
              <p:cNvSpPr>
                <a:spLocks noRot="1" noChangeAspect="1" noMove="1" noResize="1" noEditPoints="1" noAdjustHandles="1" noChangeArrowheads="1" noChangeShapeType="1" noTextEdit="1"/>
              </p:cNvSpPr>
              <p:nvPr/>
            </p:nvSpPr>
            <p:spPr>
              <a:xfrm>
                <a:off x="961055" y="3429000"/>
                <a:ext cx="10907486" cy="3349689"/>
              </a:xfrm>
              <a:prstGeom prst="flowChartProcess">
                <a:avLst/>
              </a:prstGeom>
              <a:blipFill>
                <a:blip r:embed="rId3"/>
                <a:stretch>
                  <a:fillRect r="-112"/>
                </a:stretch>
              </a:blipFill>
            </p:spPr>
            <p:txBody>
              <a:bodyPr/>
              <a:lstStyle/>
              <a:p>
                <a:r>
                  <a:rPr lang="en-US">
                    <a:noFill/>
                  </a:rPr>
                  <a:t> </a:t>
                </a:r>
              </a:p>
            </p:txBody>
          </p:sp>
        </mc:Fallback>
      </mc:AlternateContent>
    </p:spTree>
    <p:extLst>
      <p:ext uri="{BB962C8B-B14F-4D97-AF65-F5344CB8AC3E}">
        <p14:creationId xmlns:p14="http://schemas.microsoft.com/office/powerpoint/2010/main" val="2998706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DF36519-0F57-4AC7-8A5B-A6FA2B0FDCB4}"/>
              </a:ext>
            </a:extLst>
          </p:cNvPr>
          <p:cNvPicPr>
            <a:picLocks noChangeAspect="1"/>
          </p:cNvPicPr>
          <p:nvPr/>
        </p:nvPicPr>
        <p:blipFill>
          <a:blip r:embed="rId2"/>
          <a:stretch>
            <a:fillRect/>
          </a:stretch>
        </p:blipFill>
        <p:spPr>
          <a:xfrm>
            <a:off x="0" y="-24695"/>
            <a:ext cx="12192000" cy="6907391"/>
          </a:xfrm>
          <a:prstGeom prst="rect">
            <a:avLst/>
          </a:prstGeom>
        </p:spPr>
      </p:pic>
    </p:spTree>
    <p:extLst>
      <p:ext uri="{BB962C8B-B14F-4D97-AF65-F5344CB8AC3E}">
        <p14:creationId xmlns:p14="http://schemas.microsoft.com/office/powerpoint/2010/main" val="28532094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rocess 4">
            <a:extLst>
              <a:ext uri="{FF2B5EF4-FFF2-40B4-BE49-F238E27FC236}">
                <a16:creationId xmlns:a16="http://schemas.microsoft.com/office/drawing/2014/main" id="{E889DF6E-7715-4F7C-A5B3-41E95F3AEE15}"/>
              </a:ext>
            </a:extLst>
          </p:cNvPr>
          <p:cNvSpPr/>
          <p:nvPr/>
        </p:nvSpPr>
        <p:spPr>
          <a:xfrm>
            <a:off x="615820" y="186611"/>
            <a:ext cx="2827175" cy="569168"/>
          </a:xfrm>
          <a:prstGeom prst="flowChartProcess">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latin typeface="Times New Roman" panose="02020603050405020304" pitchFamily="18" charset="0"/>
                <a:cs typeface="Times New Roman" panose="02020603050405020304" pitchFamily="18" charset="0"/>
              </a:rPr>
              <a:t>Thực hành 1:</a:t>
            </a:r>
          </a:p>
        </p:txBody>
      </p:sp>
      <p:sp>
        <p:nvSpPr>
          <p:cNvPr id="6" name="TextBox 5">
            <a:extLst>
              <a:ext uri="{FF2B5EF4-FFF2-40B4-BE49-F238E27FC236}">
                <a16:creationId xmlns:a16="http://schemas.microsoft.com/office/drawing/2014/main" id="{2BE000FB-FB3A-45D5-B4DB-C86375DB130C}"/>
              </a:ext>
            </a:extLst>
          </p:cNvPr>
          <p:cNvSpPr txBox="1"/>
          <p:nvPr/>
        </p:nvSpPr>
        <p:spPr>
          <a:xfrm>
            <a:off x="615820" y="1063690"/>
            <a:ext cx="10636898" cy="2523768"/>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buAutoNum type="alphaLcParenR"/>
            </a:pPr>
            <a:r>
              <a:rPr lang="en-US" sz="2800">
                <a:solidFill>
                  <a:schemeClr val="tx1"/>
                </a:solidFill>
                <a:latin typeface="Times New Roman" panose="02020603050405020304" pitchFamily="18" charset="0"/>
                <a:cs typeface="Times New Roman" panose="02020603050405020304" pitchFamily="18" charset="0"/>
              </a:rPr>
              <a:t>Cho biết hai đại lượng f là x liên hệ với nhau theo công thức f = 5x. Hãy cho biết đại lượng x có tỉ lệ thuận với đại lượng f hay không? Hệ số tỉ lệ là bao nhiêu?</a:t>
            </a:r>
          </a:p>
          <a:p>
            <a:pPr marL="342900" indent="-342900">
              <a:buAutoNum type="alphaLcParenR"/>
            </a:pPr>
            <a:r>
              <a:rPr lang="en-US" sz="2800">
                <a:solidFill>
                  <a:schemeClr val="tx1"/>
                </a:solidFill>
                <a:latin typeface="Times New Roman" panose="02020603050405020304" pitchFamily="18" charset="0"/>
                <a:cs typeface="Times New Roman" panose="02020603050405020304" pitchFamily="18" charset="0"/>
              </a:rPr>
              <a:t>Cho đại lượng P tỉ lệ thuận với đại lượng m theo hệ số tỉ lệ g = 9,8. Hãy viết công thức tính P theo m.</a:t>
            </a:r>
          </a:p>
          <a:p>
            <a:endParaRPr lang="en-US">
              <a:solidFill>
                <a:schemeClr val="tx1"/>
              </a:solidFill>
            </a:endParaRPr>
          </a:p>
        </p:txBody>
      </p:sp>
      <p:sp>
        <p:nvSpPr>
          <p:cNvPr id="7" name="Flowchart: Process 6">
            <a:extLst>
              <a:ext uri="{FF2B5EF4-FFF2-40B4-BE49-F238E27FC236}">
                <a16:creationId xmlns:a16="http://schemas.microsoft.com/office/drawing/2014/main" id="{AAFB832D-D989-4DF5-96D9-991670588DE7}"/>
              </a:ext>
            </a:extLst>
          </p:cNvPr>
          <p:cNvSpPr/>
          <p:nvPr/>
        </p:nvSpPr>
        <p:spPr>
          <a:xfrm>
            <a:off x="615820" y="3923360"/>
            <a:ext cx="10636898" cy="1586204"/>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solidFill>
                  <a:srgbClr val="C00000"/>
                </a:solidFill>
                <a:latin typeface="Times New Roman" panose="02020603050405020304" pitchFamily="18" charset="0"/>
                <a:cs typeface="Times New Roman" panose="02020603050405020304" pitchFamily="18" charset="0"/>
              </a:rPr>
              <a:t>Giải:</a:t>
            </a:r>
          </a:p>
          <a:p>
            <a:pPr marL="342900" indent="-342900">
              <a:buAutoNum type="alphaLcParenR"/>
            </a:pPr>
            <a:r>
              <a:rPr lang="en-US" sz="3200">
                <a:solidFill>
                  <a:schemeClr val="tx1"/>
                </a:solidFill>
                <a:latin typeface="Times New Roman" panose="02020603050405020304" pitchFamily="18" charset="0"/>
                <a:cs typeface="Times New Roman" panose="02020603050405020304" pitchFamily="18" charset="0"/>
              </a:rPr>
              <a:t>Đại lượng x tỉ lệ thuận với đại lượng f. Hệ số tỉ lệ là 5.</a:t>
            </a:r>
          </a:p>
          <a:p>
            <a:pPr marL="342900" indent="-342900">
              <a:buAutoNum type="alphaLcParenR"/>
            </a:pPr>
            <a:r>
              <a:rPr lang="en-US" sz="3200">
                <a:solidFill>
                  <a:schemeClr val="tx1"/>
                </a:solidFill>
                <a:latin typeface="Times New Roman" panose="02020603050405020304" pitchFamily="18" charset="0"/>
                <a:cs typeface="Times New Roman" panose="02020603050405020304" pitchFamily="18" charset="0"/>
              </a:rPr>
              <a:t>P tỉ lệ thuận với m theo hệ số 9,8 nên có: P = 9,8m.</a:t>
            </a:r>
          </a:p>
        </p:txBody>
      </p:sp>
    </p:spTree>
    <p:extLst>
      <p:ext uri="{BB962C8B-B14F-4D97-AF65-F5344CB8AC3E}">
        <p14:creationId xmlns:p14="http://schemas.microsoft.com/office/powerpoint/2010/main" val="36595973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Flowchart: Process 3">
                <a:extLst>
                  <a:ext uri="{FF2B5EF4-FFF2-40B4-BE49-F238E27FC236}">
                    <a16:creationId xmlns:a16="http://schemas.microsoft.com/office/drawing/2014/main" id="{F1D92188-69C9-4557-92AA-44964E177FB0}"/>
                  </a:ext>
                </a:extLst>
              </p:cNvPr>
              <p:cNvSpPr/>
              <p:nvPr/>
            </p:nvSpPr>
            <p:spPr>
              <a:xfrm>
                <a:off x="455644" y="74645"/>
                <a:ext cx="11280711" cy="2845836"/>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C00000"/>
                    </a:solidFill>
                    <a:latin typeface="Times New Roman" panose="02020603050405020304" pitchFamily="18" charset="0"/>
                    <a:cs typeface="Times New Roman" panose="02020603050405020304" pitchFamily="18" charset="0"/>
                  </a:rPr>
                  <a:t>Vận dụng 1: </a:t>
                </a:r>
              </a:p>
              <a:p>
                <a:r>
                  <a:rPr lang="en-US" sz="2800">
                    <a:solidFill>
                      <a:schemeClr val="tx1"/>
                    </a:solidFill>
                    <a:latin typeface="Times New Roman" panose="02020603050405020304" pitchFamily="18" charset="0"/>
                    <a:cs typeface="Times New Roman" panose="02020603050405020304" pitchFamily="18" charset="0"/>
                  </a:rPr>
                  <a:t>Cho biết khối lượng mỗi mét khối của một số kim loại như sau:</a:t>
                </a:r>
              </a:p>
              <a:p>
                <a:r>
                  <a:rPr lang="en-US" sz="2800">
                    <a:solidFill>
                      <a:schemeClr val="tx1"/>
                    </a:solidFill>
                    <a:latin typeface="Times New Roman" panose="02020603050405020304" pitchFamily="18" charset="0"/>
                    <a:cs typeface="Times New Roman" panose="02020603050405020304" pitchFamily="18" charset="0"/>
                  </a:rPr>
                  <a:t>		Đồng: 8 900 kg; 	Vàng: 19 300 kg;	  Bạc: 10 500 kg</a:t>
                </a:r>
              </a:p>
              <a:p>
                <a:r>
                  <a:rPr lang="en-US" sz="2800">
                    <a:solidFill>
                      <a:schemeClr val="tx1"/>
                    </a:solidFill>
                    <a:latin typeface="Times New Roman" panose="02020603050405020304" pitchFamily="18" charset="0"/>
                    <a:cs typeface="Times New Roman" panose="02020603050405020304" pitchFamily="18" charset="0"/>
                  </a:rPr>
                  <a:t>Hãy viết công thức tính khối lượng m kilôgam theo thể tích V </a:t>
                </a:r>
                <a14:m>
                  <m:oMath xmlns:m="http://schemas.openxmlformats.org/officeDocument/2006/math">
                    <m:d>
                      <m:dPr>
                        <m:ctrlPr>
                          <a:rPr lang="en-US" sz="2800" b="0" i="1" smtClean="0">
                            <a:solidFill>
                              <a:schemeClr val="tx1"/>
                            </a:solidFill>
                            <a:latin typeface="Cambria Math" panose="02040503050406030204" pitchFamily="18" charset="0"/>
                          </a:rPr>
                        </m:ctrlPr>
                      </m:dPr>
                      <m:e>
                        <m:sSup>
                          <m:sSupPr>
                            <m:ctrlPr>
                              <a:rPr lang="en-US" sz="2800" b="0" i="1" smtClean="0">
                                <a:solidFill>
                                  <a:schemeClr val="tx1"/>
                                </a:solidFill>
                                <a:latin typeface="Cambria Math" panose="02040503050406030204" pitchFamily="18" charset="0"/>
                              </a:rPr>
                            </m:ctrlPr>
                          </m:sSupPr>
                          <m:e>
                            <m:r>
                              <a:rPr lang="en-US" sz="2800" b="0" i="1" smtClean="0">
                                <a:solidFill>
                                  <a:schemeClr val="tx1"/>
                                </a:solidFill>
                                <a:latin typeface="Cambria Math" panose="02040503050406030204" pitchFamily="18" charset="0"/>
                              </a:rPr>
                              <m:t>𝑚</m:t>
                            </m:r>
                          </m:e>
                          <m:sup>
                            <m:r>
                              <a:rPr lang="en-US" sz="2800" b="0" i="1" smtClean="0">
                                <a:solidFill>
                                  <a:schemeClr val="tx1"/>
                                </a:solidFill>
                                <a:latin typeface="Cambria Math" panose="02040503050406030204" pitchFamily="18" charset="0"/>
                              </a:rPr>
                              <m:t>3</m:t>
                            </m:r>
                          </m:sup>
                        </m:sSup>
                      </m:e>
                    </m:d>
                  </m:oMath>
                </a14:m>
                <a:r>
                  <a:rPr lang="en-US" sz="2800">
                    <a:solidFill>
                      <a:schemeClr val="tx1"/>
                    </a:solidFill>
                    <a:latin typeface="Times New Roman" panose="02020603050405020304" pitchFamily="18" charset="0"/>
                    <a:cs typeface="Times New Roman" panose="02020603050405020304" pitchFamily="18" charset="0"/>
                  </a:rPr>
                  <a:t> của mỗi kim loại và cho biết m tỉ lệ thuận với V theo hệ số tỉ lệ là bao nhiêu?</a:t>
                </a:r>
              </a:p>
            </p:txBody>
          </p:sp>
        </mc:Choice>
        <mc:Fallback>
          <p:sp>
            <p:nvSpPr>
              <p:cNvPr id="4" name="Flowchart: Process 3">
                <a:extLst>
                  <a:ext uri="{FF2B5EF4-FFF2-40B4-BE49-F238E27FC236}">
                    <a16:creationId xmlns:a16="http://schemas.microsoft.com/office/drawing/2014/main" id="{F1D92188-69C9-4557-92AA-44964E177FB0}"/>
                  </a:ext>
                </a:extLst>
              </p:cNvPr>
              <p:cNvSpPr>
                <a:spLocks noRot="1" noChangeAspect="1" noMove="1" noResize="1" noEditPoints="1" noAdjustHandles="1" noChangeArrowheads="1" noChangeShapeType="1" noTextEdit="1"/>
              </p:cNvSpPr>
              <p:nvPr/>
            </p:nvSpPr>
            <p:spPr>
              <a:xfrm>
                <a:off x="455644" y="74645"/>
                <a:ext cx="11280711" cy="2845836"/>
              </a:xfrm>
              <a:prstGeom prst="flowChartProcess">
                <a:avLst/>
              </a:prstGeom>
              <a:blipFill>
                <a:blip r:embed="rId2"/>
                <a:stretch>
                  <a:fillRect l="-1080"/>
                </a:stretch>
              </a:blipFill>
            </p:spPr>
            <p:txBody>
              <a:bodyPr/>
              <a:lstStyle/>
              <a:p>
                <a:r>
                  <a:rPr lang="en-US">
                    <a:noFill/>
                  </a:rPr>
                  <a:t> </a:t>
                </a:r>
              </a:p>
            </p:txBody>
          </p:sp>
        </mc:Fallback>
      </mc:AlternateContent>
      <p:sp>
        <p:nvSpPr>
          <p:cNvPr id="7" name="Flowchart: Process 6">
            <a:extLst>
              <a:ext uri="{FF2B5EF4-FFF2-40B4-BE49-F238E27FC236}">
                <a16:creationId xmlns:a16="http://schemas.microsoft.com/office/drawing/2014/main" id="{AAA62AFE-6A82-46EE-9761-A764DE942689}"/>
              </a:ext>
            </a:extLst>
          </p:cNvPr>
          <p:cNvSpPr/>
          <p:nvPr/>
        </p:nvSpPr>
        <p:spPr>
          <a:xfrm>
            <a:off x="455644" y="3191070"/>
            <a:ext cx="11280711" cy="2183363"/>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tx1"/>
              </a:solidFill>
              <a:latin typeface="Times New Roman" panose="02020603050405020304" pitchFamily="18" charset="0"/>
              <a:cs typeface="Times New Roman" panose="02020603050405020304" pitchFamily="18" charset="0"/>
            </a:endParaRPr>
          </a:p>
          <a:p>
            <a:pPr algn="ctr"/>
            <a:r>
              <a:rPr lang="en-US" sz="3200" b="1">
                <a:solidFill>
                  <a:srgbClr val="C00000"/>
                </a:solidFill>
                <a:latin typeface="Times New Roman" panose="02020603050405020304" pitchFamily="18" charset="0"/>
                <a:cs typeface="Times New Roman" panose="02020603050405020304" pitchFamily="18" charset="0"/>
              </a:rPr>
              <a:t>Giải:</a:t>
            </a:r>
          </a:p>
          <a:p>
            <a:r>
              <a:rPr lang="en-US" sz="3200">
                <a:solidFill>
                  <a:schemeClr val="tx1"/>
                </a:solidFill>
                <a:latin typeface="Times New Roman" panose="02020603050405020304" pitchFamily="18" charset="0"/>
                <a:cs typeface="Times New Roman" panose="02020603050405020304" pitchFamily="18" charset="0"/>
              </a:rPr>
              <a:t>Đồng: m =  8900V, m tỉ lệ thuận với V theo hệ số tỉ lệ là 8900.</a:t>
            </a:r>
          </a:p>
          <a:p>
            <a:r>
              <a:rPr lang="en-US" sz="3200">
                <a:solidFill>
                  <a:schemeClr val="tx1"/>
                </a:solidFill>
                <a:latin typeface="Times New Roman" panose="02020603050405020304" pitchFamily="18" charset="0"/>
                <a:cs typeface="Times New Roman" panose="02020603050405020304" pitchFamily="18" charset="0"/>
              </a:rPr>
              <a:t>Vàng: m =  19300V, m tỉ lệ thuận với V theo hệ số tỉ lệ là 19300.</a:t>
            </a:r>
          </a:p>
          <a:p>
            <a:r>
              <a:rPr lang="en-US" sz="3200">
                <a:solidFill>
                  <a:schemeClr val="tx1"/>
                </a:solidFill>
                <a:latin typeface="Times New Roman" panose="02020603050405020304" pitchFamily="18" charset="0"/>
                <a:cs typeface="Times New Roman" panose="02020603050405020304" pitchFamily="18" charset="0"/>
              </a:rPr>
              <a:t>Bạc: m =  10500V, m tỉ lệ thuận với V theo hệ số tỉ lệ là 10500.</a:t>
            </a:r>
          </a:p>
          <a:p>
            <a:pPr algn="ctr"/>
            <a:endParaRPr lang="en-US">
              <a:solidFill>
                <a:schemeClr val="tx1"/>
              </a:solidFill>
            </a:endParaRPr>
          </a:p>
          <a:p>
            <a:pPr algn="ctr"/>
            <a:endParaRPr lang="en-US">
              <a:solidFill>
                <a:schemeClr val="tx1"/>
              </a:solidFill>
            </a:endParaRPr>
          </a:p>
        </p:txBody>
      </p:sp>
    </p:spTree>
    <p:extLst>
      <p:ext uri="{BB962C8B-B14F-4D97-AF65-F5344CB8AC3E}">
        <p14:creationId xmlns:p14="http://schemas.microsoft.com/office/powerpoint/2010/main" val="13612607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9">
            <a:extLst>
              <a:ext uri="{FF2B5EF4-FFF2-40B4-BE49-F238E27FC236}">
                <a16:creationId xmlns:a16="http://schemas.microsoft.com/office/drawing/2014/main" id="{B5DEA363-8DA1-416A-9E24-6C11D4AEA757}"/>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Rectangle 11">
            <a:extLst>
              <a:ext uri="{FF2B5EF4-FFF2-40B4-BE49-F238E27FC236}">
                <a16:creationId xmlns:a16="http://schemas.microsoft.com/office/drawing/2014/main" id="{49745F8D-8C8C-4FA0-9609-8DCCC8ADAE5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Rectangle 13">
            <a:extLst>
              <a:ext uri="{FF2B5EF4-FFF2-40B4-BE49-F238E27FC236}">
                <a16:creationId xmlns:a16="http://schemas.microsoft.com/office/drawing/2014/main" id="{180B8121-2A6F-46D9-B9A1-B8A6CF316B5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20" name="Group 19">
            <a:extLst>
              <a:ext uri="{FF2B5EF4-FFF2-40B4-BE49-F238E27FC236}">
                <a16:creationId xmlns:a16="http://schemas.microsoft.com/office/drawing/2014/main" id="{800F7F62-0A17-4AC5-BBAB-97779A77E51E}"/>
              </a:ext>
            </a:extLst>
          </p:cNvPr>
          <p:cNvGrpSpPr/>
          <p:nvPr/>
        </p:nvGrpSpPr>
        <p:grpSpPr>
          <a:xfrm>
            <a:off x="0" y="598455"/>
            <a:ext cx="12192000" cy="3970318"/>
            <a:chOff x="569167" y="562607"/>
            <a:chExt cx="10618237" cy="3639711"/>
          </a:xfrm>
        </p:grpSpPr>
        <p:grpSp>
          <p:nvGrpSpPr>
            <p:cNvPr id="17" name="Group 16">
              <a:extLst>
                <a:ext uri="{FF2B5EF4-FFF2-40B4-BE49-F238E27FC236}">
                  <a16:creationId xmlns:a16="http://schemas.microsoft.com/office/drawing/2014/main" id="{F1CAE400-3CFC-4A70-A266-55153C4520E3}"/>
                </a:ext>
              </a:extLst>
            </p:cNvPr>
            <p:cNvGrpSpPr/>
            <p:nvPr/>
          </p:nvGrpSpPr>
          <p:grpSpPr>
            <a:xfrm>
              <a:off x="569167" y="562607"/>
              <a:ext cx="10618237" cy="3639711"/>
              <a:chOff x="569167" y="562607"/>
              <a:chExt cx="10618237" cy="3639711"/>
            </a:xfrm>
          </p:grpSpPr>
          <p:grpSp>
            <p:nvGrpSpPr>
              <p:cNvPr id="14" name="Group 13">
                <a:extLst>
                  <a:ext uri="{FF2B5EF4-FFF2-40B4-BE49-F238E27FC236}">
                    <a16:creationId xmlns:a16="http://schemas.microsoft.com/office/drawing/2014/main" id="{72E628E8-FFAA-4695-83BA-1DA24C0FDBD4}"/>
                  </a:ext>
                </a:extLst>
              </p:cNvPr>
              <p:cNvGrpSpPr/>
              <p:nvPr/>
            </p:nvGrpSpPr>
            <p:grpSpPr>
              <a:xfrm>
                <a:off x="569167" y="562607"/>
                <a:ext cx="10618237" cy="3639711"/>
                <a:chOff x="569167" y="562607"/>
                <a:chExt cx="10618237" cy="3639711"/>
              </a:xfrm>
            </p:grpSpPr>
            <p:graphicFrame>
              <p:nvGraphicFramePr>
                <p:cNvPr id="12" name="Object 11">
                  <a:extLst>
                    <a:ext uri="{FF2B5EF4-FFF2-40B4-BE49-F238E27FC236}">
                      <a16:creationId xmlns:a16="http://schemas.microsoft.com/office/drawing/2014/main" id="{D6AB8B8A-9BCE-4D8D-BDFF-6156D9473DE9}"/>
                    </a:ext>
                  </a:extLst>
                </p:cNvPr>
                <p:cNvGraphicFramePr>
                  <a:graphicFrameLocks noChangeAspect="1"/>
                </p:cNvGraphicFramePr>
                <p:nvPr>
                  <p:extLst>
                    <p:ext uri="{D42A27DB-BD31-4B8C-83A1-F6EECF244321}">
                      <p14:modId xmlns:p14="http://schemas.microsoft.com/office/powerpoint/2010/main" val="1085972931"/>
                    </p:ext>
                  </p:extLst>
                </p:nvPr>
              </p:nvGraphicFramePr>
              <p:xfrm>
                <a:off x="1996753" y="860448"/>
                <a:ext cx="1716832" cy="1128204"/>
              </p:xfrm>
              <a:graphic>
                <a:graphicData uri="http://schemas.openxmlformats.org/presentationml/2006/ole">
                  <mc:AlternateContent xmlns:mc="http://schemas.openxmlformats.org/markup-compatibility/2006">
                    <mc:Choice xmlns:v="urn:schemas-microsoft-com:vml" Requires="v">
                      <p:oleObj spid="_x0000_s1038" name="Equation" r:id="rId3" imgW="660240" imgH="431640" progId="Equation.DSMT4">
                        <p:embed/>
                      </p:oleObj>
                    </mc:Choice>
                    <mc:Fallback>
                      <p:oleObj name="Equation" r:id="rId3" imgW="660240" imgH="431640" progId="Equation.DSMT4">
                        <p:embed/>
                        <p:pic>
                          <p:nvPicPr>
                            <p:cNvPr id="0" name="Object 8"/>
                            <p:cNvPicPr>
                              <a:picLocks noChangeAspect="1" noChangeArrowheads="1"/>
                            </p:cNvPicPr>
                            <p:nvPr/>
                          </p:nvPicPr>
                          <p:blipFill>
                            <a:blip r:embed="rId4"/>
                            <a:srcRect/>
                            <a:stretch>
                              <a:fillRect/>
                            </a:stretch>
                          </p:blipFill>
                          <p:spPr bwMode="auto">
                            <a:xfrm>
                              <a:off x="1996753" y="860448"/>
                              <a:ext cx="1716832" cy="1128204"/>
                            </a:xfrm>
                            <a:prstGeom prst="rect">
                              <a:avLst/>
                            </a:prstGeom>
                            <a:noFill/>
                          </p:spPr>
                        </p:pic>
                      </p:oleObj>
                    </mc:Fallback>
                  </mc:AlternateContent>
                </a:graphicData>
              </a:graphic>
            </p:graphicFrame>
            <p:sp>
              <p:nvSpPr>
                <p:cNvPr id="13" name="TextBox 12">
                  <a:extLst>
                    <a:ext uri="{FF2B5EF4-FFF2-40B4-BE49-F238E27FC236}">
                      <a16:creationId xmlns:a16="http://schemas.microsoft.com/office/drawing/2014/main" id="{E2B72424-21F5-4A35-AFB2-10D3C748EEBF}"/>
                    </a:ext>
                  </a:extLst>
                </p:cNvPr>
                <p:cNvSpPr txBox="1"/>
                <p:nvPr/>
              </p:nvSpPr>
              <p:spPr>
                <a:xfrm>
                  <a:off x="569167" y="562607"/>
                  <a:ext cx="10618237" cy="3639711"/>
                </a:xfrm>
                <a:prstGeom prst="rect">
                  <a:avLst/>
                </a:prstGeom>
                <a:noFill/>
              </p:spPr>
              <p:txBody>
                <a:bodyPr wrap="square" rtlCol="0">
                  <a:spAutoFit/>
                </a:bodyPr>
                <a:lstStyle/>
                <a:p>
                  <a:br>
                    <a:rPr lang="en-US" sz="2800" b="1">
                      <a:solidFill>
                        <a:srgbClr val="C00000"/>
                      </a:solidFill>
                      <a:latin typeface="Times New Roman" panose="02020603050405020304" pitchFamily="18" charset="0"/>
                      <a:cs typeface="Times New Roman" panose="02020603050405020304" pitchFamily="18" charset="0"/>
                    </a:rPr>
                  </a:br>
                  <a:r>
                    <a:rPr lang="en-US" sz="2800" b="1">
                      <a:latin typeface="Times New Roman" panose="02020603050405020304" pitchFamily="18" charset="0"/>
                      <a:cs typeface="Times New Roman" panose="02020603050405020304" pitchFamily="18" charset="0"/>
                    </a:rPr>
                    <a:t>a) Ta có</a:t>
                  </a:r>
                </a:p>
                <a:p>
                  <a:endParaRPr lang="en-US" sz="2800" b="1">
                    <a:latin typeface="Times New Roman" panose="02020603050405020304" pitchFamily="18" charset="0"/>
                    <a:cs typeface="Times New Roman" panose="02020603050405020304" pitchFamily="18" charset="0"/>
                  </a:endParaRPr>
                </a:p>
                <a:p>
                  <a:endParaRPr lang="en-US" sz="2800" b="1">
                    <a:latin typeface="Times New Roman" panose="02020603050405020304" pitchFamily="18" charset="0"/>
                    <a:cs typeface="Times New Roman" panose="02020603050405020304" pitchFamily="18" charset="0"/>
                  </a:endParaRPr>
                </a:p>
                <a:p>
                  <a:r>
                    <a:rPr lang="en-US" sz="2800" b="1">
                      <a:latin typeface="Times New Roman" panose="02020603050405020304" pitchFamily="18" charset="0"/>
                      <a:cs typeface="Times New Roman" panose="02020603050405020304" pitchFamily="18" charset="0"/>
                    </a:rPr>
                    <a:t>b) </a:t>
                  </a:r>
                </a:p>
                <a:p>
                  <a:endParaRPr lang="en-US" sz="2800" b="1">
                    <a:latin typeface="Times New Roman" panose="02020603050405020304" pitchFamily="18" charset="0"/>
                    <a:cs typeface="Times New Roman" panose="02020603050405020304" pitchFamily="18" charset="0"/>
                  </a:endParaRPr>
                </a:p>
                <a:p>
                  <a:r>
                    <a:rPr lang="en-US" sz="2800" b="1">
                      <a:latin typeface="Times New Roman" panose="02020603050405020304" pitchFamily="18" charset="0"/>
                      <a:cs typeface="Times New Roman" panose="02020603050405020304" pitchFamily="18" charset="0"/>
                    </a:rPr>
                    <a:t>c) Ta có: </a:t>
                  </a:r>
                </a:p>
                <a:p>
                  <a:endParaRPr lang="en-US" sz="2800" b="1">
                    <a:latin typeface="Times New Roman" panose="02020603050405020304" pitchFamily="18" charset="0"/>
                    <a:cs typeface="Times New Roman" panose="02020603050405020304" pitchFamily="18" charset="0"/>
                  </a:endParaRPr>
                </a:p>
                <a:p>
                  <a:endParaRPr lang="en-US" sz="2800" b="1">
                    <a:latin typeface="Times New Roman" panose="02020603050405020304" pitchFamily="18" charset="0"/>
                    <a:cs typeface="Times New Roman" panose="02020603050405020304" pitchFamily="18" charset="0"/>
                  </a:endParaRPr>
                </a:p>
              </p:txBody>
            </p:sp>
          </p:grpSp>
          <p:graphicFrame>
            <p:nvGraphicFramePr>
              <p:cNvPr id="16" name="Object 15">
                <a:extLst>
                  <a:ext uri="{FF2B5EF4-FFF2-40B4-BE49-F238E27FC236}">
                    <a16:creationId xmlns:a16="http://schemas.microsoft.com/office/drawing/2014/main" id="{E6FF3B66-DF09-4B47-99E1-3AF99E3B2FF1}"/>
                  </a:ext>
                </a:extLst>
              </p:cNvPr>
              <p:cNvGraphicFramePr>
                <a:graphicFrameLocks noChangeAspect="1"/>
              </p:cNvGraphicFramePr>
              <p:nvPr>
                <p:extLst>
                  <p:ext uri="{D42A27DB-BD31-4B8C-83A1-F6EECF244321}">
                    <p14:modId xmlns:p14="http://schemas.microsoft.com/office/powerpoint/2010/main" val="2750183018"/>
                  </p:ext>
                </p:extLst>
              </p:nvPr>
            </p:nvGraphicFramePr>
            <p:xfrm>
              <a:off x="1352939" y="2325668"/>
              <a:ext cx="3424419" cy="519938"/>
            </p:xfrm>
            <a:graphic>
              <a:graphicData uri="http://schemas.openxmlformats.org/presentationml/2006/ole">
                <mc:AlternateContent xmlns:mc="http://schemas.openxmlformats.org/markup-compatibility/2006">
                  <mc:Choice xmlns:v="urn:schemas-microsoft-com:vml" Requires="v">
                    <p:oleObj spid="_x0000_s1039" name="Equation" r:id="rId5" imgW="1549080" imgH="228600" progId="Equation.DSMT4">
                      <p:embed/>
                    </p:oleObj>
                  </mc:Choice>
                  <mc:Fallback>
                    <p:oleObj name="Equation" r:id="rId5" imgW="1549080" imgH="228600" progId="Equation.DSMT4">
                      <p:embed/>
                      <p:pic>
                        <p:nvPicPr>
                          <p:cNvPr id="0" name="Object 10"/>
                          <p:cNvPicPr>
                            <a:picLocks noChangeAspect="1" noChangeArrowheads="1"/>
                          </p:cNvPicPr>
                          <p:nvPr/>
                        </p:nvPicPr>
                        <p:blipFill>
                          <a:blip r:embed="rId6"/>
                          <a:srcRect/>
                          <a:stretch>
                            <a:fillRect/>
                          </a:stretch>
                        </p:blipFill>
                        <p:spPr bwMode="auto">
                          <a:xfrm>
                            <a:off x="1352939" y="2325668"/>
                            <a:ext cx="3424419" cy="519938"/>
                          </a:xfrm>
                          <a:prstGeom prst="rect">
                            <a:avLst/>
                          </a:prstGeom>
                          <a:noFill/>
                        </p:spPr>
                      </p:pic>
                    </p:oleObj>
                  </mc:Fallback>
                </mc:AlternateContent>
              </a:graphicData>
            </a:graphic>
          </p:graphicFrame>
        </p:grpSp>
        <p:graphicFrame>
          <p:nvGraphicFramePr>
            <p:cNvPr id="19" name="Object 18">
              <a:extLst>
                <a:ext uri="{FF2B5EF4-FFF2-40B4-BE49-F238E27FC236}">
                  <a16:creationId xmlns:a16="http://schemas.microsoft.com/office/drawing/2014/main" id="{1FF74085-7799-46E1-A09F-E757584C9DD0}"/>
                </a:ext>
              </a:extLst>
            </p:cNvPr>
            <p:cNvGraphicFramePr>
              <a:graphicFrameLocks noChangeAspect="1"/>
            </p:cNvGraphicFramePr>
            <p:nvPr>
              <p:extLst>
                <p:ext uri="{D42A27DB-BD31-4B8C-83A1-F6EECF244321}">
                  <p14:modId xmlns:p14="http://schemas.microsoft.com/office/powerpoint/2010/main" val="222364748"/>
                </p:ext>
              </p:extLst>
            </p:nvPr>
          </p:nvGraphicFramePr>
          <p:xfrm>
            <a:off x="2164702" y="3050057"/>
            <a:ext cx="2351314" cy="872261"/>
          </p:xfrm>
          <a:graphic>
            <a:graphicData uri="http://schemas.openxmlformats.org/presentationml/2006/ole">
              <mc:AlternateContent xmlns:mc="http://schemas.openxmlformats.org/markup-compatibility/2006">
                <mc:Choice xmlns:v="urn:schemas-microsoft-com:vml" Requires="v">
                  <p:oleObj spid="_x0000_s1040" name="Equation" r:id="rId7" imgW="1180588" imgH="431613" progId="Equation.DSMT4">
                    <p:embed/>
                  </p:oleObj>
                </mc:Choice>
                <mc:Fallback>
                  <p:oleObj name="Equation" r:id="rId7" imgW="1180588" imgH="431613"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4702" y="3050057"/>
                          <a:ext cx="2351314" cy="872261"/>
                        </a:xfrm>
                        <a:prstGeom prst="rect">
                          <a:avLst/>
                        </a:prstGeom>
                        <a:noFill/>
                      </p:spPr>
                    </p:pic>
                  </p:oleObj>
                </mc:Fallback>
              </mc:AlternateContent>
            </a:graphicData>
          </a:graphic>
        </p:graphicFrame>
      </p:grpSp>
      <p:sp>
        <p:nvSpPr>
          <p:cNvPr id="21" name="TextBox 20">
            <a:extLst>
              <a:ext uri="{FF2B5EF4-FFF2-40B4-BE49-F238E27FC236}">
                <a16:creationId xmlns:a16="http://schemas.microsoft.com/office/drawing/2014/main" id="{DCE2CDDA-E68A-4318-9CF4-D590708DC48A}"/>
              </a:ext>
            </a:extLst>
          </p:cNvPr>
          <p:cNvSpPr txBox="1"/>
          <p:nvPr/>
        </p:nvSpPr>
        <p:spPr>
          <a:xfrm>
            <a:off x="134224" y="159391"/>
            <a:ext cx="9664117" cy="954107"/>
          </a:xfrm>
          <a:prstGeom prst="rect">
            <a:avLst/>
          </a:prstGeom>
          <a:noFill/>
        </p:spPr>
        <p:txBody>
          <a:bodyPr wrap="square" rtlCol="0">
            <a:spAutoFit/>
          </a:bodyPr>
          <a:lstStyle/>
          <a:p>
            <a:r>
              <a:rPr lang="en-US" sz="2800" b="1">
                <a:solidFill>
                  <a:srgbClr val="C00000"/>
                </a:solidFill>
                <a:latin typeface="Times New Roman" panose="02020603050405020304" pitchFamily="18" charset="0"/>
                <a:cs typeface="Times New Roman" panose="02020603050405020304" pitchFamily="18" charset="0"/>
              </a:rPr>
              <a:t>2. Tính chất của các đại lượng tỉ lệ thuận:</a:t>
            </a:r>
            <a:br>
              <a:rPr lang="en-US" sz="2800" b="1">
                <a:solidFill>
                  <a:srgbClr val="C00000"/>
                </a:solidFill>
                <a:latin typeface="Times New Roman" panose="02020603050405020304" pitchFamily="18" charset="0"/>
                <a:cs typeface="Times New Roman" panose="02020603050405020304" pitchFamily="18" charset="0"/>
              </a:rPr>
            </a:br>
            <a:r>
              <a:rPr lang="en-US" sz="2800" b="1">
                <a:solidFill>
                  <a:srgbClr val="C00000"/>
                </a:solidFill>
                <a:latin typeface="Times New Roman" panose="02020603050405020304" pitchFamily="18" charset="0"/>
                <a:cs typeface="Times New Roman" panose="02020603050405020304" pitchFamily="18" charset="0"/>
              </a:rPr>
              <a:t>HĐKP2:</a:t>
            </a:r>
            <a:endParaRPr lang="en-US" sz="2800"/>
          </a:p>
        </p:txBody>
      </p:sp>
      <mc:AlternateContent xmlns:mc="http://schemas.openxmlformats.org/markup-compatibility/2006">
        <mc:Choice xmlns:a14="http://schemas.microsoft.com/office/drawing/2010/main" Requires="a14">
          <p:sp>
            <p:nvSpPr>
              <p:cNvPr id="22" name="TextBox 21">
                <a:extLst>
                  <a:ext uri="{FF2B5EF4-FFF2-40B4-BE49-F238E27FC236}">
                    <a16:creationId xmlns:a16="http://schemas.microsoft.com/office/drawing/2014/main" id="{B34CD478-DC8A-4782-B637-FD22CDB2A1A3}"/>
                  </a:ext>
                </a:extLst>
              </p:cNvPr>
              <p:cNvSpPr txBox="1"/>
              <p:nvPr/>
            </p:nvSpPr>
            <p:spPr>
              <a:xfrm>
                <a:off x="0" y="4308659"/>
                <a:ext cx="12057776" cy="2389950"/>
              </a:xfrm>
              <a:prstGeom prst="rect">
                <a:avLst/>
              </a:prstGeom>
              <a:noFill/>
            </p:spPr>
            <p:txBody>
              <a:bodyPr wrap="square" rtlCol="0">
                <a:spAutoFit/>
              </a:bodyPr>
              <a:lstStyle/>
              <a:p>
                <a:pPr marL="514350" indent="-514350">
                  <a:buFont typeface="Wingdings" panose="05000000000000000000" pitchFamily="2" charset="2"/>
                  <a:buChar char="v"/>
                </a:pPr>
                <a:r>
                  <a:rPr lang="en-US" sz="2800" b="1">
                    <a:latin typeface="Times New Roman" panose="02020603050405020304" pitchFamily="18" charset="0"/>
                    <a:cs typeface="Times New Roman" panose="02020603050405020304" pitchFamily="18" charset="0"/>
                  </a:rPr>
                  <a:t>Tính chất: Nếu hai đại lượng y và x tỉ lệ thuận với nhau thì:</a:t>
                </a:r>
              </a:p>
              <a:p>
                <a:pPr marL="457200" indent="-457200">
                  <a:buFontTx/>
                  <a:buChar char="-"/>
                </a:pPr>
                <a14:m>
                  <m:oMath xmlns:m="http://schemas.openxmlformats.org/officeDocument/2006/math">
                    <m:r>
                      <m:rPr>
                        <m:sty m:val="p"/>
                      </m:rPr>
                      <a:rPr lang="en-US" sz="2800" b="0" i="0" smtClean="0">
                        <a:latin typeface="Cambria Math" panose="02040503050406030204" pitchFamily="18" charset="0"/>
                        <a:cs typeface="Times New Roman" panose="02020603050405020304" pitchFamily="18" charset="0"/>
                      </a:rPr>
                      <m:t>T</m:t>
                    </m:r>
                    <m:r>
                      <a:rPr lang="en-US" sz="2800" b="0" i="0" smtClean="0">
                        <a:latin typeface="Cambria Math" panose="02040503050406030204" pitchFamily="18" charset="0"/>
                        <a:cs typeface="Times New Roman" panose="02020603050405020304" pitchFamily="18" charset="0"/>
                      </a:rPr>
                      <m:t>ỉ </m:t>
                    </m:r>
                    <m:r>
                      <m:rPr>
                        <m:sty m:val="p"/>
                      </m:rPr>
                      <a:rPr lang="en-US" sz="2800" b="0" i="0" smtClean="0">
                        <a:latin typeface="Cambria Math" panose="02040503050406030204" pitchFamily="18" charset="0"/>
                        <a:cs typeface="Times New Roman" panose="02020603050405020304" pitchFamily="18" charset="0"/>
                      </a:rPr>
                      <m:t>s</m:t>
                    </m:r>
                    <m:r>
                      <a:rPr lang="en-US" sz="2800" b="0" i="0" smtClean="0">
                        <a:latin typeface="Cambria Math" panose="02040503050406030204" pitchFamily="18" charset="0"/>
                        <a:cs typeface="Times New Roman" panose="02020603050405020304" pitchFamily="18" charset="0"/>
                      </a:rPr>
                      <m:t>ố </m:t>
                    </m:r>
                    <m:r>
                      <m:rPr>
                        <m:sty m:val="p"/>
                      </m:rPr>
                      <a:rPr lang="en-US" sz="2800" b="0" i="0" smtClean="0">
                        <a:latin typeface="Cambria Math" panose="02040503050406030204" pitchFamily="18" charset="0"/>
                        <a:cs typeface="Times New Roman" panose="02020603050405020304" pitchFamily="18" charset="0"/>
                      </a:rPr>
                      <m:t>hai</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gi</m:t>
                    </m:r>
                    <m:r>
                      <a:rPr lang="en-US" sz="2800" b="0" i="0" smtClean="0">
                        <a:latin typeface="Cambria Math" panose="02040503050406030204" pitchFamily="18" charset="0"/>
                        <a:cs typeface="Times New Roman" panose="02020603050405020304" pitchFamily="18" charset="0"/>
                      </a:rPr>
                      <m:t>á </m:t>
                    </m:r>
                    <m:r>
                      <m:rPr>
                        <m:sty m:val="p"/>
                      </m:rPr>
                      <a:rPr lang="en-US" sz="2800" b="0" i="0" smtClean="0">
                        <a:latin typeface="Cambria Math" panose="02040503050406030204" pitchFamily="18" charset="0"/>
                        <a:cs typeface="Times New Roman" panose="02020603050405020304" pitchFamily="18" charset="0"/>
                      </a:rPr>
                      <m:t>tr</m:t>
                    </m:r>
                    <m:r>
                      <a:rPr lang="en-US" sz="2800" b="0" i="0" smtClean="0">
                        <a:latin typeface="Cambria Math" panose="02040503050406030204" pitchFamily="18" charset="0"/>
                        <a:cs typeface="Times New Roman" panose="02020603050405020304" pitchFamily="18" charset="0"/>
                      </a:rPr>
                      <m:t>ị </m:t>
                    </m:r>
                    <m:r>
                      <m:rPr>
                        <m:sty m:val="p"/>
                      </m:rPr>
                      <a:rPr lang="en-US" sz="2800" b="0" i="0" smtClean="0">
                        <a:latin typeface="Cambria Math" panose="02040503050406030204" pitchFamily="18" charset="0"/>
                        <a:cs typeface="Times New Roman" panose="02020603050405020304" pitchFamily="18" charset="0"/>
                      </a:rPr>
                      <m:t>t</m:t>
                    </m:r>
                    <m:r>
                      <a:rPr lang="en-US" sz="2800" b="0" i="0" smtClean="0">
                        <a:latin typeface="Cambria Math" panose="02040503050406030204" pitchFamily="18" charset="0"/>
                        <a:cs typeface="Times New Roman" panose="02020603050405020304" pitchFamily="18" charset="0"/>
                      </a:rPr>
                      <m:t>ươ</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ứ</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c</m:t>
                    </m:r>
                    <m:r>
                      <a:rPr lang="en-US" sz="2800" b="0" i="0" smtClean="0">
                        <a:latin typeface="Cambria Math" panose="02040503050406030204" pitchFamily="18" charset="0"/>
                        <a:cs typeface="Times New Roman" panose="02020603050405020304" pitchFamily="18" charset="0"/>
                      </a:rPr>
                      <m:t>ủ</m:t>
                    </m:r>
                    <m:r>
                      <m:rPr>
                        <m:sty m:val="p"/>
                      </m:rPr>
                      <a:rPr lang="en-US" sz="2800" b="0" i="0" smtClean="0">
                        <a:latin typeface="Cambria Math" panose="02040503050406030204" pitchFamily="18" charset="0"/>
                        <a:cs typeface="Times New Roman" panose="02020603050405020304" pitchFamily="18" charset="0"/>
                      </a:rPr>
                      <m:t>a</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ch</m:t>
                    </m:r>
                    <m:r>
                      <a:rPr lang="en-US" sz="2800" b="0" i="0" smtClean="0">
                        <a:latin typeface="Cambria Math" panose="02040503050406030204" pitchFamily="18" charset="0"/>
                        <a:cs typeface="Times New Roman" panose="02020603050405020304" pitchFamily="18" charset="0"/>
                      </a:rPr>
                      <m:t>ú</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lu</m:t>
                    </m:r>
                    <m:r>
                      <a:rPr lang="en-US" sz="2800" b="0" i="0" smtClean="0">
                        <a:latin typeface="Cambria Math" panose="02040503050406030204" pitchFamily="18" charset="0"/>
                        <a:cs typeface="Times New Roman" panose="02020603050405020304" pitchFamily="18" charset="0"/>
                      </a:rPr>
                      <m:t>ô</m:t>
                    </m:r>
                    <m:r>
                      <m:rPr>
                        <m:sty m:val="p"/>
                      </m:rPr>
                      <a:rPr lang="en-US" sz="2800" b="0" i="0" smtClean="0">
                        <a:latin typeface="Cambria Math" panose="02040503050406030204" pitchFamily="18" charset="0"/>
                        <a:cs typeface="Times New Roman" panose="02020603050405020304" pitchFamily="18" charset="0"/>
                      </a:rPr>
                      <m:t>n</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kh</m:t>
                    </m:r>
                    <m:r>
                      <a:rPr lang="en-US" sz="2800" b="0" i="0" smtClean="0">
                        <a:latin typeface="Cambria Math" panose="02040503050406030204" pitchFamily="18" charset="0"/>
                        <a:cs typeface="Times New Roman" panose="02020603050405020304" pitchFamily="18" charset="0"/>
                      </a:rPr>
                      <m:t>ô</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đổ</m:t>
                    </m:r>
                    <m:r>
                      <m:rPr>
                        <m:sty m:val="p"/>
                      </m:rPr>
                      <a:rPr lang="en-US" sz="2800" b="0" i="0" smtClean="0">
                        <a:latin typeface="Cambria Math" panose="02040503050406030204" pitchFamily="18" charset="0"/>
                        <a:cs typeface="Times New Roman" panose="02020603050405020304" pitchFamily="18" charset="0"/>
                      </a:rPr>
                      <m:t>i</m:t>
                    </m:r>
                    <m:r>
                      <a:rPr lang="en-US" sz="2800" b="0" i="0" smtClean="0">
                        <a:latin typeface="Cambria Math" panose="02040503050406030204" pitchFamily="18" charset="0"/>
                        <a:cs typeface="Times New Roman" panose="02020603050405020304" pitchFamily="18" charset="0"/>
                      </a:rPr>
                      <m:t>: </m:t>
                    </m:r>
                    <m:f>
                      <m:fPr>
                        <m:ctrlPr>
                          <a:rPr lang="en-US" sz="2800" i="1" smtClean="0">
                            <a:latin typeface="Cambria Math" panose="02040503050406030204" pitchFamily="18" charset="0"/>
                            <a:cs typeface="Times New Roman" panose="02020603050405020304" pitchFamily="18" charset="0"/>
                          </a:rPr>
                        </m:ctrlPr>
                      </m:fPr>
                      <m:num>
                        <m:sSub>
                          <m:sSubPr>
                            <m:ctrlPr>
                              <a:rPr lang="en-US" sz="280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y</m:t>
                            </m:r>
                          </m:e>
                          <m:sub>
                            <m:r>
                              <a:rPr lang="en-US" sz="2800" b="0" i="0" smtClean="0">
                                <a:latin typeface="Cambria Math" panose="02040503050406030204" pitchFamily="18" charset="0"/>
                                <a:cs typeface="Times New Roman" panose="02020603050405020304" pitchFamily="18" charset="0"/>
                              </a:rPr>
                              <m:t>1</m:t>
                            </m:r>
                          </m:sub>
                        </m:sSub>
                      </m:num>
                      <m:den>
                        <m:sSub>
                          <m:sSubPr>
                            <m:ctrlPr>
                              <a:rPr lang="en-US" sz="280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x</m:t>
                            </m:r>
                          </m:e>
                          <m:sub>
                            <m:r>
                              <a:rPr lang="en-US" sz="2800" b="0" i="0" smtClean="0">
                                <a:latin typeface="Cambria Math" panose="02040503050406030204" pitchFamily="18" charset="0"/>
                                <a:cs typeface="Times New Roman" panose="02020603050405020304" pitchFamily="18" charset="0"/>
                              </a:rPr>
                              <m:t>1</m:t>
                            </m:r>
                          </m:sub>
                        </m:sSub>
                      </m:den>
                    </m:f>
                    <m:r>
                      <a:rPr lang="en-US" sz="2800" b="0" i="0" smtClean="0">
                        <a:latin typeface="Cambria Math" panose="02040503050406030204" pitchFamily="18" charset="0"/>
                        <a:cs typeface="Times New Roman" panose="02020603050405020304" pitchFamily="18" charset="0"/>
                      </a:rPr>
                      <m:t>=</m:t>
                    </m:r>
                    <m:f>
                      <m:fPr>
                        <m:ctrlPr>
                          <a:rPr lang="en-US" sz="2800" i="1" smtClean="0">
                            <a:latin typeface="Cambria Math" panose="02040503050406030204" pitchFamily="18" charset="0"/>
                            <a:cs typeface="Times New Roman" panose="02020603050405020304" pitchFamily="18" charset="0"/>
                          </a:rPr>
                        </m:ctrlPr>
                      </m:fPr>
                      <m:num>
                        <m:sSub>
                          <m:sSubPr>
                            <m:ctrlPr>
                              <a:rPr lang="en-US" sz="280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y</m:t>
                            </m:r>
                          </m:e>
                          <m:sub>
                            <m:r>
                              <a:rPr lang="en-US" sz="2800" b="0" i="0" smtClean="0">
                                <a:latin typeface="Cambria Math" panose="02040503050406030204" pitchFamily="18" charset="0"/>
                                <a:cs typeface="Times New Roman" panose="02020603050405020304" pitchFamily="18" charset="0"/>
                              </a:rPr>
                              <m:t>2</m:t>
                            </m:r>
                          </m:sub>
                        </m:sSub>
                      </m:num>
                      <m:den>
                        <m:sSub>
                          <m:sSubPr>
                            <m:ctrlPr>
                              <a:rPr lang="en-US" sz="280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x</m:t>
                            </m:r>
                          </m:e>
                          <m:sub>
                            <m:r>
                              <a:rPr lang="en-US" sz="2800" b="0" i="0" smtClean="0">
                                <a:latin typeface="Cambria Math" panose="02040503050406030204" pitchFamily="18" charset="0"/>
                                <a:cs typeface="Times New Roman" panose="02020603050405020304" pitchFamily="18" charset="0"/>
                              </a:rPr>
                              <m:t>2</m:t>
                            </m:r>
                          </m:sub>
                        </m:sSub>
                      </m:den>
                    </m:f>
                    <m:r>
                      <a:rPr lang="en-US" sz="2800" b="0" i="0" smtClean="0">
                        <a:latin typeface="Cambria Math" panose="02040503050406030204" pitchFamily="18" charset="0"/>
                        <a:cs typeface="Times New Roman" panose="02020603050405020304" pitchFamily="18" charset="0"/>
                      </a:rPr>
                      <m:t>=</m:t>
                    </m:r>
                    <m:f>
                      <m:fPr>
                        <m:ctrlPr>
                          <a:rPr lang="en-US" sz="2800" i="1" smtClean="0">
                            <a:latin typeface="Cambria Math" panose="02040503050406030204" pitchFamily="18" charset="0"/>
                            <a:cs typeface="Times New Roman" panose="02020603050405020304" pitchFamily="18" charset="0"/>
                          </a:rPr>
                        </m:ctrlPr>
                      </m:fPr>
                      <m:num>
                        <m:sSub>
                          <m:sSubPr>
                            <m:ctrlPr>
                              <a:rPr lang="en-US" sz="280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y</m:t>
                            </m:r>
                          </m:e>
                          <m:sub>
                            <m:r>
                              <a:rPr lang="en-US" sz="2800" b="0" i="0" smtClean="0">
                                <a:latin typeface="Cambria Math" panose="02040503050406030204" pitchFamily="18" charset="0"/>
                                <a:cs typeface="Times New Roman" panose="02020603050405020304" pitchFamily="18" charset="0"/>
                              </a:rPr>
                              <m:t>3</m:t>
                            </m:r>
                          </m:sub>
                        </m:sSub>
                      </m:num>
                      <m:den>
                        <m:sSub>
                          <m:sSubPr>
                            <m:ctrlPr>
                              <a:rPr lang="en-US" sz="280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x</m:t>
                            </m:r>
                          </m:e>
                          <m:sub>
                            <m:r>
                              <a:rPr lang="en-US" sz="2800" b="0" i="0" smtClean="0">
                                <a:latin typeface="Cambria Math" panose="02040503050406030204" pitchFamily="18" charset="0"/>
                                <a:cs typeface="Times New Roman" panose="02020603050405020304" pitchFamily="18" charset="0"/>
                              </a:rPr>
                              <m:t>3</m:t>
                            </m:r>
                          </m:sub>
                        </m:sSub>
                      </m:den>
                    </m:f>
                    <m:r>
                      <a:rPr lang="en-US" sz="2800" b="0" i="0" smtClean="0">
                        <a:latin typeface="Cambria Math" panose="02040503050406030204" pitchFamily="18" charset="0"/>
                        <a:cs typeface="Times New Roman" panose="02020603050405020304" pitchFamily="18" charset="0"/>
                      </a:rPr>
                      <m:t>=…</m:t>
                    </m:r>
                  </m:oMath>
                </a14:m>
                <a:endParaRPr lang="en-US" sz="2800">
                  <a:latin typeface="Times New Roman" panose="02020603050405020304" pitchFamily="18" charset="0"/>
                  <a:cs typeface="Times New Roman" panose="02020603050405020304" pitchFamily="18" charset="0"/>
                </a:endParaRPr>
              </a:p>
              <a:p>
                <a:pPr marL="457200" indent="-457200">
                  <a:buFontTx/>
                  <a:buChar char="-"/>
                </a:pPr>
                <a14:m>
                  <m:oMath xmlns:m="http://schemas.openxmlformats.org/officeDocument/2006/math">
                    <m:r>
                      <m:rPr>
                        <m:sty m:val="p"/>
                      </m:rPr>
                      <a:rPr lang="en-US" sz="2800" b="0" i="0" smtClean="0">
                        <a:latin typeface="Cambria Math" panose="02040503050406030204" pitchFamily="18" charset="0"/>
                        <a:cs typeface="Times New Roman" panose="02020603050405020304" pitchFamily="18" charset="0"/>
                      </a:rPr>
                      <m:t>T</m:t>
                    </m:r>
                    <m:r>
                      <a:rPr lang="en-US" sz="2800" b="0" i="0" smtClean="0">
                        <a:latin typeface="Cambria Math" panose="02040503050406030204" pitchFamily="18" charset="0"/>
                        <a:cs typeface="Times New Roman" panose="02020603050405020304" pitchFamily="18" charset="0"/>
                      </a:rPr>
                      <m:t>ỉ </m:t>
                    </m:r>
                    <m:r>
                      <m:rPr>
                        <m:sty m:val="p"/>
                      </m:rPr>
                      <a:rPr lang="en-US" sz="2800" b="0" i="0" smtClean="0">
                        <a:latin typeface="Cambria Math" panose="02040503050406030204" pitchFamily="18" charset="0"/>
                        <a:cs typeface="Times New Roman" panose="02020603050405020304" pitchFamily="18" charset="0"/>
                      </a:rPr>
                      <m:t>s</m:t>
                    </m:r>
                    <m:r>
                      <a:rPr lang="en-US" sz="2800" b="0" i="0" smtClean="0">
                        <a:latin typeface="Cambria Math" panose="02040503050406030204" pitchFamily="18" charset="0"/>
                        <a:cs typeface="Times New Roman" panose="02020603050405020304" pitchFamily="18" charset="0"/>
                      </a:rPr>
                      <m:t>ố </m:t>
                    </m:r>
                    <m:r>
                      <m:rPr>
                        <m:sty m:val="p"/>
                      </m:rPr>
                      <a:rPr lang="en-US" sz="2800" b="0" i="0" smtClean="0">
                        <a:latin typeface="Cambria Math" panose="02040503050406030204" pitchFamily="18" charset="0"/>
                        <a:cs typeface="Times New Roman" panose="02020603050405020304" pitchFamily="18" charset="0"/>
                      </a:rPr>
                      <m:t>hai</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gi</m:t>
                    </m:r>
                    <m:r>
                      <a:rPr lang="en-US" sz="2800" b="0" i="0" smtClean="0">
                        <a:latin typeface="Cambria Math" panose="02040503050406030204" pitchFamily="18" charset="0"/>
                        <a:cs typeface="Times New Roman" panose="02020603050405020304" pitchFamily="18" charset="0"/>
                      </a:rPr>
                      <m:t>á </m:t>
                    </m:r>
                    <m:r>
                      <m:rPr>
                        <m:sty m:val="p"/>
                      </m:rPr>
                      <a:rPr lang="en-US" sz="2800" b="0" i="0" smtClean="0">
                        <a:latin typeface="Cambria Math" panose="02040503050406030204" pitchFamily="18" charset="0"/>
                        <a:cs typeface="Times New Roman" panose="02020603050405020304" pitchFamily="18" charset="0"/>
                      </a:rPr>
                      <m:t>tr</m:t>
                    </m:r>
                    <m:r>
                      <a:rPr lang="en-US" sz="2800" b="0" i="0" smtClean="0">
                        <a:latin typeface="Cambria Math" panose="02040503050406030204" pitchFamily="18" charset="0"/>
                        <a:cs typeface="Times New Roman" panose="02020603050405020304" pitchFamily="18" charset="0"/>
                      </a:rPr>
                      <m:t>ị </m:t>
                    </m:r>
                    <m:r>
                      <m:rPr>
                        <m:sty m:val="p"/>
                      </m:rPr>
                      <a:rPr lang="en-US" sz="2800" b="0" i="0" smtClean="0">
                        <a:latin typeface="Cambria Math" panose="02040503050406030204" pitchFamily="18" charset="0"/>
                        <a:cs typeface="Times New Roman" panose="02020603050405020304" pitchFamily="18" charset="0"/>
                      </a:rPr>
                      <m:t>t</m:t>
                    </m:r>
                    <m:r>
                      <a:rPr lang="en-US" sz="2800" b="0" i="0" smtClean="0">
                        <a:latin typeface="Cambria Math" panose="02040503050406030204" pitchFamily="18" charset="0"/>
                        <a:cs typeface="Times New Roman" panose="02020603050405020304" pitchFamily="18" charset="0"/>
                      </a:rPr>
                      <m:t>ù</m:t>
                    </m:r>
                    <m:r>
                      <m:rPr>
                        <m:sty m:val="p"/>
                      </m:rPr>
                      <a:rPr lang="en-US" sz="2800" b="0" i="0" smtClean="0">
                        <a:latin typeface="Cambria Math" panose="02040503050406030204" pitchFamily="18" charset="0"/>
                        <a:cs typeface="Times New Roman" panose="02020603050405020304" pitchFamily="18" charset="0"/>
                      </a:rPr>
                      <m:t>y</m:t>
                    </m:r>
                    <m:r>
                      <a:rPr lang="en-US" sz="2800" b="0" i="0" smtClean="0">
                        <a:latin typeface="Cambria Math" panose="02040503050406030204" pitchFamily="18" charset="0"/>
                        <a:cs typeface="Times New Roman" panose="02020603050405020304" pitchFamily="18" charset="0"/>
                      </a:rPr>
                      <m:t> ý </m:t>
                    </m:r>
                    <m:r>
                      <m:rPr>
                        <m:sty m:val="p"/>
                      </m:rPr>
                      <a:rPr lang="en-US" sz="2800" b="0" i="0" smtClean="0">
                        <a:latin typeface="Cambria Math" panose="02040503050406030204" pitchFamily="18" charset="0"/>
                        <a:cs typeface="Times New Roman" panose="02020603050405020304" pitchFamily="18" charset="0"/>
                      </a:rPr>
                      <m:t>c</m:t>
                    </m:r>
                    <m:r>
                      <a:rPr lang="en-US" sz="2800" b="0" i="0" smtClean="0">
                        <a:latin typeface="Cambria Math" panose="02040503050406030204" pitchFamily="18" charset="0"/>
                        <a:cs typeface="Times New Roman" panose="02020603050405020304" pitchFamily="18" charset="0"/>
                      </a:rPr>
                      <m:t>ủ</m:t>
                    </m:r>
                    <m:r>
                      <m:rPr>
                        <m:sty m:val="p"/>
                      </m:rPr>
                      <a:rPr lang="en-US" sz="2800" b="0" i="0" smtClean="0">
                        <a:latin typeface="Cambria Math" panose="02040503050406030204" pitchFamily="18" charset="0"/>
                        <a:cs typeface="Times New Roman" panose="02020603050405020304" pitchFamily="18" charset="0"/>
                      </a:rPr>
                      <m:t>a</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hai</m:t>
                    </m:r>
                    <m:r>
                      <a:rPr lang="en-US" sz="2800" b="0" i="0" smtClean="0">
                        <a:latin typeface="Cambria Math" panose="02040503050406030204" pitchFamily="18" charset="0"/>
                        <a:cs typeface="Times New Roman" panose="02020603050405020304" pitchFamily="18" charset="0"/>
                      </a:rPr>
                      <m:t> đạ</m:t>
                    </m:r>
                    <m:r>
                      <m:rPr>
                        <m:sty m:val="p"/>
                      </m:rPr>
                      <a:rPr lang="en-US" sz="2800" b="0" i="0" smtClean="0">
                        <a:latin typeface="Cambria Math" panose="02040503050406030204" pitchFamily="18" charset="0"/>
                        <a:cs typeface="Times New Roman" panose="02020603050405020304" pitchFamily="18" charset="0"/>
                      </a:rPr>
                      <m:t>i</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l</m:t>
                    </m:r>
                    <m:r>
                      <a:rPr lang="en-US" sz="2800" b="0" i="0" smtClean="0">
                        <a:latin typeface="Cambria Math" panose="02040503050406030204" pitchFamily="18" charset="0"/>
                        <a:cs typeface="Times New Roman" panose="02020603050405020304" pitchFamily="18" charset="0"/>
                      </a:rPr>
                      <m:t>ượ</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n</m:t>
                    </m:r>
                    <m:r>
                      <a:rPr lang="en-US" sz="2800" b="0" i="0" smtClean="0">
                        <a:latin typeface="Cambria Math" panose="02040503050406030204" pitchFamily="18" charset="0"/>
                        <a:cs typeface="Times New Roman" panose="02020603050405020304" pitchFamily="18" charset="0"/>
                      </a:rPr>
                      <m:t>à</m:t>
                    </m:r>
                    <m:r>
                      <m:rPr>
                        <m:sty m:val="p"/>
                      </m:rPr>
                      <a:rPr lang="en-US" sz="2800" b="0" i="0" smtClean="0">
                        <a:latin typeface="Cambria Math" panose="02040503050406030204" pitchFamily="18" charset="0"/>
                        <a:cs typeface="Times New Roman" panose="02020603050405020304" pitchFamily="18" charset="0"/>
                      </a:rPr>
                      <m:t>y</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b</m:t>
                    </m:r>
                    <m:r>
                      <a:rPr lang="en-US" sz="2800" b="0" i="0" smtClean="0">
                        <a:latin typeface="Cambria Math" panose="02040503050406030204" pitchFamily="18" charset="0"/>
                        <a:cs typeface="Times New Roman" panose="02020603050405020304" pitchFamily="18" charset="0"/>
                      </a:rPr>
                      <m:t>ằ</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t</m:t>
                    </m:r>
                    <m:r>
                      <a:rPr lang="en-US" sz="2800" b="0" i="0" smtClean="0">
                        <a:latin typeface="Cambria Math" panose="02040503050406030204" pitchFamily="18" charset="0"/>
                        <a:cs typeface="Times New Roman" panose="02020603050405020304" pitchFamily="18" charset="0"/>
                      </a:rPr>
                      <m:t>ỉ </m:t>
                    </m:r>
                    <m:r>
                      <m:rPr>
                        <m:sty m:val="p"/>
                      </m:rPr>
                      <a:rPr lang="en-US" sz="2800" b="0" i="0" smtClean="0">
                        <a:latin typeface="Cambria Math" panose="02040503050406030204" pitchFamily="18" charset="0"/>
                        <a:cs typeface="Times New Roman" panose="02020603050405020304" pitchFamily="18" charset="0"/>
                      </a:rPr>
                      <m:t>s</m:t>
                    </m:r>
                    <m:r>
                      <a:rPr lang="en-US" sz="2800" b="0" i="0" smtClean="0">
                        <a:latin typeface="Cambria Math" panose="02040503050406030204" pitchFamily="18" charset="0"/>
                        <a:cs typeface="Times New Roman" panose="02020603050405020304" pitchFamily="18" charset="0"/>
                      </a:rPr>
                      <m:t>ố </m:t>
                    </m:r>
                    <m:r>
                      <m:rPr>
                        <m:sty m:val="p"/>
                      </m:rPr>
                      <a:rPr lang="en-US" sz="2800" b="0" i="0" smtClean="0">
                        <a:latin typeface="Cambria Math" panose="02040503050406030204" pitchFamily="18" charset="0"/>
                        <a:cs typeface="Times New Roman" panose="02020603050405020304" pitchFamily="18" charset="0"/>
                      </a:rPr>
                      <m:t>hai</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gi</m:t>
                    </m:r>
                    <m:r>
                      <a:rPr lang="en-US" sz="2800" b="0" i="0" smtClean="0">
                        <a:latin typeface="Cambria Math" panose="02040503050406030204" pitchFamily="18" charset="0"/>
                        <a:cs typeface="Times New Roman" panose="02020603050405020304" pitchFamily="18" charset="0"/>
                      </a:rPr>
                      <m:t>á </m:t>
                    </m:r>
                    <m:r>
                      <m:rPr>
                        <m:sty m:val="p"/>
                      </m:rPr>
                      <a:rPr lang="en-US" sz="2800" b="0" i="0" smtClean="0">
                        <a:latin typeface="Cambria Math" panose="02040503050406030204" pitchFamily="18" charset="0"/>
                        <a:cs typeface="Times New Roman" panose="02020603050405020304" pitchFamily="18" charset="0"/>
                      </a:rPr>
                      <m:t>tr</m:t>
                    </m:r>
                    <m:r>
                      <a:rPr lang="en-US" sz="2800" b="0" i="0" smtClean="0">
                        <a:latin typeface="Cambria Math" panose="02040503050406030204" pitchFamily="18" charset="0"/>
                        <a:cs typeface="Times New Roman" panose="02020603050405020304" pitchFamily="18" charset="0"/>
                      </a:rPr>
                      <m:t>ị</m:t>
                    </m:r>
                  </m:oMath>
                </a14:m>
                <a:endParaRPr lang="en-US" sz="2800" b="0">
                  <a:latin typeface="Cambria Math" panose="02040503050406030204" pitchFamily="18" charset="0"/>
                  <a:cs typeface="Times New Roman" panose="02020603050405020304" pitchFamily="18" charset="0"/>
                </a:endParaRPr>
              </a:p>
              <a:p>
                <a:pPr/>
                <a14:m>
                  <m:oMathPara xmlns:m="http://schemas.openxmlformats.org/officeDocument/2006/math">
                    <m:oMathParaPr>
                      <m:jc m:val="left"/>
                    </m:oMathParaPr>
                    <m:oMath xmlns:m="http://schemas.openxmlformats.org/officeDocument/2006/math">
                      <m:r>
                        <m:rPr>
                          <m:sty m:val="p"/>
                        </m:rPr>
                        <a:rPr lang="en-US" sz="2800" b="0" i="0" smtClean="0">
                          <a:latin typeface="Cambria Math" panose="02040503050406030204" pitchFamily="18" charset="0"/>
                          <a:cs typeface="Times New Roman" panose="02020603050405020304" pitchFamily="18" charset="0"/>
                        </a:rPr>
                        <m:t>t</m:t>
                      </m:r>
                      <m:r>
                        <a:rPr lang="en-US" sz="2800" b="0" i="0" smtClean="0">
                          <a:latin typeface="Cambria Math" panose="02040503050406030204" pitchFamily="18" charset="0"/>
                          <a:cs typeface="Times New Roman" panose="02020603050405020304" pitchFamily="18" charset="0"/>
                        </a:rPr>
                        <m:t>ươ</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ứ</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c</m:t>
                      </m:r>
                      <m:r>
                        <a:rPr lang="en-US" sz="2800" b="0" i="0" smtClean="0">
                          <a:latin typeface="Cambria Math" panose="02040503050406030204" pitchFamily="18" charset="0"/>
                          <a:cs typeface="Times New Roman" panose="02020603050405020304" pitchFamily="18" charset="0"/>
                        </a:rPr>
                        <m:t>ủ</m:t>
                      </m:r>
                      <m:r>
                        <m:rPr>
                          <m:sty m:val="p"/>
                        </m:rPr>
                        <a:rPr lang="en-US" sz="2800" b="0" i="0" smtClean="0">
                          <a:latin typeface="Cambria Math" panose="02040503050406030204" pitchFamily="18" charset="0"/>
                          <a:cs typeface="Times New Roman" panose="02020603050405020304" pitchFamily="18" charset="0"/>
                        </a:rPr>
                        <m:t>a</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hai</m:t>
                      </m:r>
                      <m:r>
                        <a:rPr lang="en-US" sz="2800" b="0" i="0" smtClean="0">
                          <a:latin typeface="Cambria Math" panose="02040503050406030204" pitchFamily="18" charset="0"/>
                          <a:cs typeface="Times New Roman" panose="02020603050405020304" pitchFamily="18" charset="0"/>
                        </a:rPr>
                        <m:t> đạ</m:t>
                      </m:r>
                      <m:r>
                        <m:rPr>
                          <m:sty m:val="p"/>
                        </m:rPr>
                        <a:rPr lang="en-US" sz="2800" b="0" i="0" smtClean="0">
                          <a:latin typeface="Cambria Math" panose="02040503050406030204" pitchFamily="18" charset="0"/>
                          <a:cs typeface="Times New Roman" panose="02020603050405020304" pitchFamily="18" charset="0"/>
                        </a:rPr>
                        <m:t>i</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l</m:t>
                      </m:r>
                      <m:r>
                        <a:rPr lang="en-US" sz="2800" b="0" i="0" smtClean="0">
                          <a:latin typeface="Cambria Math" panose="02040503050406030204" pitchFamily="18" charset="0"/>
                          <a:cs typeface="Times New Roman" panose="02020603050405020304" pitchFamily="18" charset="0"/>
                        </a:rPr>
                        <m:t>ượ</m:t>
                      </m:r>
                      <m:r>
                        <m:rPr>
                          <m:sty m:val="p"/>
                        </m:rPr>
                        <a:rPr lang="en-US" sz="2800" b="0" i="0" smtClean="0">
                          <a:latin typeface="Cambria Math" panose="02040503050406030204" pitchFamily="18" charset="0"/>
                          <a:cs typeface="Times New Roman" panose="02020603050405020304" pitchFamily="18" charset="0"/>
                        </a:rPr>
                        <m:t>ng</m:t>
                      </m:r>
                      <m:r>
                        <a:rPr lang="en-US" sz="2800" b="0" i="0" smtClean="0">
                          <a:latin typeface="Cambria Math" panose="02040503050406030204" pitchFamily="18" charset="0"/>
                          <a:cs typeface="Times New Roman" panose="02020603050405020304" pitchFamily="18" charset="0"/>
                        </a:rPr>
                        <m:t> </m:t>
                      </m:r>
                      <m:r>
                        <m:rPr>
                          <m:sty m:val="p"/>
                        </m:rPr>
                        <a:rPr lang="en-US" sz="2800" b="0" i="0" smtClean="0">
                          <a:latin typeface="Cambria Math" panose="02040503050406030204" pitchFamily="18" charset="0"/>
                          <a:cs typeface="Times New Roman" panose="02020603050405020304" pitchFamily="18" charset="0"/>
                        </a:rPr>
                        <m:t>kia</m:t>
                      </m:r>
                      <m:r>
                        <a:rPr lang="en-US" sz="2800" b="0" i="0" smtClean="0">
                          <a:latin typeface="Cambria Math" panose="02040503050406030204" pitchFamily="18" charset="0"/>
                          <a:cs typeface="Times New Roman" panose="02020603050405020304" pitchFamily="18" charset="0"/>
                        </a:rPr>
                        <m:t> </m:t>
                      </m:r>
                      <m:f>
                        <m:fPr>
                          <m:ctrlPr>
                            <a:rPr lang="en-US" sz="2800" b="0" i="1" smtClean="0">
                              <a:latin typeface="Cambria Math" panose="02040503050406030204" pitchFamily="18" charset="0"/>
                              <a:cs typeface="Times New Roman" panose="02020603050405020304" pitchFamily="18" charset="0"/>
                            </a:rPr>
                          </m:ctrlPr>
                        </m:fPr>
                        <m:num>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x</m:t>
                              </m:r>
                            </m:e>
                            <m:sub>
                              <m:r>
                                <a:rPr lang="en-US" sz="2800" b="0" i="0" smtClean="0">
                                  <a:latin typeface="Cambria Math" panose="02040503050406030204" pitchFamily="18" charset="0"/>
                                  <a:cs typeface="Times New Roman" panose="02020603050405020304" pitchFamily="18" charset="0"/>
                                </a:rPr>
                                <m:t>1</m:t>
                              </m:r>
                            </m:sub>
                          </m:sSub>
                        </m:num>
                        <m:den>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x</m:t>
                              </m:r>
                            </m:e>
                            <m:sub>
                              <m:r>
                                <a:rPr lang="en-US" sz="2800" b="0" i="0" smtClean="0">
                                  <a:latin typeface="Cambria Math" panose="02040503050406030204" pitchFamily="18" charset="0"/>
                                  <a:cs typeface="Times New Roman" panose="02020603050405020304" pitchFamily="18" charset="0"/>
                                </a:rPr>
                                <m:t>2</m:t>
                              </m:r>
                            </m:sub>
                          </m:sSub>
                        </m:den>
                      </m:f>
                      <m:r>
                        <a:rPr lang="en-US" sz="2800" b="0" i="0" smtClean="0">
                          <a:latin typeface="Cambria Math" panose="02040503050406030204" pitchFamily="18" charset="0"/>
                          <a:cs typeface="Times New Roman" panose="02020603050405020304" pitchFamily="18" charset="0"/>
                        </a:rPr>
                        <m:t>=</m:t>
                      </m:r>
                      <m:f>
                        <m:fPr>
                          <m:ctrlPr>
                            <a:rPr lang="en-US" sz="2800" b="0" i="1" smtClean="0">
                              <a:latin typeface="Cambria Math" panose="02040503050406030204" pitchFamily="18" charset="0"/>
                              <a:cs typeface="Times New Roman" panose="02020603050405020304" pitchFamily="18" charset="0"/>
                            </a:rPr>
                          </m:ctrlPr>
                        </m:fPr>
                        <m:num>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y</m:t>
                              </m:r>
                            </m:e>
                            <m:sub>
                              <m:r>
                                <a:rPr lang="en-US" sz="2800" b="0" i="0" smtClean="0">
                                  <a:latin typeface="Cambria Math" panose="02040503050406030204" pitchFamily="18" charset="0"/>
                                  <a:cs typeface="Times New Roman" panose="02020603050405020304" pitchFamily="18" charset="0"/>
                                </a:rPr>
                                <m:t>1</m:t>
                              </m:r>
                            </m:sub>
                          </m:sSub>
                        </m:num>
                        <m:den>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y</m:t>
                              </m:r>
                            </m:e>
                            <m:sub>
                              <m:r>
                                <a:rPr lang="en-US" sz="2800" b="0" i="0" smtClean="0">
                                  <a:latin typeface="Cambria Math" panose="02040503050406030204" pitchFamily="18" charset="0"/>
                                  <a:cs typeface="Times New Roman" panose="02020603050405020304" pitchFamily="18" charset="0"/>
                                </a:rPr>
                                <m:t>2</m:t>
                              </m:r>
                            </m:sub>
                          </m:sSub>
                        </m:den>
                      </m:f>
                      <m:r>
                        <a:rPr lang="en-US" sz="2800" b="0" i="0" smtClean="0">
                          <a:latin typeface="Cambria Math" panose="02040503050406030204" pitchFamily="18" charset="0"/>
                          <a:cs typeface="Times New Roman" panose="02020603050405020304" pitchFamily="18" charset="0"/>
                        </a:rPr>
                        <m:t>;</m:t>
                      </m:r>
                      <m:f>
                        <m:fPr>
                          <m:ctrlPr>
                            <a:rPr lang="en-US" sz="2800" b="0" i="1" smtClean="0">
                              <a:latin typeface="Cambria Math" panose="02040503050406030204" pitchFamily="18" charset="0"/>
                              <a:cs typeface="Times New Roman" panose="02020603050405020304" pitchFamily="18" charset="0"/>
                            </a:rPr>
                          </m:ctrlPr>
                        </m:fPr>
                        <m:num>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x</m:t>
                              </m:r>
                            </m:e>
                            <m:sub>
                              <m:r>
                                <a:rPr lang="en-US" sz="2800" b="0" i="0" smtClean="0">
                                  <a:latin typeface="Cambria Math" panose="02040503050406030204" pitchFamily="18" charset="0"/>
                                  <a:cs typeface="Times New Roman" panose="02020603050405020304" pitchFamily="18" charset="0"/>
                                </a:rPr>
                                <m:t>1</m:t>
                              </m:r>
                            </m:sub>
                          </m:sSub>
                        </m:num>
                        <m:den>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x</m:t>
                              </m:r>
                            </m:e>
                            <m:sub>
                              <m:r>
                                <a:rPr lang="en-US" sz="2800" b="0" i="0" smtClean="0">
                                  <a:latin typeface="Cambria Math" panose="02040503050406030204" pitchFamily="18" charset="0"/>
                                  <a:cs typeface="Times New Roman" panose="02020603050405020304" pitchFamily="18" charset="0"/>
                                </a:rPr>
                                <m:t>3</m:t>
                              </m:r>
                            </m:sub>
                          </m:sSub>
                        </m:den>
                      </m:f>
                      <m:r>
                        <a:rPr lang="en-US" sz="2800" b="0" i="0" smtClean="0">
                          <a:latin typeface="Cambria Math" panose="02040503050406030204" pitchFamily="18" charset="0"/>
                          <a:cs typeface="Times New Roman" panose="02020603050405020304" pitchFamily="18" charset="0"/>
                        </a:rPr>
                        <m:t>=</m:t>
                      </m:r>
                      <m:f>
                        <m:fPr>
                          <m:ctrlPr>
                            <a:rPr lang="en-US" sz="2800" b="0" i="1" smtClean="0">
                              <a:latin typeface="Cambria Math" panose="02040503050406030204" pitchFamily="18" charset="0"/>
                              <a:cs typeface="Times New Roman" panose="02020603050405020304" pitchFamily="18" charset="0"/>
                            </a:rPr>
                          </m:ctrlPr>
                        </m:fPr>
                        <m:num>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y</m:t>
                              </m:r>
                            </m:e>
                            <m:sub>
                              <m:r>
                                <a:rPr lang="en-US" sz="2800" b="0" i="0" smtClean="0">
                                  <a:latin typeface="Cambria Math" panose="02040503050406030204" pitchFamily="18" charset="0"/>
                                  <a:cs typeface="Times New Roman" panose="02020603050405020304" pitchFamily="18" charset="0"/>
                                </a:rPr>
                                <m:t>1</m:t>
                              </m:r>
                            </m:sub>
                          </m:sSub>
                        </m:num>
                        <m:den>
                          <m:sSub>
                            <m:sSubPr>
                              <m:ctrlPr>
                                <a:rPr lang="en-US" sz="2800" b="0" i="1" smtClean="0">
                                  <a:latin typeface="Cambria Math" panose="02040503050406030204" pitchFamily="18" charset="0"/>
                                  <a:cs typeface="Times New Roman" panose="02020603050405020304" pitchFamily="18" charset="0"/>
                                </a:rPr>
                              </m:ctrlPr>
                            </m:sSubPr>
                            <m:e>
                              <m:r>
                                <m:rPr>
                                  <m:sty m:val="p"/>
                                </m:rPr>
                                <a:rPr lang="en-US" sz="2800" b="0" i="0" smtClean="0">
                                  <a:latin typeface="Cambria Math" panose="02040503050406030204" pitchFamily="18" charset="0"/>
                                  <a:cs typeface="Times New Roman" panose="02020603050405020304" pitchFamily="18" charset="0"/>
                                </a:rPr>
                                <m:t>y</m:t>
                              </m:r>
                            </m:e>
                            <m:sub>
                              <m:r>
                                <a:rPr lang="en-US" sz="2800" b="0" i="0" smtClean="0">
                                  <a:latin typeface="Cambria Math" panose="02040503050406030204" pitchFamily="18" charset="0"/>
                                  <a:cs typeface="Times New Roman" panose="02020603050405020304" pitchFamily="18" charset="0"/>
                                </a:rPr>
                                <m:t>3</m:t>
                              </m:r>
                            </m:sub>
                          </m:sSub>
                        </m:den>
                      </m:f>
                      <m:r>
                        <a:rPr lang="en-US" sz="2800" b="0" i="0" smtClean="0">
                          <a:latin typeface="Cambria Math" panose="02040503050406030204" pitchFamily="18" charset="0"/>
                          <a:cs typeface="Times New Roman" panose="02020603050405020304" pitchFamily="18" charset="0"/>
                        </a:rPr>
                        <m:t>;…</m:t>
                      </m:r>
                    </m:oMath>
                  </m:oMathPara>
                </a14:m>
                <a:endParaRPr lang="en-US" sz="2800">
                  <a:latin typeface="Times New Roman" panose="02020603050405020304" pitchFamily="18" charset="0"/>
                  <a:cs typeface="Times New Roman" panose="02020603050405020304" pitchFamily="18" charset="0"/>
                </a:endParaRPr>
              </a:p>
            </p:txBody>
          </p:sp>
        </mc:Choice>
        <mc:Fallback>
          <p:sp>
            <p:nvSpPr>
              <p:cNvPr id="22" name="TextBox 21">
                <a:extLst>
                  <a:ext uri="{FF2B5EF4-FFF2-40B4-BE49-F238E27FC236}">
                    <a16:creationId xmlns:a16="http://schemas.microsoft.com/office/drawing/2014/main" id="{B34CD478-DC8A-4782-B637-FD22CDB2A1A3}"/>
                  </a:ext>
                </a:extLst>
              </p:cNvPr>
              <p:cNvSpPr txBox="1">
                <a:spLocks noRot="1" noChangeAspect="1" noMove="1" noResize="1" noEditPoints="1" noAdjustHandles="1" noChangeArrowheads="1" noChangeShapeType="1" noTextEdit="1"/>
              </p:cNvSpPr>
              <p:nvPr/>
            </p:nvSpPr>
            <p:spPr>
              <a:xfrm>
                <a:off x="0" y="4308659"/>
                <a:ext cx="12057776" cy="2389950"/>
              </a:xfrm>
              <a:prstGeom prst="rect">
                <a:avLst/>
              </a:prstGeom>
              <a:blipFill>
                <a:blip r:embed="rId9"/>
                <a:stretch>
                  <a:fillRect l="-859" t="-2806"/>
                </a:stretch>
              </a:blipFill>
            </p:spPr>
            <p:txBody>
              <a:bodyPr/>
              <a:lstStyle/>
              <a:p>
                <a:r>
                  <a:rPr lang="en-US">
                    <a:noFill/>
                  </a:rPr>
                  <a:t> </a:t>
                </a:r>
              </a:p>
            </p:txBody>
          </p:sp>
        </mc:Fallback>
      </mc:AlternateContent>
    </p:spTree>
    <p:extLst>
      <p:ext uri="{BB962C8B-B14F-4D97-AF65-F5344CB8AC3E}">
        <p14:creationId xmlns:p14="http://schemas.microsoft.com/office/powerpoint/2010/main" val="35395068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500" fill="hold"/>
                                        <p:tgtEl>
                                          <p:spTgt spid="22"/>
                                        </p:tgtEl>
                                        <p:attrNameLst>
                                          <p:attrName>ppt_x</p:attrName>
                                        </p:attrNameLst>
                                      </p:cBhvr>
                                      <p:tavLst>
                                        <p:tav tm="0">
                                          <p:val>
                                            <p:strVal val="#ppt_x"/>
                                          </p:val>
                                        </p:tav>
                                        <p:tav tm="100000">
                                          <p:val>
                                            <p:strVal val="#ppt_x"/>
                                          </p:val>
                                        </p:tav>
                                      </p:tavLst>
                                    </p:anim>
                                    <p:anim calcmode="lin" valueType="num">
                                      <p:cBhvr additive="base">
                                        <p:cTn id="1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1081</Words>
  <Application>Microsoft Office PowerPoint</Application>
  <PresentationFormat>Widescreen</PresentationFormat>
  <Paragraphs>108</Paragraphs>
  <Slides>12</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0" baseType="lpstr">
      <vt:lpstr>Arial</vt:lpstr>
      <vt:lpstr>Calibri</vt:lpstr>
      <vt:lpstr>Calibri Light</vt:lpstr>
      <vt:lpstr>Cambria Math</vt:lpstr>
      <vt:lpstr>Times New Roman</vt:lpstr>
      <vt:lpstr>Wingdings</vt:lpstr>
      <vt:lpstr>Office Theme</vt:lpstr>
      <vt:lpstr>MathType 7.0 Equation</vt:lpstr>
      <vt:lpstr>TRƯỜNG TRUNG HỌC CƠ SỞ ĐÔNG THẠNH</vt:lpstr>
      <vt:lpstr>KHỞI ĐỘNG: </vt:lpstr>
      <vt:lpstr> 1. Đại lượng tỉ lệ thuận: HĐKP1: Học sinh trường Nguyễn Huệ tham gia phong trào trồng cây xanh bảo vệ môi trường mỗi em trồng được 4 cây. Gọi c là số cây trồng được, h là số học sinh đã tham gia.  a) Em hãy viết công thức tính c theo h. b) Tìm điểm giống nhau giữa hai công thức y = 10x và c = 4h.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TRUNG HỌC CƠ SỞ ĐÔNG THẠNH</dc:title>
  <dc:creator>Hu?nh Quang Thanh</dc:creator>
  <cp:lastModifiedBy>Hu?nh Quang Thanh</cp:lastModifiedBy>
  <cp:revision>1</cp:revision>
  <dcterms:created xsi:type="dcterms:W3CDTF">2022-12-25T12:29:00Z</dcterms:created>
  <dcterms:modified xsi:type="dcterms:W3CDTF">2022-12-25T14:00:23Z</dcterms:modified>
</cp:coreProperties>
</file>