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0" r:id="rId2"/>
    <p:sldId id="309" r:id="rId3"/>
    <p:sldId id="308" r:id="rId4"/>
    <p:sldId id="337" r:id="rId5"/>
    <p:sldId id="259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38" r:id="rId20"/>
    <p:sldId id="336" r:id="rId21"/>
    <p:sldId id="334" r:id="rId22"/>
    <p:sldId id="339" r:id="rId23"/>
    <p:sldId id="341" r:id="rId24"/>
    <p:sldId id="340" r:id="rId25"/>
    <p:sldId id="342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6600FF"/>
    <a:srgbClr val="0000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6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DF9FCD8-1CF3-4694-9F49-C542C0E0C404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C72BAD7-BFD2-4E58-8EDD-0C76A78143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04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807E8-6F6E-498F-9175-E60065EE0813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04372-4701-420F-9E98-75F8A8890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5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9D4-B464-45BD-8064-C3B846133C45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D3EF5-636B-4032-BA07-D8C105DF8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41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B12C9-F574-4257-8EE2-7604D27E2E50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3C55F-C13B-4567-9E60-AA32CB831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3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E1B64-0F81-4E32-9505-077712468DD2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4F443-1708-488C-A52E-7EB11EA1D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0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B40F-6005-40D4-9B25-2DD7C39E2C3D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9EFD-FAF9-4571-B044-50C4BEFBB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1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73759-D035-49BE-BB32-B8FF05AE789A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A75CC-7B7C-474F-BA44-979618307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11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95BF7-0F59-4C84-9CCF-D0A2C70D2002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74B45-88A6-4757-9EB1-7E97841BF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4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DAA74-5EBC-4A5D-88B4-49F0A95B06DE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49168-8149-4451-8838-51125BA39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5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54AD2-59D8-4CFC-9466-60713682D287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51036-E554-49E5-AF69-80073D0B7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3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7B1BB-8779-4854-9907-801CCAB75112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76A05-48ED-40C1-A668-04638AB26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67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670F0-895A-4AF4-8414-CF21D9EE705B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DE55A-E92B-4FCB-AA39-E8CD74B38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64DDBE-8100-45A3-8A68-0F357BA1F5CF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A3536B-B25F-4935-8513-0FA03D789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hyperlink" Target="B&#192;I%2013%20-%20CHUONG%201.ppt#24. PowerPoint Presentation" TargetMode="Externa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0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"/>
          <p:cNvGrpSpPr>
            <a:grpSpLocks/>
          </p:cNvGrpSpPr>
          <p:nvPr/>
        </p:nvGrpSpPr>
        <p:grpSpPr bwMode="auto">
          <a:xfrm>
            <a:off x="-6350" y="0"/>
            <a:ext cx="9156700" cy="838200"/>
            <a:chOff x="0" y="8"/>
            <a:chExt cx="5768" cy="839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83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vi-VN" sz="1000" b="1">
                <a:solidFill>
                  <a:schemeClr val="bg1"/>
                </a:solidFill>
                <a:latin typeface="Tahoma" pitchFamily="34" charset="0"/>
              </a:endParaRPr>
            </a:p>
            <a:p>
              <a:pPr algn="ctr" eaLnBrk="1" hangingPunct="1">
                <a:spcBef>
                  <a:spcPct val="1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TRƯỜNG THCS QUANG TRUNG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vi-VN" sz="6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64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lvl="1" algn="ctr" eaLnBrk="1" hangingPunct="1">
                <a:spcBef>
                  <a:spcPct val="10000"/>
                </a:spcBef>
              </a:pPr>
              <a:r>
                <a:rPr lang="en-US" sz="3600" b="1" dirty="0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rPr>
                <a:t>TOÁN 6: CHÂN TRỜI SÁNG TẠO</a:t>
              </a:r>
              <a:endPara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40" y="803"/>
              <a:ext cx="5672" cy="0"/>
            </a:xfrm>
            <a:prstGeom prst="line">
              <a:avLst/>
            </a:prstGeom>
            <a:noFill/>
            <a:ln w="57150" cmpd="thickThin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1355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Oval 4"/>
          <p:cNvSpPr>
            <a:spLocks noChangeArrowheads="1"/>
          </p:cNvSpPr>
          <p:nvPr/>
        </p:nvSpPr>
        <p:spPr bwMode="auto">
          <a:xfrm rot="527914">
            <a:off x="1839913" y="3833813"/>
            <a:ext cx="5175250" cy="2541587"/>
          </a:xfrm>
          <a:prstGeom prst="ellipse">
            <a:avLst/>
          </a:prstGeom>
          <a:solidFill>
            <a:srgbClr val="0066FF"/>
          </a:solidFill>
          <a:ln w="9525">
            <a:solidFill>
              <a:srgbClr val="FFFF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51119">
            <a:off x="4476750" y="1236663"/>
            <a:ext cx="3013075" cy="4264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220890">
            <a:off x="1819275" y="1228725"/>
            <a:ext cx="2838450" cy="39687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914400" y="1241425"/>
            <a:ext cx="4638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BC(3; 4; 8) = {0; 24; 48;…}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130175" y="2209800"/>
            <a:ext cx="8991600" cy="120015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BC(3; 4; 8)?</a:t>
            </a:r>
          </a:p>
          <a:p>
            <a:pPr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3, 4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8</a:t>
            </a:r>
          </a:p>
        </p:txBody>
      </p:sp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381000" y="3713163"/>
            <a:ext cx="76962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3; 4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8. </a:t>
            </a:r>
          </a:p>
          <a:p>
            <a:pPr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BCNN(3, 4, 8) = 24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6" grpId="0" animBg="1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152400" y="1241425"/>
            <a:ext cx="8534400" cy="95408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61913" y="2514600"/>
            <a:ext cx="876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BCNN(a, b).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609600" y="3154363"/>
            <a:ext cx="4129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VD: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BCNN(3, 4) = 12.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838200" y="4876800"/>
            <a:ext cx="4129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BCNN(a, 1) = a.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152400" y="3810000"/>
            <a:ext cx="8763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BCNN(a, b).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838200" y="5562600"/>
            <a:ext cx="495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BCNN(a, b, 1) = BCNN(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  <p:bldP spid="9" grpId="0"/>
      <p:bldP spid="11" grpId="0"/>
      <p:bldP spid="13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07988" y="1371600"/>
            <a:ext cx="8305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ý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95400" y="2819400"/>
          <a:ext cx="66294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133600"/>
                <a:gridCol w="1676400"/>
              </a:tblGrid>
              <a:tr h="7429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BCNN(26,52) </a:t>
                      </a:r>
                      <a:r>
                        <a:rPr lang="en-US" sz="2800" b="1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2800" b="1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BCNN(26,2,1) </a:t>
                      </a:r>
                      <a:r>
                        <a:rPr lang="en-US" sz="2800" b="1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4295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BCNN(24,36) </a:t>
                      </a:r>
                      <a:r>
                        <a:rPr lang="en-US" sz="2800" b="1" dirty="0" err="1" smtClean="0">
                          <a:solidFill>
                            <a:srgbClr val="00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34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43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4114800" y="3886200"/>
            <a:ext cx="2133600" cy="762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114800" y="3898900"/>
            <a:ext cx="2133600" cy="7493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114800" y="5334000"/>
            <a:ext cx="2133600" cy="76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1530350"/>
            <a:ext cx="8763000" cy="353943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1, ta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Tx/>
              <a:buChar char="-"/>
              <a:defRPr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lầy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3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87313" y="1504950"/>
            <a:ext cx="2514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TH4: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2005013" y="1504950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a) BCNN(24, 30)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2005013" y="2028825"/>
            <a:ext cx="47005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 BCNN(3, 7, 8)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2005013" y="2551113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c) BCNN(12, 16, 48)</a:t>
            </a: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4800" y="1157288"/>
            <a:ext cx="23622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2209800" y="3074988"/>
            <a:ext cx="12573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87313" y="3597275"/>
            <a:ext cx="890428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24 = 2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.3</a:t>
            </a:r>
          </a:p>
          <a:p>
            <a:pPr eaLnBrk="1" hangingPunct="1"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30 = 2.3.5  Do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BCNN(24, 30) = 2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.3.5 = 120</a:t>
            </a: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25400" y="4551363"/>
            <a:ext cx="645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b) BCNN(3, 7, 8) = 3.7.8 = 168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23813" y="5257800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c) BCNN(12, 16, 48) = 48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3" grpId="0"/>
      <p:bldP spid="14" grpId="0"/>
      <p:bldP spid="16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Tìm bội chung nhỏ nhất bằng cách phân tích các số ra thừa số nguyên tố</a:t>
            </a: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42900" y="1727200"/>
            <a:ext cx="8229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 ý: 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- Nếu các số đã cho từng đôi một nguyên tố cùng nhau thì BCNN của chúng là tích của các số đó.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VD: BCNN(3, 7, 8) = 3.7.8 = 168 </a:t>
            </a: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 - Trong các số đã cho, nếu số lớn nhất là bội của các số còn lại thì BCNN của các số đã cho chính là số lớn nhất ấy.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VD: BCNN(12, 16, 48) = 48.</a:t>
            </a:r>
          </a:p>
          <a:p>
            <a:pPr eaLnBrk="1" hangingPunct="1"/>
            <a:endParaRPr lang="en-US" sz="24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3988" y="1295400"/>
            <a:ext cx="8942387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 eaLnBrk="1" hangingPunct="1">
              <a:buFontTx/>
              <a:buChar char="-"/>
              <a:defRPr/>
            </a:pP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BCNN)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 eaLnBrk="1" hangingPunct="1">
              <a:buFontTx/>
              <a:buChar char="-"/>
              <a:defRPr/>
            </a:pP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457200" indent="-457200" algn="just" eaLnBrk="1" hangingPunct="1">
              <a:buFontTx/>
              <a:buChar char="-"/>
              <a:defRPr/>
            </a:pP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3988" y="1295400"/>
            <a:ext cx="8942387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TH6: 1)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5753100" y="1112838"/>
          <a:ext cx="952500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3" imgW="444307" imgH="393529" progId="Equation.DSMT4">
                  <p:embed/>
                </p:oleObj>
              </mc:Choice>
              <mc:Fallback>
                <p:oleObj name="Equation" r:id="rId3" imgW="444307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100" y="1112838"/>
                        <a:ext cx="952500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33600" y="1819275"/>
            <a:ext cx="1066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1000" y="2438400"/>
            <a:ext cx="3989388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 BCNN(12, 30) = 60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3200400"/>
            <a:ext cx="14478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latin typeface="Times New Roman" pitchFamily="18" charset="0"/>
                <a:cs typeface="Times New Roman" pitchFamily="18" charset="0"/>
              </a:rPr>
              <a:t>Do đó: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646238" y="3017838"/>
          <a:ext cx="204152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5" imgW="952087" imgH="393529" progId="Equation.DSMT4">
                  <p:embed/>
                </p:oleObj>
              </mc:Choice>
              <mc:Fallback>
                <p:oleObj name="Equation" r:id="rId5" imgW="952087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238" y="3017838"/>
                        <a:ext cx="2041525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38300" y="4038600"/>
          <a:ext cx="209550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Equation" r:id="rId7" imgW="977476" imgH="393529" progId="Equation.DSMT4">
                  <p:embed/>
                </p:oleObj>
              </mc:Choice>
              <mc:Fallback>
                <p:oleObj name="Equation" r:id="rId7" imgW="97747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038600"/>
                        <a:ext cx="2095500" cy="84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4"/>
          <p:cNvSpPr txBox="1">
            <a:spLocks noChangeArrowheads="1"/>
          </p:cNvSpPr>
          <p:nvPr/>
        </p:nvSpPr>
        <p:spPr bwMode="auto">
          <a:xfrm>
            <a:off x="49213" y="550863"/>
            <a:ext cx="8942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3988" y="1295400"/>
            <a:ext cx="8942387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TH6: 2)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5029200" y="1214438"/>
          <a:ext cx="1143000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3" imgW="533169" imgH="393529" progId="Equation.DSMT4">
                  <p:embed/>
                </p:oleObj>
              </mc:Choice>
              <mc:Fallback>
                <p:oleObj name="Equation" r:id="rId3" imgW="533169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214438"/>
                        <a:ext cx="1143000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33600" y="1819275"/>
            <a:ext cx="1066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5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1000" y="2438400"/>
            <a:ext cx="3989388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 BCNN(24, 30) = 120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3200400"/>
            <a:ext cx="14478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latin typeface="Times New Roman" pitchFamily="18" charset="0"/>
                <a:cs typeface="Times New Roman" pitchFamily="18" charset="0"/>
              </a:rPr>
              <a:t>Do đó: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562100" y="3017838"/>
          <a:ext cx="612457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5" imgW="2857500" imgH="393700" progId="Equation.DSMT4">
                  <p:embed/>
                </p:oleObj>
              </mc:Choice>
              <mc:Fallback>
                <p:oleObj name="Equation" r:id="rId5" imgW="2857500" imgH="3937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3017838"/>
                        <a:ext cx="6124575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8" name="TextBox 4"/>
          <p:cNvSpPr txBox="1">
            <a:spLocks noChangeArrowheads="1"/>
          </p:cNvSpPr>
          <p:nvPr/>
        </p:nvSpPr>
        <p:spPr bwMode="auto">
          <a:xfrm>
            <a:off x="2819400" y="14288"/>
            <a:ext cx="41671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576263"/>
            <a:ext cx="1943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 1: Tìm: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892300" y="635000"/>
            <a:ext cx="1862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a) BC(6, 14)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724400" y="660400"/>
            <a:ext cx="3351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b) BC(6, 20, 30)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-82550" y="1016000"/>
            <a:ext cx="2476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c) BCNN(1,6)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667000" y="1028700"/>
            <a:ext cx="3414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d) BCNN(10, 1, 12)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81713" y="1028700"/>
            <a:ext cx="3416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e) BCNN(5, 14)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11550" y="1465263"/>
            <a:ext cx="1054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0" y="1828800"/>
            <a:ext cx="160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a) Ta có: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524000" y="1841500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B(6) = {0;6;12;18;24;30;36;42;48;57;60;66;72;78;84… }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-50800" y="4754563"/>
            <a:ext cx="621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Do đó: BC(6,20,30) = B(60) = {0; 120; 180; …}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-50800" y="3200400"/>
            <a:ext cx="160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b) Ta có: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79388" y="6027738"/>
            <a:ext cx="26019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10 = 2.5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12 = 2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.3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498600" y="2352675"/>
            <a:ext cx="65770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B(14) = {0;14;28;42;56;70;84…}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498600" y="2878138"/>
            <a:ext cx="5740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Vậy BC(6,14) = {0; 42; 84; …}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-50800" y="4338638"/>
            <a:ext cx="4970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Vậy BCNN(6,20,30) = 2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.3.5 = 60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295400" y="3238500"/>
            <a:ext cx="1600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6 =2.3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20 = 2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.5</a:t>
            </a:r>
          </a:p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30= 2.3.5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-76200" y="5216525"/>
            <a:ext cx="2476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c) BCNN(1,6) = 6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-82550" y="5651500"/>
            <a:ext cx="464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d) BCNN(10, 1, 12) = BC(10, 12)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468438" y="6396038"/>
            <a:ext cx="457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Vây BCNN(10,1,12) = 2</a:t>
            </a:r>
            <a:r>
              <a:rPr 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.3.5 = 60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153150" y="2957513"/>
            <a:ext cx="32194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e) Nhận xét: 5 và 14 là hai số nguyên tố cùng nhau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6153150" y="4230688"/>
            <a:ext cx="3219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Vậy BCNN(5,14) = 70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081713" y="2438400"/>
            <a:ext cx="0" cy="44196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/>
      <p:bldP spid="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34" grpId="0"/>
      <p:bldP spid="36" grpId="0"/>
      <p:bldP spid="37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446088"/>
            <a:ext cx="2190750" cy="265203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143000" y="36463"/>
            <a:ext cx="5299669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4104" name="TextBox 3"/>
          <p:cNvSpPr txBox="1">
            <a:spLocks noChangeArrowheads="1"/>
          </p:cNvSpPr>
          <p:nvPr/>
        </p:nvSpPr>
        <p:spPr bwMode="auto">
          <a:xfrm>
            <a:off x="49213" y="1263650"/>
            <a:ext cx="8504237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B(2)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B(3).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49213" y="3098800"/>
            <a:ext cx="8504237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B(2) = {0; 2; 4; 6; 8; 10; 12; 14; 16; 18; 20; 22;…}</a:t>
            </a:r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49213" y="3771900"/>
            <a:ext cx="8504237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B(3) = {0; 3; 6; 9; 12; 15; 18; 21;…}</a:t>
            </a:r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49213" y="4433888"/>
            <a:ext cx="8504237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 phần tử chung của hai tập hợp này là 0; 6; 12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11" grpId="0"/>
      <p:bldP spid="12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7"/>
          <p:cNvSpPr txBox="1">
            <a:spLocks noChangeArrowheads="1"/>
          </p:cNvSpPr>
          <p:nvPr/>
        </p:nvSpPr>
        <p:spPr bwMode="auto">
          <a:xfrm>
            <a:off x="2590800" y="60198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21507" name="Object 8"/>
          <p:cNvGraphicFramePr>
            <a:graphicFrameLocks noChangeAspect="1"/>
          </p:cNvGraphicFramePr>
          <p:nvPr/>
        </p:nvGraphicFramePr>
        <p:xfrm>
          <a:off x="1917700" y="18923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6" name="Equation" r:id="rId3" imgW="435285" imgH="677109" progId="Equation.DSMT4">
                  <p:embed/>
                </p:oleObj>
              </mc:Choice>
              <mc:Fallback>
                <p:oleObj name="Equation" r:id="rId3" imgW="435285" imgH="67710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18923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952500" y="830263"/>
            <a:ext cx="7772400" cy="5842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Câu</a:t>
            </a:r>
            <a:r>
              <a:rPr lang="en-US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2: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So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sánh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cách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tìm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ƯCLN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BCNN</a:t>
            </a:r>
            <a:endParaRPr lang="en-US" sz="3200" b="1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42000" name="Group 16"/>
          <p:cNvGraphicFramePr>
            <a:graphicFrameLocks noGrp="1"/>
          </p:cNvGraphicFramePr>
          <p:nvPr/>
        </p:nvGraphicFramePr>
        <p:xfrm>
          <a:off x="609600" y="1778000"/>
          <a:ext cx="8077200" cy="4622800"/>
        </p:xfrm>
        <a:graphic>
          <a:graphicData uri="http://schemas.openxmlformats.org/drawingml/2006/table">
            <a:tbl>
              <a:tblPr/>
              <a:tblGrid>
                <a:gridCol w="4038600"/>
                <a:gridCol w="4038600"/>
              </a:tblGrid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Tìm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ƯCLN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Tìm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BCNN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2209800" y="4114800"/>
            <a:ext cx="12954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chung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5486400" y="4038600"/>
            <a:ext cx="23622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chung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và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riêng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2209800" y="5486400"/>
            <a:ext cx="12954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latin typeface="VNI Helve" pitchFamily="2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nhỏ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nhất</a:t>
            </a:r>
            <a:endParaRPr lang="en-US" sz="3200" dirty="0">
              <a:latin typeface="Times New Roman" pitchFamily="18" charset="0"/>
            </a:endParaRPr>
          </a:p>
        </p:txBody>
      </p:sp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5410200" y="5486400"/>
            <a:ext cx="18288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lớn nhất</a:t>
            </a:r>
          </a:p>
        </p:txBody>
      </p:sp>
      <p:grpSp>
        <p:nvGrpSpPr>
          <p:cNvPr id="42022" name="Group 38"/>
          <p:cNvGrpSpPr>
            <a:grpSpLocks/>
          </p:cNvGrpSpPr>
          <p:nvPr/>
        </p:nvGrpSpPr>
        <p:grpSpPr bwMode="auto">
          <a:xfrm>
            <a:off x="4648200" y="4038600"/>
            <a:ext cx="0" cy="1981200"/>
            <a:chOff x="2928" y="2304"/>
            <a:chExt cx="0" cy="1248"/>
          </a:xfrm>
        </p:grpSpPr>
        <p:sp>
          <p:nvSpPr>
            <p:cNvPr id="21529" name="Line 33"/>
            <p:cNvSpPr>
              <a:spLocks noChangeShapeType="1"/>
            </p:cNvSpPr>
            <p:nvPr/>
          </p:nvSpPr>
          <p:spPr bwMode="auto">
            <a:xfrm>
              <a:off x="2928" y="230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Line 34"/>
            <p:cNvSpPr>
              <a:spLocks noChangeShapeType="1"/>
            </p:cNvSpPr>
            <p:nvPr/>
          </p:nvSpPr>
          <p:spPr bwMode="auto">
            <a:xfrm>
              <a:off x="2928" y="312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19" name="Text Box 35"/>
          <p:cNvSpPr txBox="1">
            <a:spLocks noChangeArrowheads="1"/>
          </p:cNvSpPr>
          <p:nvPr/>
        </p:nvSpPr>
        <p:spPr bwMode="auto">
          <a:xfrm>
            <a:off x="533400" y="2667000"/>
            <a:ext cx="861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292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u="sng" dirty="0" err="1">
                <a:solidFill>
                  <a:srgbClr val="002060"/>
                </a:solidFill>
                <a:latin typeface="Times New Roman" pitchFamily="18" charset="0"/>
              </a:rPr>
              <a:t>Bước</a:t>
            </a:r>
            <a:r>
              <a:rPr lang="en-US" sz="2800" u="sng" dirty="0">
                <a:solidFill>
                  <a:srgbClr val="002060"/>
                </a:solidFill>
                <a:latin typeface="Times New Roman" pitchFamily="18" charset="0"/>
              </a:rPr>
              <a:t> 1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Phân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mỗi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ra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thừa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nguyên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tố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42020" name="Text Box 36"/>
          <p:cNvSpPr txBox="1">
            <a:spLocks noChangeArrowheads="1"/>
          </p:cNvSpPr>
          <p:nvPr/>
        </p:nvSpPr>
        <p:spPr bwMode="auto">
          <a:xfrm>
            <a:off x="514350" y="3429000"/>
            <a:ext cx="6343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292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u="sng" dirty="0" err="1">
                <a:solidFill>
                  <a:srgbClr val="002060"/>
                </a:solidFill>
                <a:latin typeface="Times New Roman" pitchFamily="18" charset="0"/>
              </a:rPr>
              <a:t>Bước</a:t>
            </a:r>
            <a:r>
              <a:rPr lang="en-US" sz="2800" u="sng" dirty="0">
                <a:solidFill>
                  <a:srgbClr val="002060"/>
                </a:solidFill>
                <a:latin typeface="Times New Roman" pitchFamily="18" charset="0"/>
              </a:rPr>
              <a:t> 2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Chọn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ra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thừa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nguyên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tố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2021" name="Text Box 37"/>
          <p:cNvSpPr txBox="1">
            <a:spLocks noChangeArrowheads="1"/>
          </p:cNvSpPr>
          <p:nvPr/>
        </p:nvSpPr>
        <p:spPr bwMode="auto">
          <a:xfrm>
            <a:off x="533400" y="4540250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292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29292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002060"/>
                </a:solidFill>
                <a:latin typeface="Times New Roman" pitchFamily="18" charset="0"/>
              </a:rPr>
              <a:t>Bước 3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</a:rPr>
              <a:t>: Lập tích các thừa số đã chọn, mỗi thừa số lấy với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số mũ</a:t>
            </a:r>
          </a:p>
        </p:txBody>
      </p:sp>
      <p:sp>
        <p:nvSpPr>
          <p:cNvPr id="21528" name="TextBox 4"/>
          <p:cNvSpPr txBox="1">
            <a:spLocks noChangeArrowheads="1"/>
          </p:cNvSpPr>
          <p:nvPr/>
        </p:nvSpPr>
        <p:spPr bwMode="auto">
          <a:xfrm>
            <a:off x="2819400" y="74613"/>
            <a:ext cx="41671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1" grpId="0" animBg="1"/>
      <p:bldP spid="42012" grpId="0" animBg="1"/>
      <p:bldP spid="42013" grpId="0" animBg="1"/>
      <p:bldP spid="42014" grpId="0" animBg="1"/>
      <p:bldP spid="42019" grpId="0"/>
      <p:bldP spid="42020" grpId="0"/>
      <p:bldP spid="420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4"/>
          <p:cNvSpPr txBox="1">
            <a:spLocks noChangeArrowheads="1"/>
          </p:cNvSpPr>
          <p:nvPr/>
        </p:nvSpPr>
        <p:spPr bwMode="auto">
          <a:xfrm>
            <a:off x="2667000" y="611188"/>
            <a:ext cx="2617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0800" y="990600"/>
            <a:ext cx="8940800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5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sen.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bó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bó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, 5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hay 7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bông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30588" y="2236788"/>
            <a:ext cx="1090612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5100" y="2714625"/>
            <a:ext cx="8791575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3, 5 , 7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66700" y="3584575"/>
            <a:ext cx="52959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có BCNN(3, 5, 7) = 3.5.7 = 105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66700" y="4343400"/>
            <a:ext cx="91059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BC(3, 5, 7) = B(105) = {0; 105; 210; 315; …}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66700" y="5029200"/>
            <a:ext cx="483870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5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 chị Hòa có 210 bông sen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3" descr="D:\CA VIDEO NEN PPT\untitle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30163"/>
            <a:ext cx="9145588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Horizontal Scroll 4"/>
          <p:cNvSpPr/>
          <p:nvPr/>
        </p:nvSpPr>
        <p:spPr>
          <a:xfrm>
            <a:off x="2155825" y="30163"/>
            <a:ext cx="6248400" cy="838200"/>
          </a:xfrm>
          <a:prstGeom prst="horizontalScroll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TRÒ CHƠI Ô CHỮ KÌ DIỆU</a:t>
            </a:r>
          </a:p>
        </p:txBody>
      </p:sp>
      <p:pic>
        <p:nvPicPr>
          <p:cNvPr id="2052" name="Picture 4" descr="D:\CA VIDEO NEN PPT\6a00d834525fff69e2013480933f66970c-600w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2057400"/>
            <a:ext cx="1506538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ounded Rectangle 11"/>
          <p:cNvSpPr/>
          <p:nvPr/>
        </p:nvSpPr>
        <p:spPr>
          <a:xfrm>
            <a:off x="3451225" y="25146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41825" y="25146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32425" y="25146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45250" y="25146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435850" y="25146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447925" y="25146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11300" y="868363"/>
            <a:ext cx="766286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 6 câu hỏi tương ứng với 6 ô chữ, trả lời dưới dạng đúng sai. Trả lời đúng mỗi câu em lật đc 1 ô chữ kì diệu.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-5.55556E-7 0.11967 C -5.55556E-7 0.17338 0.17431 0.24074 0.31649 0.24074 L 0.63299 0.24074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49" y="1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3" descr="D:\CA VIDEO NEN PPT\untitled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9145588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2295525" y="10668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98825" y="10922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289425" y="10922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280025" y="10922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92850" y="10922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283450" y="10922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5" name="Horizontal Scroll 4"/>
          <p:cNvSpPr/>
          <p:nvPr/>
        </p:nvSpPr>
        <p:spPr>
          <a:xfrm>
            <a:off x="2155825" y="30163"/>
            <a:ext cx="6248400" cy="838200"/>
          </a:xfrm>
          <a:prstGeom prst="horizontalScroll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TRÒ CHƠI Ô CHỮ KÌ DIỆU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89300" y="10795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79900" y="10795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270500" y="10795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83325" y="10795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273925" y="10795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279650" y="1092200"/>
            <a:ext cx="990600" cy="990600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032000" y="4262438"/>
            <a:ext cx="56467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/>
              <a:t>Câu 1: BCNN(15, 1) = 15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057400" y="4262438"/>
            <a:ext cx="545623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>
                <a:latin typeface="Times New Roman" pitchFamily="18" charset="0"/>
                <a:cs typeface="Times New Roman" pitchFamily="18" charset="0"/>
              </a:rPr>
              <a:t>Câu 2: BCNN(24,30) = 720</a:t>
            </a: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1754188" y="4089400"/>
            <a:ext cx="7467600" cy="1106488"/>
            <a:chOff x="1676400" y="4724400"/>
            <a:chExt cx="7467600" cy="1106507"/>
          </a:xfrm>
        </p:grpSpPr>
        <p:sp>
          <p:nvSpPr>
            <p:cNvPr id="24599" name="TextBox 18"/>
            <p:cNvSpPr txBox="1">
              <a:spLocks noChangeArrowheads="1"/>
            </p:cNvSpPr>
            <p:nvPr/>
          </p:nvSpPr>
          <p:spPr bwMode="auto">
            <a:xfrm>
              <a:off x="1676400" y="4876800"/>
              <a:ext cx="74676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Câu 3: Khi quy đồng hai phân số             ta chọn mẫu chung là: 60</a:t>
              </a:r>
            </a:p>
          </p:txBody>
        </p:sp>
        <p:graphicFrame>
          <p:nvGraphicFramePr>
            <p:cNvPr id="24600" name="Object 5"/>
            <p:cNvGraphicFramePr>
              <a:graphicFrameLocks noChangeAspect="1"/>
            </p:cNvGraphicFramePr>
            <p:nvPr/>
          </p:nvGraphicFramePr>
          <p:xfrm>
            <a:off x="6878250" y="4724400"/>
            <a:ext cx="980049" cy="8439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06" name="Equation" r:id="rId4" imgW="457002" imgH="393529" progId="Equation.DSMT4">
                    <p:embed/>
                  </p:oleObj>
                </mc:Choice>
                <mc:Fallback>
                  <p:oleObj name="Equation" r:id="rId4" imgW="457002" imgH="393529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78250" y="4724400"/>
                          <a:ext cx="980049" cy="8439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52700" y="3995738"/>
            <a:ext cx="54562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Câu 4: BCNN(28,35) = 140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705100" y="3995738"/>
            <a:ext cx="54562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Câu 5: BCNN(42,50) = 420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354263" y="3908425"/>
            <a:ext cx="61579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Câu 6: BCNN(60,150) = 300</a:t>
            </a:r>
          </a:p>
        </p:txBody>
      </p:sp>
      <p:sp>
        <p:nvSpPr>
          <p:cNvPr id="20" name="Right Arrow 19">
            <a:hlinkClick r:id="rId6" action="ppaction://hlinkpres?slideindex=24&amp;slidetitle=PowerPoint Presentation"/>
          </p:cNvPr>
          <p:cNvSpPr/>
          <p:nvPr/>
        </p:nvSpPr>
        <p:spPr>
          <a:xfrm>
            <a:off x="7962900" y="6324600"/>
            <a:ext cx="884238" cy="533400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</a:rPr>
              <a:t>Link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 nodeType="clickPar">
                      <p:stCondLst>
                        <p:cond delay="0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 nodeType="clickPar">
                      <p:stCondLst>
                        <p:cond delay="0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5" grpId="0" animBg="1"/>
      <p:bldP spid="15" grpId="1" animBg="1"/>
      <p:bldP spid="15" grpId="2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3" grpId="0"/>
      <p:bldP spid="3" grpId="1"/>
      <p:bldP spid="2" grpId="0"/>
      <p:bldP spid="2" grpId="1"/>
      <p:bldP spid="22" grpId="0"/>
      <p:bldP spid="22" grpId="1"/>
      <p:bldP spid="23" grpId="0"/>
      <p:bldP spid="23" grpId="1"/>
      <p:bldP spid="24" grpId="0"/>
      <p:bldP spid="24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357" y="84435"/>
            <a:ext cx="510909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LỊCH CAN CHI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066800"/>
            <a:ext cx="8305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2133600"/>
            <a:ext cx="87407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Ngườ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Nam,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 can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,…)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12 chi (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….)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98425" y="1033463"/>
            <a:ext cx="1044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23825" y="1608138"/>
            <a:ext cx="1044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83185" y="2986772"/>
            <a:ext cx="8740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- Cứ 10 năm Giáp được lặp lại. Cứ 12 năm, Tý được lặp lại.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260600" y="5508625"/>
            <a:ext cx="5461000" cy="83026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Giáp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09865" y="4191000"/>
            <a:ext cx="632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Tý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9789" y="3551289"/>
            <a:ext cx="2592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BCNN(10,12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= 60</a:t>
            </a:r>
            <a:endParaRPr lang="en-US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17" grpId="0"/>
      <p:bldP spid="18" grpId="0"/>
      <p:bldP spid="19" grpId="0" animBg="1"/>
      <p:bldP spid="20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5" descr="JER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7" name="AutoShape 7" descr="Những chú chuột nổi tiếng trên phim - Báo Long An Online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6628" name="Picture 11" descr="Hình nền powerpoint đơn giản mà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026525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68413" y="1954213"/>
            <a:ext cx="63865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254125" y="2995613"/>
            <a:ext cx="6400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BC, BCNN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83550" y="838200"/>
            <a:ext cx="328166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GHI NHỚ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0"/>
          <p:cNvSpPr txBox="1">
            <a:spLocks noChangeArrowheads="1"/>
          </p:cNvSpPr>
          <p:nvPr/>
        </p:nvSpPr>
        <p:spPr bwMode="auto">
          <a:xfrm>
            <a:off x="228600" y="633413"/>
            <a:ext cx="2514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 i="1" u="sng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600" b="1" i="1" u="sng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13</a:t>
            </a:r>
            <a:endParaRPr lang="en-US" sz="6600" b="1" i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WordArt 12"/>
          <p:cNvSpPr>
            <a:spLocks noChangeArrowheads="1" noChangeShapeType="1" noTextEdit="1"/>
          </p:cNvSpPr>
          <p:nvPr/>
        </p:nvSpPr>
        <p:spPr bwMode="auto">
          <a:xfrm>
            <a:off x="228600" y="1905000"/>
            <a:ext cx="8610600" cy="914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BỘI CHUNG. BỘI CHUNG NHỎ NHẤT</a:t>
            </a:r>
          </a:p>
        </p:txBody>
      </p:sp>
      <p:sp>
        <p:nvSpPr>
          <p:cNvPr id="4100" name="WordArt 13"/>
          <p:cNvSpPr>
            <a:spLocks noChangeArrowheads="1" noChangeShapeType="1" noTextEdit="1"/>
          </p:cNvSpPr>
          <p:nvPr/>
        </p:nvSpPr>
        <p:spPr bwMode="auto">
          <a:xfrm>
            <a:off x="6553200" y="98425"/>
            <a:ext cx="2362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  và Đại số</a:t>
            </a:r>
          </a:p>
        </p:txBody>
      </p:sp>
      <p:pic>
        <p:nvPicPr>
          <p:cNvPr id="410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87313" y="1074738"/>
            <a:ext cx="4827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1143000" y="5541963"/>
            <a:ext cx="5410200" cy="830262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325" y="660400"/>
            <a:ext cx="3876675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23813" y="2514600"/>
            <a:ext cx="91995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181100" y="3635375"/>
            <a:ext cx="7696200" cy="1579563"/>
            <a:chOff x="838200" y="4198034"/>
            <a:chExt cx="7696200" cy="1579960"/>
          </a:xfrm>
        </p:grpSpPr>
        <p:grpSp>
          <p:nvGrpSpPr>
            <p:cNvPr id="5133" name="Group 5"/>
            <p:cNvGrpSpPr>
              <a:grpSpLocks/>
            </p:cNvGrpSpPr>
            <p:nvPr/>
          </p:nvGrpSpPr>
          <p:grpSpPr bwMode="auto">
            <a:xfrm>
              <a:off x="2654300" y="4407763"/>
              <a:ext cx="5880100" cy="963474"/>
              <a:chOff x="2654300" y="4407763"/>
              <a:chExt cx="5880100" cy="963474"/>
            </a:xfrm>
          </p:grpSpPr>
          <p:cxnSp>
            <p:nvCxnSpPr>
              <p:cNvPr id="3" name="Straight Arrow Connector 2"/>
              <p:cNvCxnSpPr/>
              <p:nvPr/>
            </p:nvCxnSpPr>
            <p:spPr>
              <a:xfrm flipV="1">
                <a:off x="2667000" y="4494972"/>
                <a:ext cx="5867400" cy="76219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flipV="1">
                <a:off x="2654300" y="5182532"/>
                <a:ext cx="5867400" cy="76219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>
                <a:off x="2667000" y="445845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3505200" y="4433043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267200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029200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791200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6477000" y="4407637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7205663" y="4420340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7924800" y="4407637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2667000" y="5131719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3962400" y="5144422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029200" y="5106312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172200" y="5106312"/>
                <a:ext cx="0" cy="22707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43763" y="5069791"/>
                <a:ext cx="0" cy="227069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34" name="TextBox 3"/>
            <p:cNvSpPr txBox="1">
              <a:spLocks noChangeArrowheads="1"/>
            </p:cNvSpPr>
            <p:nvPr/>
          </p:nvSpPr>
          <p:spPr bwMode="auto">
            <a:xfrm>
              <a:off x="838200" y="4198034"/>
              <a:ext cx="20581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đèn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xanh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5" name="TextBox 3"/>
            <p:cNvSpPr txBox="1">
              <a:spLocks noChangeArrowheads="1"/>
            </p:cNvSpPr>
            <p:nvPr/>
          </p:nvSpPr>
          <p:spPr bwMode="auto">
            <a:xfrm>
              <a:off x="1066800" y="4858434"/>
              <a:ext cx="20581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Dây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đèn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đỏ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6" name="TextBox 3"/>
            <p:cNvSpPr txBox="1">
              <a:spLocks noChangeArrowheads="1"/>
            </p:cNvSpPr>
            <p:nvPr/>
          </p:nvSpPr>
          <p:spPr bwMode="auto">
            <a:xfrm>
              <a:off x="3761580" y="5108494"/>
              <a:ext cx="477838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5137" name="TextBox 3"/>
            <p:cNvSpPr txBox="1">
              <a:spLocks noChangeArrowheads="1"/>
            </p:cNvSpPr>
            <p:nvPr/>
          </p:nvSpPr>
          <p:spPr bwMode="auto">
            <a:xfrm>
              <a:off x="4790280" y="5131663"/>
              <a:ext cx="79771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5138" name="TextBox 3"/>
            <p:cNvSpPr txBox="1">
              <a:spLocks noChangeArrowheads="1"/>
            </p:cNvSpPr>
            <p:nvPr/>
          </p:nvSpPr>
          <p:spPr bwMode="auto">
            <a:xfrm>
              <a:off x="5905500" y="5106263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18</a:t>
              </a:r>
            </a:p>
          </p:txBody>
        </p:sp>
        <p:sp>
          <p:nvSpPr>
            <p:cNvPr id="5139" name="TextBox 3"/>
            <p:cNvSpPr txBox="1">
              <a:spLocks noChangeArrowheads="1"/>
            </p:cNvSpPr>
            <p:nvPr/>
          </p:nvSpPr>
          <p:spPr bwMode="auto">
            <a:xfrm>
              <a:off x="7007621" y="5055463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24</a:t>
              </a:r>
            </a:p>
          </p:txBody>
        </p:sp>
        <p:sp>
          <p:nvSpPr>
            <p:cNvPr id="5140" name="TextBox 3"/>
            <p:cNvSpPr txBox="1">
              <a:spLocks noChangeArrowheads="1"/>
            </p:cNvSpPr>
            <p:nvPr/>
          </p:nvSpPr>
          <p:spPr bwMode="auto">
            <a:xfrm>
              <a:off x="6936581" y="4467829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24</a:t>
              </a:r>
            </a:p>
          </p:txBody>
        </p:sp>
        <p:sp>
          <p:nvSpPr>
            <p:cNvPr id="5141" name="TextBox 3"/>
            <p:cNvSpPr txBox="1">
              <a:spLocks noChangeArrowheads="1"/>
            </p:cNvSpPr>
            <p:nvPr/>
          </p:nvSpPr>
          <p:spPr bwMode="auto">
            <a:xfrm>
              <a:off x="7685881" y="4417029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28</a:t>
              </a:r>
            </a:p>
          </p:txBody>
        </p:sp>
        <p:sp>
          <p:nvSpPr>
            <p:cNvPr id="5142" name="TextBox 3"/>
            <p:cNvSpPr txBox="1">
              <a:spLocks noChangeArrowheads="1"/>
            </p:cNvSpPr>
            <p:nvPr/>
          </p:nvSpPr>
          <p:spPr bwMode="auto">
            <a:xfrm>
              <a:off x="3348829" y="4449297"/>
              <a:ext cx="47783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5143" name="TextBox 3"/>
            <p:cNvSpPr txBox="1">
              <a:spLocks noChangeArrowheads="1"/>
            </p:cNvSpPr>
            <p:nvPr/>
          </p:nvSpPr>
          <p:spPr bwMode="auto">
            <a:xfrm>
              <a:off x="4056062" y="4407763"/>
              <a:ext cx="47783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5144" name="TextBox 3"/>
            <p:cNvSpPr txBox="1">
              <a:spLocks noChangeArrowheads="1"/>
            </p:cNvSpPr>
            <p:nvPr/>
          </p:nvSpPr>
          <p:spPr bwMode="auto">
            <a:xfrm>
              <a:off x="4764880" y="4412566"/>
              <a:ext cx="79771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5145" name="TextBox 3"/>
            <p:cNvSpPr txBox="1">
              <a:spLocks noChangeArrowheads="1"/>
            </p:cNvSpPr>
            <p:nvPr/>
          </p:nvSpPr>
          <p:spPr bwMode="auto">
            <a:xfrm>
              <a:off x="5506640" y="4428739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16</a:t>
              </a:r>
            </a:p>
          </p:txBody>
        </p:sp>
        <p:sp>
          <p:nvSpPr>
            <p:cNvPr id="5146" name="TextBox 3"/>
            <p:cNvSpPr txBox="1">
              <a:spLocks noChangeArrowheads="1"/>
            </p:cNvSpPr>
            <p:nvPr/>
          </p:nvSpPr>
          <p:spPr bwMode="auto">
            <a:xfrm>
              <a:off x="6250781" y="4458563"/>
              <a:ext cx="797719" cy="579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just" eaLnBrk="1" hangingPunct="1">
                <a:lnSpc>
                  <a:spcPct val="150000"/>
                </a:lnSpc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20</a:t>
              </a:r>
            </a:p>
          </p:txBody>
        </p:sp>
      </p:grpSp>
      <p:sp>
        <p:nvSpPr>
          <p:cNvPr id="8" name="Oval 7"/>
          <p:cNvSpPr/>
          <p:nvPr/>
        </p:nvSpPr>
        <p:spPr>
          <a:xfrm>
            <a:off x="5119688" y="3857625"/>
            <a:ext cx="533400" cy="13382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319963" y="3714750"/>
            <a:ext cx="533400" cy="13382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TextBox 3"/>
          <p:cNvSpPr txBox="1">
            <a:spLocks noChangeArrowheads="1"/>
          </p:cNvSpPr>
          <p:nvPr/>
        </p:nvSpPr>
        <p:spPr bwMode="auto">
          <a:xfrm>
            <a:off x="1238250" y="5726113"/>
            <a:ext cx="6688138" cy="461962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Ta gọi 12, 24, … là các bội chung của 4 và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0" grpId="0"/>
      <p:bldP spid="16" grpId="0" animBg="1"/>
      <p:bldP spid="16" grpId="1" animBg="1"/>
      <p:bldP spid="18" grpId="0"/>
      <p:bldP spid="8" grpId="0" animBg="1"/>
      <p:bldP spid="47" grpId="0" animBg="1"/>
      <p:bldP spid="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Bội chung</a:t>
            </a:r>
          </a:p>
        </p:txBody>
      </p:sp>
      <p:pic>
        <p:nvPicPr>
          <p:cNvPr id="614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49213" y="1219200"/>
            <a:ext cx="8504237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B(2) = {0; 2; 4; 6; 8; 10; 12; 14; 16; 18; 20; 22;…}</a:t>
            </a:r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49213" y="1893888"/>
            <a:ext cx="8504237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B(3) = {0; 3; 6; 9; 12; 15; 18; 21;…}</a:t>
            </a:r>
          </a:p>
        </p:txBody>
      </p:sp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49213" y="2554288"/>
            <a:ext cx="8504237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0; 6; 12</a:t>
            </a:r>
          </a:p>
        </p:txBody>
      </p: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152400" y="3217863"/>
            <a:ext cx="8504238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nói, các số 0; 6; 12 là các bội chung của 2 và 3</a:t>
            </a: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490538" y="4876800"/>
            <a:ext cx="7620000" cy="120015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TextBox 3"/>
          <p:cNvSpPr txBox="1">
            <a:spLocks noChangeArrowheads="1"/>
          </p:cNvSpPr>
          <p:nvPr/>
        </p:nvSpPr>
        <p:spPr bwMode="auto">
          <a:xfrm>
            <a:off x="457200" y="3840163"/>
            <a:ext cx="6091238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BC(2, 3) = {0; 6; 12; …}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6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Bội chung</a:t>
            </a:r>
          </a:p>
        </p:txBody>
      </p:sp>
      <p:pic>
        <p:nvPicPr>
          <p:cNvPr id="717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63500" y="1109663"/>
            <a:ext cx="8928100" cy="95408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Một số được gọi là bội chung của hai hay nhiều số nếu nó là bội của tất cả các số đó.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63500" y="2209800"/>
            <a:ext cx="9156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 Kí hiệu tập hợp các bội chung của a và b là BC(a, b)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0" y="2733675"/>
            <a:ext cx="91567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- Kí hiệu tập hợp các bội chung của a, b và c là BC(a, b,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8197" name="TextBox 3"/>
          <p:cNvSpPr txBox="1">
            <a:spLocks noChangeArrowheads="1"/>
          </p:cNvSpPr>
          <p:nvPr/>
        </p:nvSpPr>
        <p:spPr bwMode="auto">
          <a:xfrm>
            <a:off x="63500" y="1109663"/>
            <a:ext cx="8928100" cy="954087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228600" y="2460625"/>
            <a:ext cx="6261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TH1: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3048000"/>
          <a:ext cx="75438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1447800"/>
                <a:gridCol w="1524000"/>
              </a:tblGrid>
              <a:tr h="77299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Khẳng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373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a) 20     BC(4, 10)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373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b) 36     BC(14, 18)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373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c) 72     BC(12, 18, 36)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371600" y="3886200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4" imgW="126725" imgH="126725" progId="Equation.DSMT4">
                  <p:embed/>
                </p:oleObj>
              </mc:Choice>
              <mc:Fallback>
                <p:oleObj name="Equation" r:id="rId4" imgW="126725" imgH="126725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886200"/>
                        <a:ext cx="330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320800" y="4724400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6" imgW="126725" imgH="126725" progId="Equation.DSMT4">
                  <p:embed/>
                </p:oleObj>
              </mc:Choice>
              <mc:Fallback>
                <p:oleObj name="Equation" r:id="rId6" imgW="126725" imgH="12672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4724400"/>
                        <a:ext cx="330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346200" y="5486400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7" imgW="126725" imgH="126725" progId="Equation.DSMT4">
                  <p:embed/>
                </p:oleObj>
              </mc:Choice>
              <mc:Fallback>
                <p:oleObj name="Equation" r:id="rId7" imgW="126725" imgH="12672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5486400"/>
                        <a:ext cx="330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5486400" y="3886200"/>
            <a:ext cx="622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6858000" y="4648200"/>
            <a:ext cx="622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5486400" y="5486400"/>
            <a:ext cx="622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49213" y="1828800"/>
            <a:ext cx="8928100" cy="95408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B(a)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B(b).</a:t>
            </a:r>
          </a:p>
          <a:p>
            <a:pPr eaLnBrk="1" hangingPunct="1">
              <a:buFontTx/>
              <a:buChar char="-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B(a)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B(b).</a:t>
            </a: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49213" y="1219200"/>
            <a:ext cx="7150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4"/>
          <p:cNvSpPr txBox="1">
            <a:spLocks noChangeArrowheads="1"/>
          </p:cNvSpPr>
          <p:nvPr/>
        </p:nvSpPr>
        <p:spPr bwMode="auto">
          <a:xfrm>
            <a:off x="49213" y="550863"/>
            <a:ext cx="4586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Bội chung</a:t>
            </a:r>
          </a:p>
        </p:txBody>
      </p:sp>
      <p:pic>
        <p:nvPicPr>
          <p:cNvPr id="1024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13:  BỘI CHUNG. BỘI CHUNG NHỎ NHẤT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212725" y="1074738"/>
            <a:ext cx="894397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TH2: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B(3), B(4), B(8)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4.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3; 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8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3886200" y="3657600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61913" y="4181475"/>
            <a:ext cx="96170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B(3) = {0;3;6;9;12;15;18;21;24;27;30;33;36; 39; 42; 45; 48; 51;…}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373063" y="4641850"/>
            <a:ext cx="7024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B(4) = {0;4;8;12;16;20;24;28;32;36;40;44;48; 52;…}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373063" y="5086350"/>
            <a:ext cx="70246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B(8) = {0; 8; 16; 24; 32; 40; 48; 56;…}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200025" y="5546725"/>
            <a:ext cx="4360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b) M = {0; 12; 24; 36; 48} 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212725" y="6172200"/>
            <a:ext cx="4360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c) K = {0; 24; 48}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  <p:bldP spid="9" grpId="0"/>
      <p:bldP spid="11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2860</TotalTime>
  <Words>2088</Words>
  <Application>Microsoft Office PowerPoint</Application>
  <PresentationFormat>On-screen Show (4:3)</PresentationFormat>
  <Paragraphs>228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http://viet4room.com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Cuong</dc:creator>
  <cp:lastModifiedBy>Linh</cp:lastModifiedBy>
  <cp:revision>328</cp:revision>
  <dcterms:created xsi:type="dcterms:W3CDTF">2016-11-26T13:35:55Z</dcterms:created>
  <dcterms:modified xsi:type="dcterms:W3CDTF">2021-08-30T15:03:58Z</dcterms:modified>
</cp:coreProperties>
</file>