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9" r:id="rId6"/>
    <p:sldId id="275" r:id="rId7"/>
    <p:sldId id="276" r:id="rId8"/>
    <p:sldId id="277" r:id="rId9"/>
    <p:sldId id="279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 varScale="1">
        <p:scale>
          <a:sx n="81" d="100"/>
          <a:sy n="81" d="100"/>
        </p:scale>
        <p:origin x="6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3500" dirty="0">
                <a:solidFill>
                  <a:srgbClr val="FF0000"/>
                </a:solidFill>
              </a:rPr>
              <a:t>Bài </a:t>
            </a:r>
            <a:r>
              <a:rPr lang="en-US" sz="3500" dirty="0">
                <a:solidFill>
                  <a:srgbClr val="FF0000"/>
                </a:solidFill>
              </a:rPr>
              <a:t>7</a:t>
            </a:r>
            <a:r>
              <a:rPr lang="vi-VN" sz="3500" dirty="0">
                <a:solidFill>
                  <a:srgbClr val="FF0000"/>
                </a:solidFill>
              </a:rPr>
              <a:t>: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Xác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suất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của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biến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cố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trong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một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số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mô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hình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xác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suất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đơn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giản</a:t>
            </a:r>
            <a:r>
              <a:rPr lang="en-US" sz="35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10058400" cy="1219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Biến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cố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là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một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tập</a:t>
            </a:r>
            <a:r>
              <a:rPr lang="en-US" sz="3000" dirty="0">
                <a:latin typeface="+mj-lt"/>
              </a:rPr>
              <a:t> con </a:t>
            </a:r>
            <a:r>
              <a:rPr lang="en-US" sz="3000" dirty="0" err="1">
                <a:latin typeface="+mj-lt"/>
              </a:rPr>
              <a:t>của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không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gian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mẫu</a:t>
            </a:r>
            <a:r>
              <a:rPr lang="en-US" sz="30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DCBBB4-169B-9F7E-8FEA-D6D55AC2780D}"/>
              </a:ext>
            </a:extLst>
          </p:cNvPr>
          <p:cNvSpPr txBox="1">
            <a:spLocks/>
          </p:cNvSpPr>
          <p:nvPr/>
        </p:nvSpPr>
        <p:spPr>
          <a:xfrm>
            <a:off x="1220378" y="2743201"/>
            <a:ext cx="9751243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Ví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dụ</a:t>
            </a:r>
            <a:r>
              <a:rPr lang="en-US" sz="6000" dirty="0">
                <a:latin typeface="+mj-lt"/>
              </a:rPr>
              <a:t>: </a:t>
            </a:r>
            <a:r>
              <a:rPr lang="en-US" sz="6000" dirty="0" err="1">
                <a:latin typeface="+mj-lt"/>
              </a:rPr>
              <a:t>Gieo</a:t>
            </a:r>
            <a:r>
              <a:rPr lang="en-US" sz="6000" dirty="0">
                <a:latin typeface="+mj-lt"/>
              </a:rPr>
              <a:t> 1 </a:t>
            </a:r>
            <a:r>
              <a:rPr lang="en-US" sz="6000" dirty="0" err="1">
                <a:latin typeface="+mj-lt"/>
              </a:rPr>
              <a:t>đồng</a:t>
            </a:r>
            <a:r>
              <a:rPr lang="en-US" sz="6000" dirty="0">
                <a:latin typeface="+mj-lt"/>
              </a:rPr>
              <a:t> xu 2 </a:t>
            </a:r>
            <a:r>
              <a:rPr lang="en-US" sz="6000" dirty="0" err="1">
                <a:latin typeface="+mj-lt"/>
              </a:rPr>
              <a:t>lần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là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một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phép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thử</a:t>
            </a:r>
            <a:r>
              <a:rPr lang="en-US" sz="6000" dirty="0">
                <a:latin typeface="+mj-lt"/>
              </a:rPr>
              <a:t>.</a:t>
            </a:r>
          </a:p>
          <a:p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Không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gian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mẫu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là</a:t>
            </a:r>
            <a:r>
              <a:rPr lang="en-US" sz="6000" dirty="0">
                <a:latin typeface="+mj-lt"/>
              </a:rPr>
              <a:t> Ω = {𝑆𝑆; 𝑆N; 𝑁S; 𝑁𝑁} Ta </a:t>
            </a:r>
            <a:r>
              <a:rPr lang="en-US" sz="6000" dirty="0" err="1">
                <a:latin typeface="+mj-lt"/>
              </a:rPr>
              <a:t>gọi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sự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kiện</a:t>
            </a:r>
            <a:r>
              <a:rPr lang="en-US" sz="6000" dirty="0">
                <a:latin typeface="+mj-lt"/>
              </a:rPr>
              <a:t> 𝐴: “</a:t>
            </a:r>
            <a:r>
              <a:rPr lang="en-US" sz="6000" dirty="0" err="1">
                <a:latin typeface="+mj-lt"/>
              </a:rPr>
              <a:t>Gieo</a:t>
            </a:r>
            <a:r>
              <a:rPr lang="en-US" sz="6000" dirty="0">
                <a:latin typeface="+mj-lt"/>
              </a:rPr>
              <a:t> 2 </a:t>
            </a:r>
            <a:r>
              <a:rPr lang="en-US" sz="6000" dirty="0" err="1">
                <a:latin typeface="+mj-lt"/>
              </a:rPr>
              <a:t>lần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giống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nhau</a:t>
            </a:r>
            <a:r>
              <a:rPr lang="en-US" sz="6000" dirty="0">
                <a:latin typeface="+mj-lt"/>
              </a:rPr>
              <a:t>” .Khi </a:t>
            </a:r>
            <a:r>
              <a:rPr lang="en-US" sz="6000" dirty="0" err="1">
                <a:latin typeface="+mj-lt"/>
              </a:rPr>
              <a:t>đó</a:t>
            </a:r>
            <a:r>
              <a:rPr lang="en-US" sz="6000" dirty="0">
                <a:latin typeface="+mj-lt"/>
              </a:rPr>
              <a:t> 𝐴 </a:t>
            </a:r>
            <a:r>
              <a:rPr lang="en-US" sz="6000" dirty="0" err="1">
                <a:latin typeface="+mj-lt"/>
              </a:rPr>
              <a:t>có</a:t>
            </a:r>
            <a:r>
              <a:rPr lang="en-US" sz="6000" dirty="0">
                <a:latin typeface="+mj-lt"/>
              </a:rPr>
              <a:t> 2 </a:t>
            </a:r>
            <a:r>
              <a:rPr lang="en-US" sz="6000" dirty="0" err="1">
                <a:latin typeface="+mj-lt"/>
              </a:rPr>
              <a:t>kết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quả</a:t>
            </a:r>
            <a:r>
              <a:rPr lang="en-US" sz="6000" dirty="0">
                <a:latin typeface="+mj-lt"/>
              </a:rPr>
              <a:t> 𝑆𝑆 </a:t>
            </a:r>
            <a:r>
              <a:rPr lang="en-US" sz="6000" dirty="0" err="1">
                <a:latin typeface="+mj-lt"/>
              </a:rPr>
              <a:t>hoặc</a:t>
            </a:r>
            <a:r>
              <a:rPr lang="en-US" sz="6000" dirty="0">
                <a:latin typeface="+mj-lt"/>
              </a:rPr>
              <a:t> 𝑁𝑁. </a:t>
            </a:r>
            <a:r>
              <a:rPr lang="en-US" sz="6000" dirty="0" err="1">
                <a:latin typeface="+mj-lt"/>
              </a:rPr>
              <a:t>Như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vậy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sự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kiện</a:t>
            </a:r>
            <a:r>
              <a:rPr lang="en-US" sz="6000" dirty="0">
                <a:latin typeface="+mj-lt"/>
              </a:rPr>
              <a:t> 𝐴 </a:t>
            </a:r>
            <a:r>
              <a:rPr lang="en-US" sz="6000" dirty="0" err="1">
                <a:latin typeface="+mj-lt"/>
              </a:rPr>
              <a:t>tương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ứng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với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một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và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chỉ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một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tập</a:t>
            </a:r>
            <a:r>
              <a:rPr lang="en-US" sz="6000" dirty="0">
                <a:latin typeface="+mj-lt"/>
              </a:rPr>
              <a:t> con {𝑆𝑆, 𝑁𝑁}</a:t>
            </a:r>
          </a:p>
          <a:p>
            <a:r>
              <a:rPr lang="en-US" sz="6000" dirty="0">
                <a:latin typeface="+mj-lt"/>
              </a:rPr>
              <a:t> Do </a:t>
            </a:r>
            <a:r>
              <a:rPr lang="en-US" sz="6000" dirty="0" err="1">
                <a:latin typeface="+mj-lt"/>
              </a:rPr>
              <a:t>đó</a:t>
            </a:r>
            <a:r>
              <a:rPr lang="en-US" sz="6000" dirty="0">
                <a:latin typeface="+mj-lt"/>
              </a:rPr>
              <a:t> ta </a:t>
            </a:r>
            <a:r>
              <a:rPr lang="en-US" sz="6000" dirty="0" err="1">
                <a:latin typeface="+mj-lt"/>
              </a:rPr>
              <a:t>đồng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nhất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chúng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với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nhau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và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viết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là</a:t>
            </a:r>
            <a:r>
              <a:rPr lang="en-US" sz="6000" dirty="0">
                <a:latin typeface="+mj-lt"/>
              </a:rPr>
              <a:t>: 𝐴 = {𝑆𝑆, 𝑁𝑁}, </a:t>
            </a:r>
            <a:r>
              <a:rPr lang="en-US" sz="6000" dirty="0" err="1">
                <a:latin typeface="+mj-lt"/>
              </a:rPr>
              <a:t>và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gọi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tập</a:t>
            </a:r>
            <a:r>
              <a:rPr lang="en-US" sz="6000" dirty="0">
                <a:latin typeface="+mj-lt"/>
              </a:rPr>
              <a:t> 𝐴 </a:t>
            </a:r>
            <a:r>
              <a:rPr lang="en-US" sz="6000" dirty="0" err="1">
                <a:latin typeface="+mj-lt"/>
              </a:rPr>
              <a:t>là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một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biến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cố</a:t>
            </a:r>
            <a:r>
              <a:rPr lang="en-US" sz="6000" dirty="0">
                <a:latin typeface="+mj-lt"/>
              </a:rPr>
              <a:t>. </a:t>
            </a:r>
          </a:p>
          <a:p>
            <a:pPr>
              <a:buFontTx/>
              <a:buChar char="-"/>
            </a:pPr>
            <a:endParaRPr lang="en-US" sz="60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4389120"/>
          </a:xfrm>
        </p:spPr>
        <p:txBody>
          <a:bodyPr>
            <a:norm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𝐴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𝐵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𝐶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∅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𝛀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40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Định</a:t>
            </a:r>
            <a:r>
              <a:rPr lang="en-US" b="1" dirty="0"/>
              <a:t> </a:t>
            </a:r>
            <a:r>
              <a:rPr lang="en-US" b="1" dirty="0" err="1"/>
              <a:t>nghĩa</a:t>
            </a:r>
            <a:r>
              <a:rPr lang="en-US" b="1" dirty="0"/>
              <a:t> </a:t>
            </a:r>
            <a:r>
              <a:rPr lang="en-US" b="1" dirty="0" err="1"/>
              <a:t>xác</a:t>
            </a:r>
            <a:r>
              <a:rPr lang="en-US" b="1" dirty="0"/>
              <a:t> </a:t>
            </a:r>
            <a:r>
              <a:rPr lang="en-US" b="1" dirty="0" err="1"/>
              <a:t>suất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biến</a:t>
            </a:r>
            <a:r>
              <a:rPr lang="en-US" b="1" dirty="0"/>
              <a:t> </a:t>
            </a:r>
            <a:r>
              <a:rPr lang="en-US" b="1" dirty="0" err="1"/>
              <a:t>cố</a:t>
            </a:r>
            <a:r>
              <a:rPr lang="en-US" b="1" dirty="0"/>
              <a:t>: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 </m:t>
                    </m:r>
                  </m:oMath>
                </a14:m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:r>
                  <a:rPr lang="en-US" dirty="0" err="1"/>
                  <a:t>liên</a:t>
                </a:r>
                <a:r>
                  <a:rPr lang="en-US" dirty="0"/>
                  <a:t> </a:t>
                </a:r>
                <a:r>
                  <a:rPr lang="en-US" dirty="0" err="1"/>
                  <a:t>quan</a:t>
                </a:r>
                <a:r>
                  <a:rPr lang="en-US" dirty="0"/>
                  <a:t> </a:t>
                </a:r>
                <a:r>
                  <a:rPr lang="en-US" dirty="0" err="1"/>
                  <a:t>đến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Ω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hữu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khả</a:t>
                </a:r>
                <a:r>
                  <a:rPr lang="en-US" dirty="0"/>
                  <a:t> </a:t>
                </a:r>
                <a:r>
                  <a:rPr lang="en-US" dirty="0" err="1"/>
                  <a:t>năng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. Ta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14:m>
                  <m:oMath xmlns:m="http://schemas.openxmlformats.org/officeDocument/2006/math">
                    <m:r>
                      <a:rPr lang="en-US" i="1"/>
                      <m:t> </m:t>
                    </m:r>
                    <m:r>
                      <a:rPr lang="en-US" i="1"/>
                      <m:t>𝑃</m:t>
                    </m:r>
                    <m:r>
                      <a:rPr lang="en-US" i="1"/>
                      <m:t>(</m:t>
                    </m:r>
                    <m:r>
                      <a:rPr lang="en-US" i="1"/>
                      <m:t>𝐴</m:t>
                    </m:r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/>
                      <m:t>𝑃</m:t>
                    </m:r>
                    <m:r>
                      <a:rPr lang="en-US" i="1"/>
                      <m:t>(</m:t>
                    </m:r>
                    <m:r>
                      <a:rPr lang="en-US" i="1"/>
                      <m:t>𝐴</m:t>
                    </m:r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𝑃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𝐴</m:t>
                        </m:r>
                      </m:e>
                    </m:d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𝑛</m:t>
                        </m:r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i="1"/>
                          <m:t>𝑛</m:t>
                        </m:r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Ω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𝑛</m:t>
                    </m:r>
                    <m:r>
                      <a:rPr lang="en-US" i="1"/>
                      <m:t>(</m:t>
                    </m:r>
                    <m:r>
                      <a:rPr lang="en-US" i="1"/>
                      <m:t>𝐴</m:t>
                    </m:r>
                    <m:r>
                      <a:rPr lang="en-US" i="1"/>
                      <m:t>) </m:t>
                    </m:r>
                  </m:oMath>
                </a14:m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hay </a:t>
                </a:r>
                <a:r>
                  <a:rPr lang="en-US" dirty="0" err="1"/>
                  <a:t>cũng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/>
                      <m:t>𝑛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/>
                          <m:t>Ω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(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khả</a:t>
                </a:r>
                <a:r>
                  <a:rPr lang="en-US" dirty="0"/>
                  <a:t> </a:t>
                </a:r>
                <a:r>
                  <a:rPr lang="en-US" dirty="0" err="1"/>
                  <a:t>năng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0" t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1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5126"/>
            <a:ext cx="9829800" cy="1082674"/>
          </a:xfrm>
        </p:spPr>
        <p:txBody>
          <a:bodyPr>
            <a:normAutofit/>
          </a:bodyPr>
          <a:lstStyle/>
          <a:p>
            <a:r>
              <a:rPr lang="en-US" b="1" dirty="0" err="1"/>
              <a:t>Ví</a:t>
            </a:r>
            <a:r>
              <a:rPr lang="en-US" b="1" dirty="0"/>
              <a:t> </a:t>
            </a:r>
            <a:r>
              <a:rPr lang="en-US" b="1" dirty="0" err="1"/>
              <a:t>dụ</a:t>
            </a:r>
            <a:br>
              <a:rPr lang="en-US" dirty="0"/>
            </a:b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8800"/>
                <a:ext cx="9144000" cy="4267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err="1"/>
                  <a:t>Gieo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con </a:t>
                </a:r>
                <a:r>
                  <a:rPr lang="en-US" dirty="0" err="1"/>
                  <a:t>súc</a:t>
                </a:r>
                <a:r>
                  <a:rPr lang="en-US" dirty="0"/>
                  <a:t> </a:t>
                </a:r>
                <a:r>
                  <a:rPr lang="en-US" dirty="0" err="1"/>
                  <a:t>sắc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,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chất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Ω</m:t>
                    </m:r>
                    <m:r>
                      <a:rPr lang="en-US" i="1"/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1;2;3;4;5;6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Do con </a:t>
                </a:r>
                <a:r>
                  <a:rPr lang="en-US" dirty="0" err="1"/>
                  <a:t>súc</a:t>
                </a:r>
                <a:r>
                  <a:rPr lang="en-US" dirty="0"/>
                  <a:t> </a:t>
                </a:r>
                <a:r>
                  <a:rPr lang="en-US" dirty="0" err="1"/>
                  <a:t>sắc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,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chất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gieo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khả</a:t>
                </a:r>
                <a:r>
                  <a:rPr lang="en-US" dirty="0"/>
                  <a:t> </a:t>
                </a:r>
                <a:r>
                  <a:rPr lang="en-US" dirty="0" err="1"/>
                  <a:t>năng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. Ta </a:t>
                </a:r>
                <a:r>
                  <a:rPr lang="en-US" dirty="0" err="1"/>
                  <a:t>nói</a:t>
                </a:r>
                <a:r>
                  <a:rPr lang="en-US" dirty="0"/>
                  <a:t> </a:t>
                </a:r>
                <a:r>
                  <a:rPr lang="en-US" dirty="0" err="1"/>
                  <a:t>chúng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khả</a:t>
                </a:r>
                <a:r>
                  <a:rPr lang="en-US" dirty="0"/>
                  <a:t> </a:t>
                </a:r>
                <a:r>
                  <a:rPr lang="en-US" dirty="0" err="1"/>
                  <a:t>năng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.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khả</a:t>
                </a:r>
                <a:r>
                  <a:rPr lang="en-US" dirty="0"/>
                  <a:t> </a:t>
                </a:r>
                <a:r>
                  <a:rPr lang="en-US" dirty="0" err="1"/>
                  <a:t>năng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1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/>
                  <a:t>Gọi</a:t>
                </a:r>
                <a:r>
                  <a:rPr lang="en-US" dirty="0"/>
                  <a:t> A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“ Con </a:t>
                </a:r>
                <a:r>
                  <a:rPr lang="en-US" dirty="0" err="1"/>
                  <a:t>súc</a:t>
                </a:r>
                <a:r>
                  <a:rPr lang="en-US" dirty="0"/>
                  <a:t> </a:t>
                </a:r>
                <a:r>
                  <a:rPr lang="en-US" dirty="0" err="1"/>
                  <a:t>sắc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lẻ</a:t>
                </a:r>
                <a:r>
                  <a:rPr lang="en-US" dirty="0"/>
                  <a:t>”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  <m:r>
                      <a:rPr lang="en-US" i="1"/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1;3;5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khả</a:t>
                </a:r>
                <a:r>
                  <a:rPr lang="en-US" dirty="0"/>
                  <a:t> </a:t>
                </a:r>
                <a:r>
                  <a:rPr lang="en-US" dirty="0" err="1"/>
                  <a:t>năng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6</m:t>
                        </m:r>
                      </m:den>
                    </m:f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6</m:t>
                        </m:r>
                      </m:den>
                    </m:f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6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3</m:t>
                        </m:r>
                      </m:num>
                      <m:den>
                        <m:r>
                          <a:rPr lang="en-US" i="1"/>
                          <m:t>6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A.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8800"/>
                <a:ext cx="9144000" cy="4267200"/>
              </a:xfrm>
              <a:blipFill>
                <a:blip r:embed="rId2"/>
                <a:stretch>
                  <a:fillRect l="-600" t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8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BE47-BB78-1DD2-1E77-859173C4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05D4-AEA3-9402-74C8-EDDD74348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93726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“ Con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E5916C-7476-4E38-6E48-4C4172E0043B}"/>
              </a:ext>
            </a:extLst>
          </p:cNvPr>
          <p:cNvSpPr txBox="1">
            <a:spLocks/>
          </p:cNvSpPr>
          <p:nvPr/>
        </p:nvSpPr>
        <p:spPr>
          <a:xfrm>
            <a:off x="1556208" y="3040064"/>
            <a:ext cx="9372600" cy="153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thùng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A: “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9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533400"/>
            <a:ext cx="9829800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Chúc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em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học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tốt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a4f35948-e619-41b3-aa29-22878b09cfd2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0262f94-9f35-4ac3-9a90-690165a166b7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bai 2</Template>
  <TotalTime>631</TotalTime>
  <Words>526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Times New Roman</vt:lpstr>
      <vt:lpstr>Wingdings</vt:lpstr>
      <vt:lpstr>Children Friends 16x9</vt:lpstr>
      <vt:lpstr>Bài 7: Xác suất của biến cố trong một số mô hình xác suất đơn giản.</vt:lpstr>
      <vt:lpstr>1. Định nghĩa biến cố:</vt:lpstr>
      <vt:lpstr>PowerPoint Presentation</vt:lpstr>
      <vt:lpstr>Định nghĩa xác suất của biến cố: </vt:lpstr>
      <vt:lpstr>Ví dụ </vt:lpstr>
      <vt:lpstr>Bài tập</vt:lpstr>
      <vt:lpstr>Chúc các em học tốt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CĂN THỨC BẬC HAI VÀ HẰNG ĐẲNG THỨC</dc:title>
  <dc:creator>ADMIN</dc:creator>
  <cp:keywords/>
  <cp:lastModifiedBy>. Le Thi Diem Trang</cp:lastModifiedBy>
  <cp:revision>57</cp:revision>
  <dcterms:created xsi:type="dcterms:W3CDTF">2021-08-20T02:41:07Z</dcterms:created>
  <dcterms:modified xsi:type="dcterms:W3CDTF">2022-11-29T03:17:57Z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