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3" r:id="rId3"/>
    <p:sldId id="264" r:id="rId4"/>
    <p:sldId id="265" r:id="rId5"/>
    <p:sldId id="266" r:id="rId6"/>
    <p:sldId id="267" r:id="rId7"/>
    <p:sldId id="268" r:id="rId8"/>
    <p:sldId id="273" r:id="rId9"/>
    <p:sldId id="274" r:id="rId10"/>
    <p:sldId id="276" r:id="rId11"/>
    <p:sldId id="277" r:id="rId12"/>
    <p:sldId id="278" r:id="rId13"/>
    <p:sldId id="279" r:id="rId14"/>
    <p:sldId id="280" r:id="rId15"/>
    <p:sldId id="281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82" r:id="rId25"/>
    <p:sldId id="292" r:id="rId26"/>
    <p:sldId id="293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2FE4-2D3A-4CD4-8C45-06654885A667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8166-6DC7-4D08-BA31-A2160F333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07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2FE4-2D3A-4CD4-8C45-06654885A667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8166-6DC7-4D08-BA31-A2160F333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55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2FE4-2D3A-4CD4-8C45-06654885A667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8166-6DC7-4D08-BA31-A2160F333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75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2FE4-2D3A-4CD4-8C45-06654885A667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8166-6DC7-4D08-BA31-A2160F333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2FE4-2D3A-4CD4-8C45-06654885A667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8166-6DC7-4D08-BA31-A2160F333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649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2FE4-2D3A-4CD4-8C45-06654885A667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8166-6DC7-4D08-BA31-A2160F333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736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2FE4-2D3A-4CD4-8C45-06654885A667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8166-6DC7-4D08-BA31-A2160F333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52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2FE4-2D3A-4CD4-8C45-06654885A667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8166-6DC7-4D08-BA31-A2160F333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03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2FE4-2D3A-4CD4-8C45-06654885A667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8166-6DC7-4D08-BA31-A2160F333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29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2FE4-2D3A-4CD4-8C45-06654885A667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8166-6DC7-4D08-BA31-A2160F333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240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2FE4-2D3A-4CD4-8C45-06654885A667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8166-6DC7-4D08-BA31-A2160F333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0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F2FE4-2D3A-4CD4-8C45-06654885A667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B8166-6DC7-4D08-BA31-A2160F333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886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jpe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jpg"/><Relationship Id="rId2" Type="http://schemas.openxmlformats.org/officeDocument/2006/relationships/image" Target="../media/image71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jpg"/><Relationship Id="rId2" Type="http://schemas.openxmlformats.org/officeDocument/2006/relationships/image" Target="../media/image74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6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jpe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9" Type="http://schemas.openxmlformats.org/officeDocument/2006/relationships/image" Target="../media/image40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42" Type="http://schemas.openxmlformats.org/officeDocument/2006/relationships/image" Target="../media/image43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29" Type="http://schemas.openxmlformats.org/officeDocument/2006/relationships/image" Target="../media/image30.png"/><Relationship Id="rId41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40" Type="http://schemas.openxmlformats.org/officeDocument/2006/relationships/image" Target="../media/image41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3.png"/><Relationship Id="rId5" Type="http://schemas.openxmlformats.org/officeDocument/2006/relationships/image" Target="../media/image82.png"/><Relationship Id="rId4" Type="http://schemas.openxmlformats.org/officeDocument/2006/relationships/image" Target="../media/image8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7.png"/><Relationship Id="rId5" Type="http://schemas.openxmlformats.org/officeDocument/2006/relationships/image" Target="../media/image86.png"/><Relationship Id="rId4" Type="http://schemas.openxmlformats.org/officeDocument/2006/relationships/image" Target="../media/image80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jpg"/><Relationship Id="rId7" Type="http://schemas.openxmlformats.org/officeDocument/2006/relationships/image" Target="../media/image89.jpg"/><Relationship Id="rId2" Type="http://schemas.openxmlformats.org/officeDocument/2006/relationships/image" Target="../media/image71.jp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5.jpg"/><Relationship Id="rId5" Type="http://schemas.openxmlformats.org/officeDocument/2006/relationships/image" Target="../media/image74.jpg"/><Relationship Id="rId4" Type="http://schemas.openxmlformats.org/officeDocument/2006/relationships/image" Target="../media/image7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9" Type="http://schemas.openxmlformats.org/officeDocument/2006/relationships/image" Target="../media/image40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42" Type="http://schemas.openxmlformats.org/officeDocument/2006/relationships/image" Target="../media/image43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29" Type="http://schemas.openxmlformats.org/officeDocument/2006/relationships/image" Target="../media/image30.png"/><Relationship Id="rId41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40" Type="http://schemas.openxmlformats.org/officeDocument/2006/relationships/image" Target="../media/image41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7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17" Type="http://schemas.openxmlformats.org/officeDocument/2006/relationships/image" Target="../media/image61.png"/><Relationship Id="rId2" Type="http://schemas.openxmlformats.org/officeDocument/2006/relationships/image" Target="../media/image46.png"/><Relationship Id="rId16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5" Type="http://schemas.openxmlformats.org/officeDocument/2006/relationships/image" Target="../media/image5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Relationship Id="rId14" Type="http://schemas.openxmlformats.org/officeDocument/2006/relationships/image" Target="../media/image5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468" y="2913017"/>
            <a:ext cx="10515600" cy="2250351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vi-VN" b="1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cs typeface="Times New Roman" panose="02020603050405020304" pitchFamily="18" charset="0"/>
              </a:rPr>
              <a:t>CHỦ ĐỀ 2</a:t>
            </a:r>
            <a:r>
              <a:rPr lang="en-US" b="1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cs typeface="Times New Roman" panose="02020603050405020304" pitchFamily="18" charset="0"/>
              </a:rPr>
              <a:t>: </a:t>
            </a:r>
            <a:r>
              <a:rPr lang="vi-VN" b="1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cs typeface="Times New Roman" panose="02020603050405020304" pitchFamily="18" charset="0"/>
              </a:rPr>
              <a:t> PHÂN TỬ</a:t>
            </a:r>
            <a:br>
              <a:rPr lang="en-US" b="1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vi-VN" b="1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br>
              <a:rPr lang="en-US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1"/>
                </a:gradFill>
                <a:cs typeface="Times New Roman" panose="02020603050405020304" pitchFamily="18" charset="0"/>
              </a:rPr>
            </a:b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6: GIỚI THIỆU VỀ </a:t>
            </a:r>
            <a:b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KẾT HÓA HỌC (T2)</a:t>
            </a:r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7475"/>
            <a:ext cx="2925763" cy="188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38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4173" y="4643438"/>
            <a:ext cx="2024062" cy="221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3841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loud Callout 7"/>
          <p:cNvSpPr/>
          <p:nvPr/>
        </p:nvSpPr>
        <p:spPr>
          <a:xfrm>
            <a:off x="7261225" y="387350"/>
            <a:ext cx="4598988" cy="2713038"/>
          </a:xfrm>
          <a:prstGeom prst="cloudCallout">
            <a:avLst>
              <a:gd name="adj1" fmla="val -26390"/>
              <a:gd name="adj2" fmla="val 72412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21507" name="Rectangle 8"/>
          <p:cNvSpPr>
            <a:spLocks noChangeArrowheads="1"/>
          </p:cNvSpPr>
          <p:nvPr/>
        </p:nvSpPr>
        <p:spPr bwMode="auto">
          <a:xfrm>
            <a:off x="7485063" y="490538"/>
            <a:ext cx="3905250" cy="19939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 tập</a:t>
            </a:r>
            <a:endParaRPr lang="vi-VN" altLang="vi-VN" sz="240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Hãy vẽ sơ đồ và m</a:t>
            </a:r>
            <a:r>
              <a:rPr lang="en-US" altLang="vi-VN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</a:t>
            </a:r>
            <a:r>
              <a:rPr lang="vi-VN" altLang="vi-VN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tả quá trình tạo thành liên kết ion trong phân tử hợp chất </a:t>
            </a:r>
            <a:r>
              <a:rPr lang="en-US" altLang="vi-VN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magnesium oxide.</a:t>
            </a:r>
            <a:endParaRPr lang="vi-VN" altLang="vi-VN" sz="24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6250" y="4319588"/>
            <a:ext cx="9629775" cy="224631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400" dirty="0">
                <a:solidFill>
                  <a:srgbClr val="002060"/>
                </a:solidFill>
                <a:latin typeface="+mj-lt"/>
              </a:rPr>
              <a:t>b</a:t>
            </a:r>
            <a:r>
              <a:rPr lang="vi-V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Hình mô ph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ỏ</a:t>
            </a:r>
            <a:r>
              <a:rPr lang="vi-V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phân tử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magnesium oxide</a:t>
            </a:r>
            <a:endParaRPr lang="vi-V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Nguyên tử magnesium nhường 2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tạo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ion magnesium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(điện tích dương), nguyên tử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oxygen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nhận 2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tạo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ion oxide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(điện tích âm); hai ion trên trái dấu nên hút nhau, tạo thành phân tử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magnesium oxide.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533" name="Picutre 28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898650"/>
            <a:ext cx="6375400" cy="207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00075" y="788988"/>
            <a:ext cx="570547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002060"/>
                </a:solidFill>
                <a:latin typeface="+mj-lt"/>
              </a:rPr>
              <a:t>a) Sơ đồ tạo thành liên kết ion trong phân tử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magnesium oxide</a:t>
            </a:r>
            <a:endParaRPr lang="vi-V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45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578475" cy="758825"/>
          </a:xfrm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vi-VN" altLang="vi-VN" sz="3600" b="1">
                <a:solidFill>
                  <a:srgbClr val="FF0000"/>
                </a:solidFill>
              </a:rPr>
              <a:t>3. Liên kết cộng hoá trị</a:t>
            </a:r>
            <a:endParaRPr lang="vi-VN" altLang="vi-VN" sz="360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319963" y="365125"/>
            <a:ext cx="4672012" cy="37973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vi-VN" altLang="vi-VN" sz="2400">
                <a:latin typeface="Times New Roman" panose="02020603050405020304" pitchFamily="18" charset="0"/>
                <a:cs typeface="Calibri" panose="020F0502020204030204" pitchFamily="34" charset="0"/>
              </a:rPr>
              <a:t>Quan sát Hình 6.5 trả lời câu hỏi 5:</a:t>
            </a:r>
          </a:p>
          <a:p>
            <a:pPr algn="just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vi-VN" altLang="vi-VN" sz="2400">
                <a:latin typeface="Times New Roman" panose="02020603050405020304" pitchFamily="18" charset="0"/>
              </a:rPr>
              <a:t>- Dựa vào bảng tuần hoàn, hãy chỉ ra nguyên tố khí hiếm gần nhất của hydrogen và oxygen. </a:t>
            </a:r>
          </a:p>
          <a:p>
            <a:pPr algn="just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vi-VN" altLang="vi-VN" sz="2400">
                <a:latin typeface="Times New Roman" panose="02020603050405020304" pitchFamily="18" charset="0"/>
              </a:rPr>
              <a:t>- Để có lớp electron ngoài cùng giống nguyên tố khí hiếm gần nhất, nguyên tử hydrogen và oxygen có xu hướng gì?</a:t>
            </a:r>
          </a:p>
        </p:txBody>
      </p:sp>
      <p:grpSp>
        <p:nvGrpSpPr>
          <p:cNvPr id="26628" name="Group 44"/>
          <p:cNvGrpSpPr>
            <a:grpSpLocks/>
          </p:cNvGrpSpPr>
          <p:nvPr/>
        </p:nvGrpSpPr>
        <p:grpSpPr bwMode="auto">
          <a:xfrm>
            <a:off x="-9525" y="1465263"/>
            <a:ext cx="6797675" cy="2570162"/>
            <a:chOff x="1393825" y="1999615"/>
            <a:chExt cx="2267585" cy="921385"/>
          </a:xfrm>
        </p:grpSpPr>
        <p:grpSp>
          <p:nvGrpSpPr>
            <p:cNvPr id="22536" name="Group 4"/>
            <p:cNvGrpSpPr>
              <a:grpSpLocks/>
            </p:cNvGrpSpPr>
            <p:nvPr/>
          </p:nvGrpSpPr>
          <p:grpSpPr bwMode="auto">
            <a:xfrm>
              <a:off x="1393825" y="2165985"/>
              <a:ext cx="415290" cy="581025"/>
              <a:chOff x="2195" y="419"/>
              <a:chExt cx="654" cy="915"/>
            </a:xfrm>
          </p:grpSpPr>
          <p:sp>
            <p:nvSpPr>
              <p:cNvPr id="22562" name="Freeform 5"/>
              <p:cNvSpPr>
                <a:spLocks/>
              </p:cNvSpPr>
              <p:nvPr/>
            </p:nvSpPr>
            <p:spPr bwMode="auto">
              <a:xfrm>
                <a:off x="2317" y="419"/>
                <a:ext cx="394" cy="394"/>
              </a:xfrm>
              <a:custGeom>
                <a:avLst/>
                <a:gdLst>
                  <a:gd name="T0" fmla="*/ 196 w 394"/>
                  <a:gd name="T1" fmla="*/ 420 h 394"/>
                  <a:gd name="T2" fmla="*/ 273 w 394"/>
                  <a:gd name="T3" fmla="*/ 435 h 394"/>
                  <a:gd name="T4" fmla="*/ 335 w 394"/>
                  <a:gd name="T5" fmla="*/ 477 h 394"/>
                  <a:gd name="T6" fmla="*/ 378 w 394"/>
                  <a:gd name="T7" fmla="*/ 540 h 394"/>
                  <a:gd name="T8" fmla="*/ 393 w 394"/>
                  <a:gd name="T9" fmla="*/ 616 h 394"/>
                  <a:gd name="T10" fmla="*/ 378 w 394"/>
                  <a:gd name="T11" fmla="*/ 693 h 394"/>
                  <a:gd name="T12" fmla="*/ 336 w 394"/>
                  <a:gd name="T13" fmla="*/ 756 h 394"/>
                  <a:gd name="T14" fmla="*/ 273 w 394"/>
                  <a:gd name="T15" fmla="*/ 798 h 394"/>
                  <a:gd name="T16" fmla="*/ 197 w 394"/>
                  <a:gd name="T17" fmla="*/ 814 h 394"/>
                  <a:gd name="T18" fmla="*/ 120 w 394"/>
                  <a:gd name="T19" fmla="*/ 798 h 394"/>
                  <a:gd name="T20" fmla="*/ 58 w 394"/>
                  <a:gd name="T21" fmla="*/ 756 h 394"/>
                  <a:gd name="T22" fmla="*/ 15 w 394"/>
                  <a:gd name="T23" fmla="*/ 694 h 394"/>
                  <a:gd name="T24" fmla="*/ 0 w 394"/>
                  <a:gd name="T25" fmla="*/ 617 h 394"/>
                  <a:gd name="T26" fmla="*/ 15 w 394"/>
                  <a:gd name="T27" fmla="*/ 541 h 394"/>
                  <a:gd name="T28" fmla="*/ 57 w 394"/>
                  <a:gd name="T29" fmla="*/ 478 h 394"/>
                  <a:gd name="T30" fmla="*/ 119 w 394"/>
                  <a:gd name="T31" fmla="*/ 436 h 394"/>
                  <a:gd name="T32" fmla="*/ 196 w 394"/>
                  <a:gd name="T33" fmla="*/ 420 h 39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94" h="394">
                    <a:moveTo>
                      <a:pt x="196" y="0"/>
                    </a:moveTo>
                    <a:lnTo>
                      <a:pt x="273" y="15"/>
                    </a:lnTo>
                    <a:lnTo>
                      <a:pt x="335" y="57"/>
                    </a:lnTo>
                    <a:lnTo>
                      <a:pt x="378" y="120"/>
                    </a:lnTo>
                    <a:lnTo>
                      <a:pt x="393" y="196"/>
                    </a:lnTo>
                    <a:lnTo>
                      <a:pt x="378" y="273"/>
                    </a:lnTo>
                    <a:lnTo>
                      <a:pt x="336" y="336"/>
                    </a:lnTo>
                    <a:lnTo>
                      <a:pt x="273" y="378"/>
                    </a:lnTo>
                    <a:lnTo>
                      <a:pt x="197" y="394"/>
                    </a:lnTo>
                    <a:lnTo>
                      <a:pt x="120" y="378"/>
                    </a:lnTo>
                    <a:lnTo>
                      <a:pt x="58" y="336"/>
                    </a:lnTo>
                    <a:lnTo>
                      <a:pt x="15" y="274"/>
                    </a:lnTo>
                    <a:lnTo>
                      <a:pt x="0" y="197"/>
                    </a:lnTo>
                    <a:lnTo>
                      <a:pt x="15" y="121"/>
                    </a:lnTo>
                    <a:lnTo>
                      <a:pt x="57" y="58"/>
                    </a:lnTo>
                    <a:lnTo>
                      <a:pt x="119" y="16"/>
                    </a:lnTo>
                    <a:lnTo>
                      <a:pt x="196" y="0"/>
                    </a:lnTo>
                    <a:close/>
                  </a:path>
                </a:pathLst>
              </a:custGeom>
              <a:noFill/>
              <a:ln w="4407">
                <a:solidFill>
                  <a:srgbClr val="4174B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22563" name="Picture 6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78" y="593"/>
                <a:ext cx="66" cy="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564" name="Text Box 5454"/>
              <p:cNvSpPr txBox="1">
                <a:spLocks noChangeArrowheads="1"/>
              </p:cNvSpPr>
              <p:nvPr/>
            </p:nvSpPr>
            <p:spPr bwMode="auto">
              <a:xfrm>
                <a:off x="2195" y="903"/>
                <a:ext cx="654" cy="4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ts val="588"/>
                  </a:spcBef>
                  <a:buFontTx/>
                  <a:buNone/>
                </a:pPr>
                <a:r>
                  <a:rPr lang="vi-VN" altLang="vi-VN" sz="24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</a:p>
            </p:txBody>
          </p:sp>
        </p:grpSp>
        <p:grpSp>
          <p:nvGrpSpPr>
            <p:cNvPr id="22537" name="Group 8"/>
            <p:cNvGrpSpPr>
              <a:grpSpLocks/>
            </p:cNvGrpSpPr>
            <p:nvPr/>
          </p:nvGrpSpPr>
          <p:grpSpPr bwMode="auto">
            <a:xfrm>
              <a:off x="1906270" y="2165985"/>
              <a:ext cx="334010" cy="558800"/>
              <a:chOff x="3002" y="419"/>
              <a:chExt cx="526" cy="880"/>
            </a:xfrm>
          </p:grpSpPr>
          <p:sp>
            <p:nvSpPr>
              <p:cNvPr id="22558" name="Freeform 9"/>
              <p:cNvSpPr>
                <a:spLocks/>
              </p:cNvSpPr>
              <p:nvPr/>
            </p:nvSpPr>
            <p:spPr bwMode="auto">
              <a:xfrm>
                <a:off x="3034" y="419"/>
                <a:ext cx="394" cy="394"/>
              </a:xfrm>
              <a:custGeom>
                <a:avLst/>
                <a:gdLst>
                  <a:gd name="T0" fmla="*/ 196 w 394"/>
                  <a:gd name="T1" fmla="*/ 420 h 394"/>
                  <a:gd name="T2" fmla="*/ 273 w 394"/>
                  <a:gd name="T3" fmla="*/ 435 h 394"/>
                  <a:gd name="T4" fmla="*/ 336 w 394"/>
                  <a:gd name="T5" fmla="*/ 477 h 394"/>
                  <a:gd name="T6" fmla="*/ 378 w 394"/>
                  <a:gd name="T7" fmla="*/ 540 h 394"/>
                  <a:gd name="T8" fmla="*/ 394 w 394"/>
                  <a:gd name="T9" fmla="*/ 616 h 394"/>
                  <a:gd name="T10" fmla="*/ 378 w 394"/>
                  <a:gd name="T11" fmla="*/ 693 h 394"/>
                  <a:gd name="T12" fmla="*/ 336 w 394"/>
                  <a:gd name="T13" fmla="*/ 756 h 394"/>
                  <a:gd name="T14" fmla="*/ 274 w 394"/>
                  <a:gd name="T15" fmla="*/ 798 h 394"/>
                  <a:gd name="T16" fmla="*/ 197 w 394"/>
                  <a:gd name="T17" fmla="*/ 814 h 394"/>
                  <a:gd name="T18" fmla="*/ 120 w 394"/>
                  <a:gd name="T19" fmla="*/ 798 h 394"/>
                  <a:gd name="T20" fmla="*/ 58 w 394"/>
                  <a:gd name="T21" fmla="*/ 756 h 394"/>
                  <a:gd name="T22" fmla="*/ 15 w 394"/>
                  <a:gd name="T23" fmla="*/ 694 h 394"/>
                  <a:gd name="T24" fmla="*/ 0 w 394"/>
                  <a:gd name="T25" fmla="*/ 617 h 394"/>
                  <a:gd name="T26" fmla="*/ 15 w 394"/>
                  <a:gd name="T27" fmla="*/ 541 h 394"/>
                  <a:gd name="T28" fmla="*/ 57 w 394"/>
                  <a:gd name="T29" fmla="*/ 478 h 394"/>
                  <a:gd name="T30" fmla="*/ 120 w 394"/>
                  <a:gd name="T31" fmla="*/ 436 h 394"/>
                  <a:gd name="T32" fmla="*/ 196 w 394"/>
                  <a:gd name="T33" fmla="*/ 420 h 39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94" h="394">
                    <a:moveTo>
                      <a:pt x="196" y="0"/>
                    </a:moveTo>
                    <a:lnTo>
                      <a:pt x="273" y="15"/>
                    </a:lnTo>
                    <a:lnTo>
                      <a:pt x="336" y="57"/>
                    </a:lnTo>
                    <a:lnTo>
                      <a:pt x="378" y="120"/>
                    </a:lnTo>
                    <a:lnTo>
                      <a:pt x="394" y="196"/>
                    </a:lnTo>
                    <a:lnTo>
                      <a:pt x="378" y="273"/>
                    </a:lnTo>
                    <a:lnTo>
                      <a:pt x="336" y="336"/>
                    </a:lnTo>
                    <a:lnTo>
                      <a:pt x="274" y="378"/>
                    </a:lnTo>
                    <a:lnTo>
                      <a:pt x="197" y="394"/>
                    </a:lnTo>
                    <a:lnTo>
                      <a:pt x="120" y="378"/>
                    </a:lnTo>
                    <a:lnTo>
                      <a:pt x="58" y="336"/>
                    </a:lnTo>
                    <a:lnTo>
                      <a:pt x="15" y="274"/>
                    </a:lnTo>
                    <a:lnTo>
                      <a:pt x="0" y="197"/>
                    </a:lnTo>
                    <a:lnTo>
                      <a:pt x="15" y="121"/>
                    </a:lnTo>
                    <a:lnTo>
                      <a:pt x="57" y="58"/>
                    </a:lnTo>
                    <a:lnTo>
                      <a:pt x="120" y="16"/>
                    </a:lnTo>
                    <a:lnTo>
                      <a:pt x="196" y="0"/>
                    </a:lnTo>
                    <a:close/>
                  </a:path>
                </a:pathLst>
              </a:custGeom>
              <a:noFill/>
              <a:ln w="4407">
                <a:solidFill>
                  <a:srgbClr val="4174B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22559" name="Picture 1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95" y="593"/>
                <a:ext cx="66" cy="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560" name="Picture 11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02" y="593"/>
                <a:ext cx="66" cy="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" name="Text Box 5449"/>
              <p:cNvSpPr txBox="1">
                <a:spLocks noChangeArrowheads="1"/>
              </p:cNvSpPr>
              <p:nvPr/>
            </p:nvSpPr>
            <p:spPr bwMode="auto">
              <a:xfrm>
                <a:off x="3068" y="898"/>
                <a:ext cx="460" cy="4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upright="1"/>
              <a:lstStyle/>
              <a:p>
                <a:pPr marL="88900" eaLnBrk="1" fontAlgn="auto" hangingPunct="1">
                  <a:spcBef>
                    <a:spcPts val="585"/>
                  </a:spcBef>
                  <a:spcAft>
                    <a:spcPts val="0"/>
                  </a:spcAft>
                  <a:defRPr/>
                </a:pPr>
                <a:r>
                  <a:rPr lang="vi-VN" sz="2400" b="1" dirty="0">
                    <a:latin typeface="+mj-lt"/>
                    <a:ea typeface="Times New Roman" panose="02020603050405020304" pitchFamily="18" charset="0"/>
                  </a:rPr>
                  <a:t>He</a:t>
                </a:r>
              </a:p>
            </p:txBody>
          </p:sp>
        </p:grpSp>
        <p:grpSp>
          <p:nvGrpSpPr>
            <p:cNvPr id="22538" name="Group 13"/>
            <p:cNvGrpSpPr>
              <a:grpSpLocks/>
            </p:cNvGrpSpPr>
            <p:nvPr/>
          </p:nvGrpSpPr>
          <p:grpSpPr bwMode="auto">
            <a:xfrm>
              <a:off x="2388870" y="1999615"/>
              <a:ext cx="550545" cy="921385"/>
              <a:chOff x="3762" y="157"/>
              <a:chExt cx="867" cy="1451"/>
            </a:xfrm>
          </p:grpSpPr>
          <p:sp>
            <p:nvSpPr>
              <p:cNvPr id="22550" name="Freeform 14"/>
              <p:cNvSpPr>
                <a:spLocks/>
              </p:cNvSpPr>
              <p:nvPr/>
            </p:nvSpPr>
            <p:spPr bwMode="auto">
              <a:xfrm>
                <a:off x="3762" y="190"/>
                <a:ext cx="854" cy="854"/>
              </a:xfrm>
              <a:custGeom>
                <a:avLst/>
                <a:gdLst>
                  <a:gd name="T0" fmla="*/ 426 w 854"/>
                  <a:gd name="T1" fmla="*/ 190 h 854"/>
                  <a:gd name="T2" fmla="*/ 503 w 854"/>
                  <a:gd name="T3" fmla="*/ 197 h 854"/>
                  <a:gd name="T4" fmla="*/ 575 w 854"/>
                  <a:gd name="T5" fmla="*/ 217 h 854"/>
                  <a:gd name="T6" fmla="*/ 641 w 854"/>
                  <a:gd name="T7" fmla="*/ 248 h 854"/>
                  <a:gd name="T8" fmla="*/ 701 w 854"/>
                  <a:gd name="T9" fmla="*/ 290 h 854"/>
                  <a:gd name="T10" fmla="*/ 753 w 854"/>
                  <a:gd name="T11" fmla="*/ 341 h 854"/>
                  <a:gd name="T12" fmla="*/ 795 w 854"/>
                  <a:gd name="T13" fmla="*/ 401 h 854"/>
                  <a:gd name="T14" fmla="*/ 826 w 854"/>
                  <a:gd name="T15" fmla="*/ 467 h 854"/>
                  <a:gd name="T16" fmla="*/ 846 w 854"/>
                  <a:gd name="T17" fmla="*/ 539 h 854"/>
                  <a:gd name="T18" fmla="*/ 853 w 854"/>
                  <a:gd name="T19" fmla="*/ 616 h 854"/>
                  <a:gd name="T20" fmla="*/ 847 w 854"/>
                  <a:gd name="T21" fmla="*/ 693 h 854"/>
                  <a:gd name="T22" fmla="*/ 827 w 854"/>
                  <a:gd name="T23" fmla="*/ 765 h 854"/>
                  <a:gd name="T24" fmla="*/ 796 w 854"/>
                  <a:gd name="T25" fmla="*/ 831 h 854"/>
                  <a:gd name="T26" fmla="*/ 754 w 854"/>
                  <a:gd name="T27" fmla="*/ 891 h 854"/>
                  <a:gd name="T28" fmla="*/ 702 w 854"/>
                  <a:gd name="T29" fmla="*/ 942 h 854"/>
                  <a:gd name="T30" fmla="*/ 643 w 854"/>
                  <a:gd name="T31" fmla="*/ 985 h 854"/>
                  <a:gd name="T32" fmla="*/ 577 w 854"/>
                  <a:gd name="T33" fmla="*/ 1016 h 854"/>
                  <a:gd name="T34" fmla="*/ 504 w 854"/>
                  <a:gd name="T35" fmla="*/ 1036 h 854"/>
                  <a:gd name="T36" fmla="*/ 428 w 854"/>
                  <a:gd name="T37" fmla="*/ 1043 h 854"/>
                  <a:gd name="T38" fmla="*/ 351 w 854"/>
                  <a:gd name="T39" fmla="*/ 1037 h 854"/>
                  <a:gd name="T40" fmla="*/ 279 w 854"/>
                  <a:gd name="T41" fmla="*/ 1017 h 854"/>
                  <a:gd name="T42" fmla="*/ 212 w 854"/>
                  <a:gd name="T43" fmla="*/ 985 h 854"/>
                  <a:gd name="T44" fmla="*/ 153 w 854"/>
                  <a:gd name="T45" fmla="*/ 944 h 854"/>
                  <a:gd name="T46" fmla="*/ 101 w 854"/>
                  <a:gd name="T47" fmla="*/ 892 h 854"/>
                  <a:gd name="T48" fmla="*/ 59 w 854"/>
                  <a:gd name="T49" fmla="*/ 833 h 854"/>
                  <a:gd name="T50" fmla="*/ 27 w 854"/>
                  <a:gd name="T51" fmla="*/ 766 h 854"/>
                  <a:gd name="T52" fmla="*/ 7 w 854"/>
                  <a:gd name="T53" fmla="*/ 694 h 854"/>
                  <a:gd name="T54" fmla="*/ 0 w 854"/>
                  <a:gd name="T55" fmla="*/ 618 h 854"/>
                  <a:gd name="T56" fmla="*/ 7 w 854"/>
                  <a:gd name="T57" fmla="*/ 541 h 854"/>
                  <a:gd name="T58" fmla="*/ 27 w 854"/>
                  <a:gd name="T59" fmla="*/ 469 h 854"/>
                  <a:gd name="T60" fmla="*/ 58 w 854"/>
                  <a:gd name="T61" fmla="*/ 402 h 854"/>
                  <a:gd name="T62" fmla="*/ 100 w 854"/>
                  <a:gd name="T63" fmla="*/ 343 h 854"/>
                  <a:gd name="T64" fmla="*/ 151 w 854"/>
                  <a:gd name="T65" fmla="*/ 291 h 854"/>
                  <a:gd name="T66" fmla="*/ 211 w 854"/>
                  <a:gd name="T67" fmla="*/ 249 h 854"/>
                  <a:gd name="T68" fmla="*/ 277 w 854"/>
                  <a:gd name="T69" fmla="*/ 217 h 854"/>
                  <a:gd name="T70" fmla="*/ 349 w 854"/>
                  <a:gd name="T71" fmla="*/ 197 h 854"/>
                  <a:gd name="T72" fmla="*/ 426 w 854"/>
                  <a:gd name="T73" fmla="*/ 190 h 85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854" h="854">
                    <a:moveTo>
                      <a:pt x="426" y="0"/>
                    </a:moveTo>
                    <a:lnTo>
                      <a:pt x="503" y="7"/>
                    </a:lnTo>
                    <a:lnTo>
                      <a:pt x="575" y="27"/>
                    </a:lnTo>
                    <a:lnTo>
                      <a:pt x="641" y="58"/>
                    </a:lnTo>
                    <a:lnTo>
                      <a:pt x="701" y="100"/>
                    </a:lnTo>
                    <a:lnTo>
                      <a:pt x="753" y="151"/>
                    </a:lnTo>
                    <a:lnTo>
                      <a:pt x="795" y="211"/>
                    </a:lnTo>
                    <a:lnTo>
                      <a:pt x="826" y="277"/>
                    </a:lnTo>
                    <a:lnTo>
                      <a:pt x="846" y="349"/>
                    </a:lnTo>
                    <a:lnTo>
                      <a:pt x="853" y="426"/>
                    </a:lnTo>
                    <a:lnTo>
                      <a:pt x="847" y="503"/>
                    </a:lnTo>
                    <a:lnTo>
                      <a:pt x="827" y="575"/>
                    </a:lnTo>
                    <a:lnTo>
                      <a:pt x="796" y="641"/>
                    </a:lnTo>
                    <a:lnTo>
                      <a:pt x="754" y="701"/>
                    </a:lnTo>
                    <a:lnTo>
                      <a:pt x="702" y="752"/>
                    </a:lnTo>
                    <a:lnTo>
                      <a:pt x="643" y="795"/>
                    </a:lnTo>
                    <a:lnTo>
                      <a:pt x="577" y="826"/>
                    </a:lnTo>
                    <a:lnTo>
                      <a:pt x="504" y="846"/>
                    </a:lnTo>
                    <a:lnTo>
                      <a:pt x="428" y="853"/>
                    </a:lnTo>
                    <a:lnTo>
                      <a:pt x="351" y="847"/>
                    </a:lnTo>
                    <a:lnTo>
                      <a:pt x="279" y="827"/>
                    </a:lnTo>
                    <a:lnTo>
                      <a:pt x="212" y="795"/>
                    </a:lnTo>
                    <a:lnTo>
                      <a:pt x="153" y="754"/>
                    </a:lnTo>
                    <a:lnTo>
                      <a:pt x="101" y="702"/>
                    </a:lnTo>
                    <a:lnTo>
                      <a:pt x="59" y="643"/>
                    </a:lnTo>
                    <a:lnTo>
                      <a:pt x="27" y="576"/>
                    </a:lnTo>
                    <a:lnTo>
                      <a:pt x="7" y="504"/>
                    </a:lnTo>
                    <a:lnTo>
                      <a:pt x="0" y="428"/>
                    </a:lnTo>
                    <a:lnTo>
                      <a:pt x="7" y="351"/>
                    </a:lnTo>
                    <a:lnTo>
                      <a:pt x="27" y="279"/>
                    </a:lnTo>
                    <a:lnTo>
                      <a:pt x="58" y="212"/>
                    </a:lnTo>
                    <a:lnTo>
                      <a:pt x="100" y="153"/>
                    </a:lnTo>
                    <a:lnTo>
                      <a:pt x="151" y="101"/>
                    </a:lnTo>
                    <a:lnTo>
                      <a:pt x="211" y="59"/>
                    </a:lnTo>
                    <a:lnTo>
                      <a:pt x="277" y="27"/>
                    </a:lnTo>
                    <a:lnTo>
                      <a:pt x="349" y="7"/>
                    </a:lnTo>
                    <a:lnTo>
                      <a:pt x="426" y="0"/>
                    </a:lnTo>
                    <a:close/>
                  </a:path>
                </a:pathLst>
              </a:custGeom>
              <a:noFill/>
              <a:ln w="4407">
                <a:solidFill>
                  <a:srgbClr val="4174B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22551" name="Picture 15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56" y="1010"/>
                <a:ext cx="66" cy="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552" name="Picture 16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56" y="157"/>
                <a:ext cx="66" cy="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553" name="Picture 17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86" y="796"/>
                <a:ext cx="66" cy="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554" name="Picture 18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86" y="367"/>
                <a:ext cx="66" cy="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555" name="Picture 19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3" y="796"/>
                <a:ext cx="66" cy="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556" name="Picture 20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3" y="367"/>
                <a:ext cx="66" cy="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Text Box 5440"/>
              <p:cNvSpPr txBox="1">
                <a:spLocks noChangeArrowheads="1"/>
              </p:cNvSpPr>
              <p:nvPr/>
            </p:nvSpPr>
            <p:spPr bwMode="auto">
              <a:xfrm>
                <a:off x="3769" y="1009"/>
                <a:ext cx="861" cy="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upright="1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vi-VN" sz="9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vi-VN" sz="11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eaLnBrk="1" fontAlgn="auto" hangingPunct="1">
                  <a:spcBef>
                    <a:spcPts val="40"/>
                  </a:spcBef>
                  <a:spcAft>
                    <a:spcPts val="0"/>
                  </a:spcAft>
                  <a:defRPr/>
                </a:pPr>
                <a:r>
                  <a:rPr lang="vi-VN" sz="7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vi-VN" sz="11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vi-VN" sz="2400" b="1" dirty="0">
                    <a:latin typeface="+mj-lt"/>
                    <a:ea typeface="Times New Roman" panose="02020603050405020304" pitchFamily="18" charset="0"/>
                  </a:rPr>
                  <a:t>O</a:t>
                </a:r>
              </a:p>
            </p:txBody>
          </p:sp>
        </p:grpSp>
        <p:grpSp>
          <p:nvGrpSpPr>
            <p:cNvPr id="22539" name="Group 22"/>
            <p:cNvGrpSpPr>
              <a:grpSpLocks/>
            </p:cNvGrpSpPr>
            <p:nvPr/>
          </p:nvGrpSpPr>
          <p:grpSpPr bwMode="auto">
            <a:xfrm>
              <a:off x="3119755" y="2020570"/>
              <a:ext cx="541655" cy="605790"/>
              <a:chOff x="4913" y="190"/>
              <a:chExt cx="853" cy="954"/>
            </a:xfrm>
          </p:grpSpPr>
          <p:sp>
            <p:nvSpPr>
              <p:cNvPr id="22540" name="Freeform 23"/>
              <p:cNvSpPr>
                <a:spLocks/>
              </p:cNvSpPr>
              <p:nvPr/>
            </p:nvSpPr>
            <p:spPr bwMode="auto">
              <a:xfrm>
                <a:off x="4945" y="223"/>
                <a:ext cx="788" cy="788"/>
              </a:xfrm>
              <a:custGeom>
                <a:avLst/>
                <a:gdLst>
                  <a:gd name="T0" fmla="*/ 395 w 788"/>
                  <a:gd name="T1" fmla="*/ 223 h 788"/>
                  <a:gd name="T2" fmla="*/ 466 w 788"/>
                  <a:gd name="T3" fmla="*/ 230 h 788"/>
                  <a:gd name="T4" fmla="*/ 532 w 788"/>
                  <a:gd name="T5" fmla="*/ 248 h 788"/>
                  <a:gd name="T6" fmla="*/ 594 w 788"/>
                  <a:gd name="T7" fmla="*/ 278 h 788"/>
                  <a:gd name="T8" fmla="*/ 648 w 788"/>
                  <a:gd name="T9" fmla="*/ 317 h 788"/>
                  <a:gd name="T10" fmla="*/ 696 w 788"/>
                  <a:gd name="T11" fmla="*/ 364 h 788"/>
                  <a:gd name="T12" fmla="*/ 734 w 788"/>
                  <a:gd name="T13" fmla="*/ 419 h 788"/>
                  <a:gd name="T14" fmla="*/ 763 w 788"/>
                  <a:gd name="T15" fmla="*/ 481 h 788"/>
                  <a:gd name="T16" fmla="*/ 781 w 788"/>
                  <a:gd name="T17" fmla="*/ 548 h 788"/>
                  <a:gd name="T18" fmla="*/ 787 w 788"/>
                  <a:gd name="T19" fmla="*/ 618 h 788"/>
                  <a:gd name="T20" fmla="*/ 781 w 788"/>
                  <a:gd name="T21" fmla="*/ 689 h 788"/>
                  <a:gd name="T22" fmla="*/ 762 w 788"/>
                  <a:gd name="T23" fmla="*/ 756 h 788"/>
                  <a:gd name="T24" fmla="*/ 733 w 788"/>
                  <a:gd name="T25" fmla="*/ 817 h 788"/>
                  <a:gd name="T26" fmla="*/ 694 w 788"/>
                  <a:gd name="T27" fmla="*/ 872 h 788"/>
                  <a:gd name="T28" fmla="*/ 646 w 788"/>
                  <a:gd name="T29" fmla="*/ 919 h 788"/>
                  <a:gd name="T30" fmla="*/ 591 w 788"/>
                  <a:gd name="T31" fmla="*/ 958 h 788"/>
                  <a:gd name="T32" fmla="*/ 529 w 788"/>
                  <a:gd name="T33" fmla="*/ 986 h 788"/>
                  <a:gd name="T34" fmla="*/ 463 w 788"/>
                  <a:gd name="T35" fmla="*/ 1004 h 788"/>
                  <a:gd name="T36" fmla="*/ 392 w 788"/>
                  <a:gd name="T37" fmla="*/ 1010 h 788"/>
                  <a:gd name="T38" fmla="*/ 321 w 788"/>
                  <a:gd name="T39" fmla="*/ 1004 h 788"/>
                  <a:gd name="T40" fmla="*/ 255 w 788"/>
                  <a:gd name="T41" fmla="*/ 985 h 788"/>
                  <a:gd name="T42" fmla="*/ 193 w 788"/>
                  <a:gd name="T43" fmla="*/ 956 h 788"/>
                  <a:gd name="T44" fmla="*/ 139 w 788"/>
                  <a:gd name="T45" fmla="*/ 917 h 788"/>
                  <a:gd name="T46" fmla="*/ 91 w 788"/>
                  <a:gd name="T47" fmla="*/ 869 h 788"/>
                  <a:gd name="T48" fmla="*/ 53 w 788"/>
                  <a:gd name="T49" fmla="*/ 814 h 788"/>
                  <a:gd name="T50" fmla="*/ 24 w 788"/>
                  <a:gd name="T51" fmla="*/ 753 h 788"/>
                  <a:gd name="T52" fmla="*/ 6 w 788"/>
                  <a:gd name="T53" fmla="*/ 686 h 788"/>
                  <a:gd name="T54" fmla="*/ 0 w 788"/>
                  <a:gd name="T55" fmla="*/ 615 h 788"/>
                  <a:gd name="T56" fmla="*/ 7 w 788"/>
                  <a:gd name="T57" fmla="*/ 544 h 788"/>
                  <a:gd name="T58" fmla="*/ 25 w 788"/>
                  <a:gd name="T59" fmla="*/ 478 h 788"/>
                  <a:gd name="T60" fmla="*/ 54 w 788"/>
                  <a:gd name="T61" fmla="*/ 417 h 788"/>
                  <a:gd name="T62" fmla="*/ 94 w 788"/>
                  <a:gd name="T63" fmla="*/ 362 h 788"/>
                  <a:gd name="T64" fmla="*/ 141 w 788"/>
                  <a:gd name="T65" fmla="*/ 315 h 788"/>
                  <a:gd name="T66" fmla="*/ 196 w 788"/>
                  <a:gd name="T67" fmla="*/ 276 h 788"/>
                  <a:gd name="T68" fmla="*/ 258 w 788"/>
                  <a:gd name="T69" fmla="*/ 247 h 788"/>
                  <a:gd name="T70" fmla="*/ 324 w 788"/>
                  <a:gd name="T71" fmla="*/ 229 h 788"/>
                  <a:gd name="T72" fmla="*/ 395 w 788"/>
                  <a:gd name="T73" fmla="*/ 223 h 78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788" h="788">
                    <a:moveTo>
                      <a:pt x="395" y="0"/>
                    </a:moveTo>
                    <a:lnTo>
                      <a:pt x="466" y="7"/>
                    </a:lnTo>
                    <a:lnTo>
                      <a:pt x="532" y="25"/>
                    </a:lnTo>
                    <a:lnTo>
                      <a:pt x="594" y="55"/>
                    </a:lnTo>
                    <a:lnTo>
                      <a:pt x="648" y="94"/>
                    </a:lnTo>
                    <a:lnTo>
                      <a:pt x="696" y="141"/>
                    </a:lnTo>
                    <a:lnTo>
                      <a:pt x="734" y="196"/>
                    </a:lnTo>
                    <a:lnTo>
                      <a:pt x="763" y="258"/>
                    </a:lnTo>
                    <a:lnTo>
                      <a:pt x="781" y="325"/>
                    </a:lnTo>
                    <a:lnTo>
                      <a:pt x="787" y="395"/>
                    </a:lnTo>
                    <a:lnTo>
                      <a:pt x="781" y="466"/>
                    </a:lnTo>
                    <a:lnTo>
                      <a:pt x="762" y="533"/>
                    </a:lnTo>
                    <a:lnTo>
                      <a:pt x="733" y="594"/>
                    </a:lnTo>
                    <a:lnTo>
                      <a:pt x="694" y="649"/>
                    </a:lnTo>
                    <a:lnTo>
                      <a:pt x="646" y="696"/>
                    </a:lnTo>
                    <a:lnTo>
                      <a:pt x="591" y="735"/>
                    </a:lnTo>
                    <a:lnTo>
                      <a:pt x="529" y="763"/>
                    </a:lnTo>
                    <a:lnTo>
                      <a:pt x="463" y="781"/>
                    </a:lnTo>
                    <a:lnTo>
                      <a:pt x="392" y="787"/>
                    </a:lnTo>
                    <a:lnTo>
                      <a:pt x="321" y="781"/>
                    </a:lnTo>
                    <a:lnTo>
                      <a:pt x="255" y="762"/>
                    </a:lnTo>
                    <a:lnTo>
                      <a:pt x="193" y="733"/>
                    </a:lnTo>
                    <a:lnTo>
                      <a:pt x="139" y="694"/>
                    </a:lnTo>
                    <a:lnTo>
                      <a:pt x="91" y="646"/>
                    </a:lnTo>
                    <a:lnTo>
                      <a:pt x="53" y="591"/>
                    </a:lnTo>
                    <a:lnTo>
                      <a:pt x="24" y="530"/>
                    </a:lnTo>
                    <a:lnTo>
                      <a:pt x="6" y="463"/>
                    </a:lnTo>
                    <a:lnTo>
                      <a:pt x="0" y="392"/>
                    </a:lnTo>
                    <a:lnTo>
                      <a:pt x="7" y="321"/>
                    </a:lnTo>
                    <a:lnTo>
                      <a:pt x="25" y="255"/>
                    </a:lnTo>
                    <a:lnTo>
                      <a:pt x="54" y="194"/>
                    </a:lnTo>
                    <a:lnTo>
                      <a:pt x="94" y="139"/>
                    </a:lnTo>
                    <a:lnTo>
                      <a:pt x="141" y="92"/>
                    </a:lnTo>
                    <a:lnTo>
                      <a:pt x="196" y="53"/>
                    </a:lnTo>
                    <a:lnTo>
                      <a:pt x="258" y="24"/>
                    </a:lnTo>
                    <a:lnTo>
                      <a:pt x="324" y="6"/>
                    </a:lnTo>
                    <a:lnTo>
                      <a:pt x="395" y="0"/>
                    </a:lnTo>
                    <a:close/>
                  </a:path>
                </a:pathLst>
              </a:custGeom>
              <a:noFill/>
              <a:ln w="4407">
                <a:solidFill>
                  <a:srgbClr val="4174B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22541" name="Picture 24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06" y="977"/>
                <a:ext cx="66" cy="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542" name="Picture 25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06" y="190"/>
                <a:ext cx="66" cy="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543" name="Picture 26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00" y="599"/>
                <a:ext cx="66" cy="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544" name="Picture 27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35" y="299"/>
                <a:ext cx="66" cy="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545" name="Picture 28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13" y="599"/>
                <a:ext cx="66" cy="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546" name="Picture 29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36" y="873"/>
                <a:ext cx="66" cy="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547" name="Picture 30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77" y="305"/>
                <a:ext cx="66" cy="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548" name="Picture 31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71" y="880"/>
                <a:ext cx="66" cy="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549" name="Text Box 5429"/>
              <p:cNvSpPr txBox="1">
                <a:spLocks noChangeArrowheads="1"/>
              </p:cNvSpPr>
              <p:nvPr/>
            </p:nvSpPr>
            <p:spPr bwMode="auto">
              <a:xfrm>
                <a:off x="5034" y="1029"/>
                <a:ext cx="702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vi-VN" altLang="vi-VN" sz="9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vi-VN" altLang="vi-VN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1" hangingPunct="1">
                  <a:lnSpc>
                    <a:spcPct val="100000"/>
                  </a:lnSpc>
                  <a:spcBef>
                    <a:spcPts val="675"/>
                  </a:spcBef>
                  <a:buFontTx/>
                  <a:buNone/>
                </a:pPr>
                <a:r>
                  <a:rPr lang="vi-VN" altLang="vi-VN" sz="24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</a:t>
                </a:r>
              </a:p>
            </p:txBody>
          </p:sp>
        </p:grpSp>
      </p:grpSp>
      <p:sp>
        <p:nvSpPr>
          <p:cNvPr id="35" name="Rectangle 35"/>
          <p:cNvSpPr>
            <a:spLocks noChangeArrowheads="1"/>
          </p:cNvSpPr>
          <p:nvPr/>
        </p:nvSpPr>
        <p:spPr bwMode="auto">
          <a:xfrm>
            <a:off x="242888" y="2544763"/>
            <a:ext cx="7027862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017713" algn="l"/>
                <a:tab pos="2624138" algn="l"/>
                <a:tab pos="33528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017713" algn="l"/>
                <a:tab pos="2624138" algn="l"/>
                <a:tab pos="33528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017713" algn="l"/>
                <a:tab pos="2624138" algn="l"/>
                <a:tab pos="3352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017713" algn="l"/>
                <a:tab pos="2624138" algn="l"/>
                <a:tab pos="3352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017713" algn="l"/>
                <a:tab pos="2624138" algn="l"/>
                <a:tab pos="3352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017713" algn="l"/>
                <a:tab pos="2624138" algn="l"/>
                <a:tab pos="3352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017713" algn="l"/>
                <a:tab pos="2624138" algn="l"/>
                <a:tab pos="3352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017713" algn="l"/>
                <a:tab pos="2624138" algn="l"/>
                <a:tab pos="3352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017713" algn="l"/>
                <a:tab pos="2624138" algn="l"/>
                <a:tab pos="3352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br>
              <a:rPr lang="vi-VN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altLang="vi-VN" sz="240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100000"/>
              </a:lnSpc>
              <a:spcBef>
                <a:spcPct val="0"/>
              </a:spcBef>
              <a:buFontTx/>
              <a:buAutoNum type="romanUcParenR"/>
            </a:pPr>
            <a:r>
              <a:rPr lang="vi-VN" altLang="vi-VN" sz="2400"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        b)	      c)	              d)</a:t>
            </a:r>
            <a:endParaRPr lang="vi-VN" altLang="vi-VN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>
                <a:solidFill>
                  <a:srgbClr val="58595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Hình 6.5. </a:t>
            </a:r>
            <a:r>
              <a:rPr lang="vi-VN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Lớp electron ngoài cùng của nguyên tử hydrogen (a), helium (b), oxygen (c), neon (d)</a:t>
            </a:r>
            <a:endParaRPr lang="vi-VN" altLang="vi-VN" sz="2400">
              <a:latin typeface="Times New Roman" panose="02020603050405020304" pitchFamily="18" charset="0"/>
            </a:endParaRPr>
          </a:p>
        </p:txBody>
      </p:sp>
      <p:sp>
        <p:nvSpPr>
          <p:cNvPr id="22534" name="TextBox 45"/>
          <p:cNvSpPr txBox="1">
            <a:spLocks noChangeArrowheads="1"/>
          </p:cNvSpPr>
          <p:nvPr/>
        </p:nvSpPr>
        <p:spPr bwMode="auto">
          <a:xfrm>
            <a:off x="1246188" y="3698875"/>
            <a:ext cx="428625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1800"/>
              <a:t>a)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324725" y="377825"/>
            <a:ext cx="4564063" cy="52641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Câu 5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Nguyên tố khí hiếm gần nhất của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hydrogen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 He; Nguyên tố khí hiếm gần nhất của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oxygen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 Ne (tương ứng Hình 6.5).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Để có lớp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ngoài cùng giống nguyên tố khí hiếm gần nhất, thì: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Nguyên tử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hydrogen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xu hướng thêm 1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để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ngoài cùng có 2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electron.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Nguyên tử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oxygen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xu hướng thêm 2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để vỏ ngoài cùng có 8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electron.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6592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35" grpId="0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884863" cy="758825"/>
          </a:xfrm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vi-VN" altLang="vi-VN" sz="3600" b="1">
                <a:solidFill>
                  <a:srgbClr val="FF0000"/>
                </a:solidFill>
              </a:rPr>
              <a:t>3. Liên kết cộng hoá trị</a:t>
            </a:r>
            <a:endParaRPr lang="vi-VN" altLang="vi-VN" sz="360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65175" y="3749675"/>
            <a:ext cx="10893425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vi-VN" altLang="vi-VN" sz="2400" b="1">
                <a:latin typeface="Times New Roman" panose="02020603050405020304" pitchFamily="18" charset="0"/>
                <a:cs typeface="Calibri" panose="020F0502020204030204" pitchFamily="34" charset="0"/>
              </a:rPr>
              <a:t>Câu 6: </a:t>
            </a:r>
            <a:endParaRPr lang="vi-VN" altLang="vi-VN" sz="240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vi-VN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Số </a:t>
            </a:r>
            <a:r>
              <a:rPr lang="en-US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lớp ngoài cùng của mỗi nguyên tử H trong phân tử </a:t>
            </a:r>
            <a:r>
              <a:rPr lang="en-US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hydrogen </a:t>
            </a:r>
            <a:r>
              <a:rPr lang="vi-VN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là 2, giống khí hiếm He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vi-VN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Số </a:t>
            </a:r>
            <a:r>
              <a:rPr lang="en-US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lớp ngoài cùng của mỗi nguyên tử </a:t>
            </a:r>
            <a:r>
              <a:rPr lang="en-US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vi-VN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 trong phân tử </a:t>
            </a:r>
            <a:r>
              <a:rPr lang="en-US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oxygen </a:t>
            </a:r>
            <a:r>
              <a:rPr lang="vi-VN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là 8, giống khí hiếm Ne.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7261225" y="387350"/>
            <a:ext cx="4598988" cy="2713038"/>
          </a:xfrm>
          <a:prstGeom prst="cloudCallout">
            <a:avLst>
              <a:gd name="adj1" fmla="val -26390"/>
              <a:gd name="adj2" fmla="val 72412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23557" name="TextBox 1"/>
          <p:cNvSpPr txBox="1">
            <a:spLocks noChangeArrowheads="1"/>
          </p:cNvSpPr>
          <p:nvPr/>
        </p:nvSpPr>
        <p:spPr bwMode="auto">
          <a:xfrm>
            <a:off x="8283575" y="822325"/>
            <a:ext cx="2701925" cy="175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lang="en-US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HS thảo luận nhóm quan sát hình 6.6; 6.7; 6.8; 6.9 trả lời câu hỏi 5,6,7,8,9</a:t>
            </a:r>
            <a:endParaRPr lang="vi-VN" altLang="vi-VN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67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838200" y="180975"/>
            <a:ext cx="3968750" cy="625475"/>
          </a:xfrm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vi-VN" altLang="vi-VN" sz="2800" b="1">
                <a:solidFill>
                  <a:srgbClr val="FF0000"/>
                </a:solidFill>
              </a:rPr>
              <a:t>3. Liên kết cộng hoá trị</a:t>
            </a:r>
            <a:endParaRPr lang="vi-VN" altLang="vi-VN" sz="2800">
              <a:solidFill>
                <a:srgbClr val="FF0000"/>
              </a:solidFill>
            </a:endParaRPr>
          </a:p>
        </p:txBody>
      </p:sp>
      <p:sp>
        <p:nvSpPr>
          <p:cNvPr id="24579" name="Rectangle 19"/>
          <p:cNvSpPr>
            <a:spLocks noChangeArrowheads="1"/>
          </p:cNvSpPr>
          <p:nvPr/>
        </p:nvSpPr>
        <p:spPr bwMode="auto">
          <a:xfrm>
            <a:off x="-784225" y="1463675"/>
            <a:ext cx="673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18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838200" y="931863"/>
            <a:ext cx="4311650" cy="30654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vi-VN" altLang="vi-VN" sz="2400" b="1" dirty="0">
                <a:latin typeface="Times New Roman" panose="02020603050405020304" pitchFamily="18" charset="0"/>
                <a:cs typeface="Calibri" panose="020F0502020204030204" pitchFamily="34" charset="0"/>
              </a:rPr>
              <a:t>Câu 7:</a:t>
            </a:r>
            <a:endParaRPr lang="vi-VN" altLang="vi-VN" sz="2400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vi-VN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Mỗi nguyên tử H góp chung 1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tạo thành phân tử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hydrogen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ồ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2 nguyên tử H).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Mỗi nguyên tử  O góp chung 2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tạo thành phân tử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oxygen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ồ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2 nguyên tử O).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149850" y="806450"/>
            <a:ext cx="6334125" cy="30654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4905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4905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4905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490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490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90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90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90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90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vi-VN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Câu 8: </a:t>
            </a:r>
            <a:endParaRPr lang="vi-VN" alt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vi-VN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Mỗi nguyên tử H góp chung 1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electron,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tử O góp chung 1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với mỗi nguyên tử H.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Trong phân tử nước, số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lớp ngoài cùng của mỗi nguyên tử H là 2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(giống vỏ nguyên tử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helium),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tử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là 8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(giống vỏ nguyên tử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neon).</a:t>
            </a:r>
            <a:endParaRPr lang="vi-VN" alt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831850" y="3997325"/>
            <a:ext cx="10744200" cy="2641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vi-VN" altLang="vi-VN" sz="2400" b="1" dirty="0">
                <a:latin typeface="Times New Roman" panose="02020603050405020304" pitchFamily="18" charset="0"/>
                <a:cs typeface="Calibri" panose="020F0502020204030204" pitchFamily="34" charset="0"/>
              </a:rPr>
              <a:t>Câu 9: </a:t>
            </a:r>
            <a:endParaRPr lang="vi-VN" altLang="vi-VN" sz="2400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Mô tả quá trình tạo thành liên kết cộng quá trị trong phân tử nước: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nguyên tử hydrogen góp chung 1 electron của mỗi nguyên tử với nguyên tử oxygen để hình thành liên kết cộng hoá trị.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Cùng lúc, nguyên tử oxygen cũng góp 2 electron cho mỗi nguyên tử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hydrogen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để hình thành liên kết cộng hoá trị.</a:t>
            </a:r>
          </a:p>
        </p:txBody>
      </p:sp>
    </p:spTree>
    <p:extLst>
      <p:ext uri="{BB962C8B-B14F-4D97-AF65-F5344CB8AC3E}">
        <p14:creationId xmlns:p14="http://schemas.microsoft.com/office/powerpoint/2010/main" val="68151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114925" cy="758825"/>
          </a:xfrm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vi-VN" altLang="vi-VN" sz="3600" b="1">
                <a:solidFill>
                  <a:srgbClr val="FF0000"/>
                </a:solidFill>
              </a:rPr>
              <a:t>3. Liên kết cộng hoá trị</a:t>
            </a:r>
            <a:endParaRPr lang="vi-VN" altLang="vi-VN" sz="3600">
              <a:solidFill>
                <a:srgbClr val="FF0000"/>
              </a:solidFill>
            </a:endParaRPr>
          </a:p>
        </p:txBody>
      </p:sp>
      <p:sp>
        <p:nvSpPr>
          <p:cNvPr id="25603" name="Rectangle 19"/>
          <p:cNvSpPr>
            <a:spLocks noChangeArrowheads="1"/>
          </p:cNvSpPr>
          <p:nvPr/>
        </p:nvSpPr>
        <p:spPr bwMode="auto">
          <a:xfrm>
            <a:off x="-784225" y="1463675"/>
            <a:ext cx="673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1800"/>
          </a:p>
        </p:txBody>
      </p:sp>
      <p:sp>
        <p:nvSpPr>
          <p:cNvPr id="8" name="Explosion 1 7"/>
          <p:cNvSpPr/>
          <p:nvPr/>
        </p:nvSpPr>
        <p:spPr>
          <a:xfrm>
            <a:off x="5965825" y="0"/>
            <a:ext cx="6226175" cy="4356100"/>
          </a:xfrm>
          <a:prstGeom prst="irregularSeal1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 sz="3200">
              <a:latin typeface="+mj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239000" y="1123950"/>
            <a:ext cx="3913188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 liên kết cộng hóa trị là gì? 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 tử hình thành nên LK CHT thường là nguyên tố KL hay PK?</a:t>
            </a:r>
            <a:endParaRPr lang="vi-VN" altLang="vi-VN" sz="24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01650" y="1692275"/>
            <a:ext cx="6096000" cy="287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vi-VN" altLang="vi-VN" dirty="0">
                <a:latin typeface="Times New Roman" panose="02020603050405020304" pitchFamily="18" charset="0"/>
                <a:cs typeface="Calibri" panose="020F0502020204030204" pitchFamily="34" charset="0"/>
              </a:rPr>
              <a:t>- Liên kết cộng hóa trị là liên kết được hình thành bởi sự dùng chung electron giữa hai nguyên tử.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dirty="0">
                <a:latin typeface="Times New Roman" panose="02020603050405020304" pitchFamily="18" charset="0"/>
                <a:cs typeface="Calibri" panose="020F0502020204030204" pitchFamily="34" charset="0"/>
              </a:rPr>
              <a:t>- Liên kết cộng hóa trị thường là liên kết giữa hai nguyên tử của nguyên tố </a:t>
            </a:r>
            <a:r>
              <a:rPr lang="en-US" altLang="vi-VN" dirty="0">
                <a:latin typeface="Times New Roman" panose="02020603050405020304" pitchFamily="18" charset="0"/>
                <a:cs typeface="Calibri" panose="020F0502020204030204" pitchFamily="34" charset="0"/>
              </a:rPr>
              <a:t>phi </a:t>
            </a:r>
            <a:r>
              <a:rPr lang="en-US" altLang="vi-VN" dirty="0" err="1">
                <a:latin typeface="Times New Roman" panose="02020603050405020304" pitchFamily="18" charset="0"/>
                <a:cs typeface="Calibri" panose="020F0502020204030204" pitchFamily="34" charset="0"/>
              </a:rPr>
              <a:t>kim</a:t>
            </a:r>
            <a:r>
              <a:rPr lang="vi-VN" altLang="vi-VN" dirty="0">
                <a:latin typeface="Times New Roman" panose="02020603050405020304" pitchFamily="18" charset="0"/>
                <a:cs typeface="Calibri" panose="020F0502020204030204" pitchFamily="34" charset="0"/>
              </a:rPr>
              <a:t> và phi kim.</a:t>
            </a:r>
            <a:endParaRPr lang="vi-VN" altLang="vi-VN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1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1" grpId="0"/>
      <p:bldP spid="11" grpId="1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4"/>
          <p:cNvSpPr/>
          <p:nvPr/>
        </p:nvSpPr>
        <p:spPr>
          <a:xfrm>
            <a:off x="6584950" y="400050"/>
            <a:ext cx="5106988" cy="3395663"/>
          </a:xfrm>
          <a:prstGeom prst="cloudCallo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 sơ đồ hình thành liên kết cộng hoá trị trong các phân tử: Clorine, Am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onia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9475" y="174625"/>
            <a:ext cx="60960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spcAft>
                <a:spcPts val="400"/>
              </a:spcAft>
              <a:buFontTx/>
              <a:buNone/>
            </a:pPr>
            <a:r>
              <a:rPr lang="en-US" altLang="vi-VN" sz="2000">
                <a:latin typeface="Times New Roman" panose="02020603050405020304" pitchFamily="18" charset="0"/>
                <a:cs typeface="Segoe UI" panose="020B0502040204020203" pitchFamily="34" charset="0"/>
              </a:rPr>
              <a:t>a) Chlorine</a:t>
            </a:r>
            <a:endParaRPr lang="vi-VN" altLang="vi-VN" sz="20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4" name="Picture 13" descr="https://baivan.net/sites/default/files/styles/giua_bai/public/d/m/Y/screenshot_20_19.png?itok=A19VFds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852488"/>
            <a:ext cx="5468938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0" name="Shape 3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563938"/>
            <a:ext cx="5786438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650875" y="2593975"/>
            <a:ext cx="4025900" cy="4619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b) Ammonia</a:t>
            </a:r>
            <a:endParaRPr lang="vi-VN" altLang="vi-VN" sz="2400">
              <a:latin typeface="Calibri" panose="020F0502020204030204" pitchFamily="34" charset="0"/>
              <a:ea typeface="Segoe UI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88975" y="2417763"/>
            <a:ext cx="6091238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 altLang="vi-VN" sz="2000" dirty="0">
              <a:latin typeface="+mj-lt"/>
              <a:ea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br>
              <a:rPr lang="vi-VN" altLang="vi-VN" sz="2000" dirty="0">
                <a:latin typeface="+mj-lt"/>
                <a:ea typeface="Calibri" panose="020F0502020204030204" pitchFamily="34" charset="0"/>
              </a:rPr>
            </a:br>
            <a:endParaRPr lang="en-US" altLang="vi-VN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8978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1517" y="1398280"/>
            <a:ext cx="3766892" cy="222426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75" y="1347060"/>
            <a:ext cx="3301728" cy="2228804"/>
          </a:xfrm>
          <a:prstGeom prst="rect">
            <a:avLst/>
          </a:prstGeom>
        </p:spPr>
      </p:pic>
      <p:sp>
        <p:nvSpPr>
          <p:cNvPr id="14" name="AutoShape 6" descr="C:\Users\Admin\Desktop\CaCl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5" name="AutoShape 8" descr="C:\Users\Admin\Desktop\CaCl2.webp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6" name="AutoShape 10" descr="C:\Users\Admin\Desktop\CaCl2.webp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0555" y="1393741"/>
            <a:ext cx="3357310" cy="2228804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888555" y="3685589"/>
            <a:ext cx="31082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spc="-5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Sodium</a:t>
            </a:r>
            <a:r>
              <a:rPr lang="vi-VN" sz="2400" spc="-85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chloride</a:t>
            </a:r>
            <a:r>
              <a:rPr lang="en-US" sz="24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47832" y="3635132"/>
            <a:ext cx="32475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spc="-85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Calcium</a:t>
            </a:r>
            <a:r>
              <a:rPr lang="vi-VN" sz="2400" spc="-85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chloride</a:t>
            </a:r>
            <a:r>
              <a:rPr lang="en-US" sz="2400" spc="-5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CaCl</a:t>
            </a:r>
            <a:r>
              <a:rPr lang="en-US" sz="2400" spc="-5" baseline="-25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481159" y="3635131"/>
            <a:ext cx="32492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spcBef>
                <a:spcPts val="145"/>
              </a:spcBef>
              <a:spcAft>
                <a:spcPts val="0"/>
              </a:spcAft>
              <a:buSzPts val="1000"/>
              <a:tabLst>
                <a:tab pos="1056005" algn="l"/>
                <a:tab pos="2326005" algn="l"/>
                <a:tab pos="3679190" algn="l"/>
              </a:tabLst>
            </a:pPr>
            <a:r>
              <a:rPr lang="vi-VN" sz="2400" spc="-5" dirty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Magnesium</a:t>
            </a:r>
            <a:r>
              <a:rPr lang="vi-VN" sz="2400" spc="-85" dirty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oxide</a:t>
            </a:r>
            <a:r>
              <a:rPr lang="en-US" sz="2400" spc="-10" dirty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 - </a:t>
            </a:r>
            <a:r>
              <a:rPr lang="en-US" sz="2400" spc="-10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MgO</a:t>
            </a:r>
            <a:endParaRPr lang="en-US" sz="2400" spc="-1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5175" y="107144"/>
            <a:ext cx="590418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ion,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2775" y="4270099"/>
            <a:ext cx="11117671" cy="81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1460" marR="106045" indent="-144145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1.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Cho biết mỗi phân tử của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chất trong Hình 6.9 được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tạo bởi các ion nào? 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Ở</a:t>
            </a:r>
            <a:r>
              <a:rPr lang="vi-VN" sz="2400" spc="-26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vi-VN" sz="2400" spc="-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vi-VN" sz="2400" spc="-4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thường,</a:t>
            </a:r>
            <a:r>
              <a:rPr lang="vi-VN" sz="2400" spc="-4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400" spc="-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vi-VN" sz="2400" spc="-22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2400" spc="-6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ở</a:t>
            </a:r>
            <a:r>
              <a:rPr lang="vi-VN" sz="2400" spc="-6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2400" spc="-6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gì?</a:t>
            </a:r>
            <a:endParaRPr lang="en-US" sz="24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0767" y="5133990"/>
            <a:ext cx="8334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28184" y="5643297"/>
            <a:ext cx="96067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buSzPts val="1200"/>
              <a:tabLst>
                <a:tab pos="266065" algn="l"/>
              </a:tabLst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Chất</a:t>
            </a:r>
            <a:r>
              <a:rPr lang="vi-VN" sz="2400" spc="-25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được</a:t>
            </a:r>
            <a:r>
              <a:rPr lang="vi-VN" sz="2400" spc="-2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tạo</a:t>
            </a:r>
            <a:r>
              <a:rPr lang="vi-VN" sz="2400" spc="-25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bởi</a:t>
            </a:r>
            <a:r>
              <a:rPr lang="vi-VN" sz="2400" spc="-2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vi-VN" sz="2400" spc="-25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ion</a:t>
            </a:r>
            <a:r>
              <a:rPr lang="vi-VN" sz="2400" spc="-2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dương</a:t>
            </a:r>
            <a:r>
              <a:rPr lang="vi-VN" sz="2400" spc="-2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</a:t>
            </a:r>
            <a:r>
              <a:rPr lang="vi-VN" sz="2400" spc="-25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ion</a:t>
            </a:r>
            <a:r>
              <a:rPr lang="vi-VN" sz="2400" spc="-2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âm</a:t>
            </a:r>
            <a:r>
              <a:rPr lang="vi-VN" sz="2400" spc="-25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được</a:t>
            </a:r>
            <a:r>
              <a:rPr lang="vi-VN" sz="2400" spc="-2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gọi</a:t>
            </a:r>
            <a:r>
              <a:rPr lang="vi-VN" sz="2400" spc="-25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vi-VN" sz="2400" spc="-2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chất</a:t>
            </a:r>
            <a:r>
              <a:rPr lang="vi-VN" sz="2400" b="1" spc="-2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ion.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2400" spc="-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400" spc="-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Ở</a:t>
            </a:r>
            <a:r>
              <a:rPr lang="vi-VN" sz="2400" spc="-5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vi-VN" sz="2400" spc="-4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vi-VN" sz="2400" spc="-5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thường,</a:t>
            </a:r>
            <a:r>
              <a:rPr lang="vi-VN" sz="2400" spc="-4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chất</a:t>
            </a:r>
            <a:r>
              <a:rPr lang="vi-VN" sz="2400" spc="-4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ion</a:t>
            </a:r>
            <a:r>
              <a:rPr lang="vi-VN" sz="2400" spc="-5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vi-VN" sz="2400" spc="-4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ở</a:t>
            </a:r>
            <a:r>
              <a:rPr lang="vi-VN" sz="2400" spc="-5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2400" spc="-4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86518" y="5682132"/>
            <a:ext cx="747713" cy="7921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4" tIns="45711" rIns="91424" bIns="45711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vi-VN" altLang="vi-VN" sz="3200" dirty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  <a:sym typeface="Wingdings" panose="05000000000000000000" pitchFamily="2" charset="2"/>
              </a:rPr>
              <a:t></a:t>
            </a:r>
          </a:p>
        </p:txBody>
      </p:sp>
    </p:spTree>
    <p:extLst>
      <p:ext uri="{BB962C8B-B14F-4D97-AF65-F5344CB8AC3E}">
        <p14:creationId xmlns:p14="http://schemas.microsoft.com/office/powerpoint/2010/main" val="191264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4" grpId="0"/>
      <p:bldP spid="2" grpId="0"/>
      <p:bldP spid="4" grpId="0"/>
      <p:bldP spid="9" grpId="0"/>
      <p:bldP spid="18" grpId="0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6" descr="C:\Users\Admin\Desktop\CaCl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AutoShape 8" descr="C:\Users\Admin\Desktop\CaCl2.webp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AutoShape 10" descr="C:\Users\Admin\Desktop\CaCl2.webp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5175" y="32408"/>
            <a:ext cx="590418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ion,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0981" y="5163069"/>
            <a:ext cx="8334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3805" y="1136488"/>
            <a:ext cx="3598019" cy="2333545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8347890" y="3571472"/>
            <a:ext cx="27740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carbon</a:t>
            </a:r>
            <a:r>
              <a:rPr lang="vi-VN" sz="2400" spc="-8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dioxide</a:t>
            </a:r>
            <a:r>
              <a:rPr lang="en-US" sz="24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CO</a:t>
            </a:r>
            <a:r>
              <a:rPr lang="en-US" sz="2400" spc="-5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spc="-8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767" y="1180779"/>
            <a:ext cx="4135138" cy="2289254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1086713" y="3602260"/>
            <a:ext cx="38378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2400" spc="-8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vi-VN" sz="2400" spc="-8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C</a:t>
            </a:r>
            <a:r>
              <a:rPr lang="en-US" sz="2400" spc="-5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4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spc="-5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24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spc="-5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2775" y="4208446"/>
            <a:ext cx="10789050" cy="81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107950" lvl="0" indent="-34290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50B848"/>
              </a:buClr>
              <a:buSzPts val="1250"/>
              <a:buFont typeface="Trebuchet MS" panose="020B0603020202020204" pitchFamily="34" charset="0"/>
              <a:buAutoNum type="arabicPeriod" startAt="11"/>
              <a:tabLst>
                <a:tab pos="252095" algn="l"/>
              </a:tabLst>
            </a:pP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Quan sát và cho biết thể</a:t>
            </a:r>
            <a:r>
              <a:rPr lang="vi-VN" sz="2400" spc="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của</a:t>
            </a:r>
            <a:r>
              <a:rPr lang="vi-VN" sz="2400" spc="-5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các</a:t>
            </a:r>
            <a:r>
              <a:rPr lang="vi-VN" sz="2400" spc="-4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chất</a:t>
            </a:r>
            <a:r>
              <a:rPr lang="vi-VN" sz="2400" spc="-4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có</a:t>
            </a:r>
            <a:r>
              <a:rPr lang="vi-VN" sz="2400" spc="-4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trong</a:t>
            </a:r>
            <a:r>
              <a:rPr lang="vi-VN" sz="2400" spc="-4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Hình</a:t>
            </a:r>
            <a:r>
              <a:rPr lang="vi-VN" sz="2400" spc="-22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6.10.</a:t>
            </a:r>
            <a:endParaRPr lang="en-US" sz="2400" spc="-10" dirty="0">
              <a:effectLst/>
              <a:latin typeface="Times New Roman" panose="02020603050405020304" pitchFamily="18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342900" marR="106045" lvl="0" indent="-34290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50B848"/>
              </a:buClr>
              <a:buSzPts val="1250"/>
              <a:buFont typeface="Trebuchet MS" panose="020B0603020202020204" pitchFamily="34" charset="0"/>
              <a:buAutoNum type="arabicPeriod" startAt="11"/>
              <a:tabLst>
                <a:tab pos="252095" algn="l"/>
              </a:tabLst>
            </a:pPr>
            <a:r>
              <a:rPr lang="vi-VN" sz="2400" spc="-1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Nêu một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số ví dụ về chất</a:t>
            </a:r>
            <a:r>
              <a:rPr lang="vi-VN" sz="2400" spc="-24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cộng hoá trị và cho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biết</a:t>
            </a:r>
            <a:r>
              <a:rPr lang="vi-VN" sz="2400" spc="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thể</a:t>
            </a:r>
            <a:r>
              <a:rPr lang="vi-VN" sz="2400" spc="-8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của</a:t>
            </a:r>
            <a:r>
              <a:rPr lang="vi-VN" sz="2400" spc="-8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chúng</a:t>
            </a:r>
            <a:r>
              <a:rPr lang="vi-VN" sz="2400" spc="-8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ở</a:t>
            </a:r>
            <a:r>
              <a:rPr lang="vi-VN" sz="2400" spc="-8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điều</a:t>
            </a:r>
            <a:r>
              <a:rPr lang="vi-VN" sz="2400" spc="-8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kiện</a:t>
            </a:r>
            <a:r>
              <a:rPr lang="vi-VN" sz="2400" spc="-24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thường.</a:t>
            </a:r>
            <a:endParaRPr lang="en-US" sz="2400" spc="-10" dirty="0">
              <a:effectLst/>
              <a:latin typeface="Times New Roman" panose="02020603050405020304" pitchFamily="18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905" y="1186306"/>
            <a:ext cx="2578302" cy="233585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669969" y="3602259"/>
            <a:ext cx="1214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Ethanol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040981" y="5763108"/>
            <a:ext cx="10472823" cy="843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95"/>
              </a:spcBef>
              <a:spcAft>
                <a:spcPts val="0"/>
              </a:spcAft>
              <a:buSzPts val="1200"/>
              <a:tabLst>
                <a:tab pos="269875" algn="l"/>
              </a:tabLst>
            </a:pP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Chất</a:t>
            </a:r>
            <a:r>
              <a:rPr lang="vi-VN" sz="2400" spc="3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được</a:t>
            </a:r>
            <a:r>
              <a:rPr lang="vi-VN" sz="2400" spc="3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tạo</a:t>
            </a:r>
            <a:r>
              <a:rPr lang="vi-VN" sz="2400" spc="3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thành</a:t>
            </a:r>
            <a:r>
              <a:rPr lang="vi-VN" sz="2400" spc="3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nhờ</a:t>
            </a:r>
            <a:r>
              <a:rPr lang="vi-VN" sz="2400" spc="3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liên</a:t>
            </a:r>
            <a:r>
              <a:rPr lang="vi-VN" sz="2400" spc="3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kết</a:t>
            </a:r>
            <a:r>
              <a:rPr lang="vi-VN" sz="2400" spc="3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cộng</a:t>
            </a:r>
            <a:r>
              <a:rPr lang="vi-VN" sz="2400" spc="3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hoá</a:t>
            </a:r>
            <a:r>
              <a:rPr lang="vi-VN" sz="2400" spc="3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trị</a:t>
            </a:r>
            <a:r>
              <a:rPr lang="vi-VN" sz="2400" spc="3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được</a:t>
            </a:r>
            <a:r>
              <a:rPr lang="vi-VN" sz="2400" spc="3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gọi</a:t>
            </a:r>
            <a:r>
              <a:rPr lang="vi-VN" sz="2400" spc="35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vi-VN" sz="2400" spc="3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chất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vi-VN" sz="2400" b="1" spc="-7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vi-VN" sz="2400" b="1" spc="-6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trị.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spcBef>
                <a:spcPts val="100"/>
              </a:spcBef>
              <a:spcAft>
                <a:spcPts val="0"/>
              </a:spcAft>
              <a:buSzPts val="1200"/>
              <a:tabLst>
                <a:tab pos="273050" algn="l"/>
              </a:tabLst>
            </a:pPr>
            <a:r>
              <a:rPr lang="vi-VN" sz="2400" spc="-5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Ở</a:t>
            </a:r>
            <a:r>
              <a:rPr lang="vi-VN" sz="2400" spc="-5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điều</a:t>
            </a:r>
            <a:r>
              <a:rPr lang="vi-VN" sz="2400" spc="-45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kiện</a:t>
            </a:r>
            <a:r>
              <a:rPr lang="vi-VN" sz="2400" spc="-5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spc="-5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chất</a:t>
            </a:r>
            <a:r>
              <a:rPr lang="vi-VN" sz="2400" spc="-5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cộng</a:t>
            </a:r>
            <a:r>
              <a:rPr lang="vi-VN" sz="2400" spc="-45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hoá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vi-VN" sz="2400" spc="-5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spc="-5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2400" spc="-5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ở</a:t>
            </a:r>
            <a:r>
              <a:rPr lang="vi-VN" sz="2400" spc="-5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2400" spc="-5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rắn,</a:t>
            </a:r>
            <a:r>
              <a:rPr lang="vi-VN" sz="2400" spc="-5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2400" spc="-5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vi-VN" sz="2400" spc="-5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vi-VN" sz="2400" spc="-5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2400" spc="-5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khí.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155575" y="5788937"/>
            <a:ext cx="747713" cy="7921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4" tIns="45711" rIns="91424" bIns="45711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vi-VN" altLang="vi-VN" sz="3200" dirty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  <a:sym typeface="Wingdings" panose="05000000000000000000" pitchFamily="2" charset="2"/>
              </a:rPr>
              <a:t></a:t>
            </a:r>
          </a:p>
        </p:txBody>
      </p:sp>
    </p:spTree>
    <p:extLst>
      <p:ext uri="{BB962C8B-B14F-4D97-AF65-F5344CB8AC3E}">
        <p14:creationId xmlns:p14="http://schemas.microsoft.com/office/powerpoint/2010/main" val="133663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21" grpId="0"/>
      <p:bldP spid="25" grpId="0"/>
      <p:bldP spid="5" grpId="0"/>
      <p:bldP spid="10" grpId="0"/>
      <p:bldP spid="28" grpId="0"/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89691" y="326380"/>
            <a:ext cx="9980023" cy="4074080"/>
            <a:chOff x="7311" y="2010"/>
            <a:chExt cx="2309" cy="525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7311" y="2267"/>
              <a:ext cx="2309" cy="4998"/>
            </a:xfrm>
            <a:prstGeom prst="rect">
              <a:avLst/>
            </a:prstGeom>
            <a:solidFill>
              <a:srgbClr val="FFF3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7346" y="2010"/>
              <a:ext cx="269" cy="1302"/>
            </a:xfrm>
            <a:custGeom>
              <a:avLst/>
              <a:gdLst>
                <a:gd name="T0" fmla="+- 0 7563 7355"/>
                <a:gd name="T1" fmla="*/ T0 w 429"/>
                <a:gd name="T2" fmla="+- 0 1926 1926"/>
                <a:gd name="T3" fmla="*/ 1926 h 487"/>
                <a:gd name="T4" fmla="+- 0 7498 7355"/>
                <a:gd name="T5" fmla="*/ T4 w 429"/>
                <a:gd name="T6" fmla="+- 0 1938 1926"/>
                <a:gd name="T7" fmla="*/ 1938 h 487"/>
                <a:gd name="T8" fmla="+- 0 7440 7355"/>
                <a:gd name="T9" fmla="*/ T8 w 429"/>
                <a:gd name="T10" fmla="+- 0 1969 1926"/>
                <a:gd name="T11" fmla="*/ 1969 h 487"/>
                <a:gd name="T12" fmla="+- 0 7394 7355"/>
                <a:gd name="T13" fmla="*/ T12 w 429"/>
                <a:gd name="T14" fmla="+- 0 2017 1926"/>
                <a:gd name="T15" fmla="*/ 2017 h 487"/>
                <a:gd name="T16" fmla="+- 0 7364 7355"/>
                <a:gd name="T17" fmla="*/ T16 w 429"/>
                <a:gd name="T18" fmla="+- 0 2078 1926"/>
                <a:gd name="T19" fmla="*/ 2078 h 487"/>
                <a:gd name="T20" fmla="+- 0 7355 7355"/>
                <a:gd name="T21" fmla="*/ T20 w 429"/>
                <a:gd name="T22" fmla="+- 0 2146 1926"/>
                <a:gd name="T23" fmla="*/ 2146 h 487"/>
                <a:gd name="T24" fmla="+- 0 7367 7355"/>
                <a:gd name="T25" fmla="*/ T24 w 429"/>
                <a:gd name="T26" fmla="+- 0 2211 1926"/>
                <a:gd name="T27" fmla="*/ 2211 h 487"/>
                <a:gd name="T28" fmla="+- 0 7398 7355"/>
                <a:gd name="T29" fmla="*/ T28 w 429"/>
                <a:gd name="T30" fmla="+- 0 2269 1926"/>
                <a:gd name="T31" fmla="*/ 2269 h 487"/>
                <a:gd name="T32" fmla="+- 0 7445 7355"/>
                <a:gd name="T33" fmla="*/ T32 w 429"/>
                <a:gd name="T34" fmla="+- 0 2315 1926"/>
                <a:gd name="T35" fmla="*/ 2315 h 487"/>
                <a:gd name="T36" fmla="+- 0 7507 7355"/>
                <a:gd name="T37" fmla="*/ T36 w 429"/>
                <a:gd name="T38" fmla="+- 0 2345 1926"/>
                <a:gd name="T39" fmla="*/ 2345 h 487"/>
                <a:gd name="T40" fmla="+- 0 7518 7355"/>
                <a:gd name="T41" fmla="*/ T40 w 429"/>
                <a:gd name="T42" fmla="+- 0 2348 1926"/>
                <a:gd name="T43" fmla="*/ 2348 h 487"/>
                <a:gd name="T44" fmla="+- 0 7529 7355"/>
                <a:gd name="T45" fmla="*/ T44 w 429"/>
                <a:gd name="T46" fmla="+- 0 2351 1926"/>
                <a:gd name="T47" fmla="*/ 2351 h 487"/>
                <a:gd name="T48" fmla="+- 0 7539 7355"/>
                <a:gd name="T49" fmla="*/ T48 w 429"/>
                <a:gd name="T50" fmla="+- 0 2352 1926"/>
                <a:gd name="T51" fmla="*/ 2352 h 487"/>
                <a:gd name="T52" fmla="+- 0 7572 7355"/>
                <a:gd name="T53" fmla="*/ T52 w 429"/>
                <a:gd name="T54" fmla="+- 0 2413 1926"/>
                <a:gd name="T55" fmla="*/ 2413 h 487"/>
                <a:gd name="T56" fmla="+- 0 7601 7355"/>
                <a:gd name="T57" fmla="*/ T56 w 429"/>
                <a:gd name="T58" fmla="+- 0 2352 1926"/>
                <a:gd name="T59" fmla="*/ 2352 h 487"/>
                <a:gd name="T60" fmla="+- 0 7658 7355"/>
                <a:gd name="T61" fmla="*/ T60 w 429"/>
                <a:gd name="T62" fmla="+- 0 2335 1926"/>
                <a:gd name="T63" fmla="*/ 2335 h 487"/>
                <a:gd name="T64" fmla="+- 0 7705 7355"/>
                <a:gd name="T65" fmla="*/ T64 w 429"/>
                <a:gd name="T66" fmla="+- 0 2304 1926"/>
                <a:gd name="T67" fmla="*/ 2304 h 487"/>
                <a:gd name="T68" fmla="+- 0 7574 7355"/>
                <a:gd name="T69" fmla="*/ T68 w 429"/>
                <a:gd name="T70" fmla="+- 0 2304 1926"/>
                <a:gd name="T71" fmla="*/ 2304 h 487"/>
                <a:gd name="T72" fmla="+- 0 7558 7355"/>
                <a:gd name="T73" fmla="*/ T72 w 429"/>
                <a:gd name="T74" fmla="+- 0 2304 1926"/>
                <a:gd name="T75" fmla="*/ 2304 h 487"/>
                <a:gd name="T76" fmla="+- 0 7525 7355"/>
                <a:gd name="T77" fmla="*/ T76 w 429"/>
                <a:gd name="T78" fmla="+- 0 2299 1926"/>
                <a:gd name="T79" fmla="*/ 2299 h 487"/>
                <a:gd name="T80" fmla="+- 0 7493 7355"/>
                <a:gd name="T81" fmla="*/ T80 w 429"/>
                <a:gd name="T82" fmla="+- 0 2287 1926"/>
                <a:gd name="T83" fmla="*/ 2287 h 487"/>
                <a:gd name="T84" fmla="+- 0 7465 7355"/>
                <a:gd name="T85" fmla="*/ T84 w 429"/>
                <a:gd name="T86" fmla="+- 0 2269 1926"/>
                <a:gd name="T87" fmla="*/ 2269 h 487"/>
                <a:gd name="T88" fmla="+- 0 7441 7355"/>
                <a:gd name="T89" fmla="*/ T88 w 429"/>
                <a:gd name="T90" fmla="+- 0 2245 1926"/>
                <a:gd name="T91" fmla="*/ 2245 h 487"/>
                <a:gd name="T92" fmla="+- 0 7432 7355"/>
                <a:gd name="T93" fmla="*/ T92 w 429"/>
                <a:gd name="T94" fmla="+- 0 2234 1926"/>
                <a:gd name="T95" fmla="*/ 2234 h 487"/>
                <a:gd name="T96" fmla="+- 0 7425 7355"/>
                <a:gd name="T97" fmla="*/ T96 w 429"/>
                <a:gd name="T98" fmla="+- 0 2222 1926"/>
                <a:gd name="T99" fmla="*/ 2222 h 487"/>
                <a:gd name="T100" fmla="+- 0 7418 7355"/>
                <a:gd name="T101" fmla="*/ T100 w 429"/>
                <a:gd name="T102" fmla="+- 0 2210 1926"/>
                <a:gd name="T103" fmla="*/ 2210 h 487"/>
                <a:gd name="T104" fmla="+- 0 7413 7355"/>
                <a:gd name="T105" fmla="*/ T104 w 429"/>
                <a:gd name="T106" fmla="+- 0 2196 1926"/>
                <a:gd name="T107" fmla="*/ 2196 h 487"/>
                <a:gd name="T108" fmla="+- 0 7404 7355"/>
                <a:gd name="T109" fmla="*/ T108 w 429"/>
                <a:gd name="T110" fmla="+- 0 2132 1926"/>
                <a:gd name="T111" fmla="*/ 2132 h 487"/>
                <a:gd name="T112" fmla="+- 0 7419 7355"/>
                <a:gd name="T113" fmla="*/ T112 w 429"/>
                <a:gd name="T114" fmla="+- 0 2072 1926"/>
                <a:gd name="T115" fmla="*/ 2072 h 487"/>
                <a:gd name="T116" fmla="+- 0 7456 7355"/>
                <a:gd name="T117" fmla="*/ T116 w 429"/>
                <a:gd name="T118" fmla="+- 0 2022 1926"/>
                <a:gd name="T119" fmla="*/ 2022 h 487"/>
                <a:gd name="T120" fmla="+- 0 7512 7355"/>
                <a:gd name="T121" fmla="*/ T120 w 429"/>
                <a:gd name="T122" fmla="+- 0 1988 1926"/>
                <a:gd name="T123" fmla="*/ 1988 h 487"/>
                <a:gd name="T124" fmla="+- 0 7576 7355"/>
                <a:gd name="T125" fmla="*/ T124 w 429"/>
                <a:gd name="T126" fmla="+- 0 1979 1926"/>
                <a:gd name="T127" fmla="*/ 1979 h 487"/>
                <a:gd name="T128" fmla="+- 0 7710 7355"/>
                <a:gd name="T129" fmla="*/ T128 w 429"/>
                <a:gd name="T130" fmla="+- 0 1979 1926"/>
                <a:gd name="T131" fmla="*/ 1979 h 487"/>
                <a:gd name="T132" fmla="+- 0 7708 7355"/>
                <a:gd name="T133" fmla="*/ T132 w 429"/>
                <a:gd name="T134" fmla="+- 0 1977 1926"/>
                <a:gd name="T135" fmla="*/ 1977 h 487"/>
                <a:gd name="T136" fmla="+- 0 7685 7355"/>
                <a:gd name="T137" fmla="*/ T136 w 429"/>
                <a:gd name="T138" fmla="+- 0 1960 1926"/>
                <a:gd name="T139" fmla="*/ 1960 h 487"/>
                <a:gd name="T140" fmla="+- 0 7659 7355"/>
                <a:gd name="T141" fmla="*/ T140 w 429"/>
                <a:gd name="T142" fmla="+- 0 1946 1926"/>
                <a:gd name="T143" fmla="*/ 1946 h 487"/>
                <a:gd name="T144" fmla="+- 0 7631 7355"/>
                <a:gd name="T145" fmla="*/ T144 w 429"/>
                <a:gd name="T146" fmla="+- 0 1935 1926"/>
                <a:gd name="T147" fmla="*/ 1935 h 487"/>
                <a:gd name="T148" fmla="+- 0 7563 7355"/>
                <a:gd name="T149" fmla="*/ T148 w 429"/>
                <a:gd name="T150" fmla="+- 0 1926 1926"/>
                <a:gd name="T151" fmla="*/ 1926 h 487"/>
                <a:gd name="T152" fmla="+- 0 7710 7355"/>
                <a:gd name="T153" fmla="*/ T152 w 429"/>
                <a:gd name="T154" fmla="+- 0 1979 1926"/>
                <a:gd name="T155" fmla="*/ 1979 h 487"/>
                <a:gd name="T156" fmla="+- 0 7576 7355"/>
                <a:gd name="T157" fmla="*/ T156 w 429"/>
                <a:gd name="T158" fmla="+- 0 1979 1926"/>
                <a:gd name="T159" fmla="*/ 1979 h 487"/>
                <a:gd name="T160" fmla="+- 0 7636 7355"/>
                <a:gd name="T161" fmla="*/ T160 w 429"/>
                <a:gd name="T162" fmla="+- 0 1995 1926"/>
                <a:gd name="T163" fmla="*/ 1995 h 487"/>
                <a:gd name="T164" fmla="+- 0 7687 7355"/>
                <a:gd name="T165" fmla="*/ T164 w 429"/>
                <a:gd name="T166" fmla="+- 0 2032 1926"/>
                <a:gd name="T167" fmla="*/ 2032 h 487"/>
                <a:gd name="T168" fmla="+- 0 7720 7355"/>
                <a:gd name="T169" fmla="*/ T168 w 429"/>
                <a:gd name="T170" fmla="+- 0 2087 1926"/>
                <a:gd name="T171" fmla="*/ 2087 h 487"/>
                <a:gd name="T172" fmla="+- 0 7729 7355"/>
                <a:gd name="T173" fmla="*/ T172 w 429"/>
                <a:gd name="T174" fmla="+- 0 2151 1926"/>
                <a:gd name="T175" fmla="*/ 2151 h 487"/>
                <a:gd name="T176" fmla="+- 0 7714 7355"/>
                <a:gd name="T177" fmla="*/ T176 w 429"/>
                <a:gd name="T178" fmla="+- 0 2212 1926"/>
                <a:gd name="T179" fmla="*/ 2212 h 487"/>
                <a:gd name="T180" fmla="+- 0 7676 7355"/>
                <a:gd name="T181" fmla="*/ T180 w 429"/>
                <a:gd name="T182" fmla="+- 0 2262 1926"/>
                <a:gd name="T183" fmla="*/ 2262 h 487"/>
                <a:gd name="T184" fmla="+- 0 7621 7355"/>
                <a:gd name="T185" fmla="*/ T184 w 429"/>
                <a:gd name="T186" fmla="+- 0 2295 1926"/>
                <a:gd name="T187" fmla="*/ 2295 h 487"/>
                <a:gd name="T188" fmla="+- 0 7605 7355"/>
                <a:gd name="T189" fmla="*/ T188 w 429"/>
                <a:gd name="T190" fmla="+- 0 2300 1926"/>
                <a:gd name="T191" fmla="*/ 2300 h 487"/>
                <a:gd name="T192" fmla="+- 0 7589 7355"/>
                <a:gd name="T193" fmla="*/ T192 w 429"/>
                <a:gd name="T194" fmla="+- 0 2303 1926"/>
                <a:gd name="T195" fmla="*/ 2303 h 487"/>
                <a:gd name="T196" fmla="+- 0 7574 7355"/>
                <a:gd name="T197" fmla="*/ T196 w 429"/>
                <a:gd name="T198" fmla="+- 0 2304 1926"/>
                <a:gd name="T199" fmla="*/ 2304 h 487"/>
                <a:gd name="T200" fmla="+- 0 7705 7355"/>
                <a:gd name="T201" fmla="*/ T200 w 429"/>
                <a:gd name="T202" fmla="+- 0 2304 1926"/>
                <a:gd name="T203" fmla="*/ 2304 h 487"/>
                <a:gd name="T204" fmla="+- 0 7708 7355"/>
                <a:gd name="T205" fmla="*/ T204 w 429"/>
                <a:gd name="T206" fmla="+- 0 2303 1926"/>
                <a:gd name="T207" fmla="*/ 2303 h 487"/>
                <a:gd name="T208" fmla="+- 0 7748 7355"/>
                <a:gd name="T209" fmla="*/ T208 w 429"/>
                <a:gd name="T210" fmla="+- 0 2258 1926"/>
                <a:gd name="T211" fmla="*/ 2258 h 487"/>
                <a:gd name="T212" fmla="+- 0 7774 7355"/>
                <a:gd name="T213" fmla="*/ T212 w 429"/>
                <a:gd name="T214" fmla="+- 0 2202 1926"/>
                <a:gd name="T215" fmla="*/ 2202 h 487"/>
                <a:gd name="T216" fmla="+- 0 7778 7355"/>
                <a:gd name="T217" fmla="*/ T216 w 429"/>
                <a:gd name="T218" fmla="+- 0 2186 1926"/>
                <a:gd name="T219" fmla="*/ 2186 h 487"/>
                <a:gd name="T220" fmla="+- 0 7781 7355"/>
                <a:gd name="T221" fmla="*/ T220 w 429"/>
                <a:gd name="T222" fmla="+- 0 2170 1926"/>
                <a:gd name="T223" fmla="*/ 2170 h 487"/>
                <a:gd name="T224" fmla="+- 0 7782 7355"/>
                <a:gd name="T225" fmla="*/ T224 w 429"/>
                <a:gd name="T226" fmla="+- 0 2155 1926"/>
                <a:gd name="T227" fmla="*/ 2155 h 487"/>
                <a:gd name="T228" fmla="+- 0 7783 7355"/>
                <a:gd name="T229" fmla="*/ T228 w 429"/>
                <a:gd name="T230" fmla="+- 0 2139 1926"/>
                <a:gd name="T231" fmla="*/ 2139 h 487"/>
                <a:gd name="T232" fmla="+- 0 7779 7355"/>
                <a:gd name="T233" fmla="*/ T232 w 429"/>
                <a:gd name="T234" fmla="+- 0 2100 1926"/>
                <a:gd name="T235" fmla="*/ 2100 h 487"/>
                <a:gd name="T236" fmla="+- 0 7769 7355"/>
                <a:gd name="T237" fmla="*/ T236 w 429"/>
                <a:gd name="T238" fmla="+- 0 2063 1926"/>
                <a:gd name="T239" fmla="*/ 2063 h 487"/>
                <a:gd name="T240" fmla="+- 0 7751 7355"/>
                <a:gd name="T241" fmla="*/ T240 w 429"/>
                <a:gd name="T242" fmla="+- 0 2028 1926"/>
                <a:gd name="T243" fmla="*/ 2028 h 487"/>
                <a:gd name="T244" fmla="+- 0 7729 7355"/>
                <a:gd name="T245" fmla="*/ T244 w 429"/>
                <a:gd name="T246" fmla="+- 0 1998 1926"/>
                <a:gd name="T247" fmla="*/ 1998 h 487"/>
                <a:gd name="T248" fmla="+- 0 7710 7355"/>
                <a:gd name="T249" fmla="*/ T248 w 429"/>
                <a:gd name="T250" fmla="+- 0 1979 1926"/>
                <a:gd name="T251" fmla="*/ 1979 h 48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429" h="487">
                  <a:moveTo>
                    <a:pt x="208" y="0"/>
                  </a:moveTo>
                  <a:lnTo>
                    <a:pt x="143" y="12"/>
                  </a:lnTo>
                  <a:lnTo>
                    <a:pt x="85" y="43"/>
                  </a:lnTo>
                  <a:lnTo>
                    <a:pt x="39" y="91"/>
                  </a:lnTo>
                  <a:lnTo>
                    <a:pt x="9" y="152"/>
                  </a:lnTo>
                  <a:lnTo>
                    <a:pt x="0" y="220"/>
                  </a:lnTo>
                  <a:lnTo>
                    <a:pt x="12" y="285"/>
                  </a:lnTo>
                  <a:lnTo>
                    <a:pt x="43" y="343"/>
                  </a:lnTo>
                  <a:lnTo>
                    <a:pt x="90" y="389"/>
                  </a:lnTo>
                  <a:lnTo>
                    <a:pt x="152" y="419"/>
                  </a:lnTo>
                  <a:lnTo>
                    <a:pt x="163" y="422"/>
                  </a:lnTo>
                  <a:lnTo>
                    <a:pt x="174" y="425"/>
                  </a:lnTo>
                  <a:lnTo>
                    <a:pt x="184" y="426"/>
                  </a:lnTo>
                  <a:lnTo>
                    <a:pt x="217" y="487"/>
                  </a:lnTo>
                  <a:lnTo>
                    <a:pt x="246" y="426"/>
                  </a:lnTo>
                  <a:lnTo>
                    <a:pt x="303" y="409"/>
                  </a:lnTo>
                  <a:lnTo>
                    <a:pt x="350" y="378"/>
                  </a:lnTo>
                  <a:lnTo>
                    <a:pt x="219" y="378"/>
                  </a:lnTo>
                  <a:lnTo>
                    <a:pt x="203" y="378"/>
                  </a:lnTo>
                  <a:lnTo>
                    <a:pt x="170" y="373"/>
                  </a:lnTo>
                  <a:lnTo>
                    <a:pt x="138" y="361"/>
                  </a:lnTo>
                  <a:lnTo>
                    <a:pt x="110" y="343"/>
                  </a:lnTo>
                  <a:lnTo>
                    <a:pt x="86" y="319"/>
                  </a:lnTo>
                  <a:lnTo>
                    <a:pt x="77" y="308"/>
                  </a:lnTo>
                  <a:lnTo>
                    <a:pt x="70" y="296"/>
                  </a:lnTo>
                  <a:lnTo>
                    <a:pt x="63" y="284"/>
                  </a:lnTo>
                  <a:lnTo>
                    <a:pt x="58" y="270"/>
                  </a:lnTo>
                  <a:lnTo>
                    <a:pt x="49" y="206"/>
                  </a:lnTo>
                  <a:lnTo>
                    <a:pt x="64" y="146"/>
                  </a:lnTo>
                  <a:lnTo>
                    <a:pt x="101" y="96"/>
                  </a:lnTo>
                  <a:lnTo>
                    <a:pt x="157" y="62"/>
                  </a:lnTo>
                  <a:lnTo>
                    <a:pt x="221" y="53"/>
                  </a:lnTo>
                  <a:lnTo>
                    <a:pt x="355" y="53"/>
                  </a:lnTo>
                  <a:lnTo>
                    <a:pt x="353" y="51"/>
                  </a:lnTo>
                  <a:lnTo>
                    <a:pt x="330" y="34"/>
                  </a:lnTo>
                  <a:lnTo>
                    <a:pt x="304" y="20"/>
                  </a:lnTo>
                  <a:lnTo>
                    <a:pt x="276" y="9"/>
                  </a:lnTo>
                  <a:lnTo>
                    <a:pt x="208" y="0"/>
                  </a:lnTo>
                  <a:close/>
                  <a:moveTo>
                    <a:pt x="355" y="53"/>
                  </a:moveTo>
                  <a:lnTo>
                    <a:pt x="221" y="53"/>
                  </a:lnTo>
                  <a:lnTo>
                    <a:pt x="281" y="69"/>
                  </a:lnTo>
                  <a:lnTo>
                    <a:pt x="332" y="106"/>
                  </a:lnTo>
                  <a:lnTo>
                    <a:pt x="365" y="161"/>
                  </a:lnTo>
                  <a:lnTo>
                    <a:pt x="374" y="225"/>
                  </a:lnTo>
                  <a:lnTo>
                    <a:pt x="359" y="286"/>
                  </a:lnTo>
                  <a:lnTo>
                    <a:pt x="321" y="336"/>
                  </a:lnTo>
                  <a:lnTo>
                    <a:pt x="266" y="369"/>
                  </a:lnTo>
                  <a:lnTo>
                    <a:pt x="250" y="374"/>
                  </a:lnTo>
                  <a:lnTo>
                    <a:pt x="234" y="377"/>
                  </a:lnTo>
                  <a:lnTo>
                    <a:pt x="219" y="378"/>
                  </a:lnTo>
                  <a:lnTo>
                    <a:pt x="350" y="378"/>
                  </a:lnTo>
                  <a:lnTo>
                    <a:pt x="353" y="377"/>
                  </a:lnTo>
                  <a:lnTo>
                    <a:pt x="393" y="332"/>
                  </a:lnTo>
                  <a:lnTo>
                    <a:pt x="419" y="276"/>
                  </a:lnTo>
                  <a:lnTo>
                    <a:pt x="423" y="260"/>
                  </a:lnTo>
                  <a:lnTo>
                    <a:pt x="426" y="244"/>
                  </a:lnTo>
                  <a:lnTo>
                    <a:pt x="427" y="229"/>
                  </a:lnTo>
                  <a:lnTo>
                    <a:pt x="428" y="213"/>
                  </a:lnTo>
                  <a:lnTo>
                    <a:pt x="424" y="174"/>
                  </a:lnTo>
                  <a:lnTo>
                    <a:pt x="414" y="137"/>
                  </a:lnTo>
                  <a:lnTo>
                    <a:pt x="396" y="102"/>
                  </a:lnTo>
                  <a:lnTo>
                    <a:pt x="374" y="72"/>
                  </a:lnTo>
                  <a:lnTo>
                    <a:pt x="355" y="53"/>
                  </a:lnTo>
                  <a:close/>
                </a:path>
              </a:pathLst>
            </a:custGeom>
            <a:solidFill>
              <a:srgbClr val="F582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6" y="2267"/>
              <a:ext cx="181" cy="6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" y="3384"/>
              <a:ext cx="1022" cy="3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8412" y="2204"/>
              <a:ext cx="1173" cy="5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12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Khói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núi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lửa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ngầm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phun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trào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dưới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biển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chứa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như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hơi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nước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, sodium chloride, potassium chloride, carbon dioxide, sulfur dioxide.</a:t>
              </a:r>
            </a:p>
            <a:p>
              <a:pPr marL="0" marR="3175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a.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Hãy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cho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ion,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cộng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hoá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trị.</a:t>
              </a:r>
            </a:p>
            <a:p>
              <a:pPr marL="0" marR="3175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b.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tố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trên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electron ở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lớp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ngoài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cùng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nhiều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nhất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1089691" y="4599706"/>
            <a:ext cx="9906544" cy="173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tabLst>
                <a:tab pos="515620" algn="l"/>
              </a:tabLs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án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Segoe UI" panose="020B050204020402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tabLst>
                <a:tab pos="515620" algn="l"/>
              </a:tabLst>
            </a:pPr>
            <a:r>
              <a:rPr lang="vi-VN" sz="2400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a) Chất ion là </a:t>
            </a:r>
            <a:r>
              <a:rPr lang="en-US" sz="2400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sodium chloride, potassium chloride;</a:t>
            </a:r>
            <a:endParaRPr lang="en-US" sz="2400" dirty="0">
              <a:effectLst/>
              <a:latin typeface="Times New Roman" panose="02020603050405020304" pitchFamily="18" charset="0"/>
              <a:ea typeface="Segoe UI" panose="020B050204020402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tabLst>
                <a:tab pos="51562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    </a:t>
            </a:r>
            <a:r>
              <a:rPr lang="vi-VN" sz="2400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Chất cộng hoá trị là hơi nước, </a:t>
            </a:r>
            <a:r>
              <a:rPr lang="en-US" sz="2400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carbon dioxide, sulfur dioxide.</a:t>
            </a:r>
            <a:endParaRPr lang="en-US" sz="2400" dirty="0">
              <a:effectLst/>
              <a:latin typeface="Times New Roman" panose="02020603050405020304" pitchFamily="18" charset="0"/>
              <a:ea typeface="Segoe UI" panose="020B0502040204020203" pitchFamily="34" charset="0"/>
              <a:cs typeface="Times New Roman" panose="02020603050405020304" pitchFamily="18" charset="0"/>
            </a:endParaRPr>
          </a:p>
          <a:p>
            <a:r>
              <a:rPr lang="vi-V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Nguyên tử của nguyên tố Cl có số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electron </a:t>
            </a:r>
            <a:r>
              <a:rPr lang="vi-V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ở lớp ngoài cùng nhiều nhất (7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22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43692" y="602100"/>
          <a:ext cx="11926388" cy="6047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952">
                  <a:extLst>
                    <a:ext uri="{9D8B030D-6E8A-4147-A177-3AD203B41FA5}">
                      <a16:colId xmlns:a16="http://schemas.microsoft.com/office/drawing/2014/main" val="2294430934"/>
                    </a:ext>
                  </a:extLst>
                </a:gridCol>
                <a:gridCol w="1709244">
                  <a:extLst>
                    <a:ext uri="{9D8B030D-6E8A-4147-A177-3AD203B41FA5}">
                      <a16:colId xmlns:a16="http://schemas.microsoft.com/office/drawing/2014/main" val="3894047214"/>
                    </a:ext>
                  </a:extLst>
                </a:gridCol>
                <a:gridCol w="3200015">
                  <a:extLst>
                    <a:ext uri="{9D8B030D-6E8A-4147-A177-3AD203B41FA5}">
                      <a16:colId xmlns:a16="http://schemas.microsoft.com/office/drawing/2014/main" val="3468744794"/>
                    </a:ext>
                  </a:extLst>
                </a:gridCol>
                <a:gridCol w="4284617">
                  <a:extLst>
                    <a:ext uri="{9D8B030D-6E8A-4147-A177-3AD203B41FA5}">
                      <a16:colId xmlns:a16="http://schemas.microsoft.com/office/drawing/2014/main" val="2933414003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1592089709"/>
                    </a:ext>
                  </a:extLst>
                </a:gridCol>
              </a:tblGrid>
              <a:tr h="6384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STT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Tên thí nghiệm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Dụng cụ và hóa chất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Tiến hành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Kết quả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668538"/>
                  </a:ext>
                </a:extLst>
              </a:tr>
              <a:tr h="27746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1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kern="1200" spc="-5" dirty="0">
                          <a:effectLst/>
                          <a:latin typeface="+mj-lt"/>
                        </a:rPr>
                        <a:t>Khả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năng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hoà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tan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trong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nước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và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khả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năng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dẫn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điện</a:t>
                      </a:r>
                      <a:r>
                        <a:rPr lang="vi-VN" sz="2000" kern="1200" spc="-28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của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muối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ăn,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đường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tinh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luyện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(saccharose)</a:t>
                      </a:r>
                      <a:endParaRPr lang="en-US" sz="2000" dirty="0"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8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tabLst>
                          <a:tab pos="932180" algn="l"/>
                        </a:tabLs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*Dụng cụ: cốc</a:t>
                      </a:r>
                      <a:r>
                        <a:rPr lang="vi-VN" sz="2000" spc="-5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thuỷ</a:t>
                      </a:r>
                      <a:r>
                        <a:rPr lang="vi-VN" sz="20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tinh</a:t>
                      </a:r>
                      <a:r>
                        <a:rPr lang="vi-VN" sz="2000" spc="-5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250</a:t>
                      </a:r>
                      <a:r>
                        <a:rPr lang="vi-VN" sz="20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ml,</a:t>
                      </a:r>
                      <a:r>
                        <a:rPr lang="vi-VN" sz="20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2</a:t>
                      </a:r>
                      <a:r>
                        <a:rPr lang="vi-VN" sz="20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cốc </a:t>
                      </a:r>
                      <a:r>
                        <a:rPr lang="vi-VN" sz="2000" spc="-28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thuỷ tinh 100 ml đánh số 1 và 2, dụng cụ thử khả năng dẫn điện</a:t>
                      </a:r>
                      <a:r>
                        <a:rPr lang="vi-VN" sz="2000" spc="-28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của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dung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dịch,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thìa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lấy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hoá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chất.</a:t>
                      </a:r>
                      <a:endParaRPr lang="en-US" sz="2000" dirty="0"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ct val="108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tabLst>
                          <a:tab pos="932180" algn="l"/>
                        </a:tabLst>
                      </a:pPr>
                      <a:r>
                        <a:rPr lang="vi-VN" sz="2000" spc="-65" dirty="0">
                          <a:effectLst/>
                          <a:latin typeface="+mj-lt"/>
                        </a:rPr>
                        <a:t>* Hóa chất: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muối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ăn,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đường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tinh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luyện</a:t>
                      </a:r>
                      <a:r>
                        <a:rPr lang="en-US" sz="2000" dirty="0">
                          <a:effectLst/>
                          <a:latin typeface="+mj-lt"/>
                        </a:rPr>
                        <a:t>,</a:t>
                      </a:r>
                      <a:r>
                        <a:rPr lang="en-US" sz="2000" baseline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0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" marR="0" algn="just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vi-VN" sz="2000" b="1" i="1" kern="1200" dirty="0">
                          <a:effectLst/>
                          <a:latin typeface="+mj-lt"/>
                        </a:rPr>
                        <a:t>Bước 1</a:t>
                      </a:r>
                      <a:r>
                        <a:rPr lang="vi-VN" sz="2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 </a:t>
                      </a:r>
                      <a:r>
                        <a:rPr lang="en-US" sz="20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0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0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2000" kern="12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cốc</a:t>
                      </a:r>
                      <a:endParaRPr lang="en-US" sz="2000" kern="1200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" marR="0" algn="just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Cốc</a:t>
                      </a:r>
                      <a:r>
                        <a:rPr lang="en-US" sz="20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1: </a:t>
                      </a:r>
                      <a:r>
                        <a:rPr lang="en-US" sz="2000" kern="12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US" sz="20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2000" kern="12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en-US" sz="20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muối</a:t>
                      </a:r>
                      <a:endParaRPr lang="en-US" sz="2000" kern="1200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" marR="0" algn="just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Cốc</a:t>
                      </a:r>
                      <a:r>
                        <a:rPr lang="en-US" sz="20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2: </a:t>
                      </a:r>
                      <a:r>
                        <a:rPr lang="en-US" sz="2000" kern="12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US" sz="20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2000" kern="12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en-US" sz="20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" marR="0" algn="just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vi-VN" sz="2000" b="1" i="1" kern="1200" spc="-15" dirty="0">
                          <a:effectLst/>
                          <a:latin typeface="+mj-lt"/>
                        </a:rPr>
                        <a:t>Bước</a:t>
                      </a:r>
                      <a:r>
                        <a:rPr lang="vi-VN" sz="2000" b="1" i="1" kern="12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b="1" i="1" kern="1200" spc="-15" dirty="0">
                          <a:effectLst/>
                          <a:latin typeface="+mj-lt"/>
                        </a:rPr>
                        <a:t>2</a:t>
                      </a:r>
                      <a:r>
                        <a:rPr lang="vi-VN" sz="2000" kern="1200" spc="-15" dirty="0">
                          <a:effectLst/>
                          <a:latin typeface="+mj-lt"/>
                        </a:rPr>
                        <a:t>:</a:t>
                      </a:r>
                      <a:r>
                        <a:rPr lang="vi-VN" sz="2000" kern="12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15" dirty="0">
                          <a:effectLst/>
                          <a:latin typeface="+mj-lt"/>
                        </a:rPr>
                        <a:t>Khuấy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15" dirty="0">
                          <a:effectLst/>
                          <a:latin typeface="+mj-lt"/>
                        </a:rPr>
                        <a:t>nhẹ</a:t>
                      </a:r>
                      <a:r>
                        <a:rPr lang="en-US" sz="2000" kern="1200" spc="-60" dirty="0">
                          <a:effectLst/>
                          <a:latin typeface="+mj-lt"/>
                        </a:rPr>
                        <a:t>,</a:t>
                      </a:r>
                      <a:r>
                        <a:rPr lang="en-US" sz="2000" kern="1200" spc="-60" baseline="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10" dirty="0">
                          <a:effectLst/>
                          <a:latin typeface="+mj-lt"/>
                        </a:rPr>
                        <a:t>quan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10" dirty="0">
                          <a:effectLst/>
                          <a:latin typeface="+mj-lt"/>
                        </a:rPr>
                        <a:t>sát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10" dirty="0">
                          <a:effectLst/>
                          <a:latin typeface="+mj-lt"/>
                        </a:rPr>
                        <a:t>hiện</a:t>
                      </a:r>
                      <a:r>
                        <a:rPr lang="vi-VN" sz="2000" kern="12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10" dirty="0">
                          <a:effectLst/>
                          <a:latin typeface="+mj-lt"/>
                        </a:rPr>
                        <a:t>tượng</a:t>
                      </a:r>
                      <a:endParaRPr lang="en-US" sz="2000" dirty="0">
                        <a:effectLst/>
                        <a:latin typeface="+mj-lt"/>
                      </a:endParaRPr>
                    </a:p>
                    <a:p>
                      <a:pPr marL="635" marR="0" algn="just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vi-VN" sz="2000" b="1" i="1" kern="1200" spc="-5" dirty="0">
                          <a:effectLst/>
                          <a:latin typeface="+mj-lt"/>
                        </a:rPr>
                        <a:t>Bước</a:t>
                      </a:r>
                      <a:r>
                        <a:rPr lang="vi-VN" sz="2000" b="1" i="1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b="1" i="1" kern="1200" spc="-5" dirty="0">
                          <a:effectLst/>
                          <a:latin typeface="+mj-lt"/>
                        </a:rPr>
                        <a:t>3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: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Đặt</a:t>
                      </a:r>
                      <a:r>
                        <a:rPr lang="vi-VN" sz="2000" kern="12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dụng</a:t>
                      </a:r>
                      <a:r>
                        <a:rPr lang="vi-VN" sz="2000" kern="12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cụ</a:t>
                      </a:r>
                      <a:r>
                        <a:rPr lang="vi-VN" sz="2000" kern="12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thử</a:t>
                      </a:r>
                      <a:r>
                        <a:rPr lang="vi-VN" sz="2000" kern="12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khả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năng</a:t>
                      </a:r>
                      <a:r>
                        <a:rPr lang="vi-VN" sz="2000" kern="12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dẫn</a:t>
                      </a:r>
                      <a:r>
                        <a:rPr lang="vi-VN" sz="2000" kern="12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điện</a:t>
                      </a:r>
                      <a:r>
                        <a:rPr lang="vi-VN" sz="2000" kern="12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vào</a:t>
                      </a:r>
                      <a:r>
                        <a:rPr lang="vi-VN" sz="2000" kern="12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từng</a:t>
                      </a:r>
                      <a:r>
                        <a:rPr lang="vi-VN" sz="2000" kern="12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cốc,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quan</a:t>
                      </a:r>
                      <a:r>
                        <a:rPr lang="vi-VN" sz="2000" kern="12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sát</a:t>
                      </a:r>
                      <a:r>
                        <a:rPr lang="vi-VN" sz="2000" kern="1200" spc="-28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khả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năng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dẫn</a:t>
                      </a:r>
                      <a:r>
                        <a:rPr lang="vi-VN" sz="2000" kern="12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điện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của</a:t>
                      </a:r>
                      <a:r>
                        <a:rPr lang="vi-VN" sz="2000" kern="12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từng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dung</a:t>
                      </a:r>
                      <a:r>
                        <a:rPr lang="vi-VN" sz="2000" kern="12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dịch</a:t>
                      </a:r>
                      <a:r>
                        <a:rPr lang="en-US" sz="2000" kern="1200" dirty="0">
                          <a:effectLst/>
                          <a:latin typeface="+mj-lt"/>
                        </a:rPr>
                        <a:t>.</a:t>
                      </a:r>
                      <a:endParaRPr lang="en-US" sz="2000" dirty="0"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852895"/>
                  </a:ext>
                </a:extLst>
              </a:tr>
              <a:tr h="262076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</a:pPr>
                      <a:r>
                        <a:rPr lang="vi-VN" sz="2000" kern="1200" spc="-5" dirty="0">
                          <a:effectLst/>
                          <a:latin typeface="+mj-lt"/>
                        </a:rPr>
                        <a:t>So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sánh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khả</a:t>
                      </a:r>
                      <a:r>
                        <a:rPr lang="vi-VN" sz="2000" kern="1200" spc="-9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năng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bền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nhiệt</a:t>
                      </a:r>
                      <a:r>
                        <a:rPr lang="vi-VN" sz="2000" kern="1200" spc="-9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của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muối</a:t>
                      </a:r>
                      <a:r>
                        <a:rPr lang="vi-VN" sz="2000" kern="1200" spc="-9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và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đường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tinh</a:t>
                      </a:r>
                      <a:r>
                        <a:rPr lang="vi-VN" sz="2000" kern="1200" spc="-28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luyện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(saccharose)</a:t>
                      </a:r>
                      <a:endParaRPr lang="en-US" sz="2000" dirty="0"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* Dụng cụ: 2</a:t>
                      </a:r>
                      <a:r>
                        <a:rPr lang="vi-VN" sz="2000" spc="-8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ống</a:t>
                      </a:r>
                      <a:r>
                        <a:rPr lang="vi-VN" sz="2000" spc="-7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nghiệm</a:t>
                      </a:r>
                      <a:r>
                        <a:rPr lang="vi-VN" sz="2000" spc="-8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đánh</a:t>
                      </a:r>
                      <a:r>
                        <a:rPr lang="vi-VN" sz="2000" spc="-7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số</a:t>
                      </a:r>
                      <a:r>
                        <a:rPr lang="vi-VN" sz="2000" spc="-7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1</a:t>
                      </a:r>
                      <a:r>
                        <a:rPr lang="vi-VN" sz="2000" spc="-8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và</a:t>
                      </a:r>
                      <a:r>
                        <a:rPr lang="vi-VN" sz="2000" spc="-7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2,</a:t>
                      </a:r>
                      <a:r>
                        <a:rPr lang="vi-VN" sz="2000" spc="-8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kẹp</a:t>
                      </a:r>
                      <a:r>
                        <a:rPr lang="vi-VN" sz="2000" spc="-7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ống</a:t>
                      </a:r>
                      <a:r>
                        <a:rPr lang="vi-VN" sz="2000" spc="-8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nghiệm,</a:t>
                      </a:r>
                      <a:r>
                        <a:rPr lang="vi-VN" sz="2000" spc="-2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đèn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cồn,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thìa</a:t>
                      </a:r>
                      <a:r>
                        <a:rPr lang="vi-VN" sz="20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lấy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hoá</a:t>
                      </a:r>
                      <a:r>
                        <a:rPr lang="vi-VN" sz="20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chất.</a:t>
                      </a:r>
                      <a:endParaRPr lang="en-US" sz="2000" dirty="0"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*Hóa chất: muối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ăn,</a:t>
                      </a:r>
                      <a:r>
                        <a:rPr lang="vi-VN" sz="20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đường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tinh</a:t>
                      </a:r>
                      <a:r>
                        <a:rPr lang="vi-VN" sz="20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luyện.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61925" indent="38100">
                        <a:lnSpc>
                          <a:spcPct val="108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vi-VN" sz="2000" b="1" i="1" spc="-15" dirty="0">
                          <a:effectLst/>
                          <a:latin typeface="+mj-lt"/>
                        </a:rPr>
                        <a:t>Bước</a:t>
                      </a:r>
                      <a:r>
                        <a:rPr lang="vi-VN" sz="2000" b="1" i="1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b="1" i="1" spc="-15" dirty="0">
                          <a:effectLst/>
                          <a:latin typeface="+mj-lt"/>
                        </a:rPr>
                        <a:t>1</a:t>
                      </a:r>
                      <a:r>
                        <a:rPr lang="vi-VN" sz="2000" spc="-15" dirty="0">
                          <a:effectLst/>
                          <a:latin typeface="+mj-lt"/>
                        </a:rPr>
                        <a:t>: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endParaRPr lang="en-US" sz="2000" spc="-70" dirty="0">
                        <a:effectLst/>
                        <a:latin typeface="+mj-lt"/>
                      </a:endParaRPr>
                    </a:p>
                    <a:p>
                      <a:pPr marL="0" marR="161925" indent="38100">
                        <a:lnSpc>
                          <a:spcPct val="108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vi-VN" sz="2000" spc="-15" dirty="0">
                          <a:effectLst/>
                          <a:latin typeface="+mj-lt"/>
                        </a:rPr>
                        <a:t>ống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5" dirty="0">
                          <a:effectLst/>
                          <a:latin typeface="+mj-lt"/>
                        </a:rPr>
                        <a:t>nghiệm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(1</a:t>
                      </a:r>
                      <a:r>
                        <a:rPr lang="vi-VN" sz="20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20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spc="-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US" sz="2000" spc="-1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2000" spc="-1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en-US" sz="2000" spc="-1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muối</a:t>
                      </a:r>
                      <a:endParaRPr lang="en-US" sz="2000" spc="-10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61925" indent="38100">
                        <a:lnSpc>
                          <a:spcPct val="108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vi-VN" sz="20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ống</a:t>
                      </a:r>
                      <a:r>
                        <a:rPr lang="vi-VN" sz="2000" spc="-28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nghiệm</a:t>
                      </a:r>
                      <a:r>
                        <a:rPr lang="vi-VN" sz="2000" spc="-6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20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US" sz="20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kern="1200" spc="-1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000" kern="1200" spc="-1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kern="1200" spc="-1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vi-VN" sz="2000" kern="1200" spc="-7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kern="1200" spc="-1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vi-VN" sz="2000" kern="1200" spc="-7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kern="1200" spc="-1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vi-VN" sz="2000" kern="1200" spc="-7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61925" indent="38100">
                        <a:lnSpc>
                          <a:spcPct val="10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i="1" spc="-15" dirty="0">
                          <a:effectLst/>
                          <a:latin typeface="+mj-lt"/>
                        </a:rPr>
                        <a:t>Bước</a:t>
                      </a:r>
                      <a:r>
                        <a:rPr lang="vi-VN" sz="2000" b="1" i="1" spc="-9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b="1" i="1" spc="-15" dirty="0">
                          <a:effectLst/>
                          <a:latin typeface="+mj-lt"/>
                        </a:rPr>
                        <a:t>2</a:t>
                      </a:r>
                      <a:r>
                        <a:rPr lang="vi-VN" sz="2000" spc="-15" dirty="0">
                          <a:effectLst/>
                          <a:latin typeface="+mj-lt"/>
                        </a:rPr>
                        <a:t>:</a:t>
                      </a:r>
                      <a:r>
                        <a:rPr lang="vi-VN" sz="2000" spc="-9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spc="-1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Đun</a:t>
                      </a:r>
                      <a:r>
                        <a:rPr lang="en-US" sz="2000" spc="-15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5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nóng</a:t>
                      </a:r>
                      <a:r>
                        <a:rPr lang="en-US" sz="2000" spc="-15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2000" spc="-15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ống</a:t>
                      </a:r>
                      <a:r>
                        <a:rPr lang="en-US" sz="2000" spc="-15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5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nghiệm</a:t>
                      </a:r>
                      <a:r>
                        <a:rPr lang="en-US" sz="2000" spc="-15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5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000" spc="-15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5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đèn</a:t>
                      </a:r>
                      <a:r>
                        <a:rPr lang="en-US" sz="2000" spc="-15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5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cồn</a:t>
                      </a:r>
                      <a:r>
                        <a:rPr lang="en-US" sz="2000" spc="-15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spc="-15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000" spc="-15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5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61925" indent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i="1" spc="-10" dirty="0">
                          <a:effectLst/>
                          <a:latin typeface="+mj-lt"/>
                        </a:rPr>
                        <a:t>Bước</a:t>
                      </a:r>
                      <a:r>
                        <a:rPr lang="vi-VN" sz="2000" b="1" i="1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b="1" i="1" spc="-10" dirty="0">
                          <a:effectLst/>
                          <a:latin typeface="+mj-lt"/>
                        </a:rPr>
                        <a:t>3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:</a:t>
                      </a:r>
                      <a:r>
                        <a:rPr lang="vi-VN" sz="20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Sau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2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phút,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tắt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đèn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cồn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và</a:t>
                      </a:r>
                      <a:r>
                        <a:rPr lang="vi-VN" sz="20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ghi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nhận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hiện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5" dirty="0">
                          <a:effectLst/>
                          <a:latin typeface="+mj-lt"/>
                        </a:rPr>
                        <a:t>tượng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dirty="0">
                        <a:latin typeface="+mj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152117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402184" y="0"/>
            <a:ext cx="3161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63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581025" y="171450"/>
            <a:ext cx="4067175" cy="679450"/>
          </a:xfrm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vi-VN" altLang="vi-VN" sz="3600" b="1">
                <a:solidFill>
                  <a:srgbClr val="FF0000"/>
                </a:solidFill>
              </a:rPr>
              <a:t>2. Liên kết 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62788" y="682625"/>
            <a:ext cx="4886325" cy="83185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400" dirty="0">
                <a:latin typeface="+mj-lt"/>
              </a:rPr>
              <a:t>HS HĐ nhóm đôi, quan sát hình 6.2, đọc thông tin SGK và trả lời câu hỏi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062788" y="2090738"/>
            <a:ext cx="4886325" cy="38560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  <a:defRPr/>
            </a:pPr>
            <a:r>
              <a:rPr lang="vi-VN" altLang="vi-VN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hỏi số 2</a:t>
            </a:r>
            <a:r>
              <a:rPr lang="en-US" altLang="vi-VN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Tx/>
              <a:buChar char="-"/>
              <a:defRPr/>
            </a:pPr>
            <a:r>
              <a:rPr lang="vi-VN" sz="2400" dirty="0">
                <a:latin typeface="+mj-lt"/>
                <a:ea typeface="Calibri" panose="020F0502020204030204" pitchFamily="34" charset="0"/>
              </a:rPr>
              <a:t>Quan sát hình 6.2 em hãy mô tả sự hình thành ion Sodium, ion magnesium</a:t>
            </a:r>
            <a:endParaRPr lang="en-US" sz="2400" dirty="0">
              <a:latin typeface="+mj-lt"/>
              <a:ea typeface="Calibri" panose="020F0502020204030204" pitchFamily="34" charset="0"/>
            </a:endParaRPr>
          </a:p>
          <a:p>
            <a:pPr marL="342900" indent="-342900">
              <a:buFontTx/>
              <a:buChar char="-"/>
              <a:defRPr/>
            </a:pPr>
            <a:r>
              <a:rPr lang="vi-VN" altLang="vi-V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 xét về số </a:t>
            </a:r>
            <a:r>
              <a:rPr lang="en-US" altLang="vi-V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electron </a:t>
            </a:r>
            <a:r>
              <a:rPr lang="vi-VN" altLang="vi-V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 ngoài cùng của các ion này và cho biết sự phân bố </a:t>
            </a:r>
            <a:r>
              <a:rPr lang="en-US" altLang="vi-V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electron </a:t>
            </a:r>
            <a:r>
              <a:rPr lang="vi-VN" altLang="vi-V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 2 ion này giống sự phân bố </a:t>
            </a:r>
            <a:r>
              <a:rPr lang="en-US" altLang="vi-V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electron </a:t>
            </a:r>
            <a:r>
              <a:rPr lang="vi-VN" altLang="vi-V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 nguyên tử khí hiếm nào.</a:t>
            </a:r>
            <a:endParaRPr lang="en-US" sz="2400" dirty="0">
              <a:latin typeface="+mj-lt"/>
            </a:endParaRPr>
          </a:p>
          <a:p>
            <a:pPr marL="342900" indent="-342900" eaLnBrk="1" hangingPunct="1">
              <a:lnSpc>
                <a:spcPct val="115000"/>
              </a:lnSpc>
              <a:spcBef>
                <a:spcPct val="0"/>
              </a:spcBef>
              <a:buFontTx/>
              <a:buChar char="-"/>
              <a:defRPr/>
            </a:pPr>
            <a:endParaRPr lang="vi-VN" altLang="vi-VN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0" name="Group 39"/>
          <p:cNvGrpSpPr>
            <a:grpSpLocks/>
          </p:cNvGrpSpPr>
          <p:nvPr/>
        </p:nvGrpSpPr>
        <p:grpSpPr bwMode="auto">
          <a:xfrm>
            <a:off x="-642938" y="1098550"/>
            <a:ext cx="7453313" cy="2640013"/>
            <a:chOff x="-779065" y="1332411"/>
            <a:chExt cx="7709676" cy="3726727"/>
          </a:xfrm>
        </p:grpSpPr>
        <p:grpSp>
          <p:nvGrpSpPr>
            <p:cNvPr id="8237" name="Group 5"/>
            <p:cNvGrpSpPr>
              <a:grpSpLocks/>
            </p:cNvGrpSpPr>
            <p:nvPr/>
          </p:nvGrpSpPr>
          <p:grpSpPr bwMode="auto">
            <a:xfrm>
              <a:off x="853234" y="1332411"/>
              <a:ext cx="5051177" cy="2834640"/>
              <a:chOff x="-1905" y="-635"/>
              <a:chExt cx="2158637" cy="894080"/>
            </a:xfrm>
          </p:grpSpPr>
          <p:grpSp>
            <p:nvGrpSpPr>
              <p:cNvPr id="8241" name="Group 6"/>
              <p:cNvGrpSpPr>
                <a:grpSpLocks/>
              </p:cNvGrpSpPr>
              <p:nvPr/>
            </p:nvGrpSpPr>
            <p:grpSpPr bwMode="auto">
              <a:xfrm>
                <a:off x="-1905" y="-635"/>
                <a:ext cx="875665" cy="894080"/>
                <a:chOff x="2492" y="-1"/>
                <a:chExt cx="1379" cy="1408"/>
              </a:xfrm>
            </p:grpSpPr>
            <p:sp>
              <p:nvSpPr>
                <p:cNvPr id="23" name="AutoShape 5736"/>
                <p:cNvSpPr>
                  <a:spLocks/>
                </p:cNvSpPr>
                <p:nvPr/>
              </p:nvSpPr>
              <p:spPr bwMode="auto">
                <a:xfrm>
                  <a:off x="2492" y="28"/>
                  <a:ext cx="1379" cy="1379"/>
                </a:xfrm>
                <a:custGeom>
                  <a:avLst/>
                  <a:gdLst>
                    <a:gd name="T0" fmla="+- 0 3873 2498"/>
                    <a:gd name="T1" fmla="*/ T0 w 1379"/>
                    <a:gd name="T2" fmla="+- 0 794 28"/>
                    <a:gd name="T3" fmla="*/ 794 h 1379"/>
                    <a:gd name="T4" fmla="+- 0 3842 2498"/>
                    <a:gd name="T5" fmla="*/ T4 w 1379"/>
                    <a:gd name="T6" fmla="+- 0 937 28"/>
                    <a:gd name="T7" fmla="*/ 937 h 1379"/>
                    <a:gd name="T8" fmla="+- 0 3782 2498"/>
                    <a:gd name="T9" fmla="*/ T8 w 1379"/>
                    <a:gd name="T10" fmla="+- 0 1067 28"/>
                    <a:gd name="T11" fmla="*/ 1067 h 1379"/>
                    <a:gd name="T12" fmla="+- 0 3699 2498"/>
                    <a:gd name="T13" fmla="*/ T12 w 1379"/>
                    <a:gd name="T14" fmla="+- 0 1181 28"/>
                    <a:gd name="T15" fmla="*/ 1181 h 1379"/>
                    <a:gd name="T16" fmla="+- 0 3594 2498"/>
                    <a:gd name="T17" fmla="*/ T16 w 1379"/>
                    <a:gd name="T18" fmla="+- 0 1275 28"/>
                    <a:gd name="T19" fmla="*/ 1275 h 1379"/>
                    <a:gd name="T20" fmla="+- 0 3471 2498"/>
                    <a:gd name="T21" fmla="*/ T20 w 1379"/>
                    <a:gd name="T22" fmla="+- 0 1346 28"/>
                    <a:gd name="T23" fmla="*/ 1346 h 1379"/>
                    <a:gd name="T24" fmla="+- 0 3334 2498"/>
                    <a:gd name="T25" fmla="*/ T24 w 1379"/>
                    <a:gd name="T26" fmla="+- 0 1392 28"/>
                    <a:gd name="T27" fmla="*/ 1392 h 1379"/>
                    <a:gd name="T28" fmla="+- 0 3187 2498"/>
                    <a:gd name="T29" fmla="*/ T28 w 1379"/>
                    <a:gd name="T30" fmla="+- 0 1407 28"/>
                    <a:gd name="T31" fmla="*/ 1407 h 1379"/>
                    <a:gd name="T32" fmla="+- 0 3039 2498"/>
                    <a:gd name="T33" fmla="*/ T32 w 1379"/>
                    <a:gd name="T34" fmla="+- 0 1391 28"/>
                    <a:gd name="T35" fmla="*/ 1391 h 1379"/>
                    <a:gd name="T36" fmla="+- 0 2902 2498"/>
                    <a:gd name="T37" fmla="*/ T36 w 1379"/>
                    <a:gd name="T38" fmla="+- 0 1346 28"/>
                    <a:gd name="T39" fmla="*/ 1346 h 1379"/>
                    <a:gd name="T40" fmla="+- 0 2780 2498"/>
                    <a:gd name="T41" fmla="*/ T40 w 1379"/>
                    <a:gd name="T42" fmla="+- 0 1274 28"/>
                    <a:gd name="T43" fmla="*/ 1274 h 1379"/>
                    <a:gd name="T44" fmla="+- 0 2675 2498"/>
                    <a:gd name="T45" fmla="*/ T44 w 1379"/>
                    <a:gd name="T46" fmla="+- 0 1179 28"/>
                    <a:gd name="T47" fmla="*/ 1179 h 1379"/>
                    <a:gd name="T48" fmla="+- 0 2592 2498"/>
                    <a:gd name="T49" fmla="*/ T48 w 1379"/>
                    <a:gd name="T50" fmla="+- 0 1065 28"/>
                    <a:gd name="T51" fmla="*/ 1065 h 1379"/>
                    <a:gd name="T52" fmla="+- 0 2533 2498"/>
                    <a:gd name="T53" fmla="*/ T52 w 1379"/>
                    <a:gd name="T54" fmla="+- 0 935 28"/>
                    <a:gd name="T55" fmla="*/ 935 h 1379"/>
                    <a:gd name="T56" fmla="+- 0 2502 2498"/>
                    <a:gd name="T57" fmla="*/ T56 w 1379"/>
                    <a:gd name="T58" fmla="+- 0 792 28"/>
                    <a:gd name="T59" fmla="*/ 792 h 1379"/>
                    <a:gd name="T60" fmla="+- 0 2502 2498"/>
                    <a:gd name="T61" fmla="*/ T60 w 1379"/>
                    <a:gd name="T62" fmla="+- 0 642 28"/>
                    <a:gd name="T63" fmla="*/ 642 h 1379"/>
                    <a:gd name="T64" fmla="+- 0 2534 2498"/>
                    <a:gd name="T65" fmla="*/ T64 w 1379"/>
                    <a:gd name="T66" fmla="+- 0 499 28"/>
                    <a:gd name="T67" fmla="*/ 499 h 1379"/>
                    <a:gd name="T68" fmla="+- 0 2593 2498"/>
                    <a:gd name="T69" fmla="*/ T68 w 1379"/>
                    <a:gd name="T70" fmla="+- 0 369 28"/>
                    <a:gd name="T71" fmla="*/ 369 h 1379"/>
                    <a:gd name="T72" fmla="+- 0 2676 2498"/>
                    <a:gd name="T73" fmla="*/ T72 w 1379"/>
                    <a:gd name="T74" fmla="+- 0 255 28"/>
                    <a:gd name="T75" fmla="*/ 255 h 1379"/>
                    <a:gd name="T76" fmla="+- 0 2781 2498"/>
                    <a:gd name="T77" fmla="*/ T76 w 1379"/>
                    <a:gd name="T78" fmla="+- 0 161 28"/>
                    <a:gd name="T79" fmla="*/ 161 h 1379"/>
                    <a:gd name="T80" fmla="+- 0 2904 2498"/>
                    <a:gd name="T81" fmla="*/ T80 w 1379"/>
                    <a:gd name="T82" fmla="+- 0 89 28"/>
                    <a:gd name="T83" fmla="*/ 89 h 1379"/>
                    <a:gd name="T84" fmla="+- 0 3041 2498"/>
                    <a:gd name="T85" fmla="*/ T84 w 1379"/>
                    <a:gd name="T86" fmla="+- 0 44 28"/>
                    <a:gd name="T87" fmla="*/ 44 h 1379"/>
                    <a:gd name="T88" fmla="+- 0 3189 2498"/>
                    <a:gd name="T89" fmla="*/ T88 w 1379"/>
                    <a:gd name="T90" fmla="+- 0 28 28"/>
                    <a:gd name="T91" fmla="*/ 28 h 1379"/>
                    <a:gd name="T92" fmla="+- 0 3337 2498"/>
                    <a:gd name="T93" fmla="*/ T92 w 1379"/>
                    <a:gd name="T94" fmla="+- 0 45 28"/>
                    <a:gd name="T95" fmla="*/ 45 h 1379"/>
                    <a:gd name="T96" fmla="+- 0 3473 2498"/>
                    <a:gd name="T97" fmla="*/ T96 w 1379"/>
                    <a:gd name="T98" fmla="+- 0 90 28"/>
                    <a:gd name="T99" fmla="*/ 90 h 1379"/>
                    <a:gd name="T100" fmla="+- 0 3596 2498"/>
                    <a:gd name="T101" fmla="*/ T100 w 1379"/>
                    <a:gd name="T102" fmla="+- 0 162 28"/>
                    <a:gd name="T103" fmla="*/ 162 h 1379"/>
                    <a:gd name="T104" fmla="+- 0 3700 2498"/>
                    <a:gd name="T105" fmla="*/ T104 w 1379"/>
                    <a:gd name="T106" fmla="+- 0 257 28"/>
                    <a:gd name="T107" fmla="*/ 257 h 1379"/>
                    <a:gd name="T108" fmla="+- 0 3783 2498"/>
                    <a:gd name="T109" fmla="*/ T108 w 1379"/>
                    <a:gd name="T110" fmla="+- 0 371 28"/>
                    <a:gd name="T111" fmla="*/ 371 h 1379"/>
                    <a:gd name="T112" fmla="+- 0 3842 2498"/>
                    <a:gd name="T113" fmla="*/ T112 w 1379"/>
                    <a:gd name="T114" fmla="+- 0 501 28"/>
                    <a:gd name="T115" fmla="*/ 501 h 1379"/>
                    <a:gd name="T116" fmla="+- 0 3873 2498"/>
                    <a:gd name="T117" fmla="*/ T116 w 1379"/>
                    <a:gd name="T118" fmla="+- 0 644 28"/>
                    <a:gd name="T119" fmla="*/ 644 h 1379"/>
                    <a:gd name="T120" fmla="+- 0 3647 2498"/>
                    <a:gd name="T121" fmla="*/ T120 w 1379"/>
                    <a:gd name="T122" fmla="+- 0 719 28"/>
                    <a:gd name="T123" fmla="*/ 719 h 1379"/>
                    <a:gd name="T124" fmla="+- 0 3624 2498"/>
                    <a:gd name="T125" fmla="*/ T124 w 1379"/>
                    <a:gd name="T126" fmla="+- 0 864 28"/>
                    <a:gd name="T127" fmla="*/ 864 h 1379"/>
                    <a:gd name="T128" fmla="+- 0 3558 2498"/>
                    <a:gd name="T129" fmla="*/ T128 w 1379"/>
                    <a:gd name="T130" fmla="+- 0 990 28"/>
                    <a:gd name="T131" fmla="*/ 990 h 1379"/>
                    <a:gd name="T132" fmla="+- 0 3459 2498"/>
                    <a:gd name="T133" fmla="*/ T132 w 1379"/>
                    <a:gd name="T134" fmla="+- 0 1089 28"/>
                    <a:gd name="T135" fmla="*/ 1089 h 1379"/>
                    <a:gd name="T136" fmla="+- 0 3332 2498"/>
                    <a:gd name="T137" fmla="*/ T136 w 1379"/>
                    <a:gd name="T138" fmla="+- 0 1154 28"/>
                    <a:gd name="T139" fmla="*/ 1154 h 1379"/>
                    <a:gd name="T140" fmla="+- 0 3187 2498"/>
                    <a:gd name="T141" fmla="*/ T140 w 1379"/>
                    <a:gd name="T142" fmla="+- 0 1178 28"/>
                    <a:gd name="T143" fmla="*/ 1178 h 1379"/>
                    <a:gd name="T144" fmla="+- 0 3042 2498"/>
                    <a:gd name="T145" fmla="*/ T144 w 1379"/>
                    <a:gd name="T146" fmla="+- 0 1154 28"/>
                    <a:gd name="T147" fmla="*/ 1154 h 1379"/>
                    <a:gd name="T148" fmla="+- 0 2916 2498"/>
                    <a:gd name="T149" fmla="*/ T148 w 1379"/>
                    <a:gd name="T150" fmla="+- 0 1088 28"/>
                    <a:gd name="T151" fmla="*/ 1088 h 1379"/>
                    <a:gd name="T152" fmla="+- 0 2816 2498"/>
                    <a:gd name="T153" fmla="*/ T152 w 1379"/>
                    <a:gd name="T154" fmla="+- 0 989 28"/>
                    <a:gd name="T155" fmla="*/ 989 h 1379"/>
                    <a:gd name="T156" fmla="+- 0 2751 2498"/>
                    <a:gd name="T157" fmla="*/ T156 w 1379"/>
                    <a:gd name="T158" fmla="+- 0 863 28"/>
                    <a:gd name="T159" fmla="*/ 863 h 1379"/>
                    <a:gd name="T160" fmla="+- 0 2728 2498"/>
                    <a:gd name="T161" fmla="*/ T160 w 1379"/>
                    <a:gd name="T162" fmla="+- 0 717 28"/>
                    <a:gd name="T163" fmla="*/ 717 h 1379"/>
                    <a:gd name="T164" fmla="+- 0 2752 2498"/>
                    <a:gd name="T165" fmla="*/ T164 w 1379"/>
                    <a:gd name="T166" fmla="+- 0 572 28"/>
                    <a:gd name="T167" fmla="*/ 572 h 1379"/>
                    <a:gd name="T168" fmla="+- 0 2817 2498"/>
                    <a:gd name="T169" fmla="*/ T168 w 1379"/>
                    <a:gd name="T170" fmla="+- 0 446 28"/>
                    <a:gd name="T171" fmla="*/ 446 h 1379"/>
                    <a:gd name="T172" fmla="+- 0 2917 2498"/>
                    <a:gd name="T173" fmla="*/ T172 w 1379"/>
                    <a:gd name="T174" fmla="+- 0 347 28"/>
                    <a:gd name="T175" fmla="*/ 347 h 1379"/>
                    <a:gd name="T176" fmla="+- 0 3043 2498"/>
                    <a:gd name="T177" fmla="*/ T176 w 1379"/>
                    <a:gd name="T178" fmla="+- 0 281 28"/>
                    <a:gd name="T179" fmla="*/ 281 h 1379"/>
                    <a:gd name="T180" fmla="+- 0 3188 2498"/>
                    <a:gd name="T181" fmla="*/ T180 w 1379"/>
                    <a:gd name="T182" fmla="+- 0 258 28"/>
                    <a:gd name="T183" fmla="*/ 258 h 1379"/>
                    <a:gd name="T184" fmla="+- 0 3334 2498"/>
                    <a:gd name="T185" fmla="*/ T184 w 1379"/>
                    <a:gd name="T186" fmla="+- 0 282 28"/>
                    <a:gd name="T187" fmla="*/ 282 h 1379"/>
                    <a:gd name="T188" fmla="+- 0 3460 2498"/>
                    <a:gd name="T189" fmla="*/ T188 w 1379"/>
                    <a:gd name="T190" fmla="+- 0 347 28"/>
                    <a:gd name="T191" fmla="*/ 347 h 1379"/>
                    <a:gd name="T192" fmla="+- 0 3559 2498"/>
                    <a:gd name="T193" fmla="*/ T192 w 1379"/>
                    <a:gd name="T194" fmla="+- 0 447 28"/>
                    <a:gd name="T195" fmla="*/ 447 h 1379"/>
                    <a:gd name="T196" fmla="+- 0 3624 2498"/>
                    <a:gd name="T197" fmla="*/ T196 w 1379"/>
                    <a:gd name="T198" fmla="+- 0 573 28"/>
                    <a:gd name="T199" fmla="*/ 573 h 1379"/>
                    <a:gd name="T200" fmla="+- 0 3647 2498"/>
                    <a:gd name="T201" fmla="*/ T200 w 1379"/>
                    <a:gd name="T202" fmla="+- 0 719 28"/>
                    <a:gd name="T203" fmla="*/ 719 h 1379"/>
                    <a:gd name="T204" fmla="+- 0 3437 2498"/>
                    <a:gd name="T205" fmla="*/ T204 w 1379"/>
                    <a:gd name="T206" fmla="+- 0 787 28"/>
                    <a:gd name="T207" fmla="*/ 787 h 1379"/>
                    <a:gd name="T208" fmla="+- 0 3370 2498"/>
                    <a:gd name="T209" fmla="*/ T208 w 1379"/>
                    <a:gd name="T210" fmla="+- 0 901 28"/>
                    <a:gd name="T211" fmla="*/ 901 h 1379"/>
                    <a:gd name="T212" fmla="+- 0 3256 2498"/>
                    <a:gd name="T213" fmla="*/ T212 w 1379"/>
                    <a:gd name="T214" fmla="+- 0 967 28"/>
                    <a:gd name="T215" fmla="*/ 967 h 1379"/>
                    <a:gd name="T216" fmla="+- 0 3119 2498"/>
                    <a:gd name="T217" fmla="*/ T216 w 1379"/>
                    <a:gd name="T218" fmla="+- 0 967 28"/>
                    <a:gd name="T219" fmla="*/ 967 h 1379"/>
                    <a:gd name="T220" fmla="+- 0 3005 2498"/>
                    <a:gd name="T221" fmla="*/ T220 w 1379"/>
                    <a:gd name="T222" fmla="+- 0 901 28"/>
                    <a:gd name="T223" fmla="*/ 901 h 1379"/>
                    <a:gd name="T224" fmla="+- 0 2938 2498"/>
                    <a:gd name="T225" fmla="*/ T224 w 1379"/>
                    <a:gd name="T226" fmla="+- 0 787 28"/>
                    <a:gd name="T227" fmla="*/ 787 h 1379"/>
                    <a:gd name="T228" fmla="+- 0 2938 2498"/>
                    <a:gd name="T229" fmla="*/ T228 w 1379"/>
                    <a:gd name="T230" fmla="+- 0 649 28"/>
                    <a:gd name="T231" fmla="*/ 649 h 1379"/>
                    <a:gd name="T232" fmla="+- 0 3005 2498"/>
                    <a:gd name="T233" fmla="*/ T232 w 1379"/>
                    <a:gd name="T234" fmla="+- 0 535 28"/>
                    <a:gd name="T235" fmla="*/ 535 h 1379"/>
                    <a:gd name="T236" fmla="+- 0 3119 2498"/>
                    <a:gd name="T237" fmla="*/ T236 w 1379"/>
                    <a:gd name="T238" fmla="+- 0 469 28"/>
                    <a:gd name="T239" fmla="*/ 469 h 1379"/>
                    <a:gd name="T240" fmla="+- 0 3256 2498"/>
                    <a:gd name="T241" fmla="*/ T240 w 1379"/>
                    <a:gd name="T242" fmla="+- 0 469 28"/>
                    <a:gd name="T243" fmla="*/ 469 h 1379"/>
                    <a:gd name="T244" fmla="+- 0 3370 2498"/>
                    <a:gd name="T245" fmla="*/ T244 w 1379"/>
                    <a:gd name="T246" fmla="+- 0 535 28"/>
                    <a:gd name="T247" fmla="*/ 535 h 1379"/>
                    <a:gd name="T248" fmla="+- 0 3437 2498"/>
                    <a:gd name="T249" fmla="*/ T248 w 1379"/>
                    <a:gd name="T250" fmla="+- 0 649 28"/>
                    <a:gd name="T251" fmla="*/ 649 h 137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  <a:cxn ang="0">
                      <a:pos x="T141" y="T143"/>
                    </a:cxn>
                    <a:cxn ang="0">
                      <a:pos x="T145" y="T147"/>
                    </a:cxn>
                    <a:cxn ang="0">
                      <a:pos x="T149" y="T151"/>
                    </a:cxn>
                    <a:cxn ang="0">
                      <a:pos x="T153" y="T155"/>
                    </a:cxn>
                    <a:cxn ang="0">
                      <a:pos x="T157" y="T159"/>
                    </a:cxn>
                    <a:cxn ang="0">
                      <a:pos x="T161" y="T163"/>
                    </a:cxn>
                    <a:cxn ang="0">
                      <a:pos x="T165" y="T167"/>
                    </a:cxn>
                    <a:cxn ang="0">
                      <a:pos x="T169" y="T171"/>
                    </a:cxn>
                    <a:cxn ang="0">
                      <a:pos x="T173" y="T175"/>
                    </a:cxn>
                    <a:cxn ang="0">
                      <a:pos x="T177" y="T179"/>
                    </a:cxn>
                    <a:cxn ang="0">
                      <a:pos x="T181" y="T183"/>
                    </a:cxn>
                    <a:cxn ang="0">
                      <a:pos x="T185" y="T187"/>
                    </a:cxn>
                    <a:cxn ang="0">
                      <a:pos x="T189" y="T191"/>
                    </a:cxn>
                    <a:cxn ang="0">
                      <a:pos x="T193" y="T195"/>
                    </a:cxn>
                    <a:cxn ang="0">
                      <a:pos x="T197" y="T199"/>
                    </a:cxn>
                    <a:cxn ang="0">
                      <a:pos x="T201" y="T203"/>
                    </a:cxn>
                    <a:cxn ang="0">
                      <a:pos x="T205" y="T207"/>
                    </a:cxn>
                    <a:cxn ang="0">
                      <a:pos x="T209" y="T211"/>
                    </a:cxn>
                    <a:cxn ang="0">
                      <a:pos x="T213" y="T215"/>
                    </a:cxn>
                    <a:cxn ang="0">
                      <a:pos x="T217" y="T219"/>
                    </a:cxn>
                    <a:cxn ang="0">
                      <a:pos x="T221" y="T223"/>
                    </a:cxn>
                    <a:cxn ang="0">
                      <a:pos x="T225" y="T227"/>
                    </a:cxn>
                    <a:cxn ang="0">
                      <a:pos x="T229" y="T231"/>
                    </a:cxn>
                    <a:cxn ang="0">
                      <a:pos x="T233" y="T235"/>
                    </a:cxn>
                    <a:cxn ang="0">
                      <a:pos x="T237" y="T239"/>
                    </a:cxn>
                    <a:cxn ang="0">
                      <a:pos x="T241" y="T243"/>
                    </a:cxn>
                    <a:cxn ang="0">
                      <a:pos x="T245" y="T247"/>
                    </a:cxn>
                    <a:cxn ang="0">
                      <a:pos x="T249" y="T251"/>
                    </a:cxn>
                  </a:cxnLst>
                  <a:rect l="0" t="0" r="r" b="b"/>
                  <a:pathLst>
                    <a:path w="1379" h="1379">
                      <a:moveTo>
                        <a:pt x="1379" y="691"/>
                      </a:moveTo>
                      <a:lnTo>
                        <a:pt x="1375" y="766"/>
                      </a:lnTo>
                      <a:lnTo>
                        <a:pt x="1363" y="839"/>
                      </a:lnTo>
                      <a:lnTo>
                        <a:pt x="1344" y="909"/>
                      </a:lnTo>
                      <a:lnTo>
                        <a:pt x="1317" y="976"/>
                      </a:lnTo>
                      <a:lnTo>
                        <a:pt x="1284" y="1039"/>
                      </a:lnTo>
                      <a:lnTo>
                        <a:pt x="1245" y="1098"/>
                      </a:lnTo>
                      <a:lnTo>
                        <a:pt x="1201" y="1153"/>
                      </a:lnTo>
                      <a:lnTo>
                        <a:pt x="1151" y="1202"/>
                      </a:lnTo>
                      <a:lnTo>
                        <a:pt x="1096" y="1247"/>
                      </a:lnTo>
                      <a:lnTo>
                        <a:pt x="1037" y="1286"/>
                      </a:lnTo>
                      <a:lnTo>
                        <a:pt x="973" y="1318"/>
                      </a:lnTo>
                      <a:lnTo>
                        <a:pt x="907" y="1345"/>
                      </a:lnTo>
                      <a:lnTo>
                        <a:pt x="836" y="1364"/>
                      </a:lnTo>
                      <a:lnTo>
                        <a:pt x="764" y="1375"/>
                      </a:lnTo>
                      <a:lnTo>
                        <a:pt x="689" y="1379"/>
                      </a:lnTo>
                      <a:lnTo>
                        <a:pt x="613" y="1375"/>
                      </a:lnTo>
                      <a:lnTo>
                        <a:pt x="541" y="1363"/>
                      </a:lnTo>
                      <a:lnTo>
                        <a:pt x="471" y="1344"/>
                      </a:lnTo>
                      <a:lnTo>
                        <a:pt x="404" y="1318"/>
                      </a:lnTo>
                      <a:lnTo>
                        <a:pt x="341" y="1285"/>
                      </a:lnTo>
                      <a:lnTo>
                        <a:pt x="282" y="1246"/>
                      </a:lnTo>
                      <a:lnTo>
                        <a:pt x="227" y="1201"/>
                      </a:lnTo>
                      <a:lnTo>
                        <a:pt x="177" y="1151"/>
                      </a:lnTo>
                      <a:lnTo>
                        <a:pt x="133" y="1096"/>
                      </a:lnTo>
                      <a:lnTo>
                        <a:pt x="94" y="1037"/>
                      </a:lnTo>
                      <a:lnTo>
                        <a:pt x="61" y="974"/>
                      </a:lnTo>
                      <a:lnTo>
                        <a:pt x="35" y="907"/>
                      </a:lnTo>
                      <a:lnTo>
                        <a:pt x="16" y="837"/>
                      </a:lnTo>
                      <a:lnTo>
                        <a:pt x="4" y="764"/>
                      </a:lnTo>
                      <a:lnTo>
                        <a:pt x="0" y="689"/>
                      </a:lnTo>
                      <a:lnTo>
                        <a:pt x="4" y="614"/>
                      </a:lnTo>
                      <a:lnTo>
                        <a:pt x="16" y="541"/>
                      </a:lnTo>
                      <a:lnTo>
                        <a:pt x="36" y="471"/>
                      </a:lnTo>
                      <a:lnTo>
                        <a:pt x="62" y="404"/>
                      </a:lnTo>
                      <a:lnTo>
                        <a:pt x="95" y="341"/>
                      </a:lnTo>
                      <a:lnTo>
                        <a:pt x="134" y="282"/>
                      </a:lnTo>
                      <a:lnTo>
                        <a:pt x="178" y="227"/>
                      </a:lnTo>
                      <a:lnTo>
                        <a:pt x="228" y="177"/>
                      </a:lnTo>
                      <a:lnTo>
                        <a:pt x="283" y="133"/>
                      </a:lnTo>
                      <a:lnTo>
                        <a:pt x="343" y="94"/>
                      </a:lnTo>
                      <a:lnTo>
                        <a:pt x="406" y="61"/>
                      </a:lnTo>
                      <a:lnTo>
                        <a:pt x="473" y="35"/>
                      </a:lnTo>
                      <a:lnTo>
                        <a:pt x="543" y="16"/>
                      </a:lnTo>
                      <a:lnTo>
                        <a:pt x="616" y="4"/>
                      </a:lnTo>
                      <a:lnTo>
                        <a:pt x="691" y="0"/>
                      </a:lnTo>
                      <a:lnTo>
                        <a:pt x="766" y="5"/>
                      </a:lnTo>
                      <a:lnTo>
                        <a:pt x="839" y="17"/>
                      </a:lnTo>
                      <a:lnTo>
                        <a:pt x="909" y="36"/>
                      </a:lnTo>
                      <a:lnTo>
                        <a:pt x="975" y="62"/>
                      </a:lnTo>
                      <a:lnTo>
                        <a:pt x="1038" y="95"/>
                      </a:lnTo>
                      <a:lnTo>
                        <a:pt x="1098" y="134"/>
                      </a:lnTo>
                      <a:lnTo>
                        <a:pt x="1152" y="179"/>
                      </a:lnTo>
                      <a:lnTo>
                        <a:pt x="1202" y="229"/>
                      </a:lnTo>
                      <a:lnTo>
                        <a:pt x="1247" y="284"/>
                      </a:lnTo>
                      <a:lnTo>
                        <a:pt x="1285" y="343"/>
                      </a:lnTo>
                      <a:lnTo>
                        <a:pt x="1318" y="406"/>
                      </a:lnTo>
                      <a:lnTo>
                        <a:pt x="1344" y="473"/>
                      </a:lnTo>
                      <a:lnTo>
                        <a:pt x="1363" y="543"/>
                      </a:lnTo>
                      <a:lnTo>
                        <a:pt x="1375" y="616"/>
                      </a:lnTo>
                      <a:lnTo>
                        <a:pt x="1379" y="691"/>
                      </a:lnTo>
                      <a:close/>
                      <a:moveTo>
                        <a:pt x="1149" y="691"/>
                      </a:moveTo>
                      <a:lnTo>
                        <a:pt x="1143" y="765"/>
                      </a:lnTo>
                      <a:lnTo>
                        <a:pt x="1126" y="836"/>
                      </a:lnTo>
                      <a:lnTo>
                        <a:pt x="1098" y="902"/>
                      </a:lnTo>
                      <a:lnTo>
                        <a:pt x="1060" y="962"/>
                      </a:lnTo>
                      <a:lnTo>
                        <a:pt x="1014" y="1015"/>
                      </a:lnTo>
                      <a:lnTo>
                        <a:pt x="961" y="1061"/>
                      </a:lnTo>
                      <a:lnTo>
                        <a:pt x="900" y="1099"/>
                      </a:lnTo>
                      <a:lnTo>
                        <a:pt x="834" y="1126"/>
                      </a:lnTo>
                      <a:lnTo>
                        <a:pt x="763" y="1144"/>
                      </a:lnTo>
                      <a:lnTo>
                        <a:pt x="689" y="1150"/>
                      </a:lnTo>
                      <a:lnTo>
                        <a:pt x="614" y="1143"/>
                      </a:lnTo>
                      <a:lnTo>
                        <a:pt x="544" y="1126"/>
                      </a:lnTo>
                      <a:lnTo>
                        <a:pt x="478" y="1098"/>
                      </a:lnTo>
                      <a:lnTo>
                        <a:pt x="418" y="1060"/>
                      </a:lnTo>
                      <a:lnTo>
                        <a:pt x="364" y="1014"/>
                      </a:lnTo>
                      <a:lnTo>
                        <a:pt x="318" y="961"/>
                      </a:lnTo>
                      <a:lnTo>
                        <a:pt x="281" y="901"/>
                      </a:lnTo>
                      <a:lnTo>
                        <a:pt x="253" y="835"/>
                      </a:lnTo>
                      <a:lnTo>
                        <a:pt x="236" y="764"/>
                      </a:lnTo>
                      <a:lnTo>
                        <a:pt x="230" y="689"/>
                      </a:lnTo>
                      <a:lnTo>
                        <a:pt x="236" y="615"/>
                      </a:lnTo>
                      <a:lnTo>
                        <a:pt x="254" y="544"/>
                      </a:lnTo>
                      <a:lnTo>
                        <a:pt x="282" y="478"/>
                      </a:lnTo>
                      <a:lnTo>
                        <a:pt x="319" y="418"/>
                      </a:lnTo>
                      <a:lnTo>
                        <a:pt x="365" y="364"/>
                      </a:lnTo>
                      <a:lnTo>
                        <a:pt x="419" y="319"/>
                      </a:lnTo>
                      <a:lnTo>
                        <a:pt x="479" y="281"/>
                      </a:lnTo>
                      <a:lnTo>
                        <a:pt x="545" y="253"/>
                      </a:lnTo>
                      <a:lnTo>
                        <a:pt x="616" y="236"/>
                      </a:lnTo>
                      <a:lnTo>
                        <a:pt x="690" y="230"/>
                      </a:lnTo>
                      <a:lnTo>
                        <a:pt x="765" y="236"/>
                      </a:lnTo>
                      <a:lnTo>
                        <a:pt x="836" y="254"/>
                      </a:lnTo>
                      <a:lnTo>
                        <a:pt x="901" y="282"/>
                      </a:lnTo>
                      <a:lnTo>
                        <a:pt x="962" y="319"/>
                      </a:lnTo>
                      <a:lnTo>
                        <a:pt x="1015" y="365"/>
                      </a:lnTo>
                      <a:lnTo>
                        <a:pt x="1061" y="419"/>
                      </a:lnTo>
                      <a:lnTo>
                        <a:pt x="1098" y="479"/>
                      </a:lnTo>
                      <a:lnTo>
                        <a:pt x="1126" y="545"/>
                      </a:lnTo>
                      <a:lnTo>
                        <a:pt x="1143" y="616"/>
                      </a:lnTo>
                      <a:lnTo>
                        <a:pt x="1149" y="691"/>
                      </a:lnTo>
                      <a:close/>
                      <a:moveTo>
                        <a:pt x="948" y="690"/>
                      </a:moveTo>
                      <a:lnTo>
                        <a:pt x="939" y="759"/>
                      </a:lnTo>
                      <a:lnTo>
                        <a:pt x="913" y="820"/>
                      </a:lnTo>
                      <a:lnTo>
                        <a:pt x="872" y="873"/>
                      </a:lnTo>
                      <a:lnTo>
                        <a:pt x="820" y="913"/>
                      </a:lnTo>
                      <a:lnTo>
                        <a:pt x="758" y="939"/>
                      </a:lnTo>
                      <a:lnTo>
                        <a:pt x="690" y="948"/>
                      </a:lnTo>
                      <a:lnTo>
                        <a:pt x="621" y="939"/>
                      </a:lnTo>
                      <a:lnTo>
                        <a:pt x="559" y="913"/>
                      </a:lnTo>
                      <a:lnTo>
                        <a:pt x="507" y="873"/>
                      </a:lnTo>
                      <a:lnTo>
                        <a:pt x="466" y="820"/>
                      </a:lnTo>
                      <a:lnTo>
                        <a:pt x="440" y="759"/>
                      </a:lnTo>
                      <a:lnTo>
                        <a:pt x="431" y="690"/>
                      </a:lnTo>
                      <a:lnTo>
                        <a:pt x="440" y="621"/>
                      </a:lnTo>
                      <a:lnTo>
                        <a:pt x="466" y="559"/>
                      </a:lnTo>
                      <a:lnTo>
                        <a:pt x="507" y="507"/>
                      </a:lnTo>
                      <a:lnTo>
                        <a:pt x="559" y="467"/>
                      </a:lnTo>
                      <a:lnTo>
                        <a:pt x="621" y="441"/>
                      </a:lnTo>
                      <a:lnTo>
                        <a:pt x="690" y="431"/>
                      </a:lnTo>
                      <a:lnTo>
                        <a:pt x="758" y="441"/>
                      </a:lnTo>
                      <a:lnTo>
                        <a:pt x="820" y="467"/>
                      </a:lnTo>
                      <a:lnTo>
                        <a:pt x="872" y="507"/>
                      </a:lnTo>
                      <a:lnTo>
                        <a:pt x="913" y="559"/>
                      </a:lnTo>
                      <a:lnTo>
                        <a:pt x="939" y="621"/>
                      </a:lnTo>
                      <a:lnTo>
                        <a:pt x="948" y="690"/>
                      </a:lnTo>
                      <a:close/>
                    </a:path>
                  </a:pathLst>
                </a:custGeom>
                <a:noFill/>
                <a:ln w="3861">
                  <a:solidFill>
                    <a:srgbClr val="4174B9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upright="1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>
                    <a:latin typeface="+mj-lt"/>
                  </a:endParaRPr>
                </a:p>
              </p:txBody>
            </p:sp>
            <p:pic>
              <p:nvPicPr>
                <p:cNvPr id="8258" name="Picture 23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72" y="603"/>
                  <a:ext cx="230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59" name="Picture 24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59" y="-1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60" name="Picture 25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52" y="430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61" name="Picture 26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65" y="272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62" name="Picture 27"/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81" y="509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63" name="Picture 28"/>
                <p:cNvPicPr>
                  <a:picLocks noChangeAspect="1" noChangeArrowheads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96" y="839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64" name="Picture 29"/>
                <p:cNvPicPr>
                  <a:picLocks noChangeAspect="1" noChangeArrowheads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36" y="258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65" name="Picture 30"/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87" y="1111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66" name="Picture 31"/>
                <p:cNvPicPr>
                  <a:picLocks noChangeAspect="1"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27" y="530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67" name="Picture 32"/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43" y="1110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68" name="Picture 33"/>
                <p:cNvPicPr>
                  <a:picLocks noChangeAspect="1" noChangeArrowheads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42" y="884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69" name="Picture 34"/>
                <p:cNvPicPr>
                  <a:picLocks noChangeAspect="1" noChangeArrowheads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52" y="947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6" name="Text Box 5723"/>
                <p:cNvSpPr txBox="1">
                  <a:spLocks noChangeArrowheads="1"/>
                </p:cNvSpPr>
                <p:nvPr/>
              </p:nvSpPr>
              <p:spPr bwMode="auto">
                <a:xfrm>
                  <a:off x="3078" y="612"/>
                  <a:ext cx="355" cy="2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upright="1"/>
                <a:lstStyle/>
                <a:p>
                  <a:pPr eaLnBrk="1" fontAlgn="auto" hangingPunct="1">
                    <a:spcBef>
                      <a:spcPts val="45"/>
                    </a:spcBef>
                    <a:spcAft>
                      <a:spcPts val="0"/>
                    </a:spcAft>
                    <a:defRPr/>
                  </a:pPr>
                  <a:r>
                    <a:rPr lang="vi-VN" dirty="0">
                      <a:latin typeface="+mj-lt"/>
                      <a:ea typeface="Times New Roman" panose="02020603050405020304" pitchFamily="18" charset="0"/>
                    </a:rPr>
                    <a:t>+11</a:t>
                  </a:r>
                </a:p>
              </p:txBody>
            </p:sp>
          </p:grpSp>
          <p:grpSp>
            <p:nvGrpSpPr>
              <p:cNvPr id="8242" name="Group 7"/>
              <p:cNvGrpSpPr>
                <a:grpSpLocks/>
              </p:cNvGrpSpPr>
              <p:nvPr/>
            </p:nvGrpSpPr>
            <p:grpSpPr bwMode="auto">
              <a:xfrm>
                <a:off x="1480457" y="129993"/>
                <a:ext cx="676275" cy="646430"/>
                <a:chOff x="4442" y="197"/>
                <a:chExt cx="1065" cy="1018"/>
              </a:xfrm>
            </p:grpSpPr>
            <p:sp>
              <p:nvSpPr>
                <p:cNvPr id="9" name="AutoShape 5721"/>
                <p:cNvSpPr>
                  <a:spLocks/>
                </p:cNvSpPr>
                <p:nvPr/>
              </p:nvSpPr>
              <p:spPr bwMode="auto">
                <a:xfrm>
                  <a:off x="4446" y="202"/>
                  <a:ext cx="1055" cy="1003"/>
                </a:xfrm>
                <a:custGeom>
                  <a:avLst/>
                  <a:gdLst>
                    <a:gd name="T0" fmla="+- 0 5423 4446"/>
                    <a:gd name="T1" fmla="*/ T0 w 1056"/>
                    <a:gd name="T2" fmla="+- 0 1212 202"/>
                    <a:gd name="T3" fmla="*/ 1212 h 1011"/>
                    <a:gd name="T4" fmla="+- 0 5502 4446"/>
                    <a:gd name="T5" fmla="*/ T4 w 1056"/>
                    <a:gd name="T6" fmla="+- 0 1212 202"/>
                    <a:gd name="T7" fmla="*/ 1212 h 1011"/>
                    <a:gd name="T8" fmla="+- 0 5502 4446"/>
                    <a:gd name="T9" fmla="*/ T8 w 1056"/>
                    <a:gd name="T10" fmla="+- 0 202 202"/>
                    <a:gd name="T11" fmla="*/ 202 h 1011"/>
                    <a:gd name="T12" fmla="+- 0 5423 4446"/>
                    <a:gd name="T13" fmla="*/ T12 w 1056"/>
                    <a:gd name="T14" fmla="+- 0 202 202"/>
                    <a:gd name="T15" fmla="*/ 202 h 1011"/>
                    <a:gd name="T16" fmla="+- 0 4525 4446"/>
                    <a:gd name="T17" fmla="*/ T16 w 1056"/>
                    <a:gd name="T18" fmla="+- 0 1212 202"/>
                    <a:gd name="T19" fmla="*/ 1212 h 1011"/>
                    <a:gd name="T20" fmla="+- 0 4446 4446"/>
                    <a:gd name="T21" fmla="*/ T20 w 1056"/>
                    <a:gd name="T22" fmla="+- 0 1212 202"/>
                    <a:gd name="T23" fmla="*/ 1212 h 1011"/>
                    <a:gd name="T24" fmla="+- 0 4446 4446"/>
                    <a:gd name="T25" fmla="*/ T24 w 1056"/>
                    <a:gd name="T26" fmla="+- 0 202 202"/>
                    <a:gd name="T27" fmla="*/ 202 h 1011"/>
                    <a:gd name="T28" fmla="+- 0 4525 4446"/>
                    <a:gd name="T29" fmla="*/ T28 w 1056"/>
                    <a:gd name="T30" fmla="+- 0 202 202"/>
                    <a:gd name="T31" fmla="*/ 202 h 101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</a:cxnLst>
                  <a:rect l="0" t="0" r="r" b="b"/>
                  <a:pathLst>
                    <a:path w="1056" h="1011">
                      <a:moveTo>
                        <a:pt x="977" y="1010"/>
                      </a:moveTo>
                      <a:lnTo>
                        <a:pt x="1056" y="1010"/>
                      </a:lnTo>
                      <a:lnTo>
                        <a:pt x="1056" y="0"/>
                      </a:lnTo>
                      <a:lnTo>
                        <a:pt x="977" y="0"/>
                      </a:lnTo>
                      <a:moveTo>
                        <a:pt x="79" y="1010"/>
                      </a:moveTo>
                      <a:lnTo>
                        <a:pt x="0" y="1010"/>
                      </a:lnTo>
                      <a:lnTo>
                        <a:pt x="0" y="0"/>
                      </a:lnTo>
                      <a:lnTo>
                        <a:pt x="79" y="0"/>
                      </a:lnTo>
                    </a:path>
                  </a:pathLst>
                </a:custGeom>
                <a:noFill/>
                <a:ln w="5144">
                  <a:solidFill>
                    <a:srgbClr val="070808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upright="1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>
                    <a:latin typeface="+mj-lt"/>
                  </a:endParaRPr>
                </a:p>
              </p:txBody>
            </p:sp>
            <p:sp>
              <p:nvSpPr>
                <p:cNvPr id="10" name="AutoShape 5720"/>
                <p:cNvSpPr>
                  <a:spLocks/>
                </p:cNvSpPr>
                <p:nvPr/>
              </p:nvSpPr>
              <p:spPr bwMode="auto">
                <a:xfrm>
                  <a:off x="4510" y="243"/>
                  <a:ext cx="923" cy="913"/>
                </a:xfrm>
                <a:custGeom>
                  <a:avLst/>
                  <a:gdLst>
                    <a:gd name="T0" fmla="+- 0 5427 4513"/>
                    <a:gd name="T1" fmla="*/ T0 w 920"/>
                    <a:gd name="T2" fmla="+- 0 778 243"/>
                    <a:gd name="T3" fmla="*/ 778 h 920"/>
                    <a:gd name="T4" fmla="+- 0 5381 4513"/>
                    <a:gd name="T5" fmla="*/ T4 w 920"/>
                    <a:gd name="T6" fmla="+- 0 915 243"/>
                    <a:gd name="T7" fmla="*/ 915 h 920"/>
                    <a:gd name="T8" fmla="+- 0 5298 4513"/>
                    <a:gd name="T9" fmla="*/ T8 w 920"/>
                    <a:gd name="T10" fmla="+- 0 1029 243"/>
                    <a:gd name="T11" fmla="*/ 1029 h 920"/>
                    <a:gd name="T12" fmla="+- 0 5184 4513"/>
                    <a:gd name="T13" fmla="*/ T12 w 920"/>
                    <a:gd name="T14" fmla="+- 0 1112 243"/>
                    <a:gd name="T15" fmla="*/ 1112 h 920"/>
                    <a:gd name="T16" fmla="+- 0 5047 4513"/>
                    <a:gd name="T17" fmla="*/ T16 w 920"/>
                    <a:gd name="T18" fmla="+- 0 1157 243"/>
                    <a:gd name="T19" fmla="*/ 1157 h 920"/>
                    <a:gd name="T20" fmla="+- 0 4898 4513"/>
                    <a:gd name="T21" fmla="*/ T20 w 920"/>
                    <a:gd name="T22" fmla="+- 0 1157 243"/>
                    <a:gd name="T23" fmla="*/ 1157 h 920"/>
                    <a:gd name="T24" fmla="+- 0 4761 4513"/>
                    <a:gd name="T25" fmla="*/ T24 w 920"/>
                    <a:gd name="T26" fmla="+- 0 1111 243"/>
                    <a:gd name="T27" fmla="*/ 1111 h 920"/>
                    <a:gd name="T28" fmla="+- 0 4648 4513"/>
                    <a:gd name="T29" fmla="*/ T28 w 920"/>
                    <a:gd name="T30" fmla="+- 0 1028 243"/>
                    <a:gd name="T31" fmla="*/ 1028 h 920"/>
                    <a:gd name="T32" fmla="+- 0 4564 4513"/>
                    <a:gd name="T33" fmla="*/ T32 w 920"/>
                    <a:gd name="T34" fmla="+- 0 914 243"/>
                    <a:gd name="T35" fmla="*/ 914 h 920"/>
                    <a:gd name="T36" fmla="+- 0 4519 4513"/>
                    <a:gd name="T37" fmla="*/ T36 w 920"/>
                    <a:gd name="T38" fmla="+- 0 777 243"/>
                    <a:gd name="T39" fmla="*/ 777 h 920"/>
                    <a:gd name="T40" fmla="+- 0 4520 4513"/>
                    <a:gd name="T41" fmla="*/ T40 w 920"/>
                    <a:gd name="T42" fmla="+- 0 628 243"/>
                    <a:gd name="T43" fmla="*/ 628 h 920"/>
                    <a:gd name="T44" fmla="+- 0 4565 4513"/>
                    <a:gd name="T45" fmla="*/ T44 w 920"/>
                    <a:gd name="T46" fmla="+- 0 491 243"/>
                    <a:gd name="T47" fmla="*/ 491 h 920"/>
                    <a:gd name="T48" fmla="+- 0 4649 4513"/>
                    <a:gd name="T49" fmla="*/ T48 w 920"/>
                    <a:gd name="T50" fmla="+- 0 378 243"/>
                    <a:gd name="T51" fmla="*/ 378 h 920"/>
                    <a:gd name="T52" fmla="+- 0 4762 4513"/>
                    <a:gd name="T53" fmla="*/ T52 w 920"/>
                    <a:gd name="T54" fmla="+- 0 294 243"/>
                    <a:gd name="T55" fmla="*/ 294 h 920"/>
                    <a:gd name="T56" fmla="+- 0 4899 4513"/>
                    <a:gd name="T57" fmla="*/ T56 w 920"/>
                    <a:gd name="T58" fmla="+- 0 249 243"/>
                    <a:gd name="T59" fmla="*/ 249 h 920"/>
                    <a:gd name="T60" fmla="+- 0 5048 4513"/>
                    <a:gd name="T61" fmla="*/ T60 w 920"/>
                    <a:gd name="T62" fmla="+- 0 250 243"/>
                    <a:gd name="T63" fmla="*/ 250 h 920"/>
                    <a:gd name="T64" fmla="+- 0 5185 4513"/>
                    <a:gd name="T65" fmla="*/ T64 w 920"/>
                    <a:gd name="T66" fmla="+- 0 295 243"/>
                    <a:gd name="T67" fmla="*/ 295 h 920"/>
                    <a:gd name="T68" fmla="+- 0 5299 4513"/>
                    <a:gd name="T69" fmla="*/ T68 w 920"/>
                    <a:gd name="T70" fmla="+- 0 379 243"/>
                    <a:gd name="T71" fmla="*/ 379 h 920"/>
                    <a:gd name="T72" fmla="+- 0 5382 4513"/>
                    <a:gd name="T73" fmla="*/ T72 w 920"/>
                    <a:gd name="T74" fmla="+- 0 492 243"/>
                    <a:gd name="T75" fmla="*/ 492 h 920"/>
                    <a:gd name="T76" fmla="+- 0 5427 4513"/>
                    <a:gd name="T77" fmla="*/ T76 w 920"/>
                    <a:gd name="T78" fmla="+- 0 629 243"/>
                    <a:gd name="T79" fmla="*/ 629 h 920"/>
                    <a:gd name="T80" fmla="+- 0 5232 4513"/>
                    <a:gd name="T81" fmla="*/ T80 w 920"/>
                    <a:gd name="T82" fmla="+- 0 703 243"/>
                    <a:gd name="T83" fmla="*/ 703 h 920"/>
                    <a:gd name="T84" fmla="+- 0 5196 4513"/>
                    <a:gd name="T85" fmla="*/ T84 w 920"/>
                    <a:gd name="T86" fmla="+- 0 834 243"/>
                    <a:gd name="T87" fmla="*/ 834 h 920"/>
                    <a:gd name="T88" fmla="+- 0 5104 4513"/>
                    <a:gd name="T89" fmla="*/ T88 w 920"/>
                    <a:gd name="T90" fmla="+- 0 926 243"/>
                    <a:gd name="T91" fmla="*/ 926 h 920"/>
                    <a:gd name="T92" fmla="+- 0 4973 4513"/>
                    <a:gd name="T93" fmla="*/ T92 w 920"/>
                    <a:gd name="T94" fmla="+- 0 962 243"/>
                    <a:gd name="T95" fmla="*/ 962 h 920"/>
                    <a:gd name="T96" fmla="+- 0 4843 4513"/>
                    <a:gd name="T97" fmla="*/ T96 w 920"/>
                    <a:gd name="T98" fmla="+- 0 926 243"/>
                    <a:gd name="T99" fmla="*/ 926 h 920"/>
                    <a:gd name="T100" fmla="+- 0 4750 4513"/>
                    <a:gd name="T101" fmla="*/ T100 w 920"/>
                    <a:gd name="T102" fmla="+- 0 834 243"/>
                    <a:gd name="T103" fmla="*/ 834 h 920"/>
                    <a:gd name="T104" fmla="+- 0 4715 4513"/>
                    <a:gd name="T105" fmla="*/ T104 w 920"/>
                    <a:gd name="T106" fmla="+- 0 703 243"/>
                    <a:gd name="T107" fmla="*/ 703 h 920"/>
                    <a:gd name="T108" fmla="+- 0 4750 4513"/>
                    <a:gd name="T109" fmla="*/ T108 w 920"/>
                    <a:gd name="T110" fmla="+- 0 573 243"/>
                    <a:gd name="T111" fmla="*/ 573 h 920"/>
                    <a:gd name="T112" fmla="+- 0 4843 4513"/>
                    <a:gd name="T113" fmla="*/ T112 w 920"/>
                    <a:gd name="T114" fmla="+- 0 480 243"/>
                    <a:gd name="T115" fmla="*/ 480 h 920"/>
                    <a:gd name="T116" fmla="+- 0 4973 4513"/>
                    <a:gd name="T117" fmla="*/ T116 w 920"/>
                    <a:gd name="T118" fmla="+- 0 445 243"/>
                    <a:gd name="T119" fmla="*/ 445 h 920"/>
                    <a:gd name="T120" fmla="+- 0 5104 4513"/>
                    <a:gd name="T121" fmla="*/ T120 w 920"/>
                    <a:gd name="T122" fmla="+- 0 480 243"/>
                    <a:gd name="T123" fmla="*/ 480 h 920"/>
                    <a:gd name="T124" fmla="+- 0 5196 4513"/>
                    <a:gd name="T125" fmla="*/ T124 w 920"/>
                    <a:gd name="T126" fmla="+- 0 573 243"/>
                    <a:gd name="T127" fmla="*/ 573 h 920"/>
                    <a:gd name="T128" fmla="+- 0 5232 4513"/>
                    <a:gd name="T129" fmla="*/ T128 w 920"/>
                    <a:gd name="T130" fmla="+- 0 703 243"/>
                    <a:gd name="T131" fmla="*/ 703 h 92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</a:cxnLst>
                  <a:rect l="0" t="0" r="r" b="b"/>
                  <a:pathLst>
                    <a:path w="920" h="920">
                      <a:moveTo>
                        <a:pt x="920" y="461"/>
                      </a:moveTo>
                      <a:lnTo>
                        <a:pt x="914" y="535"/>
                      </a:lnTo>
                      <a:lnTo>
                        <a:pt x="896" y="606"/>
                      </a:lnTo>
                      <a:lnTo>
                        <a:pt x="868" y="672"/>
                      </a:lnTo>
                      <a:lnTo>
                        <a:pt x="831" y="732"/>
                      </a:lnTo>
                      <a:lnTo>
                        <a:pt x="785" y="786"/>
                      </a:lnTo>
                      <a:lnTo>
                        <a:pt x="731" y="831"/>
                      </a:lnTo>
                      <a:lnTo>
                        <a:pt x="671" y="869"/>
                      </a:lnTo>
                      <a:lnTo>
                        <a:pt x="605" y="897"/>
                      </a:lnTo>
                      <a:lnTo>
                        <a:pt x="534" y="914"/>
                      </a:lnTo>
                      <a:lnTo>
                        <a:pt x="459" y="920"/>
                      </a:lnTo>
                      <a:lnTo>
                        <a:pt x="385" y="914"/>
                      </a:lnTo>
                      <a:lnTo>
                        <a:pt x="314" y="896"/>
                      </a:lnTo>
                      <a:lnTo>
                        <a:pt x="248" y="868"/>
                      </a:lnTo>
                      <a:lnTo>
                        <a:pt x="188" y="831"/>
                      </a:lnTo>
                      <a:lnTo>
                        <a:pt x="135" y="785"/>
                      </a:lnTo>
                      <a:lnTo>
                        <a:pt x="89" y="731"/>
                      </a:lnTo>
                      <a:lnTo>
                        <a:pt x="51" y="671"/>
                      </a:lnTo>
                      <a:lnTo>
                        <a:pt x="24" y="605"/>
                      </a:lnTo>
                      <a:lnTo>
                        <a:pt x="6" y="534"/>
                      </a:lnTo>
                      <a:lnTo>
                        <a:pt x="0" y="459"/>
                      </a:lnTo>
                      <a:lnTo>
                        <a:pt x="7" y="385"/>
                      </a:lnTo>
                      <a:lnTo>
                        <a:pt x="24" y="314"/>
                      </a:lnTo>
                      <a:lnTo>
                        <a:pt x="52" y="248"/>
                      </a:lnTo>
                      <a:lnTo>
                        <a:pt x="90" y="188"/>
                      </a:lnTo>
                      <a:lnTo>
                        <a:pt x="136" y="135"/>
                      </a:lnTo>
                      <a:lnTo>
                        <a:pt x="189" y="89"/>
                      </a:lnTo>
                      <a:lnTo>
                        <a:pt x="249" y="51"/>
                      </a:lnTo>
                      <a:lnTo>
                        <a:pt x="315" y="24"/>
                      </a:lnTo>
                      <a:lnTo>
                        <a:pt x="386" y="6"/>
                      </a:lnTo>
                      <a:lnTo>
                        <a:pt x="461" y="0"/>
                      </a:lnTo>
                      <a:lnTo>
                        <a:pt x="535" y="7"/>
                      </a:lnTo>
                      <a:lnTo>
                        <a:pt x="606" y="24"/>
                      </a:lnTo>
                      <a:lnTo>
                        <a:pt x="672" y="52"/>
                      </a:lnTo>
                      <a:lnTo>
                        <a:pt x="732" y="90"/>
                      </a:lnTo>
                      <a:lnTo>
                        <a:pt x="786" y="136"/>
                      </a:lnTo>
                      <a:lnTo>
                        <a:pt x="831" y="189"/>
                      </a:lnTo>
                      <a:lnTo>
                        <a:pt x="869" y="249"/>
                      </a:lnTo>
                      <a:lnTo>
                        <a:pt x="897" y="315"/>
                      </a:lnTo>
                      <a:lnTo>
                        <a:pt x="914" y="386"/>
                      </a:lnTo>
                      <a:lnTo>
                        <a:pt x="920" y="461"/>
                      </a:lnTo>
                      <a:close/>
                      <a:moveTo>
                        <a:pt x="719" y="460"/>
                      </a:moveTo>
                      <a:lnTo>
                        <a:pt x="709" y="529"/>
                      </a:lnTo>
                      <a:lnTo>
                        <a:pt x="683" y="591"/>
                      </a:lnTo>
                      <a:lnTo>
                        <a:pt x="643" y="643"/>
                      </a:lnTo>
                      <a:lnTo>
                        <a:pt x="591" y="683"/>
                      </a:lnTo>
                      <a:lnTo>
                        <a:pt x="529" y="709"/>
                      </a:lnTo>
                      <a:lnTo>
                        <a:pt x="460" y="719"/>
                      </a:lnTo>
                      <a:lnTo>
                        <a:pt x="391" y="709"/>
                      </a:lnTo>
                      <a:lnTo>
                        <a:pt x="330" y="683"/>
                      </a:lnTo>
                      <a:lnTo>
                        <a:pt x="277" y="643"/>
                      </a:lnTo>
                      <a:lnTo>
                        <a:pt x="237" y="591"/>
                      </a:lnTo>
                      <a:lnTo>
                        <a:pt x="211" y="529"/>
                      </a:lnTo>
                      <a:lnTo>
                        <a:pt x="202" y="460"/>
                      </a:lnTo>
                      <a:lnTo>
                        <a:pt x="211" y="391"/>
                      </a:lnTo>
                      <a:lnTo>
                        <a:pt x="237" y="330"/>
                      </a:lnTo>
                      <a:lnTo>
                        <a:pt x="277" y="277"/>
                      </a:lnTo>
                      <a:lnTo>
                        <a:pt x="330" y="237"/>
                      </a:lnTo>
                      <a:lnTo>
                        <a:pt x="391" y="211"/>
                      </a:lnTo>
                      <a:lnTo>
                        <a:pt x="460" y="202"/>
                      </a:lnTo>
                      <a:lnTo>
                        <a:pt x="529" y="211"/>
                      </a:lnTo>
                      <a:lnTo>
                        <a:pt x="591" y="237"/>
                      </a:lnTo>
                      <a:lnTo>
                        <a:pt x="643" y="277"/>
                      </a:lnTo>
                      <a:lnTo>
                        <a:pt x="683" y="330"/>
                      </a:lnTo>
                      <a:lnTo>
                        <a:pt x="709" y="391"/>
                      </a:lnTo>
                      <a:lnTo>
                        <a:pt x="719" y="460"/>
                      </a:lnTo>
                      <a:close/>
                    </a:path>
                  </a:pathLst>
                </a:custGeom>
                <a:noFill/>
                <a:ln w="3861">
                  <a:solidFill>
                    <a:srgbClr val="4174B9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upright="1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>
                    <a:latin typeface="+mj-lt"/>
                  </a:endParaRPr>
                </a:p>
              </p:txBody>
            </p:sp>
            <p:pic>
              <p:nvPicPr>
                <p:cNvPr id="8245" name="Picture 10"/>
                <p:cNvPicPr>
                  <a:picLocks noChangeAspect="1" noChangeArrowheads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8" y="588"/>
                  <a:ext cx="230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46" name="Picture 11"/>
                <p:cNvPicPr>
                  <a:picLocks noChangeAspect="1" noChangeArrowheads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39" y="932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47" name="Picture 12"/>
                <p:cNvPicPr>
                  <a:picLocks noChangeAspect="1" noChangeArrowheads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17" y="1100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48" name="Picture 13"/>
                <p:cNvPicPr>
                  <a:picLocks noChangeAspect="1" noChangeArrowheads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39" y="415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49" name="Picture 14"/>
                <p:cNvPicPr>
                  <a:picLocks noChangeAspect="1" noChangeArrowheads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62" y="252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50" name="Picture 15"/>
                <p:cNvPicPr>
                  <a:picLocks noChangeAspect="1" noChangeArrowheads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20" y="852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51" name="Picture 16"/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68" y="497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52" name="Picture 17"/>
                <p:cNvPicPr>
                  <a:picLocks noChangeAspect="1" noChangeArrowheads="1"/>
                </p:cNvPicPr>
                <p:nvPr/>
              </p:nvPicPr>
              <p:blipFill>
                <a:blip r:embed="rId1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66" y="854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53" name="Picture 18"/>
                <p:cNvPicPr>
                  <a:picLocks noChangeAspect="1" noChangeArrowheads="1"/>
                </p:cNvPicPr>
                <p:nvPr/>
              </p:nvPicPr>
              <p:blipFill>
                <a:blip r:embed="rId2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17" y="501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54" name="Picture 19"/>
                <p:cNvPicPr>
                  <a:picLocks noChangeAspect="1" noChangeArrowheads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67" y="1097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55" name="Picture 20"/>
                <p:cNvPicPr>
                  <a:picLocks noChangeAspect="1" noChangeArrowheads="1"/>
                </p:cNvPicPr>
                <p:nvPr/>
              </p:nvPicPr>
              <p:blipFill>
                <a:blip r:embed="rId2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20" y="248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256" name="Text Box 5708"/>
                <p:cNvSpPr txBox="1">
                  <a:spLocks noChangeArrowheads="1"/>
                </p:cNvSpPr>
                <p:nvPr/>
              </p:nvSpPr>
              <p:spPr bwMode="auto">
                <a:xfrm>
                  <a:off x="4442" y="197"/>
                  <a:ext cx="1065" cy="10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vi-VN" altLang="vi-VN" sz="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  <a:endParaRPr lang="vi-VN" altLang="vi-VN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eaLnBrk="1" hangingPunct="1">
                    <a:lnSpc>
                      <a:spcPct val="100000"/>
                    </a:lnSpc>
                    <a:spcBef>
                      <a:spcPts val="50"/>
                    </a:spcBef>
                    <a:buFontTx/>
                    <a:buNone/>
                  </a:pPr>
                  <a:r>
                    <a:rPr lang="vi-VN" altLang="vi-VN" sz="1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  <a:endParaRPr lang="vi-VN" altLang="vi-VN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8238" name="Rectangle 36"/>
            <p:cNvSpPr>
              <a:spLocks noChangeArrowheads="1"/>
            </p:cNvSpPr>
            <p:nvPr/>
          </p:nvSpPr>
          <p:spPr bwMode="auto">
            <a:xfrm>
              <a:off x="-779065" y="4122816"/>
              <a:ext cx="7381256" cy="936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58115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tabLst>
                  <a:tab pos="2830513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283051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283051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28305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28305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28305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28305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28305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28305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lnSpc>
                  <a:spcPct val="100000"/>
                </a:lnSpc>
                <a:spcBef>
                  <a:spcPts val="438"/>
                </a:spcBef>
                <a:buFontTx/>
                <a:buNone/>
              </a:pPr>
              <a:r>
                <a:rPr lang="vi-VN" altLang="vi-V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 tử sodium (Na)	     Ion sodium (Na</a:t>
              </a:r>
              <a:r>
                <a:rPr lang="vi-VN" altLang="vi-VN" sz="2000" baseline="3000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vi-VN" altLang="vi-V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  <a:p>
              <a:pPr eaLnBrk="1" hangingPunct="1">
                <a:lnSpc>
                  <a:spcPct val="100000"/>
                </a:lnSpc>
                <a:spcBef>
                  <a:spcPts val="63"/>
                </a:spcBef>
                <a:buFontTx/>
                <a:buNone/>
              </a:pPr>
              <a:endParaRPr lang="vi-VN" altLang="vi-VN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Right Arrow 37"/>
            <p:cNvSpPr/>
            <p:nvPr/>
          </p:nvSpPr>
          <p:spPr>
            <a:xfrm>
              <a:off x="3173478" y="2679232"/>
              <a:ext cx="1046020" cy="25098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j-lt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70485" y="2560460"/>
              <a:ext cx="660126" cy="479567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vi-VN" dirty="0">
                  <a:latin typeface="+mj-lt"/>
                </a:rPr>
                <a:t>+1e</a:t>
              </a:r>
            </a:p>
          </p:txBody>
        </p:sp>
      </p:grpSp>
      <p:grpSp>
        <p:nvGrpSpPr>
          <p:cNvPr id="76" name="Group 75"/>
          <p:cNvGrpSpPr>
            <a:grpSpLocks/>
          </p:cNvGrpSpPr>
          <p:nvPr/>
        </p:nvGrpSpPr>
        <p:grpSpPr bwMode="auto">
          <a:xfrm>
            <a:off x="-642938" y="3552825"/>
            <a:ext cx="7519988" cy="2519363"/>
            <a:chOff x="-1153894" y="3931808"/>
            <a:chExt cx="8501688" cy="2357845"/>
          </a:xfrm>
        </p:grpSpPr>
        <p:grpSp>
          <p:nvGrpSpPr>
            <p:cNvPr id="8202" name="Group 40"/>
            <p:cNvGrpSpPr>
              <a:grpSpLocks/>
            </p:cNvGrpSpPr>
            <p:nvPr/>
          </p:nvGrpSpPr>
          <p:grpSpPr bwMode="auto">
            <a:xfrm>
              <a:off x="592026" y="3931808"/>
              <a:ext cx="5673998" cy="1973558"/>
              <a:chOff x="1905" y="-635"/>
              <a:chExt cx="1882140" cy="839470"/>
            </a:xfrm>
          </p:grpSpPr>
          <p:grpSp>
            <p:nvGrpSpPr>
              <p:cNvPr id="8205" name="Group 41"/>
              <p:cNvGrpSpPr>
                <a:grpSpLocks/>
              </p:cNvGrpSpPr>
              <p:nvPr/>
            </p:nvGrpSpPr>
            <p:grpSpPr bwMode="auto">
              <a:xfrm>
                <a:off x="1219200" y="121920"/>
                <a:ext cx="664845" cy="617220"/>
                <a:chOff x="4486" y="152"/>
                <a:chExt cx="1047" cy="972"/>
              </a:xfrm>
            </p:grpSpPr>
            <p:sp>
              <p:nvSpPr>
                <p:cNvPr id="60" name="AutoShape 5706"/>
                <p:cNvSpPr>
                  <a:spLocks/>
                </p:cNvSpPr>
                <p:nvPr/>
              </p:nvSpPr>
              <p:spPr bwMode="auto">
                <a:xfrm>
                  <a:off x="4562" y="177"/>
                  <a:ext cx="897" cy="894"/>
                </a:xfrm>
                <a:custGeom>
                  <a:avLst/>
                  <a:gdLst>
                    <a:gd name="T0" fmla="+- 0 5461 4565"/>
                    <a:gd name="T1" fmla="*/ T0 w 897"/>
                    <a:gd name="T2" fmla="+- 0 630 182"/>
                    <a:gd name="T3" fmla="*/ 630 h 897"/>
                    <a:gd name="T4" fmla="+- 0 5455 4565"/>
                    <a:gd name="T5" fmla="*/ T4 w 897"/>
                    <a:gd name="T6" fmla="+- 0 703 182"/>
                    <a:gd name="T7" fmla="*/ 703 h 897"/>
                    <a:gd name="T8" fmla="+- 0 5438 4565"/>
                    <a:gd name="T9" fmla="*/ T8 w 897"/>
                    <a:gd name="T10" fmla="+- 0 772 182"/>
                    <a:gd name="T11" fmla="*/ 772 h 897"/>
                    <a:gd name="T12" fmla="+- 0 5411 4565"/>
                    <a:gd name="T13" fmla="*/ T12 w 897"/>
                    <a:gd name="T14" fmla="+- 0 836 182"/>
                    <a:gd name="T15" fmla="*/ 836 h 897"/>
                    <a:gd name="T16" fmla="+- 0 5374 4565"/>
                    <a:gd name="T17" fmla="*/ T16 w 897"/>
                    <a:gd name="T18" fmla="+- 0 895 182"/>
                    <a:gd name="T19" fmla="*/ 895 h 897"/>
                    <a:gd name="T20" fmla="+- 0 5329 4565"/>
                    <a:gd name="T21" fmla="*/ T20 w 897"/>
                    <a:gd name="T22" fmla="+- 0 947 182"/>
                    <a:gd name="T23" fmla="*/ 947 h 897"/>
                    <a:gd name="T24" fmla="+- 0 5277 4565"/>
                    <a:gd name="T25" fmla="*/ T24 w 897"/>
                    <a:gd name="T26" fmla="+- 0 992 182"/>
                    <a:gd name="T27" fmla="*/ 992 h 897"/>
                    <a:gd name="T28" fmla="+- 0 5218 4565"/>
                    <a:gd name="T29" fmla="*/ T28 w 897"/>
                    <a:gd name="T30" fmla="+- 0 1028 182"/>
                    <a:gd name="T31" fmla="*/ 1028 h 897"/>
                    <a:gd name="T32" fmla="+- 0 5154 4565"/>
                    <a:gd name="T33" fmla="*/ T32 w 897"/>
                    <a:gd name="T34" fmla="+- 0 1055 182"/>
                    <a:gd name="T35" fmla="*/ 1055 h 897"/>
                    <a:gd name="T36" fmla="+- 0 5085 4565"/>
                    <a:gd name="T37" fmla="*/ T36 w 897"/>
                    <a:gd name="T38" fmla="+- 0 1072 182"/>
                    <a:gd name="T39" fmla="*/ 1072 h 897"/>
                    <a:gd name="T40" fmla="+- 0 5012 4565"/>
                    <a:gd name="T41" fmla="*/ T40 w 897"/>
                    <a:gd name="T42" fmla="+- 0 1078 182"/>
                    <a:gd name="T43" fmla="*/ 1078 h 897"/>
                    <a:gd name="T44" fmla="+- 0 4940 4565"/>
                    <a:gd name="T45" fmla="*/ T44 w 897"/>
                    <a:gd name="T46" fmla="+- 0 1072 182"/>
                    <a:gd name="T47" fmla="*/ 1072 h 897"/>
                    <a:gd name="T48" fmla="+- 0 4871 4565"/>
                    <a:gd name="T49" fmla="*/ T48 w 897"/>
                    <a:gd name="T50" fmla="+- 0 1055 182"/>
                    <a:gd name="T51" fmla="*/ 1055 h 897"/>
                    <a:gd name="T52" fmla="+- 0 4806 4565"/>
                    <a:gd name="T53" fmla="*/ T52 w 897"/>
                    <a:gd name="T54" fmla="+- 0 1028 182"/>
                    <a:gd name="T55" fmla="*/ 1028 h 897"/>
                    <a:gd name="T56" fmla="+- 0 4748 4565"/>
                    <a:gd name="T57" fmla="*/ T56 w 897"/>
                    <a:gd name="T58" fmla="+- 0 991 182"/>
                    <a:gd name="T59" fmla="*/ 991 h 897"/>
                    <a:gd name="T60" fmla="+- 0 4696 4565"/>
                    <a:gd name="T61" fmla="*/ T60 w 897"/>
                    <a:gd name="T62" fmla="+- 0 946 182"/>
                    <a:gd name="T63" fmla="*/ 946 h 897"/>
                    <a:gd name="T64" fmla="+- 0 4651 4565"/>
                    <a:gd name="T65" fmla="*/ T64 w 897"/>
                    <a:gd name="T66" fmla="+- 0 894 182"/>
                    <a:gd name="T67" fmla="*/ 894 h 897"/>
                    <a:gd name="T68" fmla="+- 0 4615 4565"/>
                    <a:gd name="T69" fmla="*/ T68 w 897"/>
                    <a:gd name="T70" fmla="+- 0 835 182"/>
                    <a:gd name="T71" fmla="*/ 835 h 897"/>
                    <a:gd name="T72" fmla="+- 0 4587 4565"/>
                    <a:gd name="T73" fmla="*/ T72 w 897"/>
                    <a:gd name="T74" fmla="+- 0 771 182"/>
                    <a:gd name="T75" fmla="*/ 771 h 897"/>
                    <a:gd name="T76" fmla="+- 0 4571 4565"/>
                    <a:gd name="T77" fmla="*/ T76 w 897"/>
                    <a:gd name="T78" fmla="+- 0 702 182"/>
                    <a:gd name="T79" fmla="*/ 702 h 897"/>
                    <a:gd name="T80" fmla="+- 0 4565 4565"/>
                    <a:gd name="T81" fmla="*/ T80 w 897"/>
                    <a:gd name="T82" fmla="+- 0 629 182"/>
                    <a:gd name="T83" fmla="*/ 629 h 897"/>
                    <a:gd name="T84" fmla="+- 0 4571 4565"/>
                    <a:gd name="T85" fmla="*/ T84 w 897"/>
                    <a:gd name="T86" fmla="+- 0 556 182"/>
                    <a:gd name="T87" fmla="*/ 556 h 897"/>
                    <a:gd name="T88" fmla="+- 0 4588 4565"/>
                    <a:gd name="T89" fmla="*/ T88 w 897"/>
                    <a:gd name="T90" fmla="+- 0 487 182"/>
                    <a:gd name="T91" fmla="*/ 487 h 897"/>
                    <a:gd name="T92" fmla="+- 0 4615 4565"/>
                    <a:gd name="T93" fmla="*/ T92 w 897"/>
                    <a:gd name="T94" fmla="+- 0 423 182"/>
                    <a:gd name="T95" fmla="*/ 423 h 897"/>
                    <a:gd name="T96" fmla="+- 0 4652 4565"/>
                    <a:gd name="T97" fmla="*/ T96 w 897"/>
                    <a:gd name="T98" fmla="+- 0 365 182"/>
                    <a:gd name="T99" fmla="*/ 365 h 897"/>
                    <a:gd name="T100" fmla="+- 0 4697 4565"/>
                    <a:gd name="T101" fmla="*/ T100 w 897"/>
                    <a:gd name="T102" fmla="+- 0 312 182"/>
                    <a:gd name="T103" fmla="*/ 312 h 897"/>
                    <a:gd name="T104" fmla="+- 0 4749 4565"/>
                    <a:gd name="T105" fmla="*/ T104 w 897"/>
                    <a:gd name="T106" fmla="+- 0 268 182"/>
                    <a:gd name="T107" fmla="*/ 268 h 897"/>
                    <a:gd name="T108" fmla="+- 0 4808 4565"/>
                    <a:gd name="T109" fmla="*/ T108 w 897"/>
                    <a:gd name="T110" fmla="+- 0 231 182"/>
                    <a:gd name="T111" fmla="*/ 231 h 897"/>
                    <a:gd name="T112" fmla="+- 0 4872 4565"/>
                    <a:gd name="T113" fmla="*/ T112 w 897"/>
                    <a:gd name="T114" fmla="+- 0 204 182"/>
                    <a:gd name="T115" fmla="*/ 204 h 897"/>
                    <a:gd name="T116" fmla="+- 0 4941 4565"/>
                    <a:gd name="T117" fmla="*/ T116 w 897"/>
                    <a:gd name="T118" fmla="+- 0 187 182"/>
                    <a:gd name="T119" fmla="*/ 187 h 897"/>
                    <a:gd name="T120" fmla="+- 0 5014 4565"/>
                    <a:gd name="T121" fmla="*/ T120 w 897"/>
                    <a:gd name="T122" fmla="+- 0 182 182"/>
                    <a:gd name="T123" fmla="*/ 182 h 897"/>
                    <a:gd name="T124" fmla="+- 0 5086 4565"/>
                    <a:gd name="T125" fmla="*/ T124 w 897"/>
                    <a:gd name="T126" fmla="+- 0 188 182"/>
                    <a:gd name="T127" fmla="*/ 188 h 897"/>
                    <a:gd name="T128" fmla="+- 0 5155 4565"/>
                    <a:gd name="T129" fmla="*/ T128 w 897"/>
                    <a:gd name="T130" fmla="+- 0 205 182"/>
                    <a:gd name="T131" fmla="*/ 205 h 897"/>
                    <a:gd name="T132" fmla="+- 0 5220 4565"/>
                    <a:gd name="T133" fmla="*/ T132 w 897"/>
                    <a:gd name="T134" fmla="+- 0 232 182"/>
                    <a:gd name="T135" fmla="*/ 232 h 897"/>
                    <a:gd name="T136" fmla="+- 0 5278 4565"/>
                    <a:gd name="T137" fmla="*/ T136 w 897"/>
                    <a:gd name="T138" fmla="+- 0 268 182"/>
                    <a:gd name="T139" fmla="*/ 268 h 897"/>
                    <a:gd name="T140" fmla="+- 0 5330 4565"/>
                    <a:gd name="T141" fmla="*/ T140 w 897"/>
                    <a:gd name="T142" fmla="+- 0 313 182"/>
                    <a:gd name="T143" fmla="*/ 313 h 897"/>
                    <a:gd name="T144" fmla="+- 0 5375 4565"/>
                    <a:gd name="T145" fmla="*/ T144 w 897"/>
                    <a:gd name="T146" fmla="+- 0 366 182"/>
                    <a:gd name="T147" fmla="*/ 366 h 897"/>
                    <a:gd name="T148" fmla="+- 0 5411 4565"/>
                    <a:gd name="T149" fmla="*/ T148 w 897"/>
                    <a:gd name="T150" fmla="+- 0 424 182"/>
                    <a:gd name="T151" fmla="*/ 424 h 897"/>
                    <a:gd name="T152" fmla="+- 0 5439 4565"/>
                    <a:gd name="T153" fmla="*/ T152 w 897"/>
                    <a:gd name="T154" fmla="+- 0 489 182"/>
                    <a:gd name="T155" fmla="*/ 489 h 897"/>
                    <a:gd name="T156" fmla="+- 0 5455 4565"/>
                    <a:gd name="T157" fmla="*/ T156 w 897"/>
                    <a:gd name="T158" fmla="+- 0 558 182"/>
                    <a:gd name="T159" fmla="*/ 558 h 897"/>
                    <a:gd name="T160" fmla="+- 0 5461 4565"/>
                    <a:gd name="T161" fmla="*/ T160 w 897"/>
                    <a:gd name="T162" fmla="+- 0 630 182"/>
                    <a:gd name="T163" fmla="*/ 630 h 897"/>
                    <a:gd name="T164" fmla="+- 0 5254 4565"/>
                    <a:gd name="T165" fmla="*/ T164 w 897"/>
                    <a:gd name="T166" fmla="+- 0 630 182"/>
                    <a:gd name="T167" fmla="*/ 630 h 897"/>
                    <a:gd name="T168" fmla="+- 0 5242 4565"/>
                    <a:gd name="T169" fmla="*/ T168 w 897"/>
                    <a:gd name="T170" fmla="+- 0 706 182"/>
                    <a:gd name="T171" fmla="*/ 706 h 897"/>
                    <a:gd name="T172" fmla="+- 0 5208 4565"/>
                    <a:gd name="T173" fmla="*/ T172 w 897"/>
                    <a:gd name="T174" fmla="+- 0 772 182"/>
                    <a:gd name="T175" fmla="*/ 772 h 897"/>
                    <a:gd name="T176" fmla="+- 0 5156 4565"/>
                    <a:gd name="T177" fmla="*/ T176 w 897"/>
                    <a:gd name="T178" fmla="+- 0 824 182"/>
                    <a:gd name="T179" fmla="*/ 824 h 897"/>
                    <a:gd name="T180" fmla="+- 0 5089 4565"/>
                    <a:gd name="T181" fmla="*/ T180 w 897"/>
                    <a:gd name="T182" fmla="+- 0 859 182"/>
                    <a:gd name="T183" fmla="*/ 859 h 897"/>
                    <a:gd name="T184" fmla="+- 0 5013 4565"/>
                    <a:gd name="T185" fmla="*/ T184 w 897"/>
                    <a:gd name="T186" fmla="+- 0 871 182"/>
                    <a:gd name="T187" fmla="*/ 871 h 897"/>
                    <a:gd name="T188" fmla="+- 0 4937 4565"/>
                    <a:gd name="T189" fmla="*/ T188 w 897"/>
                    <a:gd name="T190" fmla="+- 0 859 182"/>
                    <a:gd name="T191" fmla="*/ 859 h 897"/>
                    <a:gd name="T192" fmla="+- 0 4870 4565"/>
                    <a:gd name="T193" fmla="*/ T192 w 897"/>
                    <a:gd name="T194" fmla="+- 0 824 182"/>
                    <a:gd name="T195" fmla="*/ 824 h 897"/>
                    <a:gd name="T196" fmla="+- 0 4818 4565"/>
                    <a:gd name="T197" fmla="*/ T196 w 897"/>
                    <a:gd name="T198" fmla="+- 0 772 182"/>
                    <a:gd name="T199" fmla="*/ 772 h 897"/>
                    <a:gd name="T200" fmla="+- 0 4784 4565"/>
                    <a:gd name="T201" fmla="*/ T200 w 897"/>
                    <a:gd name="T202" fmla="+- 0 706 182"/>
                    <a:gd name="T203" fmla="*/ 706 h 897"/>
                    <a:gd name="T204" fmla="+- 0 4772 4565"/>
                    <a:gd name="T205" fmla="*/ T204 w 897"/>
                    <a:gd name="T206" fmla="+- 0 630 182"/>
                    <a:gd name="T207" fmla="*/ 630 h 897"/>
                    <a:gd name="T208" fmla="+- 0 4784 4565"/>
                    <a:gd name="T209" fmla="*/ T208 w 897"/>
                    <a:gd name="T210" fmla="+- 0 553 182"/>
                    <a:gd name="T211" fmla="*/ 553 h 897"/>
                    <a:gd name="T212" fmla="+- 0 4818 4565"/>
                    <a:gd name="T213" fmla="*/ T212 w 897"/>
                    <a:gd name="T214" fmla="+- 0 487 182"/>
                    <a:gd name="T215" fmla="*/ 487 h 897"/>
                    <a:gd name="T216" fmla="+- 0 4870 4565"/>
                    <a:gd name="T217" fmla="*/ T216 w 897"/>
                    <a:gd name="T218" fmla="+- 0 435 182"/>
                    <a:gd name="T219" fmla="*/ 435 h 897"/>
                    <a:gd name="T220" fmla="+- 0 4937 4565"/>
                    <a:gd name="T221" fmla="*/ T220 w 897"/>
                    <a:gd name="T222" fmla="+- 0 401 182"/>
                    <a:gd name="T223" fmla="*/ 401 h 897"/>
                    <a:gd name="T224" fmla="+- 0 5013 4565"/>
                    <a:gd name="T225" fmla="*/ T224 w 897"/>
                    <a:gd name="T226" fmla="+- 0 388 182"/>
                    <a:gd name="T227" fmla="*/ 388 h 897"/>
                    <a:gd name="T228" fmla="+- 0 5089 4565"/>
                    <a:gd name="T229" fmla="*/ T228 w 897"/>
                    <a:gd name="T230" fmla="+- 0 401 182"/>
                    <a:gd name="T231" fmla="*/ 401 h 897"/>
                    <a:gd name="T232" fmla="+- 0 5156 4565"/>
                    <a:gd name="T233" fmla="*/ T232 w 897"/>
                    <a:gd name="T234" fmla="+- 0 435 182"/>
                    <a:gd name="T235" fmla="*/ 435 h 897"/>
                    <a:gd name="T236" fmla="+- 0 5208 4565"/>
                    <a:gd name="T237" fmla="*/ T236 w 897"/>
                    <a:gd name="T238" fmla="+- 0 487 182"/>
                    <a:gd name="T239" fmla="*/ 487 h 897"/>
                    <a:gd name="T240" fmla="+- 0 5242 4565"/>
                    <a:gd name="T241" fmla="*/ T240 w 897"/>
                    <a:gd name="T242" fmla="+- 0 553 182"/>
                    <a:gd name="T243" fmla="*/ 553 h 897"/>
                    <a:gd name="T244" fmla="+- 0 5254 4565"/>
                    <a:gd name="T245" fmla="*/ T244 w 897"/>
                    <a:gd name="T246" fmla="+- 0 630 182"/>
                    <a:gd name="T247" fmla="*/ 630 h 89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  <a:cxn ang="0">
                      <a:pos x="T141" y="T143"/>
                    </a:cxn>
                    <a:cxn ang="0">
                      <a:pos x="T145" y="T147"/>
                    </a:cxn>
                    <a:cxn ang="0">
                      <a:pos x="T149" y="T151"/>
                    </a:cxn>
                    <a:cxn ang="0">
                      <a:pos x="T153" y="T155"/>
                    </a:cxn>
                    <a:cxn ang="0">
                      <a:pos x="T157" y="T159"/>
                    </a:cxn>
                    <a:cxn ang="0">
                      <a:pos x="T161" y="T163"/>
                    </a:cxn>
                    <a:cxn ang="0">
                      <a:pos x="T165" y="T167"/>
                    </a:cxn>
                    <a:cxn ang="0">
                      <a:pos x="T169" y="T171"/>
                    </a:cxn>
                    <a:cxn ang="0">
                      <a:pos x="T173" y="T175"/>
                    </a:cxn>
                    <a:cxn ang="0">
                      <a:pos x="T177" y="T179"/>
                    </a:cxn>
                    <a:cxn ang="0">
                      <a:pos x="T181" y="T183"/>
                    </a:cxn>
                    <a:cxn ang="0">
                      <a:pos x="T185" y="T187"/>
                    </a:cxn>
                    <a:cxn ang="0">
                      <a:pos x="T189" y="T191"/>
                    </a:cxn>
                    <a:cxn ang="0">
                      <a:pos x="T193" y="T195"/>
                    </a:cxn>
                    <a:cxn ang="0">
                      <a:pos x="T197" y="T199"/>
                    </a:cxn>
                    <a:cxn ang="0">
                      <a:pos x="T201" y="T203"/>
                    </a:cxn>
                    <a:cxn ang="0">
                      <a:pos x="T205" y="T207"/>
                    </a:cxn>
                    <a:cxn ang="0">
                      <a:pos x="T209" y="T211"/>
                    </a:cxn>
                    <a:cxn ang="0">
                      <a:pos x="T213" y="T215"/>
                    </a:cxn>
                    <a:cxn ang="0">
                      <a:pos x="T217" y="T219"/>
                    </a:cxn>
                    <a:cxn ang="0">
                      <a:pos x="T221" y="T223"/>
                    </a:cxn>
                    <a:cxn ang="0">
                      <a:pos x="T225" y="T227"/>
                    </a:cxn>
                    <a:cxn ang="0">
                      <a:pos x="T229" y="T231"/>
                    </a:cxn>
                    <a:cxn ang="0">
                      <a:pos x="T233" y="T235"/>
                    </a:cxn>
                    <a:cxn ang="0">
                      <a:pos x="T237" y="T239"/>
                    </a:cxn>
                    <a:cxn ang="0">
                      <a:pos x="T241" y="T243"/>
                    </a:cxn>
                    <a:cxn ang="0">
                      <a:pos x="T245" y="T247"/>
                    </a:cxn>
                  </a:cxnLst>
                  <a:rect l="0" t="0" r="r" b="b"/>
                  <a:pathLst>
                    <a:path w="897" h="897">
                      <a:moveTo>
                        <a:pt x="896" y="448"/>
                      </a:moveTo>
                      <a:lnTo>
                        <a:pt x="890" y="521"/>
                      </a:lnTo>
                      <a:lnTo>
                        <a:pt x="873" y="590"/>
                      </a:lnTo>
                      <a:lnTo>
                        <a:pt x="846" y="654"/>
                      </a:lnTo>
                      <a:lnTo>
                        <a:pt x="809" y="713"/>
                      </a:lnTo>
                      <a:lnTo>
                        <a:pt x="764" y="765"/>
                      </a:lnTo>
                      <a:lnTo>
                        <a:pt x="712" y="810"/>
                      </a:lnTo>
                      <a:lnTo>
                        <a:pt x="653" y="846"/>
                      </a:lnTo>
                      <a:lnTo>
                        <a:pt x="589" y="873"/>
                      </a:lnTo>
                      <a:lnTo>
                        <a:pt x="520" y="890"/>
                      </a:lnTo>
                      <a:lnTo>
                        <a:pt x="447" y="896"/>
                      </a:lnTo>
                      <a:lnTo>
                        <a:pt x="375" y="890"/>
                      </a:lnTo>
                      <a:lnTo>
                        <a:pt x="306" y="873"/>
                      </a:lnTo>
                      <a:lnTo>
                        <a:pt x="241" y="846"/>
                      </a:lnTo>
                      <a:lnTo>
                        <a:pt x="183" y="809"/>
                      </a:lnTo>
                      <a:lnTo>
                        <a:pt x="131" y="764"/>
                      </a:lnTo>
                      <a:lnTo>
                        <a:pt x="86" y="712"/>
                      </a:lnTo>
                      <a:lnTo>
                        <a:pt x="50" y="653"/>
                      </a:lnTo>
                      <a:lnTo>
                        <a:pt x="22" y="589"/>
                      </a:lnTo>
                      <a:lnTo>
                        <a:pt x="6" y="520"/>
                      </a:lnTo>
                      <a:lnTo>
                        <a:pt x="0" y="447"/>
                      </a:lnTo>
                      <a:lnTo>
                        <a:pt x="6" y="374"/>
                      </a:lnTo>
                      <a:lnTo>
                        <a:pt x="23" y="305"/>
                      </a:lnTo>
                      <a:lnTo>
                        <a:pt x="50" y="241"/>
                      </a:lnTo>
                      <a:lnTo>
                        <a:pt x="87" y="183"/>
                      </a:lnTo>
                      <a:lnTo>
                        <a:pt x="132" y="130"/>
                      </a:lnTo>
                      <a:lnTo>
                        <a:pt x="184" y="86"/>
                      </a:lnTo>
                      <a:lnTo>
                        <a:pt x="243" y="49"/>
                      </a:lnTo>
                      <a:lnTo>
                        <a:pt x="307" y="22"/>
                      </a:lnTo>
                      <a:lnTo>
                        <a:pt x="376" y="5"/>
                      </a:lnTo>
                      <a:lnTo>
                        <a:pt x="449" y="0"/>
                      </a:lnTo>
                      <a:lnTo>
                        <a:pt x="521" y="6"/>
                      </a:lnTo>
                      <a:lnTo>
                        <a:pt x="590" y="23"/>
                      </a:lnTo>
                      <a:lnTo>
                        <a:pt x="655" y="50"/>
                      </a:lnTo>
                      <a:lnTo>
                        <a:pt x="713" y="86"/>
                      </a:lnTo>
                      <a:lnTo>
                        <a:pt x="765" y="131"/>
                      </a:lnTo>
                      <a:lnTo>
                        <a:pt x="810" y="184"/>
                      </a:lnTo>
                      <a:lnTo>
                        <a:pt x="846" y="242"/>
                      </a:lnTo>
                      <a:lnTo>
                        <a:pt x="874" y="307"/>
                      </a:lnTo>
                      <a:lnTo>
                        <a:pt x="890" y="376"/>
                      </a:lnTo>
                      <a:lnTo>
                        <a:pt x="896" y="448"/>
                      </a:lnTo>
                      <a:close/>
                      <a:moveTo>
                        <a:pt x="689" y="448"/>
                      </a:moveTo>
                      <a:lnTo>
                        <a:pt x="677" y="524"/>
                      </a:lnTo>
                      <a:lnTo>
                        <a:pt x="643" y="590"/>
                      </a:lnTo>
                      <a:lnTo>
                        <a:pt x="591" y="642"/>
                      </a:lnTo>
                      <a:lnTo>
                        <a:pt x="524" y="677"/>
                      </a:lnTo>
                      <a:lnTo>
                        <a:pt x="448" y="689"/>
                      </a:lnTo>
                      <a:lnTo>
                        <a:pt x="372" y="677"/>
                      </a:lnTo>
                      <a:lnTo>
                        <a:pt x="305" y="642"/>
                      </a:lnTo>
                      <a:lnTo>
                        <a:pt x="253" y="590"/>
                      </a:lnTo>
                      <a:lnTo>
                        <a:pt x="219" y="524"/>
                      </a:lnTo>
                      <a:lnTo>
                        <a:pt x="207" y="448"/>
                      </a:lnTo>
                      <a:lnTo>
                        <a:pt x="219" y="371"/>
                      </a:lnTo>
                      <a:lnTo>
                        <a:pt x="253" y="305"/>
                      </a:lnTo>
                      <a:lnTo>
                        <a:pt x="305" y="253"/>
                      </a:lnTo>
                      <a:lnTo>
                        <a:pt x="372" y="219"/>
                      </a:lnTo>
                      <a:lnTo>
                        <a:pt x="448" y="206"/>
                      </a:lnTo>
                      <a:lnTo>
                        <a:pt x="524" y="219"/>
                      </a:lnTo>
                      <a:lnTo>
                        <a:pt x="591" y="253"/>
                      </a:lnTo>
                      <a:lnTo>
                        <a:pt x="643" y="305"/>
                      </a:lnTo>
                      <a:lnTo>
                        <a:pt x="677" y="371"/>
                      </a:lnTo>
                      <a:lnTo>
                        <a:pt x="689" y="448"/>
                      </a:lnTo>
                      <a:close/>
                    </a:path>
                  </a:pathLst>
                </a:custGeom>
                <a:noFill/>
                <a:ln w="3861">
                  <a:solidFill>
                    <a:srgbClr val="4174B9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upright="1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>
                    <a:latin typeface="+mj-lt"/>
                  </a:endParaRPr>
                </a:p>
              </p:txBody>
            </p:sp>
            <p:pic>
              <p:nvPicPr>
                <p:cNvPr id="8224" name="Picture 60"/>
                <p:cNvPicPr>
                  <a:picLocks noChangeAspect="1" noChangeArrowheads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98" y="515"/>
                  <a:ext cx="230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25" name="Picture 61"/>
                <p:cNvPicPr>
                  <a:picLocks noChangeAspect="1" noChangeArrowheads="1"/>
                </p:cNvPicPr>
                <p:nvPr/>
              </p:nvPicPr>
              <p:blipFill>
                <a:blip r:embed="rId2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77" y="362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26" name="Picture 62"/>
                <p:cNvPicPr>
                  <a:picLocks noChangeAspect="1" noChangeArrowheads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93" y="202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27" name="Picture 63"/>
                <p:cNvPicPr>
                  <a:picLocks noChangeAspect="1" noChangeArrowheads="1"/>
                </p:cNvPicPr>
                <p:nvPr/>
              </p:nvPicPr>
              <p:blipFill>
                <a:blip r:embed="rId2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92" y="421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28" name="Picture 64"/>
                <p:cNvPicPr>
                  <a:picLocks noChangeAspect="1" noChangeArrowheads="1"/>
                </p:cNvPicPr>
                <p:nvPr/>
              </p:nvPicPr>
              <p:blipFill>
                <a:blip r:embed="rId2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03" y="750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29" name="Picture 65"/>
                <p:cNvPicPr>
                  <a:picLocks noChangeAspect="1" noChangeArrowheads="1"/>
                </p:cNvPicPr>
                <p:nvPr/>
              </p:nvPicPr>
              <p:blipFill>
                <a:blip r:embed="rId2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61" y="195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30" name="Picture 66"/>
                <p:cNvPicPr>
                  <a:picLocks noChangeAspect="1" noChangeArrowheads="1"/>
                </p:cNvPicPr>
                <p:nvPr/>
              </p:nvPicPr>
              <p:blipFill>
                <a:blip r:embed="rId2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06" y="1010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31" name="Picture 67"/>
                <p:cNvPicPr>
                  <a:picLocks noChangeAspect="1" noChangeArrowheads="1"/>
                </p:cNvPicPr>
                <p:nvPr/>
              </p:nvPicPr>
              <p:blipFill>
                <a:blip r:embed="rId3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64" y="442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32" name="Picture 68"/>
                <p:cNvPicPr>
                  <a:picLocks noChangeAspect="1" noChangeArrowheads="1"/>
                </p:cNvPicPr>
                <p:nvPr/>
              </p:nvPicPr>
              <p:blipFill>
                <a:blip r:embed="rId3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61" y="1007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33" name="Picture 69"/>
                <p:cNvPicPr>
                  <a:picLocks noChangeAspect="1" noChangeArrowheads="1"/>
                </p:cNvPicPr>
                <p:nvPr/>
              </p:nvPicPr>
              <p:blipFill>
                <a:blip r:embed="rId3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82" y="796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34" name="Picture 70"/>
                <p:cNvPicPr>
                  <a:picLocks noChangeAspect="1" noChangeArrowheads="1"/>
                </p:cNvPicPr>
                <p:nvPr/>
              </p:nvPicPr>
              <p:blipFill>
                <a:blip r:embed="rId2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77" y="842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2" name="AutoShape 5694"/>
                <p:cNvSpPr>
                  <a:spLocks/>
                </p:cNvSpPr>
                <p:nvPr/>
              </p:nvSpPr>
              <p:spPr bwMode="auto">
                <a:xfrm>
                  <a:off x="4489" y="156"/>
                  <a:ext cx="1041" cy="956"/>
                </a:xfrm>
                <a:custGeom>
                  <a:avLst/>
                  <a:gdLst>
                    <a:gd name="T0" fmla="+- 0 5451 4490"/>
                    <a:gd name="T1" fmla="*/ T0 w 1039"/>
                    <a:gd name="T2" fmla="+- 0 1120 156"/>
                    <a:gd name="T3" fmla="*/ 1120 h 964"/>
                    <a:gd name="T4" fmla="+- 0 5528 4490"/>
                    <a:gd name="T5" fmla="*/ T4 w 1039"/>
                    <a:gd name="T6" fmla="+- 0 1120 156"/>
                    <a:gd name="T7" fmla="*/ 1120 h 964"/>
                    <a:gd name="T8" fmla="+- 0 5528 4490"/>
                    <a:gd name="T9" fmla="*/ T8 w 1039"/>
                    <a:gd name="T10" fmla="+- 0 156 156"/>
                    <a:gd name="T11" fmla="*/ 156 h 964"/>
                    <a:gd name="T12" fmla="+- 0 5451 4490"/>
                    <a:gd name="T13" fmla="*/ T12 w 1039"/>
                    <a:gd name="T14" fmla="+- 0 156 156"/>
                    <a:gd name="T15" fmla="*/ 156 h 964"/>
                    <a:gd name="T16" fmla="+- 0 4567 4490"/>
                    <a:gd name="T17" fmla="*/ T16 w 1039"/>
                    <a:gd name="T18" fmla="+- 0 1120 156"/>
                    <a:gd name="T19" fmla="*/ 1120 h 964"/>
                    <a:gd name="T20" fmla="+- 0 4490 4490"/>
                    <a:gd name="T21" fmla="*/ T20 w 1039"/>
                    <a:gd name="T22" fmla="+- 0 1120 156"/>
                    <a:gd name="T23" fmla="*/ 1120 h 964"/>
                    <a:gd name="T24" fmla="+- 0 4490 4490"/>
                    <a:gd name="T25" fmla="*/ T24 w 1039"/>
                    <a:gd name="T26" fmla="+- 0 156 156"/>
                    <a:gd name="T27" fmla="*/ 156 h 964"/>
                    <a:gd name="T28" fmla="+- 0 4567 4490"/>
                    <a:gd name="T29" fmla="*/ T28 w 1039"/>
                    <a:gd name="T30" fmla="+- 0 156 156"/>
                    <a:gd name="T31" fmla="*/ 156 h 96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</a:cxnLst>
                  <a:rect l="0" t="0" r="r" b="b"/>
                  <a:pathLst>
                    <a:path w="1039" h="964">
                      <a:moveTo>
                        <a:pt x="961" y="964"/>
                      </a:moveTo>
                      <a:lnTo>
                        <a:pt x="1038" y="964"/>
                      </a:lnTo>
                      <a:lnTo>
                        <a:pt x="1038" y="0"/>
                      </a:lnTo>
                      <a:lnTo>
                        <a:pt x="961" y="0"/>
                      </a:lnTo>
                      <a:moveTo>
                        <a:pt x="77" y="964"/>
                      </a:moveTo>
                      <a:lnTo>
                        <a:pt x="0" y="964"/>
                      </a:lnTo>
                      <a:lnTo>
                        <a:pt x="0" y="0"/>
                      </a:lnTo>
                      <a:lnTo>
                        <a:pt x="77" y="0"/>
                      </a:lnTo>
                    </a:path>
                  </a:pathLst>
                </a:custGeom>
                <a:noFill/>
                <a:ln w="5144">
                  <a:solidFill>
                    <a:srgbClr val="070808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upright="1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>
                    <a:latin typeface="+mj-lt"/>
                  </a:endParaRPr>
                </a:p>
              </p:txBody>
            </p:sp>
            <p:sp>
              <p:nvSpPr>
                <p:cNvPr id="8236" name="Text Box 5693"/>
                <p:cNvSpPr txBox="1">
                  <a:spLocks noChangeArrowheads="1"/>
                </p:cNvSpPr>
                <p:nvPr/>
              </p:nvSpPr>
              <p:spPr bwMode="auto">
                <a:xfrm>
                  <a:off x="4487" y="151"/>
                  <a:ext cx="1047" cy="97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vi-VN" altLang="vi-VN" sz="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  <a:endParaRPr lang="vi-VN" altLang="vi-VN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eaLnBrk="1" hangingPunct="1">
                    <a:lnSpc>
                      <a:spcPct val="100000"/>
                    </a:lnSpc>
                    <a:spcBef>
                      <a:spcPts val="25"/>
                    </a:spcBef>
                    <a:buFontTx/>
                    <a:buNone/>
                  </a:pPr>
                  <a:r>
                    <a:rPr lang="vi-VN" altLang="vi-VN" sz="9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  <a:endParaRPr lang="vi-VN" altLang="vi-VN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vi-VN" altLang="vi-VN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8206" name="Group 42"/>
              <p:cNvGrpSpPr>
                <a:grpSpLocks/>
              </p:cNvGrpSpPr>
              <p:nvPr/>
            </p:nvGrpSpPr>
            <p:grpSpPr bwMode="auto">
              <a:xfrm>
                <a:off x="1905" y="-635"/>
                <a:ext cx="1062990" cy="839470"/>
                <a:chOff x="2569" y="-40"/>
                <a:chExt cx="1674" cy="1322"/>
              </a:xfrm>
            </p:grpSpPr>
            <p:sp>
              <p:nvSpPr>
                <p:cNvPr id="44" name="AutoShape 5691"/>
                <p:cNvSpPr>
                  <a:spLocks/>
                </p:cNvSpPr>
                <p:nvPr/>
              </p:nvSpPr>
              <p:spPr bwMode="auto">
                <a:xfrm>
                  <a:off x="2569" y="-11"/>
                  <a:ext cx="1266" cy="1265"/>
                </a:xfrm>
                <a:custGeom>
                  <a:avLst/>
                  <a:gdLst>
                    <a:gd name="T0" fmla="+- 0 3829 2569"/>
                    <a:gd name="T1" fmla="*/ T0 w 1265"/>
                    <a:gd name="T2" fmla="+- 0 696 -11"/>
                    <a:gd name="T3" fmla="*/ 696 h 1265"/>
                    <a:gd name="T4" fmla="+- 0 3796 2569"/>
                    <a:gd name="T5" fmla="*/ T4 w 1265"/>
                    <a:gd name="T6" fmla="+- 0 835 -11"/>
                    <a:gd name="T7" fmla="*/ 835 h 1265"/>
                    <a:gd name="T8" fmla="+- 0 3734 2569"/>
                    <a:gd name="T9" fmla="*/ T8 w 1265"/>
                    <a:gd name="T10" fmla="+- 0 961 -11"/>
                    <a:gd name="T11" fmla="*/ 961 h 1265"/>
                    <a:gd name="T12" fmla="+- 0 3647 2569"/>
                    <a:gd name="T13" fmla="*/ T12 w 1265"/>
                    <a:gd name="T14" fmla="+- 0 1069 -11"/>
                    <a:gd name="T15" fmla="*/ 1069 h 1265"/>
                    <a:gd name="T16" fmla="+- 0 3539 2569"/>
                    <a:gd name="T17" fmla="*/ T16 w 1265"/>
                    <a:gd name="T18" fmla="+- 0 1155 -11"/>
                    <a:gd name="T19" fmla="*/ 1155 h 1265"/>
                    <a:gd name="T20" fmla="+- 0 3413 2569"/>
                    <a:gd name="T21" fmla="*/ T20 w 1265"/>
                    <a:gd name="T22" fmla="+- 0 1217 -11"/>
                    <a:gd name="T23" fmla="*/ 1217 h 1265"/>
                    <a:gd name="T24" fmla="+- 0 3274 2569"/>
                    <a:gd name="T25" fmla="*/ T24 w 1265"/>
                    <a:gd name="T26" fmla="+- 0 1249 -11"/>
                    <a:gd name="T27" fmla="*/ 1249 h 1265"/>
                    <a:gd name="T28" fmla="+- 0 3126 2569"/>
                    <a:gd name="T29" fmla="*/ T28 w 1265"/>
                    <a:gd name="T30" fmla="+- 0 1249 -11"/>
                    <a:gd name="T31" fmla="*/ 1249 h 1265"/>
                    <a:gd name="T32" fmla="+- 0 2987 2569"/>
                    <a:gd name="T33" fmla="*/ T32 w 1265"/>
                    <a:gd name="T34" fmla="+- 0 1216 -11"/>
                    <a:gd name="T35" fmla="*/ 1216 h 1265"/>
                    <a:gd name="T36" fmla="+- 0 2861 2569"/>
                    <a:gd name="T37" fmla="*/ T36 w 1265"/>
                    <a:gd name="T38" fmla="+- 0 1154 -11"/>
                    <a:gd name="T39" fmla="*/ 1154 h 1265"/>
                    <a:gd name="T40" fmla="+- 0 2753 2569"/>
                    <a:gd name="T41" fmla="*/ T40 w 1265"/>
                    <a:gd name="T42" fmla="+- 0 1068 -11"/>
                    <a:gd name="T43" fmla="*/ 1068 h 1265"/>
                    <a:gd name="T44" fmla="+- 0 2667 2569"/>
                    <a:gd name="T45" fmla="*/ T44 w 1265"/>
                    <a:gd name="T46" fmla="+- 0 959 -11"/>
                    <a:gd name="T47" fmla="*/ 959 h 1265"/>
                    <a:gd name="T48" fmla="+- 0 2606 2569"/>
                    <a:gd name="T49" fmla="*/ T48 w 1265"/>
                    <a:gd name="T50" fmla="+- 0 834 -11"/>
                    <a:gd name="T51" fmla="*/ 834 h 1265"/>
                    <a:gd name="T52" fmla="+- 0 2573 2569"/>
                    <a:gd name="T53" fmla="*/ T52 w 1265"/>
                    <a:gd name="T54" fmla="+- 0 694 -11"/>
                    <a:gd name="T55" fmla="*/ 694 h 1265"/>
                    <a:gd name="T56" fmla="+- 0 2573 2569"/>
                    <a:gd name="T57" fmla="*/ T56 w 1265"/>
                    <a:gd name="T58" fmla="+- 0 547 -11"/>
                    <a:gd name="T59" fmla="*/ 547 h 1265"/>
                    <a:gd name="T60" fmla="+- 0 2606 2569"/>
                    <a:gd name="T61" fmla="*/ T60 w 1265"/>
                    <a:gd name="T62" fmla="+- 0 407 -11"/>
                    <a:gd name="T63" fmla="*/ 407 h 1265"/>
                    <a:gd name="T64" fmla="+- 0 2668 2569"/>
                    <a:gd name="T65" fmla="*/ T64 w 1265"/>
                    <a:gd name="T66" fmla="+- 0 282 -11"/>
                    <a:gd name="T67" fmla="*/ 282 h 1265"/>
                    <a:gd name="T68" fmla="+- 0 2755 2569"/>
                    <a:gd name="T69" fmla="*/ T68 w 1265"/>
                    <a:gd name="T70" fmla="+- 0 174 -11"/>
                    <a:gd name="T71" fmla="*/ 174 h 1265"/>
                    <a:gd name="T72" fmla="+- 0 2863 2569"/>
                    <a:gd name="T73" fmla="*/ T72 w 1265"/>
                    <a:gd name="T74" fmla="+- 0 87 -11"/>
                    <a:gd name="T75" fmla="*/ 87 h 1265"/>
                    <a:gd name="T76" fmla="+- 0 2989 2569"/>
                    <a:gd name="T77" fmla="*/ T76 w 1265"/>
                    <a:gd name="T78" fmla="+- 0 26 -11"/>
                    <a:gd name="T79" fmla="*/ 26 h 1265"/>
                    <a:gd name="T80" fmla="+- 0 3128 2569"/>
                    <a:gd name="T81" fmla="*/ T80 w 1265"/>
                    <a:gd name="T82" fmla="+- 0 -7 -11"/>
                    <a:gd name="T83" fmla="*/ -7 h 1265"/>
                    <a:gd name="T84" fmla="+- 0 3276 2569"/>
                    <a:gd name="T85" fmla="*/ T84 w 1265"/>
                    <a:gd name="T86" fmla="+- 0 -6 -11"/>
                    <a:gd name="T87" fmla="*/ -6 h 1265"/>
                    <a:gd name="T88" fmla="+- 0 3415 2569"/>
                    <a:gd name="T89" fmla="*/ T88 w 1265"/>
                    <a:gd name="T90" fmla="+- 0 26 -11"/>
                    <a:gd name="T91" fmla="*/ 26 h 1265"/>
                    <a:gd name="T92" fmla="+- 0 3541 2569"/>
                    <a:gd name="T93" fmla="*/ T92 w 1265"/>
                    <a:gd name="T94" fmla="+- 0 88 -11"/>
                    <a:gd name="T95" fmla="*/ 88 h 1265"/>
                    <a:gd name="T96" fmla="+- 0 3649 2569"/>
                    <a:gd name="T97" fmla="*/ T96 w 1265"/>
                    <a:gd name="T98" fmla="+- 0 175 -11"/>
                    <a:gd name="T99" fmla="*/ 175 h 1265"/>
                    <a:gd name="T100" fmla="+- 0 3735 2569"/>
                    <a:gd name="T101" fmla="*/ T100 w 1265"/>
                    <a:gd name="T102" fmla="+- 0 283 -11"/>
                    <a:gd name="T103" fmla="*/ 283 h 1265"/>
                    <a:gd name="T104" fmla="+- 0 3797 2569"/>
                    <a:gd name="T105" fmla="*/ T104 w 1265"/>
                    <a:gd name="T106" fmla="+- 0 409 -11"/>
                    <a:gd name="T107" fmla="*/ 409 h 1265"/>
                    <a:gd name="T108" fmla="+- 0 3829 2569"/>
                    <a:gd name="T109" fmla="*/ T108 w 1265"/>
                    <a:gd name="T110" fmla="+- 0 549 -11"/>
                    <a:gd name="T111" fmla="*/ 549 h 1265"/>
                    <a:gd name="T112" fmla="+- 0 3649 2569"/>
                    <a:gd name="T113" fmla="*/ T112 w 1265"/>
                    <a:gd name="T114" fmla="+- 0 622 -11"/>
                    <a:gd name="T115" fmla="*/ 622 h 1265"/>
                    <a:gd name="T116" fmla="+- 0 3626 2569"/>
                    <a:gd name="T117" fmla="*/ T116 w 1265"/>
                    <a:gd name="T118" fmla="+- 0 764 -11"/>
                    <a:gd name="T119" fmla="*/ 764 h 1265"/>
                    <a:gd name="T120" fmla="+- 0 3562 2569"/>
                    <a:gd name="T121" fmla="*/ T120 w 1265"/>
                    <a:gd name="T122" fmla="+- 0 887 -11"/>
                    <a:gd name="T123" fmla="*/ 887 h 1265"/>
                    <a:gd name="T124" fmla="+- 0 3465 2569"/>
                    <a:gd name="T125" fmla="*/ T124 w 1265"/>
                    <a:gd name="T126" fmla="+- 0 983 -11"/>
                    <a:gd name="T127" fmla="*/ 983 h 1265"/>
                    <a:gd name="T128" fmla="+- 0 3342 2569"/>
                    <a:gd name="T129" fmla="*/ T128 w 1265"/>
                    <a:gd name="T130" fmla="+- 0 1047 -11"/>
                    <a:gd name="T131" fmla="*/ 1047 h 1265"/>
                    <a:gd name="T132" fmla="+- 0 3200 2569"/>
                    <a:gd name="T133" fmla="*/ T132 w 1265"/>
                    <a:gd name="T134" fmla="+- 0 1069 -11"/>
                    <a:gd name="T135" fmla="*/ 1069 h 1265"/>
                    <a:gd name="T136" fmla="+- 0 3059 2569"/>
                    <a:gd name="T137" fmla="*/ T136 w 1265"/>
                    <a:gd name="T138" fmla="+- 0 1046 -11"/>
                    <a:gd name="T139" fmla="*/ 1046 h 1265"/>
                    <a:gd name="T140" fmla="+- 0 2936 2569"/>
                    <a:gd name="T141" fmla="*/ T140 w 1265"/>
                    <a:gd name="T142" fmla="+- 0 983 -11"/>
                    <a:gd name="T143" fmla="*/ 983 h 1265"/>
                    <a:gd name="T144" fmla="+- 0 2839 2569"/>
                    <a:gd name="T145" fmla="*/ T144 w 1265"/>
                    <a:gd name="T146" fmla="+- 0 885 -11"/>
                    <a:gd name="T147" fmla="*/ 885 h 1265"/>
                    <a:gd name="T148" fmla="+- 0 2776 2569"/>
                    <a:gd name="T149" fmla="*/ T148 w 1265"/>
                    <a:gd name="T150" fmla="+- 0 762 -11"/>
                    <a:gd name="T151" fmla="*/ 762 h 1265"/>
                    <a:gd name="T152" fmla="+- 0 2753 2569"/>
                    <a:gd name="T153" fmla="*/ T152 w 1265"/>
                    <a:gd name="T154" fmla="+- 0 621 -11"/>
                    <a:gd name="T155" fmla="*/ 621 h 1265"/>
                    <a:gd name="T156" fmla="+- 0 2776 2569"/>
                    <a:gd name="T157" fmla="*/ T156 w 1265"/>
                    <a:gd name="T158" fmla="+- 0 479 -11"/>
                    <a:gd name="T159" fmla="*/ 479 h 1265"/>
                    <a:gd name="T160" fmla="+- 0 2840 2569"/>
                    <a:gd name="T161" fmla="*/ T160 w 1265"/>
                    <a:gd name="T162" fmla="+- 0 356 -11"/>
                    <a:gd name="T163" fmla="*/ 356 h 1265"/>
                    <a:gd name="T164" fmla="+- 0 2937 2569"/>
                    <a:gd name="T165" fmla="*/ T164 w 1265"/>
                    <a:gd name="T166" fmla="+- 0 259 -11"/>
                    <a:gd name="T167" fmla="*/ 259 h 1265"/>
                    <a:gd name="T168" fmla="+- 0 3060 2569"/>
                    <a:gd name="T169" fmla="*/ T168 w 1265"/>
                    <a:gd name="T170" fmla="+- 0 196 -11"/>
                    <a:gd name="T171" fmla="*/ 196 h 1265"/>
                    <a:gd name="T172" fmla="+- 0 3202 2569"/>
                    <a:gd name="T173" fmla="*/ T172 w 1265"/>
                    <a:gd name="T174" fmla="+- 0 173 -11"/>
                    <a:gd name="T175" fmla="*/ 173 h 1265"/>
                    <a:gd name="T176" fmla="+- 0 3343 2569"/>
                    <a:gd name="T177" fmla="*/ T176 w 1265"/>
                    <a:gd name="T178" fmla="+- 0 196 -11"/>
                    <a:gd name="T179" fmla="*/ 196 h 1265"/>
                    <a:gd name="T180" fmla="+- 0 3466 2569"/>
                    <a:gd name="T181" fmla="*/ T180 w 1265"/>
                    <a:gd name="T182" fmla="+- 0 260 -11"/>
                    <a:gd name="T183" fmla="*/ 260 h 1265"/>
                    <a:gd name="T184" fmla="+- 0 3563 2569"/>
                    <a:gd name="T185" fmla="*/ T184 w 1265"/>
                    <a:gd name="T186" fmla="+- 0 357 -11"/>
                    <a:gd name="T187" fmla="*/ 357 h 1265"/>
                    <a:gd name="T188" fmla="+- 0 3627 2569"/>
                    <a:gd name="T189" fmla="*/ T188 w 1265"/>
                    <a:gd name="T190" fmla="+- 0 480 -11"/>
                    <a:gd name="T191" fmla="*/ 480 h 1265"/>
                    <a:gd name="T192" fmla="+- 0 3649 2569"/>
                    <a:gd name="T193" fmla="*/ T192 w 1265"/>
                    <a:gd name="T194" fmla="+- 0 622 -11"/>
                    <a:gd name="T195" fmla="*/ 622 h 1265"/>
                    <a:gd name="T196" fmla="+- 0 3430 2569"/>
                    <a:gd name="T197" fmla="*/ T196 w 1265"/>
                    <a:gd name="T198" fmla="+- 0 698 -11"/>
                    <a:gd name="T199" fmla="*/ 698 h 1265"/>
                    <a:gd name="T200" fmla="+- 0 3344 2569"/>
                    <a:gd name="T201" fmla="*/ T200 w 1265"/>
                    <a:gd name="T202" fmla="+- 0 816 -11"/>
                    <a:gd name="T203" fmla="*/ 816 h 1265"/>
                    <a:gd name="T204" fmla="+- 0 3201 2569"/>
                    <a:gd name="T205" fmla="*/ T204 w 1265"/>
                    <a:gd name="T206" fmla="+- 0 863 -11"/>
                    <a:gd name="T207" fmla="*/ 863 h 1265"/>
                    <a:gd name="T208" fmla="+- 0 3059 2569"/>
                    <a:gd name="T209" fmla="*/ T208 w 1265"/>
                    <a:gd name="T210" fmla="+- 0 816 -11"/>
                    <a:gd name="T211" fmla="*/ 816 h 1265"/>
                    <a:gd name="T212" fmla="+- 0 2972 2569"/>
                    <a:gd name="T213" fmla="*/ T212 w 1265"/>
                    <a:gd name="T214" fmla="+- 0 698 -11"/>
                    <a:gd name="T215" fmla="*/ 698 h 1265"/>
                    <a:gd name="T216" fmla="+- 0 2972 2569"/>
                    <a:gd name="T217" fmla="*/ T216 w 1265"/>
                    <a:gd name="T218" fmla="+- 0 545 -11"/>
                    <a:gd name="T219" fmla="*/ 545 h 1265"/>
                    <a:gd name="T220" fmla="+- 0 3059 2569"/>
                    <a:gd name="T221" fmla="*/ T220 w 1265"/>
                    <a:gd name="T222" fmla="+- 0 427 -11"/>
                    <a:gd name="T223" fmla="*/ 427 h 1265"/>
                    <a:gd name="T224" fmla="+- 0 3201 2569"/>
                    <a:gd name="T225" fmla="*/ T224 w 1265"/>
                    <a:gd name="T226" fmla="+- 0 380 -11"/>
                    <a:gd name="T227" fmla="*/ 380 h 1265"/>
                    <a:gd name="T228" fmla="+- 0 3344 2569"/>
                    <a:gd name="T229" fmla="*/ T228 w 1265"/>
                    <a:gd name="T230" fmla="+- 0 427 -11"/>
                    <a:gd name="T231" fmla="*/ 427 h 1265"/>
                    <a:gd name="T232" fmla="+- 0 3430 2569"/>
                    <a:gd name="T233" fmla="*/ T232 w 1265"/>
                    <a:gd name="T234" fmla="+- 0 545 -11"/>
                    <a:gd name="T235" fmla="*/ 545 h 126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  <a:cxn ang="0">
                      <a:pos x="T141" y="T143"/>
                    </a:cxn>
                    <a:cxn ang="0">
                      <a:pos x="T145" y="T147"/>
                    </a:cxn>
                    <a:cxn ang="0">
                      <a:pos x="T149" y="T151"/>
                    </a:cxn>
                    <a:cxn ang="0">
                      <a:pos x="T153" y="T155"/>
                    </a:cxn>
                    <a:cxn ang="0">
                      <a:pos x="T157" y="T159"/>
                    </a:cxn>
                    <a:cxn ang="0">
                      <a:pos x="T161" y="T163"/>
                    </a:cxn>
                    <a:cxn ang="0">
                      <a:pos x="T165" y="T167"/>
                    </a:cxn>
                    <a:cxn ang="0">
                      <a:pos x="T169" y="T171"/>
                    </a:cxn>
                    <a:cxn ang="0">
                      <a:pos x="T173" y="T175"/>
                    </a:cxn>
                    <a:cxn ang="0">
                      <a:pos x="T177" y="T179"/>
                    </a:cxn>
                    <a:cxn ang="0">
                      <a:pos x="T181" y="T183"/>
                    </a:cxn>
                    <a:cxn ang="0">
                      <a:pos x="T185" y="T187"/>
                    </a:cxn>
                    <a:cxn ang="0">
                      <a:pos x="T189" y="T191"/>
                    </a:cxn>
                    <a:cxn ang="0">
                      <a:pos x="T193" y="T195"/>
                    </a:cxn>
                    <a:cxn ang="0">
                      <a:pos x="T197" y="T199"/>
                    </a:cxn>
                    <a:cxn ang="0">
                      <a:pos x="T201" y="T203"/>
                    </a:cxn>
                    <a:cxn ang="0">
                      <a:pos x="T205" y="T207"/>
                    </a:cxn>
                    <a:cxn ang="0">
                      <a:pos x="T209" y="T211"/>
                    </a:cxn>
                    <a:cxn ang="0">
                      <a:pos x="T213" y="T215"/>
                    </a:cxn>
                    <a:cxn ang="0">
                      <a:pos x="T217" y="T219"/>
                    </a:cxn>
                    <a:cxn ang="0">
                      <a:pos x="T221" y="T223"/>
                    </a:cxn>
                    <a:cxn ang="0">
                      <a:pos x="T225" y="T227"/>
                    </a:cxn>
                    <a:cxn ang="0">
                      <a:pos x="T229" y="T231"/>
                    </a:cxn>
                    <a:cxn ang="0">
                      <a:pos x="T233" y="T235"/>
                    </a:cxn>
                  </a:cxnLst>
                  <a:rect l="0" t="0" r="r" b="b"/>
                  <a:pathLst>
                    <a:path w="1265" h="1265">
                      <a:moveTo>
                        <a:pt x="1264" y="633"/>
                      </a:moveTo>
                      <a:lnTo>
                        <a:pt x="1260" y="707"/>
                      </a:lnTo>
                      <a:lnTo>
                        <a:pt x="1247" y="778"/>
                      </a:lnTo>
                      <a:lnTo>
                        <a:pt x="1227" y="846"/>
                      </a:lnTo>
                      <a:lnTo>
                        <a:pt x="1199" y="911"/>
                      </a:lnTo>
                      <a:lnTo>
                        <a:pt x="1165" y="972"/>
                      </a:lnTo>
                      <a:lnTo>
                        <a:pt x="1125" y="1028"/>
                      </a:lnTo>
                      <a:lnTo>
                        <a:pt x="1078" y="1080"/>
                      </a:lnTo>
                      <a:lnTo>
                        <a:pt x="1027" y="1126"/>
                      </a:lnTo>
                      <a:lnTo>
                        <a:pt x="970" y="1166"/>
                      </a:lnTo>
                      <a:lnTo>
                        <a:pt x="909" y="1200"/>
                      </a:lnTo>
                      <a:lnTo>
                        <a:pt x="844" y="1228"/>
                      </a:lnTo>
                      <a:lnTo>
                        <a:pt x="776" y="1248"/>
                      </a:lnTo>
                      <a:lnTo>
                        <a:pt x="705" y="1260"/>
                      </a:lnTo>
                      <a:lnTo>
                        <a:pt x="631" y="1264"/>
                      </a:lnTo>
                      <a:lnTo>
                        <a:pt x="557" y="1260"/>
                      </a:lnTo>
                      <a:lnTo>
                        <a:pt x="486" y="1247"/>
                      </a:lnTo>
                      <a:lnTo>
                        <a:pt x="418" y="1227"/>
                      </a:lnTo>
                      <a:lnTo>
                        <a:pt x="353" y="1200"/>
                      </a:lnTo>
                      <a:lnTo>
                        <a:pt x="292" y="1165"/>
                      </a:lnTo>
                      <a:lnTo>
                        <a:pt x="236" y="1125"/>
                      </a:lnTo>
                      <a:lnTo>
                        <a:pt x="184" y="1079"/>
                      </a:lnTo>
                      <a:lnTo>
                        <a:pt x="138" y="1027"/>
                      </a:lnTo>
                      <a:lnTo>
                        <a:pt x="98" y="970"/>
                      </a:lnTo>
                      <a:lnTo>
                        <a:pt x="64" y="909"/>
                      </a:lnTo>
                      <a:lnTo>
                        <a:pt x="37" y="845"/>
                      </a:lnTo>
                      <a:lnTo>
                        <a:pt x="17" y="776"/>
                      </a:lnTo>
                      <a:lnTo>
                        <a:pt x="4" y="705"/>
                      </a:lnTo>
                      <a:lnTo>
                        <a:pt x="0" y="631"/>
                      </a:lnTo>
                      <a:lnTo>
                        <a:pt x="4" y="558"/>
                      </a:lnTo>
                      <a:lnTo>
                        <a:pt x="17" y="486"/>
                      </a:lnTo>
                      <a:lnTo>
                        <a:pt x="37" y="418"/>
                      </a:lnTo>
                      <a:lnTo>
                        <a:pt x="65" y="353"/>
                      </a:lnTo>
                      <a:lnTo>
                        <a:pt x="99" y="293"/>
                      </a:lnTo>
                      <a:lnTo>
                        <a:pt x="139" y="236"/>
                      </a:lnTo>
                      <a:lnTo>
                        <a:pt x="186" y="185"/>
                      </a:lnTo>
                      <a:lnTo>
                        <a:pt x="237" y="139"/>
                      </a:lnTo>
                      <a:lnTo>
                        <a:pt x="294" y="98"/>
                      </a:lnTo>
                      <a:lnTo>
                        <a:pt x="355" y="64"/>
                      </a:lnTo>
                      <a:lnTo>
                        <a:pt x="420" y="37"/>
                      </a:lnTo>
                      <a:lnTo>
                        <a:pt x="488" y="17"/>
                      </a:lnTo>
                      <a:lnTo>
                        <a:pt x="559" y="4"/>
                      </a:lnTo>
                      <a:lnTo>
                        <a:pt x="633" y="0"/>
                      </a:lnTo>
                      <a:lnTo>
                        <a:pt x="707" y="5"/>
                      </a:lnTo>
                      <a:lnTo>
                        <a:pt x="778" y="17"/>
                      </a:lnTo>
                      <a:lnTo>
                        <a:pt x="846" y="37"/>
                      </a:lnTo>
                      <a:lnTo>
                        <a:pt x="911" y="65"/>
                      </a:lnTo>
                      <a:lnTo>
                        <a:pt x="972" y="99"/>
                      </a:lnTo>
                      <a:lnTo>
                        <a:pt x="1028" y="140"/>
                      </a:lnTo>
                      <a:lnTo>
                        <a:pt x="1080" y="186"/>
                      </a:lnTo>
                      <a:lnTo>
                        <a:pt x="1126" y="238"/>
                      </a:lnTo>
                      <a:lnTo>
                        <a:pt x="1166" y="294"/>
                      </a:lnTo>
                      <a:lnTo>
                        <a:pt x="1200" y="355"/>
                      </a:lnTo>
                      <a:lnTo>
                        <a:pt x="1228" y="420"/>
                      </a:lnTo>
                      <a:lnTo>
                        <a:pt x="1248" y="488"/>
                      </a:lnTo>
                      <a:lnTo>
                        <a:pt x="1260" y="560"/>
                      </a:lnTo>
                      <a:lnTo>
                        <a:pt x="1264" y="633"/>
                      </a:lnTo>
                      <a:close/>
                      <a:moveTo>
                        <a:pt x="1080" y="633"/>
                      </a:moveTo>
                      <a:lnTo>
                        <a:pt x="1074" y="706"/>
                      </a:lnTo>
                      <a:lnTo>
                        <a:pt x="1057" y="775"/>
                      </a:lnTo>
                      <a:lnTo>
                        <a:pt x="1030" y="839"/>
                      </a:lnTo>
                      <a:lnTo>
                        <a:pt x="993" y="898"/>
                      </a:lnTo>
                      <a:lnTo>
                        <a:pt x="948" y="950"/>
                      </a:lnTo>
                      <a:lnTo>
                        <a:pt x="896" y="994"/>
                      </a:lnTo>
                      <a:lnTo>
                        <a:pt x="837" y="1031"/>
                      </a:lnTo>
                      <a:lnTo>
                        <a:pt x="773" y="1058"/>
                      </a:lnTo>
                      <a:lnTo>
                        <a:pt x="704" y="1075"/>
                      </a:lnTo>
                      <a:lnTo>
                        <a:pt x="631" y="1080"/>
                      </a:lnTo>
                      <a:lnTo>
                        <a:pt x="559" y="1074"/>
                      </a:lnTo>
                      <a:lnTo>
                        <a:pt x="490" y="1057"/>
                      </a:lnTo>
                      <a:lnTo>
                        <a:pt x="426" y="1030"/>
                      </a:lnTo>
                      <a:lnTo>
                        <a:pt x="367" y="994"/>
                      </a:lnTo>
                      <a:lnTo>
                        <a:pt x="315" y="949"/>
                      </a:lnTo>
                      <a:lnTo>
                        <a:pt x="270" y="896"/>
                      </a:lnTo>
                      <a:lnTo>
                        <a:pt x="234" y="838"/>
                      </a:lnTo>
                      <a:lnTo>
                        <a:pt x="207" y="773"/>
                      </a:lnTo>
                      <a:lnTo>
                        <a:pt x="190" y="704"/>
                      </a:lnTo>
                      <a:lnTo>
                        <a:pt x="184" y="632"/>
                      </a:lnTo>
                      <a:lnTo>
                        <a:pt x="190" y="559"/>
                      </a:lnTo>
                      <a:lnTo>
                        <a:pt x="207" y="490"/>
                      </a:lnTo>
                      <a:lnTo>
                        <a:pt x="234" y="426"/>
                      </a:lnTo>
                      <a:lnTo>
                        <a:pt x="271" y="367"/>
                      </a:lnTo>
                      <a:lnTo>
                        <a:pt x="316" y="315"/>
                      </a:lnTo>
                      <a:lnTo>
                        <a:pt x="368" y="270"/>
                      </a:lnTo>
                      <a:lnTo>
                        <a:pt x="427" y="234"/>
                      </a:lnTo>
                      <a:lnTo>
                        <a:pt x="491" y="207"/>
                      </a:lnTo>
                      <a:lnTo>
                        <a:pt x="560" y="190"/>
                      </a:lnTo>
                      <a:lnTo>
                        <a:pt x="633" y="184"/>
                      </a:lnTo>
                      <a:lnTo>
                        <a:pt x="705" y="190"/>
                      </a:lnTo>
                      <a:lnTo>
                        <a:pt x="774" y="207"/>
                      </a:lnTo>
                      <a:lnTo>
                        <a:pt x="839" y="234"/>
                      </a:lnTo>
                      <a:lnTo>
                        <a:pt x="897" y="271"/>
                      </a:lnTo>
                      <a:lnTo>
                        <a:pt x="949" y="316"/>
                      </a:lnTo>
                      <a:lnTo>
                        <a:pt x="994" y="368"/>
                      </a:lnTo>
                      <a:lnTo>
                        <a:pt x="1031" y="427"/>
                      </a:lnTo>
                      <a:lnTo>
                        <a:pt x="1058" y="491"/>
                      </a:lnTo>
                      <a:lnTo>
                        <a:pt x="1074" y="560"/>
                      </a:lnTo>
                      <a:lnTo>
                        <a:pt x="1080" y="633"/>
                      </a:lnTo>
                      <a:close/>
                      <a:moveTo>
                        <a:pt x="873" y="632"/>
                      </a:moveTo>
                      <a:lnTo>
                        <a:pt x="861" y="709"/>
                      </a:lnTo>
                      <a:lnTo>
                        <a:pt x="827" y="775"/>
                      </a:lnTo>
                      <a:lnTo>
                        <a:pt x="775" y="827"/>
                      </a:lnTo>
                      <a:lnTo>
                        <a:pt x="708" y="861"/>
                      </a:lnTo>
                      <a:lnTo>
                        <a:pt x="632" y="874"/>
                      </a:lnTo>
                      <a:lnTo>
                        <a:pt x="556" y="861"/>
                      </a:lnTo>
                      <a:lnTo>
                        <a:pt x="490" y="827"/>
                      </a:lnTo>
                      <a:lnTo>
                        <a:pt x="437" y="775"/>
                      </a:lnTo>
                      <a:lnTo>
                        <a:pt x="403" y="709"/>
                      </a:lnTo>
                      <a:lnTo>
                        <a:pt x="391" y="632"/>
                      </a:lnTo>
                      <a:lnTo>
                        <a:pt x="403" y="556"/>
                      </a:lnTo>
                      <a:lnTo>
                        <a:pt x="437" y="490"/>
                      </a:lnTo>
                      <a:lnTo>
                        <a:pt x="490" y="438"/>
                      </a:lnTo>
                      <a:lnTo>
                        <a:pt x="556" y="403"/>
                      </a:lnTo>
                      <a:lnTo>
                        <a:pt x="632" y="391"/>
                      </a:lnTo>
                      <a:lnTo>
                        <a:pt x="708" y="403"/>
                      </a:lnTo>
                      <a:lnTo>
                        <a:pt x="775" y="438"/>
                      </a:lnTo>
                      <a:lnTo>
                        <a:pt x="827" y="490"/>
                      </a:lnTo>
                      <a:lnTo>
                        <a:pt x="861" y="556"/>
                      </a:lnTo>
                      <a:lnTo>
                        <a:pt x="873" y="632"/>
                      </a:lnTo>
                      <a:close/>
                    </a:path>
                  </a:pathLst>
                </a:custGeom>
                <a:noFill/>
                <a:ln w="3861">
                  <a:solidFill>
                    <a:srgbClr val="4174B9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upright="1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>
                    <a:latin typeface="+mj-lt"/>
                  </a:endParaRPr>
                </a:p>
              </p:txBody>
            </p:sp>
            <p:pic>
              <p:nvPicPr>
                <p:cNvPr id="8208" name="Picture 44"/>
                <p:cNvPicPr>
                  <a:picLocks noChangeAspect="1" noChangeArrowheads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86" y="506"/>
                  <a:ext cx="230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09" name="Picture 45"/>
                <p:cNvPicPr>
                  <a:picLocks noChangeAspect="1" noChangeArrowheads="1"/>
                </p:cNvPicPr>
                <p:nvPr/>
              </p:nvPicPr>
              <p:blipFill>
                <a:blip r:embed="rId3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66" y="-40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10" name="Picture 46"/>
                <p:cNvPicPr>
                  <a:picLocks noChangeAspect="1" noChangeArrowheads="1"/>
                </p:cNvPicPr>
                <p:nvPr/>
              </p:nvPicPr>
              <p:blipFill>
                <a:blip r:embed="rId3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66" y="1224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11" name="Picture 47"/>
                <p:cNvPicPr>
                  <a:picLocks noChangeAspect="1" noChangeArrowheads="1"/>
                </p:cNvPicPr>
                <p:nvPr/>
              </p:nvPicPr>
              <p:blipFill>
                <a:blip r:embed="rId3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66" y="353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12" name="Picture 48"/>
                <p:cNvPicPr>
                  <a:picLocks noChangeAspect="1" noChangeArrowheads="1"/>
                </p:cNvPicPr>
                <p:nvPr/>
              </p:nvPicPr>
              <p:blipFill>
                <a:blip r:embed="rId3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81" y="193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13" name="Picture 49"/>
                <p:cNvPicPr>
                  <a:picLocks noChangeAspect="1" noChangeArrowheads="1"/>
                </p:cNvPicPr>
                <p:nvPr/>
              </p:nvPicPr>
              <p:blipFill>
                <a:blip r:embed="rId3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81" y="412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14" name="Picture 50"/>
                <p:cNvPicPr>
                  <a:picLocks noChangeAspect="1" noChangeArrowheads="1"/>
                </p:cNvPicPr>
                <p:nvPr/>
              </p:nvPicPr>
              <p:blipFill>
                <a:blip r:embed="rId3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91" y="742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15" name="Picture 51"/>
                <p:cNvPicPr>
                  <a:picLocks noChangeAspect="1" noChangeArrowheads="1"/>
                </p:cNvPicPr>
                <p:nvPr/>
              </p:nvPicPr>
              <p:blipFill>
                <a:blip r:embed="rId3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50" y="186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16" name="Picture 52"/>
                <p:cNvPicPr>
                  <a:picLocks noChangeAspect="1" noChangeArrowheads="1"/>
                </p:cNvPicPr>
                <p:nvPr/>
              </p:nvPicPr>
              <p:blipFill>
                <a:blip r:embed="rId4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94" y="1002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17" name="Picture 53"/>
                <p:cNvPicPr>
                  <a:picLocks noChangeAspect="1" noChangeArrowheads="1"/>
                </p:cNvPicPr>
                <p:nvPr/>
              </p:nvPicPr>
              <p:blipFill>
                <a:blip r:embed="rId3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52" y="433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18" name="Picture 54"/>
                <p:cNvPicPr>
                  <a:picLocks noChangeAspect="1" noChangeArrowheads="1"/>
                </p:cNvPicPr>
                <p:nvPr/>
              </p:nvPicPr>
              <p:blipFill>
                <a:blip r:embed="rId4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50" y="999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19" name="Picture 55"/>
                <p:cNvPicPr>
                  <a:picLocks noChangeAspect="1" noChangeArrowheads="1"/>
                </p:cNvPicPr>
                <p:nvPr/>
              </p:nvPicPr>
              <p:blipFill>
                <a:blip r:embed="rId3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70" y="787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20" name="Picture 56"/>
                <p:cNvPicPr>
                  <a:picLocks noChangeAspect="1" noChangeArrowheads="1"/>
                </p:cNvPicPr>
                <p:nvPr/>
              </p:nvPicPr>
              <p:blipFill>
                <a:blip r:embed="rId3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66" y="833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21" name="Picture 57"/>
                <p:cNvPicPr>
                  <a:picLocks noChangeAspect="1" noChangeArrowheads="1"/>
                </p:cNvPicPr>
                <p:nvPr/>
              </p:nvPicPr>
              <p:blipFill>
                <a:blip r:embed="rId4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60" y="571"/>
                  <a:ext cx="383" cy="1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59" name="Text Box 5676"/>
                <p:cNvSpPr txBox="1">
                  <a:spLocks noChangeArrowheads="1"/>
                </p:cNvSpPr>
                <p:nvPr/>
              </p:nvSpPr>
              <p:spPr bwMode="auto">
                <a:xfrm>
                  <a:off x="3090" y="535"/>
                  <a:ext cx="227" cy="1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upright="1"/>
                <a:lstStyle/>
                <a:p>
                  <a:pPr eaLnBrk="1" fontAlgn="auto" hangingPunct="1">
                    <a:spcBef>
                      <a:spcPts val="45"/>
                    </a:spcBef>
                    <a:spcAft>
                      <a:spcPts val="0"/>
                    </a:spcAft>
                    <a:defRPr/>
                  </a:pPr>
                  <a:r>
                    <a:rPr lang="vi-VN" dirty="0">
                      <a:latin typeface="+mj-lt"/>
                      <a:ea typeface="Times New Roman" panose="02020603050405020304" pitchFamily="18" charset="0"/>
                    </a:rPr>
                    <a:t>+12</a:t>
                  </a:r>
                </a:p>
              </p:txBody>
            </p:sp>
          </p:grpSp>
        </p:grpSp>
        <p:sp>
          <p:nvSpPr>
            <p:cNvPr id="8203" name="Rectangle 73"/>
            <p:cNvSpPr>
              <a:spLocks noChangeArrowheads="1"/>
            </p:cNvSpPr>
            <p:nvPr/>
          </p:nvSpPr>
          <p:spPr bwMode="auto">
            <a:xfrm>
              <a:off x="-1153894" y="5920357"/>
              <a:ext cx="8287478" cy="369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49225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tabLst>
                  <a:tab pos="2728913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272891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272891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27289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27289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27289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27289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27289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27289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ts val="438"/>
                </a:spcBef>
                <a:buFontTx/>
                <a:buNone/>
              </a:pPr>
              <a:r>
                <a:rPr lang="vi-VN" altLang="vi-VN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 tử magnesium (Mg)	  </a:t>
              </a:r>
              <a:r>
                <a:rPr lang="en-US" altLang="vi-VN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r>
                <a:rPr lang="vi-VN" altLang="vi-VN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Ion magnesium (Mg</a:t>
              </a:r>
              <a:r>
                <a:rPr lang="en-US" altLang="vi-VN" sz="1800" baseline="30000">
                  <a:latin typeface="Times New Roman" panose="02020603050405020304" pitchFamily="18" charset="0"/>
                  <a:cs typeface="Times New Roman" panose="02020603050405020304" pitchFamily="18" charset="0"/>
                </a:rPr>
                <a:t>2+</a:t>
              </a:r>
              <a:r>
                <a:rPr lang="en-US" altLang="vi-VN" sz="800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altLang="vi-VN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vi-VN" altLang="vi-VN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340945" y="4839586"/>
              <a:ext cx="1006849" cy="346173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j-lt"/>
                </a:rPr>
                <a:t> </a:t>
              </a:r>
              <a:r>
                <a:rPr lang="vi-VN" dirty="0">
                  <a:latin typeface="+mj-lt"/>
                </a:rPr>
                <a:t>+</a:t>
              </a:r>
              <a:r>
                <a:rPr lang="en-US" dirty="0">
                  <a:latin typeface="+mj-lt"/>
                </a:rPr>
                <a:t>    </a:t>
              </a:r>
              <a:r>
                <a:rPr lang="vi-VN" dirty="0">
                  <a:latin typeface="+mj-lt"/>
                </a:rPr>
                <a:t>2e</a:t>
              </a:r>
            </a:p>
          </p:txBody>
        </p:sp>
      </p:grpSp>
      <p:sp>
        <p:nvSpPr>
          <p:cNvPr id="78" name="Rectangle 77"/>
          <p:cNvSpPr/>
          <p:nvPr/>
        </p:nvSpPr>
        <p:spPr>
          <a:xfrm>
            <a:off x="2582863" y="6251575"/>
            <a:ext cx="1089025" cy="368300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b="1" dirty="0">
                <a:latin typeface="+mj-lt"/>
              </a:rPr>
              <a:t>Hình 6.2 </a:t>
            </a:r>
          </a:p>
        </p:txBody>
      </p:sp>
      <p:sp>
        <p:nvSpPr>
          <p:cNvPr id="80" name="Text Box 5723"/>
          <p:cNvSpPr txBox="1">
            <a:spLocks noChangeArrowheads="1"/>
          </p:cNvSpPr>
          <p:nvPr/>
        </p:nvSpPr>
        <p:spPr bwMode="auto">
          <a:xfrm>
            <a:off x="4887913" y="1968500"/>
            <a:ext cx="504825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upright="1"/>
          <a:lstStyle/>
          <a:p>
            <a:pPr eaLnBrk="1" fontAlgn="auto" hangingPunct="1">
              <a:spcBef>
                <a:spcPts val="45"/>
              </a:spcBef>
              <a:spcAft>
                <a:spcPts val="0"/>
              </a:spcAft>
              <a:defRPr/>
            </a:pPr>
            <a:r>
              <a:rPr lang="vi-VN" dirty="0">
                <a:latin typeface="+mj-lt"/>
                <a:ea typeface="Times New Roman" panose="02020603050405020304" pitchFamily="18" charset="0"/>
              </a:rPr>
              <a:t>+11</a:t>
            </a:r>
          </a:p>
        </p:txBody>
      </p:sp>
      <p:sp>
        <p:nvSpPr>
          <p:cNvPr id="81" name="Text Box 5676"/>
          <p:cNvSpPr txBox="1">
            <a:spLocks noChangeArrowheads="1"/>
          </p:cNvSpPr>
          <p:nvPr/>
        </p:nvSpPr>
        <p:spPr bwMode="auto">
          <a:xfrm>
            <a:off x="4876800" y="4495800"/>
            <a:ext cx="4032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upright="1"/>
          <a:lstStyle/>
          <a:p>
            <a:pPr eaLnBrk="1" fontAlgn="auto" hangingPunct="1">
              <a:spcBef>
                <a:spcPts val="45"/>
              </a:spcBef>
              <a:spcAft>
                <a:spcPts val="0"/>
              </a:spcAft>
              <a:defRPr/>
            </a:pPr>
            <a:r>
              <a:rPr lang="vi-VN" sz="1600" dirty="0">
                <a:latin typeface="+mj-lt"/>
                <a:ea typeface="Times New Roman" panose="02020603050405020304" pitchFamily="18" charset="0"/>
              </a:rPr>
              <a:t>+12</a:t>
            </a:r>
          </a:p>
        </p:txBody>
      </p:sp>
    </p:spTree>
    <p:extLst>
      <p:ext uri="{BB962C8B-B14F-4D97-AF65-F5344CB8AC3E}">
        <p14:creationId xmlns:p14="http://schemas.microsoft.com/office/powerpoint/2010/main" val="341429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8" grpId="0" animBg="1"/>
      <p:bldP spid="80" grpId="0"/>
      <p:bldP spid="8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290" y="339634"/>
            <a:ext cx="10515600" cy="679268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ion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4137" y="51407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923290" y="1132516"/>
            <a:ext cx="10140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spc="-1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Thí</a:t>
            </a:r>
            <a:r>
              <a:rPr lang="vi-VN" sz="2400" b="1" spc="-7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1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nghiệm</a:t>
            </a:r>
            <a:r>
              <a:rPr lang="vi-VN" sz="2400" b="1" spc="-7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1:</a:t>
            </a:r>
            <a:r>
              <a:rPr lang="vi-VN" sz="2400" b="1" spc="-6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Khả</a:t>
            </a:r>
            <a:r>
              <a:rPr lang="vi-VN" sz="2400" b="1" spc="-6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vi-VN" sz="2400" b="1" spc="-6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hoà</a:t>
            </a:r>
            <a:r>
              <a:rPr lang="vi-VN" sz="2400" b="1" spc="-6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tan</a:t>
            </a:r>
            <a:r>
              <a:rPr lang="vi-VN" sz="2400" b="1" spc="-6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spc="-6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vi-VN" sz="2400" b="1" spc="-6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vi-VN" sz="2400" b="1" spc="-6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vi-VN" sz="2400" b="1" spc="-6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khả</a:t>
            </a:r>
            <a:r>
              <a:rPr lang="vi-VN" sz="2400" b="1" spc="-6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vi-VN" sz="2400" b="1" spc="-6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vi-VN" sz="2400" b="1" spc="-6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vi-VN" sz="2400" b="1" spc="-28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vi-VN" sz="2400" b="1" spc="-6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muối</a:t>
            </a:r>
            <a:r>
              <a:rPr lang="vi-VN" sz="2400" b="1" spc="-6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ăn,</a:t>
            </a:r>
            <a:r>
              <a:rPr lang="vi-VN" sz="2400" b="1" spc="-6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vi-VN" sz="2400" b="1" spc="-6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tinh</a:t>
            </a:r>
            <a:r>
              <a:rPr lang="vi-VN" sz="2400" b="1" spc="-6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vi-VN" sz="2400" b="1" spc="-6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(saccharose)</a:t>
            </a:r>
            <a:endParaRPr lang="en-US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3086" name="Table 3085"/>
          <p:cNvGraphicFramePr>
            <a:graphicFrameLocks noGrp="1"/>
          </p:cNvGraphicFramePr>
          <p:nvPr/>
        </p:nvGraphicFramePr>
        <p:xfrm>
          <a:off x="6785607" y="3353838"/>
          <a:ext cx="4931775" cy="218702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95959">
                  <a:extLst>
                    <a:ext uri="{9D8B030D-6E8A-4147-A177-3AD203B41FA5}">
                      <a16:colId xmlns:a16="http://schemas.microsoft.com/office/drawing/2014/main" val="1280723988"/>
                    </a:ext>
                  </a:extLst>
                </a:gridCol>
                <a:gridCol w="1217908">
                  <a:extLst>
                    <a:ext uri="{9D8B030D-6E8A-4147-A177-3AD203B41FA5}">
                      <a16:colId xmlns:a16="http://schemas.microsoft.com/office/drawing/2014/main" val="2618896445"/>
                    </a:ext>
                  </a:extLst>
                </a:gridCol>
                <a:gridCol w="1217908">
                  <a:extLst>
                    <a:ext uri="{9D8B030D-6E8A-4147-A177-3AD203B41FA5}">
                      <a16:colId xmlns:a16="http://schemas.microsoft.com/office/drawing/2014/main" val="120677257"/>
                    </a:ext>
                  </a:extLst>
                </a:gridCol>
              </a:tblGrid>
              <a:tr h="721773">
                <a:tc>
                  <a:txBody>
                    <a:bodyPr/>
                    <a:lstStyle/>
                    <a:p>
                      <a:pPr marL="0" marR="16383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Tính</a:t>
                      </a:r>
                      <a:r>
                        <a:rPr lang="vi-VN" sz="2400" spc="-15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chất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Muối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Đường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518764"/>
                  </a:ext>
                </a:extLst>
              </a:tr>
              <a:tr h="732625">
                <a:tc>
                  <a:txBody>
                    <a:bodyPr/>
                    <a:lstStyle/>
                    <a:p>
                      <a:pPr marL="0" marR="133350" algn="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vi-VN" sz="2400" spc="-15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Tan</a:t>
                      </a:r>
                      <a:r>
                        <a:rPr lang="vi-VN" sz="2400" spc="-9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vi-VN" sz="2400" spc="-15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trong</a:t>
                      </a:r>
                      <a:r>
                        <a:rPr lang="vi-VN" sz="2400" spc="-85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vi-VN" sz="2400" spc="-15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nước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953198"/>
                  </a:ext>
                </a:extLst>
              </a:tr>
              <a:tr h="732625">
                <a:tc>
                  <a:txBody>
                    <a:bodyPr/>
                    <a:lstStyle/>
                    <a:p>
                      <a:pPr marL="0" marR="156845" algn="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Dẫn</a:t>
                      </a:r>
                      <a:r>
                        <a:rPr lang="vi-VN" sz="2400" spc="-35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điện</a:t>
                      </a:r>
                      <a:r>
                        <a:rPr lang="vi-VN" sz="2400" spc="-35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được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52738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843697" y="2623314"/>
            <a:ext cx="2815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Kết quả thí nghiệm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3671414" y="2385371"/>
            <a:ext cx="3267268" cy="1712797"/>
            <a:chOff x="949" y="185"/>
            <a:chExt cx="2842" cy="1611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9" y="185"/>
              <a:ext cx="2842" cy="16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3" y="1192"/>
              <a:ext cx="541" cy="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1146" y="499"/>
              <a:ext cx="294" cy="27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444137" y="2364871"/>
            <a:ext cx="3227277" cy="1701272"/>
            <a:chOff x="4449" y="185"/>
            <a:chExt cx="2842" cy="1611"/>
          </a:xfrm>
        </p:grpSpPr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8" y="185"/>
              <a:ext cx="2842" cy="16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1" y="1192"/>
              <a:ext cx="541" cy="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Line 13"/>
            <p:cNvSpPr>
              <a:spLocks noChangeShapeType="1"/>
            </p:cNvSpPr>
            <p:nvPr/>
          </p:nvSpPr>
          <p:spPr bwMode="auto">
            <a:xfrm>
              <a:off x="4618" y="499"/>
              <a:ext cx="294" cy="27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0" name="Picture 19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412" y="4549785"/>
            <a:ext cx="2010601" cy="194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581" y="4682391"/>
            <a:ext cx="1872770" cy="1813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308502" y="5713682"/>
            <a:ext cx="1171271" cy="782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1270" indent="7620">
              <a:lnSpc>
                <a:spcPct val="90000"/>
              </a:lnSpc>
              <a:spcBef>
                <a:spcPts val="25"/>
              </a:spcBef>
              <a:spcAft>
                <a:spcPts val="800"/>
              </a:spcAft>
            </a:pPr>
            <a:r>
              <a:rPr lang="en-US" sz="2000" spc="-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Dung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000" spc="-20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spc="-15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nước</a:t>
            </a:r>
            <a:r>
              <a:rPr lang="en-US" sz="2000" spc="-8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spc="-15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muối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4828956" y="5786438"/>
            <a:ext cx="1352134" cy="508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indent="32385">
              <a:lnSpc>
                <a:spcPct val="90000"/>
              </a:lnSpc>
              <a:spcBef>
                <a:spcPts val="25"/>
              </a:spcBef>
              <a:spcAft>
                <a:spcPts val="800"/>
              </a:spcAft>
            </a:pPr>
            <a:r>
              <a:rPr lang="en-US" sz="2000" spc="-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Dung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000" spc="-20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nước</a:t>
            </a:r>
            <a:r>
              <a:rPr lang="en-US" sz="2000" spc="-5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88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3" grpId="0"/>
      <p:bldP spid="24" grpId="0"/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290" y="339634"/>
            <a:ext cx="10515600" cy="679268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ion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4137" y="51407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168648" y="2572466"/>
            <a:ext cx="2815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Kết quả thí nghiệm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84663" y="1121681"/>
            <a:ext cx="98232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vi-VN" sz="2400" b="1" spc="-9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vi-VN" sz="2400" b="1" spc="-9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vi-VN" sz="2400" b="1" spc="-9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vi-VN" sz="2400" b="1" spc="-9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vi-VN" sz="2400" b="1" spc="-9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vi-VN" sz="2400" b="1" spc="-9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b="1" spc="-9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vi-VN" sz="2400" b="1" spc="-9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400" b="1" spc="-9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2400" b="1" spc="-9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vi-VN" sz="2400" b="1" spc="-28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vi-VN" sz="2400" b="1" spc="-6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(saccharose)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8008481" y="3368608"/>
            <a:ext cx="3683544" cy="1453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7000"/>
              </a:lnSpc>
            </a:pPr>
            <a:r>
              <a:rPr lang="vi-VN" sz="2400" dirty="0">
                <a:latin typeface="Times New Roman" panose="02020603050405020304" pitchFamily="18" charset="0"/>
                <a:ea typeface="Segoe UI" panose="020B0502040204020203" pitchFamily="34" charset="0"/>
              </a:rPr>
              <a:t>Muối bền nhiệt h</a:t>
            </a:r>
            <a:r>
              <a:rPr lang="en-US" sz="2400" dirty="0">
                <a:latin typeface="Times New Roman" panose="02020603050405020304" pitchFamily="18" charset="0"/>
                <a:ea typeface="Segoe UI" panose="020B0502040204020203" pitchFamily="34" charset="0"/>
              </a:rPr>
              <a:t>ơ</a:t>
            </a:r>
            <a:r>
              <a:rPr lang="vi-VN" sz="2400" dirty="0">
                <a:latin typeface="Times New Roman" panose="02020603050405020304" pitchFamily="18" charset="0"/>
                <a:ea typeface="Segoe UI" panose="020B0502040204020203" pitchFamily="34" charset="0"/>
              </a:rPr>
              <a:t>n đường, ống nghiệm 2 có sự tạo thành chất mới.</a:t>
            </a:r>
            <a:endParaRPr lang="en-US" sz="240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2029777" y="2262030"/>
            <a:ext cx="4894668" cy="1723475"/>
            <a:chOff x="1264" y="269"/>
            <a:chExt cx="3965" cy="1818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3" y="269"/>
              <a:ext cx="1872" cy="18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Line 4"/>
            <p:cNvSpPr>
              <a:spLocks noChangeShapeType="1"/>
            </p:cNvSpPr>
            <p:nvPr/>
          </p:nvSpPr>
          <p:spPr bwMode="auto">
            <a:xfrm>
              <a:off x="1304" y="348"/>
              <a:ext cx="283" cy="69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4" y="269"/>
              <a:ext cx="1914" cy="18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9" y="1495"/>
              <a:ext cx="541" cy="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1753405" y="4347617"/>
            <a:ext cx="2826649" cy="2012581"/>
            <a:chOff x="5800" y="-1881"/>
            <a:chExt cx="2154" cy="1818"/>
          </a:xfrm>
        </p:grpSpPr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64" y="-1881"/>
              <a:ext cx="1826" cy="18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5805" y="-1800"/>
              <a:ext cx="454" cy="69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058" name="Picture 1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14" y="-656"/>
              <a:ext cx="541" cy="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8" name="image696.pn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561530" y="4454010"/>
            <a:ext cx="2362915" cy="181181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42923" y="1997060"/>
            <a:ext cx="10936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78568" y="4084678"/>
            <a:ext cx="2005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68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13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43692" y="602100"/>
          <a:ext cx="11926388" cy="6047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952">
                  <a:extLst>
                    <a:ext uri="{9D8B030D-6E8A-4147-A177-3AD203B41FA5}">
                      <a16:colId xmlns:a16="http://schemas.microsoft.com/office/drawing/2014/main" val="2294430934"/>
                    </a:ext>
                  </a:extLst>
                </a:gridCol>
                <a:gridCol w="1709244">
                  <a:extLst>
                    <a:ext uri="{9D8B030D-6E8A-4147-A177-3AD203B41FA5}">
                      <a16:colId xmlns:a16="http://schemas.microsoft.com/office/drawing/2014/main" val="3894047214"/>
                    </a:ext>
                  </a:extLst>
                </a:gridCol>
                <a:gridCol w="3200015">
                  <a:extLst>
                    <a:ext uri="{9D8B030D-6E8A-4147-A177-3AD203B41FA5}">
                      <a16:colId xmlns:a16="http://schemas.microsoft.com/office/drawing/2014/main" val="3468744794"/>
                    </a:ext>
                  </a:extLst>
                </a:gridCol>
                <a:gridCol w="4284617">
                  <a:extLst>
                    <a:ext uri="{9D8B030D-6E8A-4147-A177-3AD203B41FA5}">
                      <a16:colId xmlns:a16="http://schemas.microsoft.com/office/drawing/2014/main" val="2933414003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1592089709"/>
                    </a:ext>
                  </a:extLst>
                </a:gridCol>
              </a:tblGrid>
              <a:tr h="6384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STT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Tên thí nghiệm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Dụng cụ và hóa chất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Tiến hành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Kết quả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668538"/>
                  </a:ext>
                </a:extLst>
              </a:tr>
              <a:tr h="27746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1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kern="1200" spc="-5" dirty="0">
                          <a:effectLst/>
                          <a:latin typeface="+mj-lt"/>
                        </a:rPr>
                        <a:t>Khả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năng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hoà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tan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trong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nước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và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khả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năng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dẫn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điện</a:t>
                      </a:r>
                      <a:r>
                        <a:rPr lang="vi-VN" sz="2000" kern="1200" spc="-28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của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muối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ăn,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đường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tinh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luyện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(saccharose)</a:t>
                      </a:r>
                      <a:endParaRPr lang="en-US" sz="2000" dirty="0"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8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tabLst>
                          <a:tab pos="932180" algn="l"/>
                        </a:tabLs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*Dụng cụ: cốc</a:t>
                      </a:r>
                      <a:r>
                        <a:rPr lang="vi-VN" sz="2000" spc="-5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thuỷ</a:t>
                      </a:r>
                      <a:r>
                        <a:rPr lang="vi-VN" sz="20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tinh</a:t>
                      </a:r>
                      <a:r>
                        <a:rPr lang="vi-VN" sz="2000" spc="-5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250</a:t>
                      </a:r>
                      <a:r>
                        <a:rPr lang="vi-VN" sz="20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ml,</a:t>
                      </a:r>
                      <a:r>
                        <a:rPr lang="vi-VN" sz="20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2</a:t>
                      </a:r>
                      <a:r>
                        <a:rPr lang="vi-VN" sz="20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cốc </a:t>
                      </a:r>
                      <a:r>
                        <a:rPr lang="vi-VN" sz="2000" spc="-28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thuỷ tinh 100 ml đánh số 1 và 2, dụng cụ thử khả năng dẫn điện</a:t>
                      </a:r>
                      <a:r>
                        <a:rPr lang="vi-VN" sz="2000" spc="-28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của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dung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dịch,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thìa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lấy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hoá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chất.</a:t>
                      </a:r>
                      <a:endParaRPr lang="en-US" sz="2000" dirty="0"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ct val="108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tabLst>
                          <a:tab pos="932180" algn="l"/>
                        </a:tabLst>
                      </a:pPr>
                      <a:r>
                        <a:rPr lang="vi-VN" sz="2000" spc="-65" dirty="0">
                          <a:effectLst/>
                          <a:latin typeface="+mj-lt"/>
                        </a:rPr>
                        <a:t>* Hóa chất: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muối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ăn,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đường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tinh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luyện</a:t>
                      </a:r>
                      <a:r>
                        <a:rPr lang="en-US" sz="2000" dirty="0">
                          <a:effectLst/>
                          <a:latin typeface="+mj-lt"/>
                        </a:rPr>
                        <a:t>,</a:t>
                      </a:r>
                      <a:r>
                        <a:rPr lang="en-US" sz="2000" baseline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0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" marR="0" algn="just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vi-VN" sz="2000" b="1" i="1" kern="1200" dirty="0">
                          <a:effectLst/>
                          <a:latin typeface="+mj-lt"/>
                        </a:rPr>
                        <a:t>Bước 1</a:t>
                      </a:r>
                      <a:r>
                        <a:rPr lang="vi-VN" sz="2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 </a:t>
                      </a:r>
                      <a:r>
                        <a:rPr lang="en-US" sz="20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0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0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2000" kern="12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cốc</a:t>
                      </a:r>
                      <a:endParaRPr lang="en-US" sz="2000" kern="1200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" marR="0" algn="just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Cốc</a:t>
                      </a:r>
                      <a:r>
                        <a:rPr lang="en-US" sz="20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1: </a:t>
                      </a:r>
                      <a:r>
                        <a:rPr lang="en-US" sz="2000" kern="12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US" sz="20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2000" kern="12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en-US" sz="20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muối</a:t>
                      </a:r>
                      <a:endParaRPr lang="en-US" sz="2000" kern="1200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" marR="0" algn="just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Cốc</a:t>
                      </a:r>
                      <a:r>
                        <a:rPr lang="en-US" sz="20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2: </a:t>
                      </a:r>
                      <a:r>
                        <a:rPr lang="en-US" sz="2000" kern="12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US" sz="20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2000" kern="12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en-US" sz="20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" marR="0" algn="just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vi-VN" sz="2000" b="1" i="1" kern="1200" spc="-15" dirty="0">
                          <a:effectLst/>
                          <a:latin typeface="+mj-lt"/>
                        </a:rPr>
                        <a:t>Bước</a:t>
                      </a:r>
                      <a:r>
                        <a:rPr lang="vi-VN" sz="2000" b="1" i="1" kern="12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b="1" i="1" kern="1200" spc="-15" dirty="0">
                          <a:effectLst/>
                          <a:latin typeface="+mj-lt"/>
                        </a:rPr>
                        <a:t>2</a:t>
                      </a:r>
                      <a:r>
                        <a:rPr lang="vi-VN" sz="2000" kern="1200" spc="-15" dirty="0">
                          <a:effectLst/>
                          <a:latin typeface="+mj-lt"/>
                        </a:rPr>
                        <a:t>:</a:t>
                      </a:r>
                      <a:r>
                        <a:rPr lang="vi-VN" sz="2000" kern="12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15" dirty="0">
                          <a:effectLst/>
                          <a:latin typeface="+mj-lt"/>
                        </a:rPr>
                        <a:t>Khuấy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15" dirty="0">
                          <a:effectLst/>
                          <a:latin typeface="+mj-lt"/>
                        </a:rPr>
                        <a:t>nhẹ</a:t>
                      </a:r>
                      <a:r>
                        <a:rPr lang="en-US" sz="2000" kern="1200" spc="-60" dirty="0">
                          <a:effectLst/>
                          <a:latin typeface="+mj-lt"/>
                        </a:rPr>
                        <a:t>,</a:t>
                      </a:r>
                      <a:r>
                        <a:rPr lang="en-US" sz="2000" kern="1200" spc="-60" baseline="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10" dirty="0">
                          <a:effectLst/>
                          <a:latin typeface="+mj-lt"/>
                        </a:rPr>
                        <a:t>quan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10" dirty="0">
                          <a:effectLst/>
                          <a:latin typeface="+mj-lt"/>
                        </a:rPr>
                        <a:t>sát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10" dirty="0">
                          <a:effectLst/>
                          <a:latin typeface="+mj-lt"/>
                        </a:rPr>
                        <a:t>hiện</a:t>
                      </a:r>
                      <a:r>
                        <a:rPr lang="vi-VN" sz="2000" kern="12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10" dirty="0">
                          <a:effectLst/>
                          <a:latin typeface="+mj-lt"/>
                        </a:rPr>
                        <a:t>tượng</a:t>
                      </a:r>
                      <a:endParaRPr lang="en-US" sz="2000" dirty="0">
                        <a:effectLst/>
                        <a:latin typeface="+mj-lt"/>
                      </a:endParaRPr>
                    </a:p>
                    <a:p>
                      <a:pPr marL="635" marR="0" algn="just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vi-VN" sz="2000" b="1" i="1" kern="1200" spc="-5" dirty="0">
                          <a:effectLst/>
                          <a:latin typeface="+mj-lt"/>
                        </a:rPr>
                        <a:t>Bước</a:t>
                      </a:r>
                      <a:r>
                        <a:rPr lang="vi-VN" sz="2000" b="1" i="1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b="1" i="1" kern="1200" spc="-5" dirty="0">
                          <a:effectLst/>
                          <a:latin typeface="+mj-lt"/>
                        </a:rPr>
                        <a:t>3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: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Đặt</a:t>
                      </a:r>
                      <a:r>
                        <a:rPr lang="vi-VN" sz="2000" kern="12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dụng</a:t>
                      </a:r>
                      <a:r>
                        <a:rPr lang="vi-VN" sz="2000" kern="12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cụ</a:t>
                      </a:r>
                      <a:r>
                        <a:rPr lang="vi-VN" sz="2000" kern="12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thử</a:t>
                      </a:r>
                      <a:r>
                        <a:rPr lang="vi-VN" sz="2000" kern="12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khả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năng</a:t>
                      </a:r>
                      <a:r>
                        <a:rPr lang="vi-VN" sz="2000" kern="12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dẫn</a:t>
                      </a:r>
                      <a:r>
                        <a:rPr lang="vi-VN" sz="2000" kern="12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điện</a:t>
                      </a:r>
                      <a:r>
                        <a:rPr lang="vi-VN" sz="2000" kern="12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vào</a:t>
                      </a:r>
                      <a:r>
                        <a:rPr lang="vi-VN" sz="2000" kern="12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từng</a:t>
                      </a:r>
                      <a:r>
                        <a:rPr lang="vi-VN" sz="2000" kern="12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cốc,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quan</a:t>
                      </a:r>
                      <a:r>
                        <a:rPr lang="vi-VN" sz="2000" kern="12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sát</a:t>
                      </a:r>
                      <a:r>
                        <a:rPr lang="vi-VN" sz="2000" kern="1200" spc="-28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khả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năng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dẫn</a:t>
                      </a:r>
                      <a:r>
                        <a:rPr lang="vi-VN" sz="2000" kern="12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điện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của</a:t>
                      </a:r>
                      <a:r>
                        <a:rPr lang="vi-VN" sz="2000" kern="12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từng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dung</a:t>
                      </a:r>
                      <a:r>
                        <a:rPr lang="vi-VN" sz="2000" kern="12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dịch</a:t>
                      </a:r>
                      <a:r>
                        <a:rPr lang="en-US" sz="2000" kern="1200" dirty="0">
                          <a:effectLst/>
                          <a:latin typeface="+mj-lt"/>
                        </a:rPr>
                        <a:t>.</a:t>
                      </a:r>
                      <a:endParaRPr lang="en-US" sz="2000" dirty="0"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852895"/>
                  </a:ext>
                </a:extLst>
              </a:tr>
              <a:tr h="262076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</a:pPr>
                      <a:r>
                        <a:rPr lang="vi-VN" sz="2000" kern="1200" spc="-5" dirty="0">
                          <a:effectLst/>
                          <a:latin typeface="+mj-lt"/>
                        </a:rPr>
                        <a:t>So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sánh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khả</a:t>
                      </a:r>
                      <a:r>
                        <a:rPr lang="vi-VN" sz="2000" kern="1200" spc="-9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năng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bền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nhiệt</a:t>
                      </a:r>
                      <a:r>
                        <a:rPr lang="vi-VN" sz="2000" kern="1200" spc="-9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của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muối</a:t>
                      </a:r>
                      <a:r>
                        <a:rPr lang="vi-VN" sz="2000" kern="1200" spc="-9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và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đường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tinh</a:t>
                      </a:r>
                      <a:r>
                        <a:rPr lang="vi-VN" sz="2000" kern="1200" spc="-28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luyện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(saccharose)</a:t>
                      </a:r>
                      <a:endParaRPr lang="en-US" sz="2000" dirty="0"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* Dụng cụ: 2</a:t>
                      </a:r>
                      <a:r>
                        <a:rPr lang="vi-VN" sz="2000" spc="-8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ống</a:t>
                      </a:r>
                      <a:r>
                        <a:rPr lang="vi-VN" sz="2000" spc="-7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nghiệm</a:t>
                      </a:r>
                      <a:r>
                        <a:rPr lang="vi-VN" sz="2000" spc="-8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đánh</a:t>
                      </a:r>
                      <a:r>
                        <a:rPr lang="vi-VN" sz="2000" spc="-7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số</a:t>
                      </a:r>
                      <a:r>
                        <a:rPr lang="vi-VN" sz="2000" spc="-7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1</a:t>
                      </a:r>
                      <a:r>
                        <a:rPr lang="vi-VN" sz="2000" spc="-8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và</a:t>
                      </a:r>
                      <a:r>
                        <a:rPr lang="vi-VN" sz="2000" spc="-7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2,</a:t>
                      </a:r>
                      <a:r>
                        <a:rPr lang="vi-VN" sz="2000" spc="-8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kẹp</a:t>
                      </a:r>
                      <a:r>
                        <a:rPr lang="vi-VN" sz="2000" spc="-7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ống</a:t>
                      </a:r>
                      <a:r>
                        <a:rPr lang="vi-VN" sz="2000" spc="-8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nghiệm,</a:t>
                      </a:r>
                      <a:r>
                        <a:rPr lang="vi-VN" sz="2000" spc="-2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đèn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cồn,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thìa</a:t>
                      </a:r>
                      <a:r>
                        <a:rPr lang="vi-VN" sz="20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lấy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hoá</a:t>
                      </a:r>
                      <a:r>
                        <a:rPr lang="vi-VN" sz="20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chất.</a:t>
                      </a:r>
                      <a:endParaRPr lang="en-US" sz="2000" dirty="0"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*Hóa chất: muối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ăn,</a:t>
                      </a:r>
                      <a:r>
                        <a:rPr lang="vi-VN" sz="20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đường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tinh</a:t>
                      </a:r>
                      <a:r>
                        <a:rPr lang="vi-VN" sz="20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luyện.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61925" indent="38100">
                        <a:lnSpc>
                          <a:spcPct val="108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vi-VN" sz="2000" b="1" i="1" spc="-15" dirty="0">
                          <a:effectLst/>
                          <a:latin typeface="+mj-lt"/>
                        </a:rPr>
                        <a:t>Bước</a:t>
                      </a:r>
                      <a:r>
                        <a:rPr lang="vi-VN" sz="2000" b="1" i="1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b="1" i="1" spc="-15" dirty="0">
                          <a:effectLst/>
                          <a:latin typeface="+mj-lt"/>
                        </a:rPr>
                        <a:t>1</a:t>
                      </a:r>
                      <a:r>
                        <a:rPr lang="vi-VN" sz="2000" spc="-15" dirty="0">
                          <a:effectLst/>
                          <a:latin typeface="+mj-lt"/>
                        </a:rPr>
                        <a:t>: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endParaRPr lang="en-US" sz="2000" spc="-70" dirty="0">
                        <a:effectLst/>
                        <a:latin typeface="+mj-lt"/>
                      </a:endParaRPr>
                    </a:p>
                    <a:p>
                      <a:pPr marL="0" marR="161925" indent="38100">
                        <a:lnSpc>
                          <a:spcPct val="108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vi-VN" sz="2000" spc="-15" dirty="0">
                          <a:effectLst/>
                          <a:latin typeface="+mj-lt"/>
                        </a:rPr>
                        <a:t>ống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5" dirty="0">
                          <a:effectLst/>
                          <a:latin typeface="+mj-lt"/>
                        </a:rPr>
                        <a:t>nghiệm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(1</a:t>
                      </a:r>
                      <a:r>
                        <a:rPr lang="vi-VN" sz="20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20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spc="-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US" sz="2000" spc="-1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2000" spc="-1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en-US" sz="2000" spc="-1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muối</a:t>
                      </a:r>
                      <a:endParaRPr lang="en-US" sz="2000" spc="-10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61925" indent="38100">
                        <a:lnSpc>
                          <a:spcPct val="108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vi-VN" sz="20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ống</a:t>
                      </a:r>
                      <a:r>
                        <a:rPr lang="vi-VN" sz="2000" spc="-28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nghiệm</a:t>
                      </a:r>
                      <a:r>
                        <a:rPr lang="vi-VN" sz="2000" spc="-6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20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US" sz="20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kern="1200" spc="-1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000" kern="1200" spc="-1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kern="1200" spc="-1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vi-VN" sz="2000" kern="1200" spc="-7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kern="1200" spc="-1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vi-VN" sz="2000" kern="1200" spc="-7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kern="1200" spc="-1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vi-VN" sz="2000" kern="1200" spc="-7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61925" indent="38100">
                        <a:lnSpc>
                          <a:spcPct val="10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i="1" spc="-15" dirty="0">
                          <a:effectLst/>
                          <a:latin typeface="+mj-lt"/>
                        </a:rPr>
                        <a:t>Bước</a:t>
                      </a:r>
                      <a:r>
                        <a:rPr lang="vi-VN" sz="2000" b="1" i="1" spc="-9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b="1" i="1" spc="-15" dirty="0">
                          <a:effectLst/>
                          <a:latin typeface="+mj-lt"/>
                        </a:rPr>
                        <a:t>2</a:t>
                      </a:r>
                      <a:r>
                        <a:rPr lang="vi-VN" sz="2000" spc="-15" dirty="0">
                          <a:effectLst/>
                          <a:latin typeface="+mj-lt"/>
                        </a:rPr>
                        <a:t>:</a:t>
                      </a:r>
                      <a:r>
                        <a:rPr lang="vi-VN" sz="2000" spc="-9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spc="-1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Đun</a:t>
                      </a:r>
                      <a:r>
                        <a:rPr lang="en-US" sz="2000" spc="-15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5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nóng</a:t>
                      </a:r>
                      <a:r>
                        <a:rPr lang="en-US" sz="2000" spc="-15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2000" spc="-15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ống</a:t>
                      </a:r>
                      <a:r>
                        <a:rPr lang="en-US" sz="2000" spc="-15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5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nghiệm</a:t>
                      </a:r>
                      <a:r>
                        <a:rPr lang="en-US" sz="2000" spc="-15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5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000" spc="-15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5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đèn</a:t>
                      </a:r>
                      <a:r>
                        <a:rPr lang="en-US" sz="2000" spc="-15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5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cồn</a:t>
                      </a:r>
                      <a:r>
                        <a:rPr lang="en-US" sz="2000" spc="-15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spc="-15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000" spc="-15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5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61925" indent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i="1" spc="-10" dirty="0">
                          <a:effectLst/>
                          <a:latin typeface="+mj-lt"/>
                        </a:rPr>
                        <a:t>Bước</a:t>
                      </a:r>
                      <a:r>
                        <a:rPr lang="vi-VN" sz="2000" b="1" i="1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b="1" i="1" spc="-10" dirty="0">
                          <a:effectLst/>
                          <a:latin typeface="+mj-lt"/>
                        </a:rPr>
                        <a:t>3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:</a:t>
                      </a:r>
                      <a:r>
                        <a:rPr lang="vi-VN" sz="20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Sau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2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phút,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tắt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đèn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cồn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và</a:t>
                      </a:r>
                      <a:r>
                        <a:rPr lang="vi-VN" sz="20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ghi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nhận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hiện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5" dirty="0">
                          <a:effectLst/>
                          <a:latin typeface="+mj-lt"/>
                        </a:rPr>
                        <a:t>tượng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dirty="0">
                        <a:latin typeface="+mj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152117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402184" y="0"/>
            <a:ext cx="3161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993086" y="4193177"/>
            <a:ext cx="2076994" cy="149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7000"/>
              </a:lnSpc>
            </a:pPr>
            <a:r>
              <a:rPr lang="vi-VN" dirty="0">
                <a:latin typeface="Times New Roman" panose="02020603050405020304" pitchFamily="18" charset="0"/>
                <a:ea typeface="Segoe UI" panose="020B0502040204020203" pitchFamily="34" charset="0"/>
              </a:rPr>
              <a:t>Muối bền nhiệt h</a:t>
            </a:r>
            <a:r>
              <a:rPr lang="en-US" dirty="0">
                <a:latin typeface="Times New Roman" panose="02020603050405020304" pitchFamily="18" charset="0"/>
                <a:ea typeface="Segoe UI" panose="020B0502040204020203" pitchFamily="34" charset="0"/>
              </a:rPr>
              <a:t>ơ</a:t>
            </a:r>
            <a:r>
              <a:rPr lang="vi-VN" dirty="0">
                <a:latin typeface="Times New Roman" panose="02020603050405020304" pitchFamily="18" charset="0"/>
                <a:ea typeface="Segoe UI" panose="020B0502040204020203" pitchFamily="34" charset="0"/>
              </a:rPr>
              <a:t>n đường, ống nghiệm 2 có sự tạo thành chất mới.</a:t>
            </a:r>
            <a:endParaRPr lang="en-US" sz="11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057" y="1412180"/>
            <a:ext cx="1881051" cy="2415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46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23290" y="339634"/>
            <a:ext cx="10515600" cy="6792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ion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80161" y="1382347"/>
            <a:ext cx="9744890" cy="280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800" dirty="0">
                <a:latin typeface="+mj-lt"/>
                <a:ea typeface="Calibri" panose="020F0502020204030204" pitchFamily="34" charset="0"/>
              </a:rPr>
              <a:t>- </a:t>
            </a:r>
            <a:r>
              <a:rPr lang="vi-VN" sz="2800" dirty="0">
                <a:latin typeface="+mj-lt"/>
                <a:ea typeface="Calibri" panose="020F0502020204030204" pitchFamily="34" charset="0"/>
              </a:rPr>
              <a:t>Chất ion khó bay hơi, khó nóng chảy, khi tan trong nước tạo dd dẫn được điện.</a:t>
            </a:r>
            <a:endParaRPr lang="en-US" sz="2800" dirty="0">
              <a:latin typeface="+mj-lt"/>
              <a:ea typeface="Calibri" panose="020F0502020204030204" pitchFamily="34" charset="0"/>
            </a:endParaRPr>
          </a:p>
          <a:p>
            <a:r>
              <a:rPr lang="vi-VN" sz="2800" dirty="0">
                <a:latin typeface="+mj-lt"/>
                <a:ea typeface="Calibri" panose="020F0502020204030204" pitchFamily="34" charset="0"/>
              </a:rPr>
              <a:t>- Chất cộng hóa trị thường dễ bị bay hơi, kém bền với nhiệt, một số chất tan được trong nước thành dung dịch,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vi-VN" sz="2800" dirty="0">
                <a:latin typeface="+mj-lt"/>
                <a:ea typeface="Calibri" panose="020F0502020204030204" pitchFamily="34" charset="0"/>
              </a:rPr>
              <a:t>ùy thuộc vào chất cộng hóa trị khi tan trong nước mà dd thu được có thể dẫn điện hoặc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vi-VN" sz="2800" dirty="0">
                <a:latin typeface="+mj-lt"/>
                <a:ea typeface="Calibri" panose="020F0502020204030204" pitchFamily="34" charset="0"/>
              </a:rPr>
              <a:t>ẫn điện.</a:t>
            </a:r>
            <a:endParaRPr lang="en-US" sz="2800" dirty="0">
              <a:latin typeface="+mj-lt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336300" y="1382347"/>
            <a:ext cx="747713" cy="7921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4" tIns="45711" rIns="91424" bIns="45711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vi-VN" altLang="vi-VN" sz="3200" dirty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  <a:sym typeface="Wingdings" panose="05000000000000000000" pitchFamily="2" charset="2"/>
              </a:rPr>
              <a:t></a:t>
            </a:r>
          </a:p>
        </p:txBody>
      </p:sp>
    </p:spTree>
    <p:extLst>
      <p:ext uri="{BB962C8B-B14F-4D97-AF65-F5344CB8AC3E}">
        <p14:creationId xmlns:p14="http://schemas.microsoft.com/office/powerpoint/2010/main" val="1619236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377" y="3912961"/>
            <a:ext cx="3855538" cy="230359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076" y="1006795"/>
            <a:ext cx="3301728" cy="2228804"/>
          </a:xfrm>
          <a:prstGeom prst="rect">
            <a:avLst/>
          </a:prstGeom>
        </p:spPr>
      </p:pic>
      <p:sp>
        <p:nvSpPr>
          <p:cNvPr id="14" name="AutoShape 6" descr="C:\Users\Admin\Desktop\CaCl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AutoShape 8" descr="C:\Users\Admin\Desktop\CaCl2.webp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AutoShape 10" descr="C:\Users\Admin\Desktop\CaCl2.webp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494" y="3987754"/>
            <a:ext cx="3357310" cy="2228804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652030" y="3209823"/>
            <a:ext cx="31162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Sodium</a:t>
            </a:r>
            <a:r>
              <a:rPr lang="vi-VN" sz="2400" spc="-8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chloride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0375" y="6216558"/>
            <a:ext cx="32635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spc="-8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Calcium</a:t>
            </a:r>
            <a:r>
              <a:rPr lang="vi-VN" sz="2400" spc="-8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chloride</a:t>
            </a:r>
            <a:r>
              <a:rPr lang="en-US" sz="2400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CaCl</a:t>
            </a:r>
            <a:r>
              <a:rPr lang="en-US" sz="2400" spc="-5" baseline="-25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660452" y="6216558"/>
            <a:ext cx="3197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spcBef>
                <a:spcPts val="145"/>
              </a:spcBef>
              <a:spcAft>
                <a:spcPts val="0"/>
              </a:spcAft>
              <a:buSzPts val="1000"/>
              <a:tabLst>
                <a:tab pos="1056005" algn="l"/>
                <a:tab pos="2326005" algn="l"/>
                <a:tab pos="3679190" algn="l"/>
              </a:tabLst>
            </a:pPr>
            <a:r>
              <a:rPr lang="vi-VN" sz="2400" spc="-5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Magnesium</a:t>
            </a:r>
            <a:r>
              <a:rPr lang="vi-VN" sz="2400" spc="-85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oxide</a:t>
            </a:r>
            <a:r>
              <a:rPr lang="en-US" sz="2400" spc="-10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</a:t>
            </a:r>
            <a:r>
              <a:rPr lang="en-US" sz="2400" spc="-10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MgO</a:t>
            </a:r>
            <a:endParaRPr lang="en-US" sz="2400" spc="-1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200" y="935962"/>
            <a:ext cx="3690121" cy="2289254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4920168" y="3225216"/>
            <a:ext cx="27740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carbon</a:t>
            </a:r>
            <a:r>
              <a:rPr lang="vi-VN" sz="2400" spc="-8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dioxide</a:t>
            </a:r>
            <a:r>
              <a:rPr lang="en-US" sz="2400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CO</a:t>
            </a:r>
            <a:r>
              <a:rPr lang="en-US" sz="2400" spc="-5" baseline="-25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spc="-8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" name="Picture 10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376" y="920569"/>
            <a:ext cx="3855539" cy="2289254"/>
          </a:xfrm>
          <a:prstGeom prst="rect">
            <a:avLst/>
          </a:prstGeom>
        </p:spPr>
      </p:pic>
      <p:sp>
        <p:nvSpPr>
          <p:cNvPr id="1027" name="Rectangle 1026"/>
          <p:cNvSpPr/>
          <p:nvPr/>
        </p:nvSpPr>
        <p:spPr>
          <a:xfrm>
            <a:off x="8103744" y="3235599"/>
            <a:ext cx="38378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2400" spc="-8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vi-VN" sz="2400" spc="-8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C</a:t>
            </a:r>
            <a:r>
              <a:rPr lang="en-US" sz="2400" spc="-5" baseline="-25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400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spc="-5" baseline="-25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2400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spc="-5" baseline="-25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102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200" y="3958680"/>
            <a:ext cx="3736912" cy="2212157"/>
          </a:xfrm>
          <a:prstGeom prst="rect">
            <a:avLst/>
          </a:prstGeom>
        </p:spPr>
      </p:pic>
      <p:sp>
        <p:nvSpPr>
          <p:cNvPr id="1031" name="TextBox 1030"/>
          <p:cNvSpPr txBox="1"/>
          <p:nvPr/>
        </p:nvSpPr>
        <p:spPr>
          <a:xfrm>
            <a:off x="5233763" y="6208275"/>
            <a:ext cx="2146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H</a:t>
            </a:r>
            <a:r>
              <a:rPr lang="en-US" sz="24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1032" name="TextBox 1031"/>
          <p:cNvSpPr txBox="1"/>
          <p:nvPr/>
        </p:nvSpPr>
        <p:spPr>
          <a:xfrm>
            <a:off x="1146220" y="97974"/>
            <a:ext cx="10006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ion,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</a:p>
        </p:txBody>
      </p:sp>
    </p:spTree>
    <p:extLst>
      <p:ext uri="{BB962C8B-B14F-4D97-AF65-F5344CB8AC3E}">
        <p14:creationId xmlns:p14="http://schemas.microsoft.com/office/powerpoint/2010/main" val="33472268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720" y="0"/>
            <a:ext cx="10515600" cy="69587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 CỐ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79097" y="1440452"/>
          <a:ext cx="10950846" cy="5231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650">
                  <a:extLst>
                    <a:ext uri="{9D8B030D-6E8A-4147-A177-3AD203B41FA5}">
                      <a16:colId xmlns:a16="http://schemas.microsoft.com/office/drawing/2014/main" val="2162798428"/>
                    </a:ext>
                  </a:extLst>
                </a:gridCol>
                <a:gridCol w="4419630">
                  <a:extLst>
                    <a:ext uri="{9D8B030D-6E8A-4147-A177-3AD203B41FA5}">
                      <a16:colId xmlns:a16="http://schemas.microsoft.com/office/drawing/2014/main" val="2615378883"/>
                    </a:ext>
                  </a:extLst>
                </a:gridCol>
                <a:gridCol w="4689566">
                  <a:extLst>
                    <a:ext uri="{9D8B030D-6E8A-4147-A177-3AD203B41FA5}">
                      <a16:colId xmlns:a16="http://schemas.microsoft.com/office/drawing/2014/main" val="3766835886"/>
                    </a:ext>
                  </a:extLst>
                </a:gridCol>
              </a:tblGrid>
              <a:tr h="5267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cộng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601264"/>
                  </a:ext>
                </a:extLst>
              </a:tr>
              <a:tr h="1478073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Khái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niệm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02730"/>
                  </a:ext>
                </a:extLst>
              </a:tr>
              <a:tr h="983029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cấu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tử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899204"/>
                  </a:ext>
                </a:extLst>
              </a:tr>
              <a:tr h="2037574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84373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71428" y="691091"/>
            <a:ext cx="10950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30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720" y="0"/>
            <a:ext cx="10515600" cy="69587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 CỐ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79097" y="852624"/>
          <a:ext cx="10950846" cy="5231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650">
                  <a:extLst>
                    <a:ext uri="{9D8B030D-6E8A-4147-A177-3AD203B41FA5}">
                      <a16:colId xmlns:a16="http://schemas.microsoft.com/office/drawing/2014/main" val="2162798428"/>
                    </a:ext>
                  </a:extLst>
                </a:gridCol>
                <a:gridCol w="4419630">
                  <a:extLst>
                    <a:ext uri="{9D8B030D-6E8A-4147-A177-3AD203B41FA5}">
                      <a16:colId xmlns:a16="http://schemas.microsoft.com/office/drawing/2014/main" val="2615378883"/>
                    </a:ext>
                  </a:extLst>
                </a:gridCol>
                <a:gridCol w="4689566">
                  <a:extLst>
                    <a:ext uri="{9D8B030D-6E8A-4147-A177-3AD203B41FA5}">
                      <a16:colId xmlns:a16="http://schemas.microsoft.com/office/drawing/2014/main" val="3766835886"/>
                    </a:ext>
                  </a:extLst>
                </a:gridCol>
              </a:tblGrid>
              <a:tr h="5267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ion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cộng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601264"/>
                  </a:ext>
                </a:extLst>
              </a:tr>
              <a:tr h="1478073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Khái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niệm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ion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dương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ion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bởi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chung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electron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tử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02730"/>
                  </a:ext>
                </a:extLst>
              </a:tr>
              <a:tr h="983029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cấu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tử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phi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tử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phi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899204"/>
                  </a:ext>
                </a:extLst>
              </a:tr>
              <a:tr h="2037574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Khó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bay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hơi</a:t>
                      </a:r>
                      <a:endParaRPr lang="en-US" sz="24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Khó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nóng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chảy</a:t>
                      </a:r>
                      <a:endParaRPr lang="en-US" sz="24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Tan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dd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dẫn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Dễ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bay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hơi</a:t>
                      </a:r>
                      <a:endParaRPr lang="en-US" sz="24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Kém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bền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nhiệt</a:t>
                      </a:r>
                      <a:endParaRPr lang="en-US" sz="24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Tùy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thuộc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cộng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tan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dịch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dẫn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843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92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81025" y="171450"/>
            <a:ext cx="4067175" cy="679450"/>
          </a:xfrm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vi-VN" altLang="vi-VN" sz="3600" b="1">
                <a:solidFill>
                  <a:srgbClr val="FF0000"/>
                </a:solidFill>
              </a:rPr>
              <a:t>2. Liên kết ion</a:t>
            </a:r>
          </a:p>
        </p:txBody>
      </p:sp>
      <p:grpSp>
        <p:nvGrpSpPr>
          <p:cNvPr id="40" name="Group 39"/>
          <p:cNvGrpSpPr>
            <a:grpSpLocks/>
          </p:cNvGrpSpPr>
          <p:nvPr/>
        </p:nvGrpSpPr>
        <p:grpSpPr bwMode="auto">
          <a:xfrm>
            <a:off x="-642938" y="1098550"/>
            <a:ext cx="7453313" cy="2640013"/>
            <a:chOff x="-779065" y="1332411"/>
            <a:chExt cx="7709676" cy="3726727"/>
          </a:xfrm>
        </p:grpSpPr>
        <p:grpSp>
          <p:nvGrpSpPr>
            <p:cNvPr id="9261" name="Group 5"/>
            <p:cNvGrpSpPr>
              <a:grpSpLocks/>
            </p:cNvGrpSpPr>
            <p:nvPr/>
          </p:nvGrpSpPr>
          <p:grpSpPr bwMode="auto">
            <a:xfrm>
              <a:off x="853234" y="1332411"/>
              <a:ext cx="5051177" cy="2834640"/>
              <a:chOff x="-1905" y="-635"/>
              <a:chExt cx="2158637" cy="894080"/>
            </a:xfrm>
          </p:grpSpPr>
          <p:grpSp>
            <p:nvGrpSpPr>
              <p:cNvPr id="9265" name="Group 6"/>
              <p:cNvGrpSpPr>
                <a:grpSpLocks/>
              </p:cNvGrpSpPr>
              <p:nvPr/>
            </p:nvGrpSpPr>
            <p:grpSpPr bwMode="auto">
              <a:xfrm>
                <a:off x="-1905" y="-635"/>
                <a:ext cx="875665" cy="894080"/>
                <a:chOff x="2492" y="-1"/>
                <a:chExt cx="1379" cy="1408"/>
              </a:xfrm>
            </p:grpSpPr>
            <p:sp>
              <p:nvSpPr>
                <p:cNvPr id="23" name="AutoShape 5736"/>
                <p:cNvSpPr>
                  <a:spLocks/>
                </p:cNvSpPr>
                <p:nvPr/>
              </p:nvSpPr>
              <p:spPr bwMode="auto">
                <a:xfrm>
                  <a:off x="2492" y="28"/>
                  <a:ext cx="1379" cy="1379"/>
                </a:xfrm>
                <a:custGeom>
                  <a:avLst/>
                  <a:gdLst>
                    <a:gd name="T0" fmla="+- 0 3873 2498"/>
                    <a:gd name="T1" fmla="*/ T0 w 1379"/>
                    <a:gd name="T2" fmla="+- 0 794 28"/>
                    <a:gd name="T3" fmla="*/ 794 h 1379"/>
                    <a:gd name="T4" fmla="+- 0 3842 2498"/>
                    <a:gd name="T5" fmla="*/ T4 w 1379"/>
                    <a:gd name="T6" fmla="+- 0 937 28"/>
                    <a:gd name="T7" fmla="*/ 937 h 1379"/>
                    <a:gd name="T8" fmla="+- 0 3782 2498"/>
                    <a:gd name="T9" fmla="*/ T8 w 1379"/>
                    <a:gd name="T10" fmla="+- 0 1067 28"/>
                    <a:gd name="T11" fmla="*/ 1067 h 1379"/>
                    <a:gd name="T12" fmla="+- 0 3699 2498"/>
                    <a:gd name="T13" fmla="*/ T12 w 1379"/>
                    <a:gd name="T14" fmla="+- 0 1181 28"/>
                    <a:gd name="T15" fmla="*/ 1181 h 1379"/>
                    <a:gd name="T16" fmla="+- 0 3594 2498"/>
                    <a:gd name="T17" fmla="*/ T16 w 1379"/>
                    <a:gd name="T18" fmla="+- 0 1275 28"/>
                    <a:gd name="T19" fmla="*/ 1275 h 1379"/>
                    <a:gd name="T20" fmla="+- 0 3471 2498"/>
                    <a:gd name="T21" fmla="*/ T20 w 1379"/>
                    <a:gd name="T22" fmla="+- 0 1346 28"/>
                    <a:gd name="T23" fmla="*/ 1346 h 1379"/>
                    <a:gd name="T24" fmla="+- 0 3334 2498"/>
                    <a:gd name="T25" fmla="*/ T24 w 1379"/>
                    <a:gd name="T26" fmla="+- 0 1392 28"/>
                    <a:gd name="T27" fmla="*/ 1392 h 1379"/>
                    <a:gd name="T28" fmla="+- 0 3187 2498"/>
                    <a:gd name="T29" fmla="*/ T28 w 1379"/>
                    <a:gd name="T30" fmla="+- 0 1407 28"/>
                    <a:gd name="T31" fmla="*/ 1407 h 1379"/>
                    <a:gd name="T32" fmla="+- 0 3039 2498"/>
                    <a:gd name="T33" fmla="*/ T32 w 1379"/>
                    <a:gd name="T34" fmla="+- 0 1391 28"/>
                    <a:gd name="T35" fmla="*/ 1391 h 1379"/>
                    <a:gd name="T36" fmla="+- 0 2902 2498"/>
                    <a:gd name="T37" fmla="*/ T36 w 1379"/>
                    <a:gd name="T38" fmla="+- 0 1346 28"/>
                    <a:gd name="T39" fmla="*/ 1346 h 1379"/>
                    <a:gd name="T40" fmla="+- 0 2780 2498"/>
                    <a:gd name="T41" fmla="*/ T40 w 1379"/>
                    <a:gd name="T42" fmla="+- 0 1274 28"/>
                    <a:gd name="T43" fmla="*/ 1274 h 1379"/>
                    <a:gd name="T44" fmla="+- 0 2675 2498"/>
                    <a:gd name="T45" fmla="*/ T44 w 1379"/>
                    <a:gd name="T46" fmla="+- 0 1179 28"/>
                    <a:gd name="T47" fmla="*/ 1179 h 1379"/>
                    <a:gd name="T48" fmla="+- 0 2592 2498"/>
                    <a:gd name="T49" fmla="*/ T48 w 1379"/>
                    <a:gd name="T50" fmla="+- 0 1065 28"/>
                    <a:gd name="T51" fmla="*/ 1065 h 1379"/>
                    <a:gd name="T52" fmla="+- 0 2533 2498"/>
                    <a:gd name="T53" fmla="*/ T52 w 1379"/>
                    <a:gd name="T54" fmla="+- 0 935 28"/>
                    <a:gd name="T55" fmla="*/ 935 h 1379"/>
                    <a:gd name="T56" fmla="+- 0 2502 2498"/>
                    <a:gd name="T57" fmla="*/ T56 w 1379"/>
                    <a:gd name="T58" fmla="+- 0 792 28"/>
                    <a:gd name="T59" fmla="*/ 792 h 1379"/>
                    <a:gd name="T60" fmla="+- 0 2502 2498"/>
                    <a:gd name="T61" fmla="*/ T60 w 1379"/>
                    <a:gd name="T62" fmla="+- 0 642 28"/>
                    <a:gd name="T63" fmla="*/ 642 h 1379"/>
                    <a:gd name="T64" fmla="+- 0 2534 2498"/>
                    <a:gd name="T65" fmla="*/ T64 w 1379"/>
                    <a:gd name="T66" fmla="+- 0 499 28"/>
                    <a:gd name="T67" fmla="*/ 499 h 1379"/>
                    <a:gd name="T68" fmla="+- 0 2593 2498"/>
                    <a:gd name="T69" fmla="*/ T68 w 1379"/>
                    <a:gd name="T70" fmla="+- 0 369 28"/>
                    <a:gd name="T71" fmla="*/ 369 h 1379"/>
                    <a:gd name="T72" fmla="+- 0 2676 2498"/>
                    <a:gd name="T73" fmla="*/ T72 w 1379"/>
                    <a:gd name="T74" fmla="+- 0 255 28"/>
                    <a:gd name="T75" fmla="*/ 255 h 1379"/>
                    <a:gd name="T76" fmla="+- 0 2781 2498"/>
                    <a:gd name="T77" fmla="*/ T76 w 1379"/>
                    <a:gd name="T78" fmla="+- 0 161 28"/>
                    <a:gd name="T79" fmla="*/ 161 h 1379"/>
                    <a:gd name="T80" fmla="+- 0 2904 2498"/>
                    <a:gd name="T81" fmla="*/ T80 w 1379"/>
                    <a:gd name="T82" fmla="+- 0 89 28"/>
                    <a:gd name="T83" fmla="*/ 89 h 1379"/>
                    <a:gd name="T84" fmla="+- 0 3041 2498"/>
                    <a:gd name="T85" fmla="*/ T84 w 1379"/>
                    <a:gd name="T86" fmla="+- 0 44 28"/>
                    <a:gd name="T87" fmla="*/ 44 h 1379"/>
                    <a:gd name="T88" fmla="+- 0 3189 2498"/>
                    <a:gd name="T89" fmla="*/ T88 w 1379"/>
                    <a:gd name="T90" fmla="+- 0 28 28"/>
                    <a:gd name="T91" fmla="*/ 28 h 1379"/>
                    <a:gd name="T92" fmla="+- 0 3337 2498"/>
                    <a:gd name="T93" fmla="*/ T92 w 1379"/>
                    <a:gd name="T94" fmla="+- 0 45 28"/>
                    <a:gd name="T95" fmla="*/ 45 h 1379"/>
                    <a:gd name="T96" fmla="+- 0 3473 2498"/>
                    <a:gd name="T97" fmla="*/ T96 w 1379"/>
                    <a:gd name="T98" fmla="+- 0 90 28"/>
                    <a:gd name="T99" fmla="*/ 90 h 1379"/>
                    <a:gd name="T100" fmla="+- 0 3596 2498"/>
                    <a:gd name="T101" fmla="*/ T100 w 1379"/>
                    <a:gd name="T102" fmla="+- 0 162 28"/>
                    <a:gd name="T103" fmla="*/ 162 h 1379"/>
                    <a:gd name="T104" fmla="+- 0 3700 2498"/>
                    <a:gd name="T105" fmla="*/ T104 w 1379"/>
                    <a:gd name="T106" fmla="+- 0 257 28"/>
                    <a:gd name="T107" fmla="*/ 257 h 1379"/>
                    <a:gd name="T108" fmla="+- 0 3783 2498"/>
                    <a:gd name="T109" fmla="*/ T108 w 1379"/>
                    <a:gd name="T110" fmla="+- 0 371 28"/>
                    <a:gd name="T111" fmla="*/ 371 h 1379"/>
                    <a:gd name="T112" fmla="+- 0 3842 2498"/>
                    <a:gd name="T113" fmla="*/ T112 w 1379"/>
                    <a:gd name="T114" fmla="+- 0 501 28"/>
                    <a:gd name="T115" fmla="*/ 501 h 1379"/>
                    <a:gd name="T116" fmla="+- 0 3873 2498"/>
                    <a:gd name="T117" fmla="*/ T116 w 1379"/>
                    <a:gd name="T118" fmla="+- 0 644 28"/>
                    <a:gd name="T119" fmla="*/ 644 h 1379"/>
                    <a:gd name="T120" fmla="+- 0 3647 2498"/>
                    <a:gd name="T121" fmla="*/ T120 w 1379"/>
                    <a:gd name="T122" fmla="+- 0 719 28"/>
                    <a:gd name="T123" fmla="*/ 719 h 1379"/>
                    <a:gd name="T124" fmla="+- 0 3624 2498"/>
                    <a:gd name="T125" fmla="*/ T124 w 1379"/>
                    <a:gd name="T126" fmla="+- 0 864 28"/>
                    <a:gd name="T127" fmla="*/ 864 h 1379"/>
                    <a:gd name="T128" fmla="+- 0 3558 2498"/>
                    <a:gd name="T129" fmla="*/ T128 w 1379"/>
                    <a:gd name="T130" fmla="+- 0 990 28"/>
                    <a:gd name="T131" fmla="*/ 990 h 1379"/>
                    <a:gd name="T132" fmla="+- 0 3459 2498"/>
                    <a:gd name="T133" fmla="*/ T132 w 1379"/>
                    <a:gd name="T134" fmla="+- 0 1089 28"/>
                    <a:gd name="T135" fmla="*/ 1089 h 1379"/>
                    <a:gd name="T136" fmla="+- 0 3332 2498"/>
                    <a:gd name="T137" fmla="*/ T136 w 1379"/>
                    <a:gd name="T138" fmla="+- 0 1154 28"/>
                    <a:gd name="T139" fmla="*/ 1154 h 1379"/>
                    <a:gd name="T140" fmla="+- 0 3187 2498"/>
                    <a:gd name="T141" fmla="*/ T140 w 1379"/>
                    <a:gd name="T142" fmla="+- 0 1178 28"/>
                    <a:gd name="T143" fmla="*/ 1178 h 1379"/>
                    <a:gd name="T144" fmla="+- 0 3042 2498"/>
                    <a:gd name="T145" fmla="*/ T144 w 1379"/>
                    <a:gd name="T146" fmla="+- 0 1154 28"/>
                    <a:gd name="T147" fmla="*/ 1154 h 1379"/>
                    <a:gd name="T148" fmla="+- 0 2916 2498"/>
                    <a:gd name="T149" fmla="*/ T148 w 1379"/>
                    <a:gd name="T150" fmla="+- 0 1088 28"/>
                    <a:gd name="T151" fmla="*/ 1088 h 1379"/>
                    <a:gd name="T152" fmla="+- 0 2816 2498"/>
                    <a:gd name="T153" fmla="*/ T152 w 1379"/>
                    <a:gd name="T154" fmla="+- 0 989 28"/>
                    <a:gd name="T155" fmla="*/ 989 h 1379"/>
                    <a:gd name="T156" fmla="+- 0 2751 2498"/>
                    <a:gd name="T157" fmla="*/ T156 w 1379"/>
                    <a:gd name="T158" fmla="+- 0 863 28"/>
                    <a:gd name="T159" fmla="*/ 863 h 1379"/>
                    <a:gd name="T160" fmla="+- 0 2728 2498"/>
                    <a:gd name="T161" fmla="*/ T160 w 1379"/>
                    <a:gd name="T162" fmla="+- 0 717 28"/>
                    <a:gd name="T163" fmla="*/ 717 h 1379"/>
                    <a:gd name="T164" fmla="+- 0 2752 2498"/>
                    <a:gd name="T165" fmla="*/ T164 w 1379"/>
                    <a:gd name="T166" fmla="+- 0 572 28"/>
                    <a:gd name="T167" fmla="*/ 572 h 1379"/>
                    <a:gd name="T168" fmla="+- 0 2817 2498"/>
                    <a:gd name="T169" fmla="*/ T168 w 1379"/>
                    <a:gd name="T170" fmla="+- 0 446 28"/>
                    <a:gd name="T171" fmla="*/ 446 h 1379"/>
                    <a:gd name="T172" fmla="+- 0 2917 2498"/>
                    <a:gd name="T173" fmla="*/ T172 w 1379"/>
                    <a:gd name="T174" fmla="+- 0 347 28"/>
                    <a:gd name="T175" fmla="*/ 347 h 1379"/>
                    <a:gd name="T176" fmla="+- 0 3043 2498"/>
                    <a:gd name="T177" fmla="*/ T176 w 1379"/>
                    <a:gd name="T178" fmla="+- 0 281 28"/>
                    <a:gd name="T179" fmla="*/ 281 h 1379"/>
                    <a:gd name="T180" fmla="+- 0 3188 2498"/>
                    <a:gd name="T181" fmla="*/ T180 w 1379"/>
                    <a:gd name="T182" fmla="+- 0 258 28"/>
                    <a:gd name="T183" fmla="*/ 258 h 1379"/>
                    <a:gd name="T184" fmla="+- 0 3334 2498"/>
                    <a:gd name="T185" fmla="*/ T184 w 1379"/>
                    <a:gd name="T186" fmla="+- 0 282 28"/>
                    <a:gd name="T187" fmla="*/ 282 h 1379"/>
                    <a:gd name="T188" fmla="+- 0 3460 2498"/>
                    <a:gd name="T189" fmla="*/ T188 w 1379"/>
                    <a:gd name="T190" fmla="+- 0 347 28"/>
                    <a:gd name="T191" fmla="*/ 347 h 1379"/>
                    <a:gd name="T192" fmla="+- 0 3559 2498"/>
                    <a:gd name="T193" fmla="*/ T192 w 1379"/>
                    <a:gd name="T194" fmla="+- 0 447 28"/>
                    <a:gd name="T195" fmla="*/ 447 h 1379"/>
                    <a:gd name="T196" fmla="+- 0 3624 2498"/>
                    <a:gd name="T197" fmla="*/ T196 w 1379"/>
                    <a:gd name="T198" fmla="+- 0 573 28"/>
                    <a:gd name="T199" fmla="*/ 573 h 1379"/>
                    <a:gd name="T200" fmla="+- 0 3647 2498"/>
                    <a:gd name="T201" fmla="*/ T200 w 1379"/>
                    <a:gd name="T202" fmla="+- 0 719 28"/>
                    <a:gd name="T203" fmla="*/ 719 h 1379"/>
                    <a:gd name="T204" fmla="+- 0 3437 2498"/>
                    <a:gd name="T205" fmla="*/ T204 w 1379"/>
                    <a:gd name="T206" fmla="+- 0 787 28"/>
                    <a:gd name="T207" fmla="*/ 787 h 1379"/>
                    <a:gd name="T208" fmla="+- 0 3370 2498"/>
                    <a:gd name="T209" fmla="*/ T208 w 1379"/>
                    <a:gd name="T210" fmla="+- 0 901 28"/>
                    <a:gd name="T211" fmla="*/ 901 h 1379"/>
                    <a:gd name="T212" fmla="+- 0 3256 2498"/>
                    <a:gd name="T213" fmla="*/ T212 w 1379"/>
                    <a:gd name="T214" fmla="+- 0 967 28"/>
                    <a:gd name="T215" fmla="*/ 967 h 1379"/>
                    <a:gd name="T216" fmla="+- 0 3119 2498"/>
                    <a:gd name="T217" fmla="*/ T216 w 1379"/>
                    <a:gd name="T218" fmla="+- 0 967 28"/>
                    <a:gd name="T219" fmla="*/ 967 h 1379"/>
                    <a:gd name="T220" fmla="+- 0 3005 2498"/>
                    <a:gd name="T221" fmla="*/ T220 w 1379"/>
                    <a:gd name="T222" fmla="+- 0 901 28"/>
                    <a:gd name="T223" fmla="*/ 901 h 1379"/>
                    <a:gd name="T224" fmla="+- 0 2938 2498"/>
                    <a:gd name="T225" fmla="*/ T224 w 1379"/>
                    <a:gd name="T226" fmla="+- 0 787 28"/>
                    <a:gd name="T227" fmla="*/ 787 h 1379"/>
                    <a:gd name="T228" fmla="+- 0 2938 2498"/>
                    <a:gd name="T229" fmla="*/ T228 w 1379"/>
                    <a:gd name="T230" fmla="+- 0 649 28"/>
                    <a:gd name="T231" fmla="*/ 649 h 1379"/>
                    <a:gd name="T232" fmla="+- 0 3005 2498"/>
                    <a:gd name="T233" fmla="*/ T232 w 1379"/>
                    <a:gd name="T234" fmla="+- 0 535 28"/>
                    <a:gd name="T235" fmla="*/ 535 h 1379"/>
                    <a:gd name="T236" fmla="+- 0 3119 2498"/>
                    <a:gd name="T237" fmla="*/ T236 w 1379"/>
                    <a:gd name="T238" fmla="+- 0 469 28"/>
                    <a:gd name="T239" fmla="*/ 469 h 1379"/>
                    <a:gd name="T240" fmla="+- 0 3256 2498"/>
                    <a:gd name="T241" fmla="*/ T240 w 1379"/>
                    <a:gd name="T242" fmla="+- 0 469 28"/>
                    <a:gd name="T243" fmla="*/ 469 h 1379"/>
                    <a:gd name="T244" fmla="+- 0 3370 2498"/>
                    <a:gd name="T245" fmla="*/ T244 w 1379"/>
                    <a:gd name="T246" fmla="+- 0 535 28"/>
                    <a:gd name="T247" fmla="*/ 535 h 1379"/>
                    <a:gd name="T248" fmla="+- 0 3437 2498"/>
                    <a:gd name="T249" fmla="*/ T248 w 1379"/>
                    <a:gd name="T250" fmla="+- 0 649 28"/>
                    <a:gd name="T251" fmla="*/ 649 h 137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  <a:cxn ang="0">
                      <a:pos x="T141" y="T143"/>
                    </a:cxn>
                    <a:cxn ang="0">
                      <a:pos x="T145" y="T147"/>
                    </a:cxn>
                    <a:cxn ang="0">
                      <a:pos x="T149" y="T151"/>
                    </a:cxn>
                    <a:cxn ang="0">
                      <a:pos x="T153" y="T155"/>
                    </a:cxn>
                    <a:cxn ang="0">
                      <a:pos x="T157" y="T159"/>
                    </a:cxn>
                    <a:cxn ang="0">
                      <a:pos x="T161" y="T163"/>
                    </a:cxn>
                    <a:cxn ang="0">
                      <a:pos x="T165" y="T167"/>
                    </a:cxn>
                    <a:cxn ang="0">
                      <a:pos x="T169" y="T171"/>
                    </a:cxn>
                    <a:cxn ang="0">
                      <a:pos x="T173" y="T175"/>
                    </a:cxn>
                    <a:cxn ang="0">
                      <a:pos x="T177" y="T179"/>
                    </a:cxn>
                    <a:cxn ang="0">
                      <a:pos x="T181" y="T183"/>
                    </a:cxn>
                    <a:cxn ang="0">
                      <a:pos x="T185" y="T187"/>
                    </a:cxn>
                    <a:cxn ang="0">
                      <a:pos x="T189" y="T191"/>
                    </a:cxn>
                    <a:cxn ang="0">
                      <a:pos x="T193" y="T195"/>
                    </a:cxn>
                    <a:cxn ang="0">
                      <a:pos x="T197" y="T199"/>
                    </a:cxn>
                    <a:cxn ang="0">
                      <a:pos x="T201" y="T203"/>
                    </a:cxn>
                    <a:cxn ang="0">
                      <a:pos x="T205" y="T207"/>
                    </a:cxn>
                    <a:cxn ang="0">
                      <a:pos x="T209" y="T211"/>
                    </a:cxn>
                    <a:cxn ang="0">
                      <a:pos x="T213" y="T215"/>
                    </a:cxn>
                    <a:cxn ang="0">
                      <a:pos x="T217" y="T219"/>
                    </a:cxn>
                    <a:cxn ang="0">
                      <a:pos x="T221" y="T223"/>
                    </a:cxn>
                    <a:cxn ang="0">
                      <a:pos x="T225" y="T227"/>
                    </a:cxn>
                    <a:cxn ang="0">
                      <a:pos x="T229" y="T231"/>
                    </a:cxn>
                    <a:cxn ang="0">
                      <a:pos x="T233" y="T235"/>
                    </a:cxn>
                    <a:cxn ang="0">
                      <a:pos x="T237" y="T239"/>
                    </a:cxn>
                    <a:cxn ang="0">
                      <a:pos x="T241" y="T243"/>
                    </a:cxn>
                    <a:cxn ang="0">
                      <a:pos x="T245" y="T247"/>
                    </a:cxn>
                    <a:cxn ang="0">
                      <a:pos x="T249" y="T251"/>
                    </a:cxn>
                  </a:cxnLst>
                  <a:rect l="0" t="0" r="r" b="b"/>
                  <a:pathLst>
                    <a:path w="1379" h="1379">
                      <a:moveTo>
                        <a:pt x="1379" y="691"/>
                      </a:moveTo>
                      <a:lnTo>
                        <a:pt x="1375" y="766"/>
                      </a:lnTo>
                      <a:lnTo>
                        <a:pt x="1363" y="839"/>
                      </a:lnTo>
                      <a:lnTo>
                        <a:pt x="1344" y="909"/>
                      </a:lnTo>
                      <a:lnTo>
                        <a:pt x="1317" y="976"/>
                      </a:lnTo>
                      <a:lnTo>
                        <a:pt x="1284" y="1039"/>
                      </a:lnTo>
                      <a:lnTo>
                        <a:pt x="1245" y="1098"/>
                      </a:lnTo>
                      <a:lnTo>
                        <a:pt x="1201" y="1153"/>
                      </a:lnTo>
                      <a:lnTo>
                        <a:pt x="1151" y="1202"/>
                      </a:lnTo>
                      <a:lnTo>
                        <a:pt x="1096" y="1247"/>
                      </a:lnTo>
                      <a:lnTo>
                        <a:pt x="1037" y="1286"/>
                      </a:lnTo>
                      <a:lnTo>
                        <a:pt x="973" y="1318"/>
                      </a:lnTo>
                      <a:lnTo>
                        <a:pt x="907" y="1345"/>
                      </a:lnTo>
                      <a:lnTo>
                        <a:pt x="836" y="1364"/>
                      </a:lnTo>
                      <a:lnTo>
                        <a:pt x="764" y="1375"/>
                      </a:lnTo>
                      <a:lnTo>
                        <a:pt x="689" y="1379"/>
                      </a:lnTo>
                      <a:lnTo>
                        <a:pt x="613" y="1375"/>
                      </a:lnTo>
                      <a:lnTo>
                        <a:pt x="541" y="1363"/>
                      </a:lnTo>
                      <a:lnTo>
                        <a:pt x="471" y="1344"/>
                      </a:lnTo>
                      <a:lnTo>
                        <a:pt x="404" y="1318"/>
                      </a:lnTo>
                      <a:lnTo>
                        <a:pt x="341" y="1285"/>
                      </a:lnTo>
                      <a:lnTo>
                        <a:pt x="282" y="1246"/>
                      </a:lnTo>
                      <a:lnTo>
                        <a:pt x="227" y="1201"/>
                      </a:lnTo>
                      <a:lnTo>
                        <a:pt x="177" y="1151"/>
                      </a:lnTo>
                      <a:lnTo>
                        <a:pt x="133" y="1096"/>
                      </a:lnTo>
                      <a:lnTo>
                        <a:pt x="94" y="1037"/>
                      </a:lnTo>
                      <a:lnTo>
                        <a:pt x="61" y="974"/>
                      </a:lnTo>
                      <a:lnTo>
                        <a:pt x="35" y="907"/>
                      </a:lnTo>
                      <a:lnTo>
                        <a:pt x="16" y="837"/>
                      </a:lnTo>
                      <a:lnTo>
                        <a:pt x="4" y="764"/>
                      </a:lnTo>
                      <a:lnTo>
                        <a:pt x="0" y="689"/>
                      </a:lnTo>
                      <a:lnTo>
                        <a:pt x="4" y="614"/>
                      </a:lnTo>
                      <a:lnTo>
                        <a:pt x="16" y="541"/>
                      </a:lnTo>
                      <a:lnTo>
                        <a:pt x="36" y="471"/>
                      </a:lnTo>
                      <a:lnTo>
                        <a:pt x="62" y="404"/>
                      </a:lnTo>
                      <a:lnTo>
                        <a:pt x="95" y="341"/>
                      </a:lnTo>
                      <a:lnTo>
                        <a:pt x="134" y="282"/>
                      </a:lnTo>
                      <a:lnTo>
                        <a:pt x="178" y="227"/>
                      </a:lnTo>
                      <a:lnTo>
                        <a:pt x="228" y="177"/>
                      </a:lnTo>
                      <a:lnTo>
                        <a:pt x="283" y="133"/>
                      </a:lnTo>
                      <a:lnTo>
                        <a:pt x="343" y="94"/>
                      </a:lnTo>
                      <a:lnTo>
                        <a:pt x="406" y="61"/>
                      </a:lnTo>
                      <a:lnTo>
                        <a:pt x="473" y="35"/>
                      </a:lnTo>
                      <a:lnTo>
                        <a:pt x="543" y="16"/>
                      </a:lnTo>
                      <a:lnTo>
                        <a:pt x="616" y="4"/>
                      </a:lnTo>
                      <a:lnTo>
                        <a:pt x="691" y="0"/>
                      </a:lnTo>
                      <a:lnTo>
                        <a:pt x="766" y="5"/>
                      </a:lnTo>
                      <a:lnTo>
                        <a:pt x="839" y="17"/>
                      </a:lnTo>
                      <a:lnTo>
                        <a:pt x="909" y="36"/>
                      </a:lnTo>
                      <a:lnTo>
                        <a:pt x="975" y="62"/>
                      </a:lnTo>
                      <a:lnTo>
                        <a:pt x="1038" y="95"/>
                      </a:lnTo>
                      <a:lnTo>
                        <a:pt x="1098" y="134"/>
                      </a:lnTo>
                      <a:lnTo>
                        <a:pt x="1152" y="179"/>
                      </a:lnTo>
                      <a:lnTo>
                        <a:pt x="1202" y="229"/>
                      </a:lnTo>
                      <a:lnTo>
                        <a:pt x="1247" y="284"/>
                      </a:lnTo>
                      <a:lnTo>
                        <a:pt x="1285" y="343"/>
                      </a:lnTo>
                      <a:lnTo>
                        <a:pt x="1318" y="406"/>
                      </a:lnTo>
                      <a:lnTo>
                        <a:pt x="1344" y="473"/>
                      </a:lnTo>
                      <a:lnTo>
                        <a:pt x="1363" y="543"/>
                      </a:lnTo>
                      <a:lnTo>
                        <a:pt x="1375" y="616"/>
                      </a:lnTo>
                      <a:lnTo>
                        <a:pt x="1379" y="691"/>
                      </a:lnTo>
                      <a:close/>
                      <a:moveTo>
                        <a:pt x="1149" y="691"/>
                      </a:moveTo>
                      <a:lnTo>
                        <a:pt x="1143" y="765"/>
                      </a:lnTo>
                      <a:lnTo>
                        <a:pt x="1126" y="836"/>
                      </a:lnTo>
                      <a:lnTo>
                        <a:pt x="1098" y="902"/>
                      </a:lnTo>
                      <a:lnTo>
                        <a:pt x="1060" y="962"/>
                      </a:lnTo>
                      <a:lnTo>
                        <a:pt x="1014" y="1015"/>
                      </a:lnTo>
                      <a:lnTo>
                        <a:pt x="961" y="1061"/>
                      </a:lnTo>
                      <a:lnTo>
                        <a:pt x="900" y="1099"/>
                      </a:lnTo>
                      <a:lnTo>
                        <a:pt x="834" y="1126"/>
                      </a:lnTo>
                      <a:lnTo>
                        <a:pt x="763" y="1144"/>
                      </a:lnTo>
                      <a:lnTo>
                        <a:pt x="689" y="1150"/>
                      </a:lnTo>
                      <a:lnTo>
                        <a:pt x="614" y="1143"/>
                      </a:lnTo>
                      <a:lnTo>
                        <a:pt x="544" y="1126"/>
                      </a:lnTo>
                      <a:lnTo>
                        <a:pt x="478" y="1098"/>
                      </a:lnTo>
                      <a:lnTo>
                        <a:pt x="418" y="1060"/>
                      </a:lnTo>
                      <a:lnTo>
                        <a:pt x="364" y="1014"/>
                      </a:lnTo>
                      <a:lnTo>
                        <a:pt x="318" y="961"/>
                      </a:lnTo>
                      <a:lnTo>
                        <a:pt x="281" y="901"/>
                      </a:lnTo>
                      <a:lnTo>
                        <a:pt x="253" y="835"/>
                      </a:lnTo>
                      <a:lnTo>
                        <a:pt x="236" y="764"/>
                      </a:lnTo>
                      <a:lnTo>
                        <a:pt x="230" y="689"/>
                      </a:lnTo>
                      <a:lnTo>
                        <a:pt x="236" y="615"/>
                      </a:lnTo>
                      <a:lnTo>
                        <a:pt x="254" y="544"/>
                      </a:lnTo>
                      <a:lnTo>
                        <a:pt x="282" y="478"/>
                      </a:lnTo>
                      <a:lnTo>
                        <a:pt x="319" y="418"/>
                      </a:lnTo>
                      <a:lnTo>
                        <a:pt x="365" y="364"/>
                      </a:lnTo>
                      <a:lnTo>
                        <a:pt x="419" y="319"/>
                      </a:lnTo>
                      <a:lnTo>
                        <a:pt x="479" y="281"/>
                      </a:lnTo>
                      <a:lnTo>
                        <a:pt x="545" y="253"/>
                      </a:lnTo>
                      <a:lnTo>
                        <a:pt x="616" y="236"/>
                      </a:lnTo>
                      <a:lnTo>
                        <a:pt x="690" y="230"/>
                      </a:lnTo>
                      <a:lnTo>
                        <a:pt x="765" y="236"/>
                      </a:lnTo>
                      <a:lnTo>
                        <a:pt x="836" y="254"/>
                      </a:lnTo>
                      <a:lnTo>
                        <a:pt x="901" y="282"/>
                      </a:lnTo>
                      <a:lnTo>
                        <a:pt x="962" y="319"/>
                      </a:lnTo>
                      <a:lnTo>
                        <a:pt x="1015" y="365"/>
                      </a:lnTo>
                      <a:lnTo>
                        <a:pt x="1061" y="419"/>
                      </a:lnTo>
                      <a:lnTo>
                        <a:pt x="1098" y="479"/>
                      </a:lnTo>
                      <a:lnTo>
                        <a:pt x="1126" y="545"/>
                      </a:lnTo>
                      <a:lnTo>
                        <a:pt x="1143" y="616"/>
                      </a:lnTo>
                      <a:lnTo>
                        <a:pt x="1149" y="691"/>
                      </a:lnTo>
                      <a:close/>
                      <a:moveTo>
                        <a:pt x="948" y="690"/>
                      </a:moveTo>
                      <a:lnTo>
                        <a:pt x="939" y="759"/>
                      </a:lnTo>
                      <a:lnTo>
                        <a:pt x="913" y="820"/>
                      </a:lnTo>
                      <a:lnTo>
                        <a:pt x="872" y="873"/>
                      </a:lnTo>
                      <a:lnTo>
                        <a:pt x="820" y="913"/>
                      </a:lnTo>
                      <a:lnTo>
                        <a:pt x="758" y="939"/>
                      </a:lnTo>
                      <a:lnTo>
                        <a:pt x="690" y="948"/>
                      </a:lnTo>
                      <a:lnTo>
                        <a:pt x="621" y="939"/>
                      </a:lnTo>
                      <a:lnTo>
                        <a:pt x="559" y="913"/>
                      </a:lnTo>
                      <a:lnTo>
                        <a:pt x="507" y="873"/>
                      </a:lnTo>
                      <a:lnTo>
                        <a:pt x="466" y="820"/>
                      </a:lnTo>
                      <a:lnTo>
                        <a:pt x="440" y="759"/>
                      </a:lnTo>
                      <a:lnTo>
                        <a:pt x="431" y="690"/>
                      </a:lnTo>
                      <a:lnTo>
                        <a:pt x="440" y="621"/>
                      </a:lnTo>
                      <a:lnTo>
                        <a:pt x="466" y="559"/>
                      </a:lnTo>
                      <a:lnTo>
                        <a:pt x="507" y="507"/>
                      </a:lnTo>
                      <a:lnTo>
                        <a:pt x="559" y="467"/>
                      </a:lnTo>
                      <a:lnTo>
                        <a:pt x="621" y="441"/>
                      </a:lnTo>
                      <a:lnTo>
                        <a:pt x="690" y="431"/>
                      </a:lnTo>
                      <a:lnTo>
                        <a:pt x="758" y="441"/>
                      </a:lnTo>
                      <a:lnTo>
                        <a:pt x="820" y="467"/>
                      </a:lnTo>
                      <a:lnTo>
                        <a:pt x="872" y="507"/>
                      </a:lnTo>
                      <a:lnTo>
                        <a:pt x="913" y="559"/>
                      </a:lnTo>
                      <a:lnTo>
                        <a:pt x="939" y="621"/>
                      </a:lnTo>
                      <a:lnTo>
                        <a:pt x="948" y="690"/>
                      </a:lnTo>
                      <a:close/>
                    </a:path>
                  </a:pathLst>
                </a:custGeom>
                <a:noFill/>
                <a:ln w="3861">
                  <a:solidFill>
                    <a:srgbClr val="4174B9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upright="1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>
                    <a:latin typeface="+mj-lt"/>
                  </a:endParaRPr>
                </a:p>
              </p:txBody>
            </p:sp>
            <p:pic>
              <p:nvPicPr>
                <p:cNvPr id="9282" name="Picture 23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72" y="603"/>
                  <a:ext cx="230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83" name="Picture 24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59" y="-1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84" name="Picture 25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52" y="430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85" name="Picture 26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65" y="272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86" name="Picture 27"/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81" y="509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87" name="Picture 28"/>
                <p:cNvPicPr>
                  <a:picLocks noChangeAspect="1" noChangeArrowheads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96" y="839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88" name="Picture 29"/>
                <p:cNvPicPr>
                  <a:picLocks noChangeAspect="1" noChangeArrowheads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36" y="258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89" name="Picture 30"/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87" y="1111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90" name="Picture 31"/>
                <p:cNvPicPr>
                  <a:picLocks noChangeAspect="1"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27" y="530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91" name="Picture 32"/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43" y="1110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92" name="Picture 33"/>
                <p:cNvPicPr>
                  <a:picLocks noChangeAspect="1" noChangeArrowheads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42" y="884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93" name="Picture 34"/>
                <p:cNvPicPr>
                  <a:picLocks noChangeAspect="1" noChangeArrowheads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52" y="947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6" name="Text Box 5723"/>
                <p:cNvSpPr txBox="1">
                  <a:spLocks noChangeArrowheads="1"/>
                </p:cNvSpPr>
                <p:nvPr/>
              </p:nvSpPr>
              <p:spPr bwMode="auto">
                <a:xfrm>
                  <a:off x="3078" y="612"/>
                  <a:ext cx="355" cy="2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upright="1"/>
                <a:lstStyle/>
                <a:p>
                  <a:pPr eaLnBrk="1" fontAlgn="auto" hangingPunct="1">
                    <a:spcBef>
                      <a:spcPts val="45"/>
                    </a:spcBef>
                    <a:spcAft>
                      <a:spcPts val="0"/>
                    </a:spcAft>
                    <a:defRPr/>
                  </a:pPr>
                  <a:r>
                    <a:rPr lang="vi-VN" dirty="0">
                      <a:latin typeface="+mj-lt"/>
                      <a:ea typeface="Times New Roman" panose="02020603050405020304" pitchFamily="18" charset="0"/>
                    </a:rPr>
                    <a:t>+11</a:t>
                  </a:r>
                </a:p>
              </p:txBody>
            </p:sp>
          </p:grpSp>
          <p:grpSp>
            <p:nvGrpSpPr>
              <p:cNvPr id="9266" name="Group 7"/>
              <p:cNvGrpSpPr>
                <a:grpSpLocks/>
              </p:cNvGrpSpPr>
              <p:nvPr/>
            </p:nvGrpSpPr>
            <p:grpSpPr bwMode="auto">
              <a:xfrm>
                <a:off x="1480457" y="129993"/>
                <a:ext cx="676275" cy="646430"/>
                <a:chOff x="4442" y="197"/>
                <a:chExt cx="1065" cy="1018"/>
              </a:xfrm>
            </p:grpSpPr>
            <p:sp>
              <p:nvSpPr>
                <p:cNvPr id="9" name="AutoShape 5721"/>
                <p:cNvSpPr>
                  <a:spLocks/>
                </p:cNvSpPr>
                <p:nvPr/>
              </p:nvSpPr>
              <p:spPr bwMode="auto">
                <a:xfrm>
                  <a:off x="4446" y="202"/>
                  <a:ext cx="1055" cy="1003"/>
                </a:xfrm>
                <a:custGeom>
                  <a:avLst/>
                  <a:gdLst>
                    <a:gd name="T0" fmla="+- 0 5423 4446"/>
                    <a:gd name="T1" fmla="*/ T0 w 1056"/>
                    <a:gd name="T2" fmla="+- 0 1212 202"/>
                    <a:gd name="T3" fmla="*/ 1212 h 1011"/>
                    <a:gd name="T4" fmla="+- 0 5502 4446"/>
                    <a:gd name="T5" fmla="*/ T4 w 1056"/>
                    <a:gd name="T6" fmla="+- 0 1212 202"/>
                    <a:gd name="T7" fmla="*/ 1212 h 1011"/>
                    <a:gd name="T8" fmla="+- 0 5502 4446"/>
                    <a:gd name="T9" fmla="*/ T8 w 1056"/>
                    <a:gd name="T10" fmla="+- 0 202 202"/>
                    <a:gd name="T11" fmla="*/ 202 h 1011"/>
                    <a:gd name="T12" fmla="+- 0 5423 4446"/>
                    <a:gd name="T13" fmla="*/ T12 w 1056"/>
                    <a:gd name="T14" fmla="+- 0 202 202"/>
                    <a:gd name="T15" fmla="*/ 202 h 1011"/>
                    <a:gd name="T16" fmla="+- 0 4525 4446"/>
                    <a:gd name="T17" fmla="*/ T16 w 1056"/>
                    <a:gd name="T18" fmla="+- 0 1212 202"/>
                    <a:gd name="T19" fmla="*/ 1212 h 1011"/>
                    <a:gd name="T20" fmla="+- 0 4446 4446"/>
                    <a:gd name="T21" fmla="*/ T20 w 1056"/>
                    <a:gd name="T22" fmla="+- 0 1212 202"/>
                    <a:gd name="T23" fmla="*/ 1212 h 1011"/>
                    <a:gd name="T24" fmla="+- 0 4446 4446"/>
                    <a:gd name="T25" fmla="*/ T24 w 1056"/>
                    <a:gd name="T26" fmla="+- 0 202 202"/>
                    <a:gd name="T27" fmla="*/ 202 h 1011"/>
                    <a:gd name="T28" fmla="+- 0 4525 4446"/>
                    <a:gd name="T29" fmla="*/ T28 w 1056"/>
                    <a:gd name="T30" fmla="+- 0 202 202"/>
                    <a:gd name="T31" fmla="*/ 202 h 101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</a:cxnLst>
                  <a:rect l="0" t="0" r="r" b="b"/>
                  <a:pathLst>
                    <a:path w="1056" h="1011">
                      <a:moveTo>
                        <a:pt x="977" y="1010"/>
                      </a:moveTo>
                      <a:lnTo>
                        <a:pt x="1056" y="1010"/>
                      </a:lnTo>
                      <a:lnTo>
                        <a:pt x="1056" y="0"/>
                      </a:lnTo>
                      <a:lnTo>
                        <a:pt x="977" y="0"/>
                      </a:lnTo>
                      <a:moveTo>
                        <a:pt x="79" y="1010"/>
                      </a:moveTo>
                      <a:lnTo>
                        <a:pt x="0" y="1010"/>
                      </a:lnTo>
                      <a:lnTo>
                        <a:pt x="0" y="0"/>
                      </a:lnTo>
                      <a:lnTo>
                        <a:pt x="79" y="0"/>
                      </a:lnTo>
                    </a:path>
                  </a:pathLst>
                </a:custGeom>
                <a:noFill/>
                <a:ln w="5144">
                  <a:solidFill>
                    <a:srgbClr val="070808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upright="1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>
                    <a:latin typeface="+mj-lt"/>
                  </a:endParaRPr>
                </a:p>
              </p:txBody>
            </p:sp>
            <p:sp>
              <p:nvSpPr>
                <p:cNvPr id="10" name="AutoShape 5720"/>
                <p:cNvSpPr>
                  <a:spLocks/>
                </p:cNvSpPr>
                <p:nvPr/>
              </p:nvSpPr>
              <p:spPr bwMode="auto">
                <a:xfrm>
                  <a:off x="4510" y="243"/>
                  <a:ext cx="923" cy="913"/>
                </a:xfrm>
                <a:custGeom>
                  <a:avLst/>
                  <a:gdLst>
                    <a:gd name="T0" fmla="+- 0 5427 4513"/>
                    <a:gd name="T1" fmla="*/ T0 w 920"/>
                    <a:gd name="T2" fmla="+- 0 778 243"/>
                    <a:gd name="T3" fmla="*/ 778 h 920"/>
                    <a:gd name="T4" fmla="+- 0 5381 4513"/>
                    <a:gd name="T5" fmla="*/ T4 w 920"/>
                    <a:gd name="T6" fmla="+- 0 915 243"/>
                    <a:gd name="T7" fmla="*/ 915 h 920"/>
                    <a:gd name="T8" fmla="+- 0 5298 4513"/>
                    <a:gd name="T9" fmla="*/ T8 w 920"/>
                    <a:gd name="T10" fmla="+- 0 1029 243"/>
                    <a:gd name="T11" fmla="*/ 1029 h 920"/>
                    <a:gd name="T12" fmla="+- 0 5184 4513"/>
                    <a:gd name="T13" fmla="*/ T12 w 920"/>
                    <a:gd name="T14" fmla="+- 0 1112 243"/>
                    <a:gd name="T15" fmla="*/ 1112 h 920"/>
                    <a:gd name="T16" fmla="+- 0 5047 4513"/>
                    <a:gd name="T17" fmla="*/ T16 w 920"/>
                    <a:gd name="T18" fmla="+- 0 1157 243"/>
                    <a:gd name="T19" fmla="*/ 1157 h 920"/>
                    <a:gd name="T20" fmla="+- 0 4898 4513"/>
                    <a:gd name="T21" fmla="*/ T20 w 920"/>
                    <a:gd name="T22" fmla="+- 0 1157 243"/>
                    <a:gd name="T23" fmla="*/ 1157 h 920"/>
                    <a:gd name="T24" fmla="+- 0 4761 4513"/>
                    <a:gd name="T25" fmla="*/ T24 w 920"/>
                    <a:gd name="T26" fmla="+- 0 1111 243"/>
                    <a:gd name="T27" fmla="*/ 1111 h 920"/>
                    <a:gd name="T28" fmla="+- 0 4648 4513"/>
                    <a:gd name="T29" fmla="*/ T28 w 920"/>
                    <a:gd name="T30" fmla="+- 0 1028 243"/>
                    <a:gd name="T31" fmla="*/ 1028 h 920"/>
                    <a:gd name="T32" fmla="+- 0 4564 4513"/>
                    <a:gd name="T33" fmla="*/ T32 w 920"/>
                    <a:gd name="T34" fmla="+- 0 914 243"/>
                    <a:gd name="T35" fmla="*/ 914 h 920"/>
                    <a:gd name="T36" fmla="+- 0 4519 4513"/>
                    <a:gd name="T37" fmla="*/ T36 w 920"/>
                    <a:gd name="T38" fmla="+- 0 777 243"/>
                    <a:gd name="T39" fmla="*/ 777 h 920"/>
                    <a:gd name="T40" fmla="+- 0 4520 4513"/>
                    <a:gd name="T41" fmla="*/ T40 w 920"/>
                    <a:gd name="T42" fmla="+- 0 628 243"/>
                    <a:gd name="T43" fmla="*/ 628 h 920"/>
                    <a:gd name="T44" fmla="+- 0 4565 4513"/>
                    <a:gd name="T45" fmla="*/ T44 w 920"/>
                    <a:gd name="T46" fmla="+- 0 491 243"/>
                    <a:gd name="T47" fmla="*/ 491 h 920"/>
                    <a:gd name="T48" fmla="+- 0 4649 4513"/>
                    <a:gd name="T49" fmla="*/ T48 w 920"/>
                    <a:gd name="T50" fmla="+- 0 378 243"/>
                    <a:gd name="T51" fmla="*/ 378 h 920"/>
                    <a:gd name="T52" fmla="+- 0 4762 4513"/>
                    <a:gd name="T53" fmla="*/ T52 w 920"/>
                    <a:gd name="T54" fmla="+- 0 294 243"/>
                    <a:gd name="T55" fmla="*/ 294 h 920"/>
                    <a:gd name="T56" fmla="+- 0 4899 4513"/>
                    <a:gd name="T57" fmla="*/ T56 w 920"/>
                    <a:gd name="T58" fmla="+- 0 249 243"/>
                    <a:gd name="T59" fmla="*/ 249 h 920"/>
                    <a:gd name="T60" fmla="+- 0 5048 4513"/>
                    <a:gd name="T61" fmla="*/ T60 w 920"/>
                    <a:gd name="T62" fmla="+- 0 250 243"/>
                    <a:gd name="T63" fmla="*/ 250 h 920"/>
                    <a:gd name="T64" fmla="+- 0 5185 4513"/>
                    <a:gd name="T65" fmla="*/ T64 w 920"/>
                    <a:gd name="T66" fmla="+- 0 295 243"/>
                    <a:gd name="T67" fmla="*/ 295 h 920"/>
                    <a:gd name="T68" fmla="+- 0 5299 4513"/>
                    <a:gd name="T69" fmla="*/ T68 w 920"/>
                    <a:gd name="T70" fmla="+- 0 379 243"/>
                    <a:gd name="T71" fmla="*/ 379 h 920"/>
                    <a:gd name="T72" fmla="+- 0 5382 4513"/>
                    <a:gd name="T73" fmla="*/ T72 w 920"/>
                    <a:gd name="T74" fmla="+- 0 492 243"/>
                    <a:gd name="T75" fmla="*/ 492 h 920"/>
                    <a:gd name="T76" fmla="+- 0 5427 4513"/>
                    <a:gd name="T77" fmla="*/ T76 w 920"/>
                    <a:gd name="T78" fmla="+- 0 629 243"/>
                    <a:gd name="T79" fmla="*/ 629 h 920"/>
                    <a:gd name="T80" fmla="+- 0 5232 4513"/>
                    <a:gd name="T81" fmla="*/ T80 w 920"/>
                    <a:gd name="T82" fmla="+- 0 703 243"/>
                    <a:gd name="T83" fmla="*/ 703 h 920"/>
                    <a:gd name="T84" fmla="+- 0 5196 4513"/>
                    <a:gd name="T85" fmla="*/ T84 w 920"/>
                    <a:gd name="T86" fmla="+- 0 834 243"/>
                    <a:gd name="T87" fmla="*/ 834 h 920"/>
                    <a:gd name="T88" fmla="+- 0 5104 4513"/>
                    <a:gd name="T89" fmla="*/ T88 w 920"/>
                    <a:gd name="T90" fmla="+- 0 926 243"/>
                    <a:gd name="T91" fmla="*/ 926 h 920"/>
                    <a:gd name="T92" fmla="+- 0 4973 4513"/>
                    <a:gd name="T93" fmla="*/ T92 w 920"/>
                    <a:gd name="T94" fmla="+- 0 962 243"/>
                    <a:gd name="T95" fmla="*/ 962 h 920"/>
                    <a:gd name="T96" fmla="+- 0 4843 4513"/>
                    <a:gd name="T97" fmla="*/ T96 w 920"/>
                    <a:gd name="T98" fmla="+- 0 926 243"/>
                    <a:gd name="T99" fmla="*/ 926 h 920"/>
                    <a:gd name="T100" fmla="+- 0 4750 4513"/>
                    <a:gd name="T101" fmla="*/ T100 w 920"/>
                    <a:gd name="T102" fmla="+- 0 834 243"/>
                    <a:gd name="T103" fmla="*/ 834 h 920"/>
                    <a:gd name="T104" fmla="+- 0 4715 4513"/>
                    <a:gd name="T105" fmla="*/ T104 w 920"/>
                    <a:gd name="T106" fmla="+- 0 703 243"/>
                    <a:gd name="T107" fmla="*/ 703 h 920"/>
                    <a:gd name="T108" fmla="+- 0 4750 4513"/>
                    <a:gd name="T109" fmla="*/ T108 w 920"/>
                    <a:gd name="T110" fmla="+- 0 573 243"/>
                    <a:gd name="T111" fmla="*/ 573 h 920"/>
                    <a:gd name="T112" fmla="+- 0 4843 4513"/>
                    <a:gd name="T113" fmla="*/ T112 w 920"/>
                    <a:gd name="T114" fmla="+- 0 480 243"/>
                    <a:gd name="T115" fmla="*/ 480 h 920"/>
                    <a:gd name="T116" fmla="+- 0 4973 4513"/>
                    <a:gd name="T117" fmla="*/ T116 w 920"/>
                    <a:gd name="T118" fmla="+- 0 445 243"/>
                    <a:gd name="T119" fmla="*/ 445 h 920"/>
                    <a:gd name="T120" fmla="+- 0 5104 4513"/>
                    <a:gd name="T121" fmla="*/ T120 w 920"/>
                    <a:gd name="T122" fmla="+- 0 480 243"/>
                    <a:gd name="T123" fmla="*/ 480 h 920"/>
                    <a:gd name="T124" fmla="+- 0 5196 4513"/>
                    <a:gd name="T125" fmla="*/ T124 w 920"/>
                    <a:gd name="T126" fmla="+- 0 573 243"/>
                    <a:gd name="T127" fmla="*/ 573 h 920"/>
                    <a:gd name="T128" fmla="+- 0 5232 4513"/>
                    <a:gd name="T129" fmla="*/ T128 w 920"/>
                    <a:gd name="T130" fmla="+- 0 703 243"/>
                    <a:gd name="T131" fmla="*/ 703 h 92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</a:cxnLst>
                  <a:rect l="0" t="0" r="r" b="b"/>
                  <a:pathLst>
                    <a:path w="920" h="920">
                      <a:moveTo>
                        <a:pt x="920" y="461"/>
                      </a:moveTo>
                      <a:lnTo>
                        <a:pt x="914" y="535"/>
                      </a:lnTo>
                      <a:lnTo>
                        <a:pt x="896" y="606"/>
                      </a:lnTo>
                      <a:lnTo>
                        <a:pt x="868" y="672"/>
                      </a:lnTo>
                      <a:lnTo>
                        <a:pt x="831" y="732"/>
                      </a:lnTo>
                      <a:lnTo>
                        <a:pt x="785" y="786"/>
                      </a:lnTo>
                      <a:lnTo>
                        <a:pt x="731" y="831"/>
                      </a:lnTo>
                      <a:lnTo>
                        <a:pt x="671" y="869"/>
                      </a:lnTo>
                      <a:lnTo>
                        <a:pt x="605" y="897"/>
                      </a:lnTo>
                      <a:lnTo>
                        <a:pt x="534" y="914"/>
                      </a:lnTo>
                      <a:lnTo>
                        <a:pt x="459" y="920"/>
                      </a:lnTo>
                      <a:lnTo>
                        <a:pt x="385" y="914"/>
                      </a:lnTo>
                      <a:lnTo>
                        <a:pt x="314" y="896"/>
                      </a:lnTo>
                      <a:lnTo>
                        <a:pt x="248" y="868"/>
                      </a:lnTo>
                      <a:lnTo>
                        <a:pt x="188" y="831"/>
                      </a:lnTo>
                      <a:lnTo>
                        <a:pt x="135" y="785"/>
                      </a:lnTo>
                      <a:lnTo>
                        <a:pt x="89" y="731"/>
                      </a:lnTo>
                      <a:lnTo>
                        <a:pt x="51" y="671"/>
                      </a:lnTo>
                      <a:lnTo>
                        <a:pt x="24" y="605"/>
                      </a:lnTo>
                      <a:lnTo>
                        <a:pt x="6" y="534"/>
                      </a:lnTo>
                      <a:lnTo>
                        <a:pt x="0" y="459"/>
                      </a:lnTo>
                      <a:lnTo>
                        <a:pt x="7" y="385"/>
                      </a:lnTo>
                      <a:lnTo>
                        <a:pt x="24" y="314"/>
                      </a:lnTo>
                      <a:lnTo>
                        <a:pt x="52" y="248"/>
                      </a:lnTo>
                      <a:lnTo>
                        <a:pt x="90" y="188"/>
                      </a:lnTo>
                      <a:lnTo>
                        <a:pt x="136" y="135"/>
                      </a:lnTo>
                      <a:lnTo>
                        <a:pt x="189" y="89"/>
                      </a:lnTo>
                      <a:lnTo>
                        <a:pt x="249" y="51"/>
                      </a:lnTo>
                      <a:lnTo>
                        <a:pt x="315" y="24"/>
                      </a:lnTo>
                      <a:lnTo>
                        <a:pt x="386" y="6"/>
                      </a:lnTo>
                      <a:lnTo>
                        <a:pt x="461" y="0"/>
                      </a:lnTo>
                      <a:lnTo>
                        <a:pt x="535" y="7"/>
                      </a:lnTo>
                      <a:lnTo>
                        <a:pt x="606" y="24"/>
                      </a:lnTo>
                      <a:lnTo>
                        <a:pt x="672" y="52"/>
                      </a:lnTo>
                      <a:lnTo>
                        <a:pt x="732" y="90"/>
                      </a:lnTo>
                      <a:lnTo>
                        <a:pt x="786" y="136"/>
                      </a:lnTo>
                      <a:lnTo>
                        <a:pt x="831" y="189"/>
                      </a:lnTo>
                      <a:lnTo>
                        <a:pt x="869" y="249"/>
                      </a:lnTo>
                      <a:lnTo>
                        <a:pt x="897" y="315"/>
                      </a:lnTo>
                      <a:lnTo>
                        <a:pt x="914" y="386"/>
                      </a:lnTo>
                      <a:lnTo>
                        <a:pt x="920" y="461"/>
                      </a:lnTo>
                      <a:close/>
                      <a:moveTo>
                        <a:pt x="719" y="460"/>
                      </a:moveTo>
                      <a:lnTo>
                        <a:pt x="709" y="529"/>
                      </a:lnTo>
                      <a:lnTo>
                        <a:pt x="683" y="591"/>
                      </a:lnTo>
                      <a:lnTo>
                        <a:pt x="643" y="643"/>
                      </a:lnTo>
                      <a:lnTo>
                        <a:pt x="591" y="683"/>
                      </a:lnTo>
                      <a:lnTo>
                        <a:pt x="529" y="709"/>
                      </a:lnTo>
                      <a:lnTo>
                        <a:pt x="460" y="719"/>
                      </a:lnTo>
                      <a:lnTo>
                        <a:pt x="391" y="709"/>
                      </a:lnTo>
                      <a:lnTo>
                        <a:pt x="330" y="683"/>
                      </a:lnTo>
                      <a:lnTo>
                        <a:pt x="277" y="643"/>
                      </a:lnTo>
                      <a:lnTo>
                        <a:pt x="237" y="591"/>
                      </a:lnTo>
                      <a:lnTo>
                        <a:pt x="211" y="529"/>
                      </a:lnTo>
                      <a:lnTo>
                        <a:pt x="202" y="460"/>
                      </a:lnTo>
                      <a:lnTo>
                        <a:pt x="211" y="391"/>
                      </a:lnTo>
                      <a:lnTo>
                        <a:pt x="237" y="330"/>
                      </a:lnTo>
                      <a:lnTo>
                        <a:pt x="277" y="277"/>
                      </a:lnTo>
                      <a:lnTo>
                        <a:pt x="330" y="237"/>
                      </a:lnTo>
                      <a:lnTo>
                        <a:pt x="391" y="211"/>
                      </a:lnTo>
                      <a:lnTo>
                        <a:pt x="460" y="202"/>
                      </a:lnTo>
                      <a:lnTo>
                        <a:pt x="529" y="211"/>
                      </a:lnTo>
                      <a:lnTo>
                        <a:pt x="591" y="237"/>
                      </a:lnTo>
                      <a:lnTo>
                        <a:pt x="643" y="277"/>
                      </a:lnTo>
                      <a:lnTo>
                        <a:pt x="683" y="330"/>
                      </a:lnTo>
                      <a:lnTo>
                        <a:pt x="709" y="391"/>
                      </a:lnTo>
                      <a:lnTo>
                        <a:pt x="719" y="460"/>
                      </a:lnTo>
                      <a:close/>
                    </a:path>
                  </a:pathLst>
                </a:custGeom>
                <a:noFill/>
                <a:ln w="3861">
                  <a:solidFill>
                    <a:srgbClr val="4174B9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upright="1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>
                    <a:latin typeface="+mj-lt"/>
                  </a:endParaRPr>
                </a:p>
              </p:txBody>
            </p:sp>
            <p:pic>
              <p:nvPicPr>
                <p:cNvPr id="9269" name="Picture 10"/>
                <p:cNvPicPr>
                  <a:picLocks noChangeAspect="1" noChangeArrowheads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8" y="588"/>
                  <a:ext cx="230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70" name="Picture 11"/>
                <p:cNvPicPr>
                  <a:picLocks noChangeAspect="1" noChangeArrowheads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39" y="932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71" name="Picture 12"/>
                <p:cNvPicPr>
                  <a:picLocks noChangeAspect="1" noChangeArrowheads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17" y="1100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72" name="Picture 13"/>
                <p:cNvPicPr>
                  <a:picLocks noChangeAspect="1" noChangeArrowheads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39" y="415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73" name="Picture 14"/>
                <p:cNvPicPr>
                  <a:picLocks noChangeAspect="1" noChangeArrowheads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62" y="252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74" name="Picture 15"/>
                <p:cNvPicPr>
                  <a:picLocks noChangeAspect="1" noChangeArrowheads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20" y="852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75" name="Picture 16"/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68" y="497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76" name="Picture 17"/>
                <p:cNvPicPr>
                  <a:picLocks noChangeAspect="1" noChangeArrowheads="1"/>
                </p:cNvPicPr>
                <p:nvPr/>
              </p:nvPicPr>
              <p:blipFill>
                <a:blip r:embed="rId1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66" y="854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77" name="Picture 18"/>
                <p:cNvPicPr>
                  <a:picLocks noChangeAspect="1" noChangeArrowheads="1"/>
                </p:cNvPicPr>
                <p:nvPr/>
              </p:nvPicPr>
              <p:blipFill>
                <a:blip r:embed="rId2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17" y="501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78" name="Picture 19"/>
                <p:cNvPicPr>
                  <a:picLocks noChangeAspect="1" noChangeArrowheads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67" y="1097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79" name="Picture 20"/>
                <p:cNvPicPr>
                  <a:picLocks noChangeAspect="1" noChangeArrowheads="1"/>
                </p:cNvPicPr>
                <p:nvPr/>
              </p:nvPicPr>
              <p:blipFill>
                <a:blip r:embed="rId2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20" y="248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280" name="Text Box 5708"/>
                <p:cNvSpPr txBox="1">
                  <a:spLocks noChangeArrowheads="1"/>
                </p:cNvSpPr>
                <p:nvPr/>
              </p:nvSpPr>
              <p:spPr bwMode="auto">
                <a:xfrm>
                  <a:off x="4442" y="197"/>
                  <a:ext cx="1065" cy="10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vi-VN" altLang="vi-VN" sz="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  <a:endParaRPr lang="vi-VN" altLang="vi-VN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eaLnBrk="1" hangingPunct="1">
                    <a:lnSpc>
                      <a:spcPct val="100000"/>
                    </a:lnSpc>
                    <a:spcBef>
                      <a:spcPts val="50"/>
                    </a:spcBef>
                    <a:buFontTx/>
                    <a:buNone/>
                  </a:pPr>
                  <a:r>
                    <a:rPr lang="vi-VN" altLang="vi-VN" sz="1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  <a:endParaRPr lang="vi-VN" altLang="vi-VN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9262" name="Rectangle 36"/>
            <p:cNvSpPr>
              <a:spLocks noChangeArrowheads="1"/>
            </p:cNvSpPr>
            <p:nvPr/>
          </p:nvSpPr>
          <p:spPr bwMode="auto">
            <a:xfrm>
              <a:off x="-779065" y="4122816"/>
              <a:ext cx="7381256" cy="936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58115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tabLst>
                  <a:tab pos="2830513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283051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283051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28305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28305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28305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28305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28305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28305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lnSpc>
                  <a:spcPct val="100000"/>
                </a:lnSpc>
                <a:spcBef>
                  <a:spcPts val="438"/>
                </a:spcBef>
                <a:buFontTx/>
                <a:buNone/>
              </a:pPr>
              <a:r>
                <a:rPr lang="vi-VN" altLang="vi-V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 tử sodium (Na)	     Ion sodium (Na</a:t>
              </a:r>
              <a:r>
                <a:rPr lang="vi-VN" altLang="vi-VN" sz="2000" baseline="3000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vi-VN" altLang="vi-V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  <a:p>
              <a:pPr eaLnBrk="1" hangingPunct="1">
                <a:lnSpc>
                  <a:spcPct val="100000"/>
                </a:lnSpc>
                <a:spcBef>
                  <a:spcPts val="63"/>
                </a:spcBef>
                <a:buFontTx/>
                <a:buNone/>
              </a:pPr>
              <a:endParaRPr lang="vi-VN" altLang="vi-VN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Right Arrow 37"/>
            <p:cNvSpPr/>
            <p:nvPr/>
          </p:nvSpPr>
          <p:spPr>
            <a:xfrm>
              <a:off x="3173478" y="2679232"/>
              <a:ext cx="1046020" cy="25098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j-lt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70485" y="2560460"/>
              <a:ext cx="660126" cy="479567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vi-VN" dirty="0">
                  <a:latin typeface="+mj-lt"/>
                </a:rPr>
                <a:t>+1e</a:t>
              </a:r>
            </a:p>
          </p:txBody>
        </p:sp>
      </p:grpSp>
      <p:grpSp>
        <p:nvGrpSpPr>
          <p:cNvPr id="76" name="Group 75"/>
          <p:cNvGrpSpPr>
            <a:grpSpLocks/>
          </p:cNvGrpSpPr>
          <p:nvPr/>
        </p:nvGrpSpPr>
        <p:grpSpPr bwMode="auto">
          <a:xfrm>
            <a:off x="-642938" y="3552825"/>
            <a:ext cx="7519988" cy="2519363"/>
            <a:chOff x="-1153894" y="3931808"/>
            <a:chExt cx="8501688" cy="2357845"/>
          </a:xfrm>
        </p:grpSpPr>
        <p:grpSp>
          <p:nvGrpSpPr>
            <p:cNvPr id="9226" name="Group 40"/>
            <p:cNvGrpSpPr>
              <a:grpSpLocks/>
            </p:cNvGrpSpPr>
            <p:nvPr/>
          </p:nvGrpSpPr>
          <p:grpSpPr bwMode="auto">
            <a:xfrm>
              <a:off x="592026" y="3931808"/>
              <a:ext cx="5673998" cy="1973558"/>
              <a:chOff x="1905" y="-635"/>
              <a:chExt cx="1882140" cy="839470"/>
            </a:xfrm>
          </p:grpSpPr>
          <p:grpSp>
            <p:nvGrpSpPr>
              <p:cNvPr id="9229" name="Group 41"/>
              <p:cNvGrpSpPr>
                <a:grpSpLocks/>
              </p:cNvGrpSpPr>
              <p:nvPr/>
            </p:nvGrpSpPr>
            <p:grpSpPr bwMode="auto">
              <a:xfrm>
                <a:off x="1219200" y="121920"/>
                <a:ext cx="664845" cy="617220"/>
                <a:chOff x="4486" y="152"/>
                <a:chExt cx="1047" cy="972"/>
              </a:xfrm>
            </p:grpSpPr>
            <p:sp>
              <p:nvSpPr>
                <p:cNvPr id="60" name="AutoShape 5706"/>
                <p:cNvSpPr>
                  <a:spLocks/>
                </p:cNvSpPr>
                <p:nvPr/>
              </p:nvSpPr>
              <p:spPr bwMode="auto">
                <a:xfrm>
                  <a:off x="4562" y="177"/>
                  <a:ext cx="897" cy="894"/>
                </a:xfrm>
                <a:custGeom>
                  <a:avLst/>
                  <a:gdLst>
                    <a:gd name="T0" fmla="+- 0 5461 4565"/>
                    <a:gd name="T1" fmla="*/ T0 w 897"/>
                    <a:gd name="T2" fmla="+- 0 630 182"/>
                    <a:gd name="T3" fmla="*/ 630 h 897"/>
                    <a:gd name="T4" fmla="+- 0 5455 4565"/>
                    <a:gd name="T5" fmla="*/ T4 w 897"/>
                    <a:gd name="T6" fmla="+- 0 703 182"/>
                    <a:gd name="T7" fmla="*/ 703 h 897"/>
                    <a:gd name="T8" fmla="+- 0 5438 4565"/>
                    <a:gd name="T9" fmla="*/ T8 w 897"/>
                    <a:gd name="T10" fmla="+- 0 772 182"/>
                    <a:gd name="T11" fmla="*/ 772 h 897"/>
                    <a:gd name="T12" fmla="+- 0 5411 4565"/>
                    <a:gd name="T13" fmla="*/ T12 w 897"/>
                    <a:gd name="T14" fmla="+- 0 836 182"/>
                    <a:gd name="T15" fmla="*/ 836 h 897"/>
                    <a:gd name="T16" fmla="+- 0 5374 4565"/>
                    <a:gd name="T17" fmla="*/ T16 w 897"/>
                    <a:gd name="T18" fmla="+- 0 895 182"/>
                    <a:gd name="T19" fmla="*/ 895 h 897"/>
                    <a:gd name="T20" fmla="+- 0 5329 4565"/>
                    <a:gd name="T21" fmla="*/ T20 w 897"/>
                    <a:gd name="T22" fmla="+- 0 947 182"/>
                    <a:gd name="T23" fmla="*/ 947 h 897"/>
                    <a:gd name="T24" fmla="+- 0 5277 4565"/>
                    <a:gd name="T25" fmla="*/ T24 w 897"/>
                    <a:gd name="T26" fmla="+- 0 992 182"/>
                    <a:gd name="T27" fmla="*/ 992 h 897"/>
                    <a:gd name="T28" fmla="+- 0 5218 4565"/>
                    <a:gd name="T29" fmla="*/ T28 w 897"/>
                    <a:gd name="T30" fmla="+- 0 1028 182"/>
                    <a:gd name="T31" fmla="*/ 1028 h 897"/>
                    <a:gd name="T32" fmla="+- 0 5154 4565"/>
                    <a:gd name="T33" fmla="*/ T32 w 897"/>
                    <a:gd name="T34" fmla="+- 0 1055 182"/>
                    <a:gd name="T35" fmla="*/ 1055 h 897"/>
                    <a:gd name="T36" fmla="+- 0 5085 4565"/>
                    <a:gd name="T37" fmla="*/ T36 w 897"/>
                    <a:gd name="T38" fmla="+- 0 1072 182"/>
                    <a:gd name="T39" fmla="*/ 1072 h 897"/>
                    <a:gd name="T40" fmla="+- 0 5012 4565"/>
                    <a:gd name="T41" fmla="*/ T40 w 897"/>
                    <a:gd name="T42" fmla="+- 0 1078 182"/>
                    <a:gd name="T43" fmla="*/ 1078 h 897"/>
                    <a:gd name="T44" fmla="+- 0 4940 4565"/>
                    <a:gd name="T45" fmla="*/ T44 w 897"/>
                    <a:gd name="T46" fmla="+- 0 1072 182"/>
                    <a:gd name="T47" fmla="*/ 1072 h 897"/>
                    <a:gd name="T48" fmla="+- 0 4871 4565"/>
                    <a:gd name="T49" fmla="*/ T48 w 897"/>
                    <a:gd name="T50" fmla="+- 0 1055 182"/>
                    <a:gd name="T51" fmla="*/ 1055 h 897"/>
                    <a:gd name="T52" fmla="+- 0 4806 4565"/>
                    <a:gd name="T53" fmla="*/ T52 w 897"/>
                    <a:gd name="T54" fmla="+- 0 1028 182"/>
                    <a:gd name="T55" fmla="*/ 1028 h 897"/>
                    <a:gd name="T56" fmla="+- 0 4748 4565"/>
                    <a:gd name="T57" fmla="*/ T56 w 897"/>
                    <a:gd name="T58" fmla="+- 0 991 182"/>
                    <a:gd name="T59" fmla="*/ 991 h 897"/>
                    <a:gd name="T60" fmla="+- 0 4696 4565"/>
                    <a:gd name="T61" fmla="*/ T60 w 897"/>
                    <a:gd name="T62" fmla="+- 0 946 182"/>
                    <a:gd name="T63" fmla="*/ 946 h 897"/>
                    <a:gd name="T64" fmla="+- 0 4651 4565"/>
                    <a:gd name="T65" fmla="*/ T64 w 897"/>
                    <a:gd name="T66" fmla="+- 0 894 182"/>
                    <a:gd name="T67" fmla="*/ 894 h 897"/>
                    <a:gd name="T68" fmla="+- 0 4615 4565"/>
                    <a:gd name="T69" fmla="*/ T68 w 897"/>
                    <a:gd name="T70" fmla="+- 0 835 182"/>
                    <a:gd name="T71" fmla="*/ 835 h 897"/>
                    <a:gd name="T72" fmla="+- 0 4587 4565"/>
                    <a:gd name="T73" fmla="*/ T72 w 897"/>
                    <a:gd name="T74" fmla="+- 0 771 182"/>
                    <a:gd name="T75" fmla="*/ 771 h 897"/>
                    <a:gd name="T76" fmla="+- 0 4571 4565"/>
                    <a:gd name="T77" fmla="*/ T76 w 897"/>
                    <a:gd name="T78" fmla="+- 0 702 182"/>
                    <a:gd name="T79" fmla="*/ 702 h 897"/>
                    <a:gd name="T80" fmla="+- 0 4565 4565"/>
                    <a:gd name="T81" fmla="*/ T80 w 897"/>
                    <a:gd name="T82" fmla="+- 0 629 182"/>
                    <a:gd name="T83" fmla="*/ 629 h 897"/>
                    <a:gd name="T84" fmla="+- 0 4571 4565"/>
                    <a:gd name="T85" fmla="*/ T84 w 897"/>
                    <a:gd name="T86" fmla="+- 0 556 182"/>
                    <a:gd name="T87" fmla="*/ 556 h 897"/>
                    <a:gd name="T88" fmla="+- 0 4588 4565"/>
                    <a:gd name="T89" fmla="*/ T88 w 897"/>
                    <a:gd name="T90" fmla="+- 0 487 182"/>
                    <a:gd name="T91" fmla="*/ 487 h 897"/>
                    <a:gd name="T92" fmla="+- 0 4615 4565"/>
                    <a:gd name="T93" fmla="*/ T92 w 897"/>
                    <a:gd name="T94" fmla="+- 0 423 182"/>
                    <a:gd name="T95" fmla="*/ 423 h 897"/>
                    <a:gd name="T96" fmla="+- 0 4652 4565"/>
                    <a:gd name="T97" fmla="*/ T96 w 897"/>
                    <a:gd name="T98" fmla="+- 0 365 182"/>
                    <a:gd name="T99" fmla="*/ 365 h 897"/>
                    <a:gd name="T100" fmla="+- 0 4697 4565"/>
                    <a:gd name="T101" fmla="*/ T100 w 897"/>
                    <a:gd name="T102" fmla="+- 0 312 182"/>
                    <a:gd name="T103" fmla="*/ 312 h 897"/>
                    <a:gd name="T104" fmla="+- 0 4749 4565"/>
                    <a:gd name="T105" fmla="*/ T104 w 897"/>
                    <a:gd name="T106" fmla="+- 0 268 182"/>
                    <a:gd name="T107" fmla="*/ 268 h 897"/>
                    <a:gd name="T108" fmla="+- 0 4808 4565"/>
                    <a:gd name="T109" fmla="*/ T108 w 897"/>
                    <a:gd name="T110" fmla="+- 0 231 182"/>
                    <a:gd name="T111" fmla="*/ 231 h 897"/>
                    <a:gd name="T112" fmla="+- 0 4872 4565"/>
                    <a:gd name="T113" fmla="*/ T112 w 897"/>
                    <a:gd name="T114" fmla="+- 0 204 182"/>
                    <a:gd name="T115" fmla="*/ 204 h 897"/>
                    <a:gd name="T116" fmla="+- 0 4941 4565"/>
                    <a:gd name="T117" fmla="*/ T116 w 897"/>
                    <a:gd name="T118" fmla="+- 0 187 182"/>
                    <a:gd name="T119" fmla="*/ 187 h 897"/>
                    <a:gd name="T120" fmla="+- 0 5014 4565"/>
                    <a:gd name="T121" fmla="*/ T120 w 897"/>
                    <a:gd name="T122" fmla="+- 0 182 182"/>
                    <a:gd name="T123" fmla="*/ 182 h 897"/>
                    <a:gd name="T124" fmla="+- 0 5086 4565"/>
                    <a:gd name="T125" fmla="*/ T124 w 897"/>
                    <a:gd name="T126" fmla="+- 0 188 182"/>
                    <a:gd name="T127" fmla="*/ 188 h 897"/>
                    <a:gd name="T128" fmla="+- 0 5155 4565"/>
                    <a:gd name="T129" fmla="*/ T128 w 897"/>
                    <a:gd name="T130" fmla="+- 0 205 182"/>
                    <a:gd name="T131" fmla="*/ 205 h 897"/>
                    <a:gd name="T132" fmla="+- 0 5220 4565"/>
                    <a:gd name="T133" fmla="*/ T132 w 897"/>
                    <a:gd name="T134" fmla="+- 0 232 182"/>
                    <a:gd name="T135" fmla="*/ 232 h 897"/>
                    <a:gd name="T136" fmla="+- 0 5278 4565"/>
                    <a:gd name="T137" fmla="*/ T136 w 897"/>
                    <a:gd name="T138" fmla="+- 0 268 182"/>
                    <a:gd name="T139" fmla="*/ 268 h 897"/>
                    <a:gd name="T140" fmla="+- 0 5330 4565"/>
                    <a:gd name="T141" fmla="*/ T140 w 897"/>
                    <a:gd name="T142" fmla="+- 0 313 182"/>
                    <a:gd name="T143" fmla="*/ 313 h 897"/>
                    <a:gd name="T144" fmla="+- 0 5375 4565"/>
                    <a:gd name="T145" fmla="*/ T144 w 897"/>
                    <a:gd name="T146" fmla="+- 0 366 182"/>
                    <a:gd name="T147" fmla="*/ 366 h 897"/>
                    <a:gd name="T148" fmla="+- 0 5411 4565"/>
                    <a:gd name="T149" fmla="*/ T148 w 897"/>
                    <a:gd name="T150" fmla="+- 0 424 182"/>
                    <a:gd name="T151" fmla="*/ 424 h 897"/>
                    <a:gd name="T152" fmla="+- 0 5439 4565"/>
                    <a:gd name="T153" fmla="*/ T152 w 897"/>
                    <a:gd name="T154" fmla="+- 0 489 182"/>
                    <a:gd name="T155" fmla="*/ 489 h 897"/>
                    <a:gd name="T156" fmla="+- 0 5455 4565"/>
                    <a:gd name="T157" fmla="*/ T156 w 897"/>
                    <a:gd name="T158" fmla="+- 0 558 182"/>
                    <a:gd name="T159" fmla="*/ 558 h 897"/>
                    <a:gd name="T160" fmla="+- 0 5461 4565"/>
                    <a:gd name="T161" fmla="*/ T160 w 897"/>
                    <a:gd name="T162" fmla="+- 0 630 182"/>
                    <a:gd name="T163" fmla="*/ 630 h 897"/>
                    <a:gd name="T164" fmla="+- 0 5254 4565"/>
                    <a:gd name="T165" fmla="*/ T164 w 897"/>
                    <a:gd name="T166" fmla="+- 0 630 182"/>
                    <a:gd name="T167" fmla="*/ 630 h 897"/>
                    <a:gd name="T168" fmla="+- 0 5242 4565"/>
                    <a:gd name="T169" fmla="*/ T168 w 897"/>
                    <a:gd name="T170" fmla="+- 0 706 182"/>
                    <a:gd name="T171" fmla="*/ 706 h 897"/>
                    <a:gd name="T172" fmla="+- 0 5208 4565"/>
                    <a:gd name="T173" fmla="*/ T172 w 897"/>
                    <a:gd name="T174" fmla="+- 0 772 182"/>
                    <a:gd name="T175" fmla="*/ 772 h 897"/>
                    <a:gd name="T176" fmla="+- 0 5156 4565"/>
                    <a:gd name="T177" fmla="*/ T176 w 897"/>
                    <a:gd name="T178" fmla="+- 0 824 182"/>
                    <a:gd name="T179" fmla="*/ 824 h 897"/>
                    <a:gd name="T180" fmla="+- 0 5089 4565"/>
                    <a:gd name="T181" fmla="*/ T180 w 897"/>
                    <a:gd name="T182" fmla="+- 0 859 182"/>
                    <a:gd name="T183" fmla="*/ 859 h 897"/>
                    <a:gd name="T184" fmla="+- 0 5013 4565"/>
                    <a:gd name="T185" fmla="*/ T184 w 897"/>
                    <a:gd name="T186" fmla="+- 0 871 182"/>
                    <a:gd name="T187" fmla="*/ 871 h 897"/>
                    <a:gd name="T188" fmla="+- 0 4937 4565"/>
                    <a:gd name="T189" fmla="*/ T188 w 897"/>
                    <a:gd name="T190" fmla="+- 0 859 182"/>
                    <a:gd name="T191" fmla="*/ 859 h 897"/>
                    <a:gd name="T192" fmla="+- 0 4870 4565"/>
                    <a:gd name="T193" fmla="*/ T192 w 897"/>
                    <a:gd name="T194" fmla="+- 0 824 182"/>
                    <a:gd name="T195" fmla="*/ 824 h 897"/>
                    <a:gd name="T196" fmla="+- 0 4818 4565"/>
                    <a:gd name="T197" fmla="*/ T196 w 897"/>
                    <a:gd name="T198" fmla="+- 0 772 182"/>
                    <a:gd name="T199" fmla="*/ 772 h 897"/>
                    <a:gd name="T200" fmla="+- 0 4784 4565"/>
                    <a:gd name="T201" fmla="*/ T200 w 897"/>
                    <a:gd name="T202" fmla="+- 0 706 182"/>
                    <a:gd name="T203" fmla="*/ 706 h 897"/>
                    <a:gd name="T204" fmla="+- 0 4772 4565"/>
                    <a:gd name="T205" fmla="*/ T204 w 897"/>
                    <a:gd name="T206" fmla="+- 0 630 182"/>
                    <a:gd name="T207" fmla="*/ 630 h 897"/>
                    <a:gd name="T208" fmla="+- 0 4784 4565"/>
                    <a:gd name="T209" fmla="*/ T208 w 897"/>
                    <a:gd name="T210" fmla="+- 0 553 182"/>
                    <a:gd name="T211" fmla="*/ 553 h 897"/>
                    <a:gd name="T212" fmla="+- 0 4818 4565"/>
                    <a:gd name="T213" fmla="*/ T212 w 897"/>
                    <a:gd name="T214" fmla="+- 0 487 182"/>
                    <a:gd name="T215" fmla="*/ 487 h 897"/>
                    <a:gd name="T216" fmla="+- 0 4870 4565"/>
                    <a:gd name="T217" fmla="*/ T216 w 897"/>
                    <a:gd name="T218" fmla="+- 0 435 182"/>
                    <a:gd name="T219" fmla="*/ 435 h 897"/>
                    <a:gd name="T220" fmla="+- 0 4937 4565"/>
                    <a:gd name="T221" fmla="*/ T220 w 897"/>
                    <a:gd name="T222" fmla="+- 0 401 182"/>
                    <a:gd name="T223" fmla="*/ 401 h 897"/>
                    <a:gd name="T224" fmla="+- 0 5013 4565"/>
                    <a:gd name="T225" fmla="*/ T224 w 897"/>
                    <a:gd name="T226" fmla="+- 0 388 182"/>
                    <a:gd name="T227" fmla="*/ 388 h 897"/>
                    <a:gd name="T228" fmla="+- 0 5089 4565"/>
                    <a:gd name="T229" fmla="*/ T228 w 897"/>
                    <a:gd name="T230" fmla="+- 0 401 182"/>
                    <a:gd name="T231" fmla="*/ 401 h 897"/>
                    <a:gd name="T232" fmla="+- 0 5156 4565"/>
                    <a:gd name="T233" fmla="*/ T232 w 897"/>
                    <a:gd name="T234" fmla="+- 0 435 182"/>
                    <a:gd name="T235" fmla="*/ 435 h 897"/>
                    <a:gd name="T236" fmla="+- 0 5208 4565"/>
                    <a:gd name="T237" fmla="*/ T236 w 897"/>
                    <a:gd name="T238" fmla="+- 0 487 182"/>
                    <a:gd name="T239" fmla="*/ 487 h 897"/>
                    <a:gd name="T240" fmla="+- 0 5242 4565"/>
                    <a:gd name="T241" fmla="*/ T240 w 897"/>
                    <a:gd name="T242" fmla="+- 0 553 182"/>
                    <a:gd name="T243" fmla="*/ 553 h 897"/>
                    <a:gd name="T244" fmla="+- 0 5254 4565"/>
                    <a:gd name="T245" fmla="*/ T244 w 897"/>
                    <a:gd name="T246" fmla="+- 0 630 182"/>
                    <a:gd name="T247" fmla="*/ 630 h 89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  <a:cxn ang="0">
                      <a:pos x="T141" y="T143"/>
                    </a:cxn>
                    <a:cxn ang="0">
                      <a:pos x="T145" y="T147"/>
                    </a:cxn>
                    <a:cxn ang="0">
                      <a:pos x="T149" y="T151"/>
                    </a:cxn>
                    <a:cxn ang="0">
                      <a:pos x="T153" y="T155"/>
                    </a:cxn>
                    <a:cxn ang="0">
                      <a:pos x="T157" y="T159"/>
                    </a:cxn>
                    <a:cxn ang="0">
                      <a:pos x="T161" y="T163"/>
                    </a:cxn>
                    <a:cxn ang="0">
                      <a:pos x="T165" y="T167"/>
                    </a:cxn>
                    <a:cxn ang="0">
                      <a:pos x="T169" y="T171"/>
                    </a:cxn>
                    <a:cxn ang="0">
                      <a:pos x="T173" y="T175"/>
                    </a:cxn>
                    <a:cxn ang="0">
                      <a:pos x="T177" y="T179"/>
                    </a:cxn>
                    <a:cxn ang="0">
                      <a:pos x="T181" y="T183"/>
                    </a:cxn>
                    <a:cxn ang="0">
                      <a:pos x="T185" y="T187"/>
                    </a:cxn>
                    <a:cxn ang="0">
                      <a:pos x="T189" y="T191"/>
                    </a:cxn>
                    <a:cxn ang="0">
                      <a:pos x="T193" y="T195"/>
                    </a:cxn>
                    <a:cxn ang="0">
                      <a:pos x="T197" y="T199"/>
                    </a:cxn>
                    <a:cxn ang="0">
                      <a:pos x="T201" y="T203"/>
                    </a:cxn>
                    <a:cxn ang="0">
                      <a:pos x="T205" y="T207"/>
                    </a:cxn>
                    <a:cxn ang="0">
                      <a:pos x="T209" y="T211"/>
                    </a:cxn>
                    <a:cxn ang="0">
                      <a:pos x="T213" y="T215"/>
                    </a:cxn>
                    <a:cxn ang="0">
                      <a:pos x="T217" y="T219"/>
                    </a:cxn>
                    <a:cxn ang="0">
                      <a:pos x="T221" y="T223"/>
                    </a:cxn>
                    <a:cxn ang="0">
                      <a:pos x="T225" y="T227"/>
                    </a:cxn>
                    <a:cxn ang="0">
                      <a:pos x="T229" y="T231"/>
                    </a:cxn>
                    <a:cxn ang="0">
                      <a:pos x="T233" y="T235"/>
                    </a:cxn>
                    <a:cxn ang="0">
                      <a:pos x="T237" y="T239"/>
                    </a:cxn>
                    <a:cxn ang="0">
                      <a:pos x="T241" y="T243"/>
                    </a:cxn>
                    <a:cxn ang="0">
                      <a:pos x="T245" y="T247"/>
                    </a:cxn>
                  </a:cxnLst>
                  <a:rect l="0" t="0" r="r" b="b"/>
                  <a:pathLst>
                    <a:path w="897" h="897">
                      <a:moveTo>
                        <a:pt x="896" y="448"/>
                      </a:moveTo>
                      <a:lnTo>
                        <a:pt x="890" y="521"/>
                      </a:lnTo>
                      <a:lnTo>
                        <a:pt x="873" y="590"/>
                      </a:lnTo>
                      <a:lnTo>
                        <a:pt x="846" y="654"/>
                      </a:lnTo>
                      <a:lnTo>
                        <a:pt x="809" y="713"/>
                      </a:lnTo>
                      <a:lnTo>
                        <a:pt x="764" y="765"/>
                      </a:lnTo>
                      <a:lnTo>
                        <a:pt x="712" y="810"/>
                      </a:lnTo>
                      <a:lnTo>
                        <a:pt x="653" y="846"/>
                      </a:lnTo>
                      <a:lnTo>
                        <a:pt x="589" y="873"/>
                      </a:lnTo>
                      <a:lnTo>
                        <a:pt x="520" y="890"/>
                      </a:lnTo>
                      <a:lnTo>
                        <a:pt x="447" y="896"/>
                      </a:lnTo>
                      <a:lnTo>
                        <a:pt x="375" y="890"/>
                      </a:lnTo>
                      <a:lnTo>
                        <a:pt x="306" y="873"/>
                      </a:lnTo>
                      <a:lnTo>
                        <a:pt x="241" y="846"/>
                      </a:lnTo>
                      <a:lnTo>
                        <a:pt x="183" y="809"/>
                      </a:lnTo>
                      <a:lnTo>
                        <a:pt x="131" y="764"/>
                      </a:lnTo>
                      <a:lnTo>
                        <a:pt x="86" y="712"/>
                      </a:lnTo>
                      <a:lnTo>
                        <a:pt x="50" y="653"/>
                      </a:lnTo>
                      <a:lnTo>
                        <a:pt x="22" y="589"/>
                      </a:lnTo>
                      <a:lnTo>
                        <a:pt x="6" y="520"/>
                      </a:lnTo>
                      <a:lnTo>
                        <a:pt x="0" y="447"/>
                      </a:lnTo>
                      <a:lnTo>
                        <a:pt x="6" y="374"/>
                      </a:lnTo>
                      <a:lnTo>
                        <a:pt x="23" y="305"/>
                      </a:lnTo>
                      <a:lnTo>
                        <a:pt x="50" y="241"/>
                      </a:lnTo>
                      <a:lnTo>
                        <a:pt x="87" y="183"/>
                      </a:lnTo>
                      <a:lnTo>
                        <a:pt x="132" y="130"/>
                      </a:lnTo>
                      <a:lnTo>
                        <a:pt x="184" y="86"/>
                      </a:lnTo>
                      <a:lnTo>
                        <a:pt x="243" y="49"/>
                      </a:lnTo>
                      <a:lnTo>
                        <a:pt x="307" y="22"/>
                      </a:lnTo>
                      <a:lnTo>
                        <a:pt x="376" y="5"/>
                      </a:lnTo>
                      <a:lnTo>
                        <a:pt x="449" y="0"/>
                      </a:lnTo>
                      <a:lnTo>
                        <a:pt x="521" y="6"/>
                      </a:lnTo>
                      <a:lnTo>
                        <a:pt x="590" y="23"/>
                      </a:lnTo>
                      <a:lnTo>
                        <a:pt x="655" y="50"/>
                      </a:lnTo>
                      <a:lnTo>
                        <a:pt x="713" y="86"/>
                      </a:lnTo>
                      <a:lnTo>
                        <a:pt x="765" y="131"/>
                      </a:lnTo>
                      <a:lnTo>
                        <a:pt x="810" y="184"/>
                      </a:lnTo>
                      <a:lnTo>
                        <a:pt x="846" y="242"/>
                      </a:lnTo>
                      <a:lnTo>
                        <a:pt x="874" y="307"/>
                      </a:lnTo>
                      <a:lnTo>
                        <a:pt x="890" y="376"/>
                      </a:lnTo>
                      <a:lnTo>
                        <a:pt x="896" y="448"/>
                      </a:lnTo>
                      <a:close/>
                      <a:moveTo>
                        <a:pt x="689" y="448"/>
                      </a:moveTo>
                      <a:lnTo>
                        <a:pt x="677" y="524"/>
                      </a:lnTo>
                      <a:lnTo>
                        <a:pt x="643" y="590"/>
                      </a:lnTo>
                      <a:lnTo>
                        <a:pt x="591" y="642"/>
                      </a:lnTo>
                      <a:lnTo>
                        <a:pt x="524" y="677"/>
                      </a:lnTo>
                      <a:lnTo>
                        <a:pt x="448" y="689"/>
                      </a:lnTo>
                      <a:lnTo>
                        <a:pt x="372" y="677"/>
                      </a:lnTo>
                      <a:lnTo>
                        <a:pt x="305" y="642"/>
                      </a:lnTo>
                      <a:lnTo>
                        <a:pt x="253" y="590"/>
                      </a:lnTo>
                      <a:lnTo>
                        <a:pt x="219" y="524"/>
                      </a:lnTo>
                      <a:lnTo>
                        <a:pt x="207" y="448"/>
                      </a:lnTo>
                      <a:lnTo>
                        <a:pt x="219" y="371"/>
                      </a:lnTo>
                      <a:lnTo>
                        <a:pt x="253" y="305"/>
                      </a:lnTo>
                      <a:lnTo>
                        <a:pt x="305" y="253"/>
                      </a:lnTo>
                      <a:lnTo>
                        <a:pt x="372" y="219"/>
                      </a:lnTo>
                      <a:lnTo>
                        <a:pt x="448" y="206"/>
                      </a:lnTo>
                      <a:lnTo>
                        <a:pt x="524" y="219"/>
                      </a:lnTo>
                      <a:lnTo>
                        <a:pt x="591" y="253"/>
                      </a:lnTo>
                      <a:lnTo>
                        <a:pt x="643" y="305"/>
                      </a:lnTo>
                      <a:lnTo>
                        <a:pt x="677" y="371"/>
                      </a:lnTo>
                      <a:lnTo>
                        <a:pt x="689" y="448"/>
                      </a:lnTo>
                      <a:close/>
                    </a:path>
                  </a:pathLst>
                </a:custGeom>
                <a:noFill/>
                <a:ln w="3861">
                  <a:solidFill>
                    <a:srgbClr val="4174B9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upright="1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>
                    <a:latin typeface="+mj-lt"/>
                  </a:endParaRPr>
                </a:p>
              </p:txBody>
            </p:sp>
            <p:pic>
              <p:nvPicPr>
                <p:cNvPr id="9248" name="Picture 60"/>
                <p:cNvPicPr>
                  <a:picLocks noChangeAspect="1" noChangeArrowheads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98" y="515"/>
                  <a:ext cx="230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49" name="Picture 61"/>
                <p:cNvPicPr>
                  <a:picLocks noChangeAspect="1" noChangeArrowheads="1"/>
                </p:cNvPicPr>
                <p:nvPr/>
              </p:nvPicPr>
              <p:blipFill>
                <a:blip r:embed="rId2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77" y="362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50" name="Picture 62"/>
                <p:cNvPicPr>
                  <a:picLocks noChangeAspect="1" noChangeArrowheads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93" y="202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51" name="Picture 63"/>
                <p:cNvPicPr>
                  <a:picLocks noChangeAspect="1" noChangeArrowheads="1"/>
                </p:cNvPicPr>
                <p:nvPr/>
              </p:nvPicPr>
              <p:blipFill>
                <a:blip r:embed="rId2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92" y="421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52" name="Picture 64"/>
                <p:cNvPicPr>
                  <a:picLocks noChangeAspect="1" noChangeArrowheads="1"/>
                </p:cNvPicPr>
                <p:nvPr/>
              </p:nvPicPr>
              <p:blipFill>
                <a:blip r:embed="rId2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03" y="750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53" name="Picture 65"/>
                <p:cNvPicPr>
                  <a:picLocks noChangeAspect="1" noChangeArrowheads="1"/>
                </p:cNvPicPr>
                <p:nvPr/>
              </p:nvPicPr>
              <p:blipFill>
                <a:blip r:embed="rId2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61" y="195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54" name="Picture 66"/>
                <p:cNvPicPr>
                  <a:picLocks noChangeAspect="1" noChangeArrowheads="1"/>
                </p:cNvPicPr>
                <p:nvPr/>
              </p:nvPicPr>
              <p:blipFill>
                <a:blip r:embed="rId2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06" y="1010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55" name="Picture 67"/>
                <p:cNvPicPr>
                  <a:picLocks noChangeAspect="1" noChangeArrowheads="1"/>
                </p:cNvPicPr>
                <p:nvPr/>
              </p:nvPicPr>
              <p:blipFill>
                <a:blip r:embed="rId3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64" y="442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56" name="Picture 68"/>
                <p:cNvPicPr>
                  <a:picLocks noChangeAspect="1" noChangeArrowheads="1"/>
                </p:cNvPicPr>
                <p:nvPr/>
              </p:nvPicPr>
              <p:blipFill>
                <a:blip r:embed="rId3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61" y="1007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57" name="Picture 69"/>
                <p:cNvPicPr>
                  <a:picLocks noChangeAspect="1" noChangeArrowheads="1"/>
                </p:cNvPicPr>
                <p:nvPr/>
              </p:nvPicPr>
              <p:blipFill>
                <a:blip r:embed="rId3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82" y="796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58" name="Picture 70"/>
                <p:cNvPicPr>
                  <a:picLocks noChangeAspect="1" noChangeArrowheads="1"/>
                </p:cNvPicPr>
                <p:nvPr/>
              </p:nvPicPr>
              <p:blipFill>
                <a:blip r:embed="rId2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77" y="842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2" name="AutoShape 5694"/>
                <p:cNvSpPr>
                  <a:spLocks/>
                </p:cNvSpPr>
                <p:nvPr/>
              </p:nvSpPr>
              <p:spPr bwMode="auto">
                <a:xfrm>
                  <a:off x="4489" y="156"/>
                  <a:ext cx="1041" cy="956"/>
                </a:xfrm>
                <a:custGeom>
                  <a:avLst/>
                  <a:gdLst>
                    <a:gd name="T0" fmla="+- 0 5451 4490"/>
                    <a:gd name="T1" fmla="*/ T0 w 1039"/>
                    <a:gd name="T2" fmla="+- 0 1120 156"/>
                    <a:gd name="T3" fmla="*/ 1120 h 964"/>
                    <a:gd name="T4" fmla="+- 0 5528 4490"/>
                    <a:gd name="T5" fmla="*/ T4 w 1039"/>
                    <a:gd name="T6" fmla="+- 0 1120 156"/>
                    <a:gd name="T7" fmla="*/ 1120 h 964"/>
                    <a:gd name="T8" fmla="+- 0 5528 4490"/>
                    <a:gd name="T9" fmla="*/ T8 w 1039"/>
                    <a:gd name="T10" fmla="+- 0 156 156"/>
                    <a:gd name="T11" fmla="*/ 156 h 964"/>
                    <a:gd name="T12" fmla="+- 0 5451 4490"/>
                    <a:gd name="T13" fmla="*/ T12 w 1039"/>
                    <a:gd name="T14" fmla="+- 0 156 156"/>
                    <a:gd name="T15" fmla="*/ 156 h 964"/>
                    <a:gd name="T16" fmla="+- 0 4567 4490"/>
                    <a:gd name="T17" fmla="*/ T16 w 1039"/>
                    <a:gd name="T18" fmla="+- 0 1120 156"/>
                    <a:gd name="T19" fmla="*/ 1120 h 964"/>
                    <a:gd name="T20" fmla="+- 0 4490 4490"/>
                    <a:gd name="T21" fmla="*/ T20 w 1039"/>
                    <a:gd name="T22" fmla="+- 0 1120 156"/>
                    <a:gd name="T23" fmla="*/ 1120 h 964"/>
                    <a:gd name="T24" fmla="+- 0 4490 4490"/>
                    <a:gd name="T25" fmla="*/ T24 w 1039"/>
                    <a:gd name="T26" fmla="+- 0 156 156"/>
                    <a:gd name="T27" fmla="*/ 156 h 964"/>
                    <a:gd name="T28" fmla="+- 0 4567 4490"/>
                    <a:gd name="T29" fmla="*/ T28 w 1039"/>
                    <a:gd name="T30" fmla="+- 0 156 156"/>
                    <a:gd name="T31" fmla="*/ 156 h 96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</a:cxnLst>
                  <a:rect l="0" t="0" r="r" b="b"/>
                  <a:pathLst>
                    <a:path w="1039" h="964">
                      <a:moveTo>
                        <a:pt x="961" y="964"/>
                      </a:moveTo>
                      <a:lnTo>
                        <a:pt x="1038" y="964"/>
                      </a:lnTo>
                      <a:lnTo>
                        <a:pt x="1038" y="0"/>
                      </a:lnTo>
                      <a:lnTo>
                        <a:pt x="961" y="0"/>
                      </a:lnTo>
                      <a:moveTo>
                        <a:pt x="77" y="964"/>
                      </a:moveTo>
                      <a:lnTo>
                        <a:pt x="0" y="964"/>
                      </a:lnTo>
                      <a:lnTo>
                        <a:pt x="0" y="0"/>
                      </a:lnTo>
                      <a:lnTo>
                        <a:pt x="77" y="0"/>
                      </a:lnTo>
                    </a:path>
                  </a:pathLst>
                </a:custGeom>
                <a:noFill/>
                <a:ln w="5144">
                  <a:solidFill>
                    <a:srgbClr val="070808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upright="1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>
                    <a:latin typeface="+mj-lt"/>
                  </a:endParaRPr>
                </a:p>
              </p:txBody>
            </p:sp>
            <p:sp>
              <p:nvSpPr>
                <p:cNvPr id="9260" name="Text Box 5693"/>
                <p:cNvSpPr txBox="1">
                  <a:spLocks noChangeArrowheads="1"/>
                </p:cNvSpPr>
                <p:nvPr/>
              </p:nvSpPr>
              <p:spPr bwMode="auto">
                <a:xfrm>
                  <a:off x="4487" y="151"/>
                  <a:ext cx="1047" cy="97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vi-VN" altLang="vi-VN" sz="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  <a:endParaRPr lang="vi-VN" altLang="vi-VN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eaLnBrk="1" hangingPunct="1">
                    <a:lnSpc>
                      <a:spcPct val="100000"/>
                    </a:lnSpc>
                    <a:spcBef>
                      <a:spcPts val="25"/>
                    </a:spcBef>
                    <a:buFontTx/>
                    <a:buNone/>
                  </a:pPr>
                  <a:r>
                    <a:rPr lang="vi-VN" altLang="vi-VN" sz="9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  <a:endParaRPr lang="vi-VN" altLang="vi-VN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vi-VN" altLang="vi-VN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9230" name="Group 42"/>
              <p:cNvGrpSpPr>
                <a:grpSpLocks/>
              </p:cNvGrpSpPr>
              <p:nvPr/>
            </p:nvGrpSpPr>
            <p:grpSpPr bwMode="auto">
              <a:xfrm>
                <a:off x="1905" y="-635"/>
                <a:ext cx="1062990" cy="839470"/>
                <a:chOff x="2569" y="-40"/>
                <a:chExt cx="1674" cy="1322"/>
              </a:xfrm>
            </p:grpSpPr>
            <p:sp>
              <p:nvSpPr>
                <p:cNvPr id="44" name="AutoShape 5691"/>
                <p:cNvSpPr>
                  <a:spLocks/>
                </p:cNvSpPr>
                <p:nvPr/>
              </p:nvSpPr>
              <p:spPr bwMode="auto">
                <a:xfrm>
                  <a:off x="2569" y="-11"/>
                  <a:ext cx="1266" cy="1265"/>
                </a:xfrm>
                <a:custGeom>
                  <a:avLst/>
                  <a:gdLst>
                    <a:gd name="T0" fmla="+- 0 3829 2569"/>
                    <a:gd name="T1" fmla="*/ T0 w 1265"/>
                    <a:gd name="T2" fmla="+- 0 696 -11"/>
                    <a:gd name="T3" fmla="*/ 696 h 1265"/>
                    <a:gd name="T4" fmla="+- 0 3796 2569"/>
                    <a:gd name="T5" fmla="*/ T4 w 1265"/>
                    <a:gd name="T6" fmla="+- 0 835 -11"/>
                    <a:gd name="T7" fmla="*/ 835 h 1265"/>
                    <a:gd name="T8" fmla="+- 0 3734 2569"/>
                    <a:gd name="T9" fmla="*/ T8 w 1265"/>
                    <a:gd name="T10" fmla="+- 0 961 -11"/>
                    <a:gd name="T11" fmla="*/ 961 h 1265"/>
                    <a:gd name="T12" fmla="+- 0 3647 2569"/>
                    <a:gd name="T13" fmla="*/ T12 w 1265"/>
                    <a:gd name="T14" fmla="+- 0 1069 -11"/>
                    <a:gd name="T15" fmla="*/ 1069 h 1265"/>
                    <a:gd name="T16" fmla="+- 0 3539 2569"/>
                    <a:gd name="T17" fmla="*/ T16 w 1265"/>
                    <a:gd name="T18" fmla="+- 0 1155 -11"/>
                    <a:gd name="T19" fmla="*/ 1155 h 1265"/>
                    <a:gd name="T20" fmla="+- 0 3413 2569"/>
                    <a:gd name="T21" fmla="*/ T20 w 1265"/>
                    <a:gd name="T22" fmla="+- 0 1217 -11"/>
                    <a:gd name="T23" fmla="*/ 1217 h 1265"/>
                    <a:gd name="T24" fmla="+- 0 3274 2569"/>
                    <a:gd name="T25" fmla="*/ T24 w 1265"/>
                    <a:gd name="T26" fmla="+- 0 1249 -11"/>
                    <a:gd name="T27" fmla="*/ 1249 h 1265"/>
                    <a:gd name="T28" fmla="+- 0 3126 2569"/>
                    <a:gd name="T29" fmla="*/ T28 w 1265"/>
                    <a:gd name="T30" fmla="+- 0 1249 -11"/>
                    <a:gd name="T31" fmla="*/ 1249 h 1265"/>
                    <a:gd name="T32" fmla="+- 0 2987 2569"/>
                    <a:gd name="T33" fmla="*/ T32 w 1265"/>
                    <a:gd name="T34" fmla="+- 0 1216 -11"/>
                    <a:gd name="T35" fmla="*/ 1216 h 1265"/>
                    <a:gd name="T36" fmla="+- 0 2861 2569"/>
                    <a:gd name="T37" fmla="*/ T36 w 1265"/>
                    <a:gd name="T38" fmla="+- 0 1154 -11"/>
                    <a:gd name="T39" fmla="*/ 1154 h 1265"/>
                    <a:gd name="T40" fmla="+- 0 2753 2569"/>
                    <a:gd name="T41" fmla="*/ T40 w 1265"/>
                    <a:gd name="T42" fmla="+- 0 1068 -11"/>
                    <a:gd name="T43" fmla="*/ 1068 h 1265"/>
                    <a:gd name="T44" fmla="+- 0 2667 2569"/>
                    <a:gd name="T45" fmla="*/ T44 w 1265"/>
                    <a:gd name="T46" fmla="+- 0 959 -11"/>
                    <a:gd name="T47" fmla="*/ 959 h 1265"/>
                    <a:gd name="T48" fmla="+- 0 2606 2569"/>
                    <a:gd name="T49" fmla="*/ T48 w 1265"/>
                    <a:gd name="T50" fmla="+- 0 834 -11"/>
                    <a:gd name="T51" fmla="*/ 834 h 1265"/>
                    <a:gd name="T52" fmla="+- 0 2573 2569"/>
                    <a:gd name="T53" fmla="*/ T52 w 1265"/>
                    <a:gd name="T54" fmla="+- 0 694 -11"/>
                    <a:gd name="T55" fmla="*/ 694 h 1265"/>
                    <a:gd name="T56" fmla="+- 0 2573 2569"/>
                    <a:gd name="T57" fmla="*/ T56 w 1265"/>
                    <a:gd name="T58" fmla="+- 0 547 -11"/>
                    <a:gd name="T59" fmla="*/ 547 h 1265"/>
                    <a:gd name="T60" fmla="+- 0 2606 2569"/>
                    <a:gd name="T61" fmla="*/ T60 w 1265"/>
                    <a:gd name="T62" fmla="+- 0 407 -11"/>
                    <a:gd name="T63" fmla="*/ 407 h 1265"/>
                    <a:gd name="T64" fmla="+- 0 2668 2569"/>
                    <a:gd name="T65" fmla="*/ T64 w 1265"/>
                    <a:gd name="T66" fmla="+- 0 282 -11"/>
                    <a:gd name="T67" fmla="*/ 282 h 1265"/>
                    <a:gd name="T68" fmla="+- 0 2755 2569"/>
                    <a:gd name="T69" fmla="*/ T68 w 1265"/>
                    <a:gd name="T70" fmla="+- 0 174 -11"/>
                    <a:gd name="T71" fmla="*/ 174 h 1265"/>
                    <a:gd name="T72" fmla="+- 0 2863 2569"/>
                    <a:gd name="T73" fmla="*/ T72 w 1265"/>
                    <a:gd name="T74" fmla="+- 0 87 -11"/>
                    <a:gd name="T75" fmla="*/ 87 h 1265"/>
                    <a:gd name="T76" fmla="+- 0 2989 2569"/>
                    <a:gd name="T77" fmla="*/ T76 w 1265"/>
                    <a:gd name="T78" fmla="+- 0 26 -11"/>
                    <a:gd name="T79" fmla="*/ 26 h 1265"/>
                    <a:gd name="T80" fmla="+- 0 3128 2569"/>
                    <a:gd name="T81" fmla="*/ T80 w 1265"/>
                    <a:gd name="T82" fmla="+- 0 -7 -11"/>
                    <a:gd name="T83" fmla="*/ -7 h 1265"/>
                    <a:gd name="T84" fmla="+- 0 3276 2569"/>
                    <a:gd name="T85" fmla="*/ T84 w 1265"/>
                    <a:gd name="T86" fmla="+- 0 -6 -11"/>
                    <a:gd name="T87" fmla="*/ -6 h 1265"/>
                    <a:gd name="T88" fmla="+- 0 3415 2569"/>
                    <a:gd name="T89" fmla="*/ T88 w 1265"/>
                    <a:gd name="T90" fmla="+- 0 26 -11"/>
                    <a:gd name="T91" fmla="*/ 26 h 1265"/>
                    <a:gd name="T92" fmla="+- 0 3541 2569"/>
                    <a:gd name="T93" fmla="*/ T92 w 1265"/>
                    <a:gd name="T94" fmla="+- 0 88 -11"/>
                    <a:gd name="T95" fmla="*/ 88 h 1265"/>
                    <a:gd name="T96" fmla="+- 0 3649 2569"/>
                    <a:gd name="T97" fmla="*/ T96 w 1265"/>
                    <a:gd name="T98" fmla="+- 0 175 -11"/>
                    <a:gd name="T99" fmla="*/ 175 h 1265"/>
                    <a:gd name="T100" fmla="+- 0 3735 2569"/>
                    <a:gd name="T101" fmla="*/ T100 w 1265"/>
                    <a:gd name="T102" fmla="+- 0 283 -11"/>
                    <a:gd name="T103" fmla="*/ 283 h 1265"/>
                    <a:gd name="T104" fmla="+- 0 3797 2569"/>
                    <a:gd name="T105" fmla="*/ T104 w 1265"/>
                    <a:gd name="T106" fmla="+- 0 409 -11"/>
                    <a:gd name="T107" fmla="*/ 409 h 1265"/>
                    <a:gd name="T108" fmla="+- 0 3829 2569"/>
                    <a:gd name="T109" fmla="*/ T108 w 1265"/>
                    <a:gd name="T110" fmla="+- 0 549 -11"/>
                    <a:gd name="T111" fmla="*/ 549 h 1265"/>
                    <a:gd name="T112" fmla="+- 0 3649 2569"/>
                    <a:gd name="T113" fmla="*/ T112 w 1265"/>
                    <a:gd name="T114" fmla="+- 0 622 -11"/>
                    <a:gd name="T115" fmla="*/ 622 h 1265"/>
                    <a:gd name="T116" fmla="+- 0 3626 2569"/>
                    <a:gd name="T117" fmla="*/ T116 w 1265"/>
                    <a:gd name="T118" fmla="+- 0 764 -11"/>
                    <a:gd name="T119" fmla="*/ 764 h 1265"/>
                    <a:gd name="T120" fmla="+- 0 3562 2569"/>
                    <a:gd name="T121" fmla="*/ T120 w 1265"/>
                    <a:gd name="T122" fmla="+- 0 887 -11"/>
                    <a:gd name="T123" fmla="*/ 887 h 1265"/>
                    <a:gd name="T124" fmla="+- 0 3465 2569"/>
                    <a:gd name="T125" fmla="*/ T124 w 1265"/>
                    <a:gd name="T126" fmla="+- 0 983 -11"/>
                    <a:gd name="T127" fmla="*/ 983 h 1265"/>
                    <a:gd name="T128" fmla="+- 0 3342 2569"/>
                    <a:gd name="T129" fmla="*/ T128 w 1265"/>
                    <a:gd name="T130" fmla="+- 0 1047 -11"/>
                    <a:gd name="T131" fmla="*/ 1047 h 1265"/>
                    <a:gd name="T132" fmla="+- 0 3200 2569"/>
                    <a:gd name="T133" fmla="*/ T132 w 1265"/>
                    <a:gd name="T134" fmla="+- 0 1069 -11"/>
                    <a:gd name="T135" fmla="*/ 1069 h 1265"/>
                    <a:gd name="T136" fmla="+- 0 3059 2569"/>
                    <a:gd name="T137" fmla="*/ T136 w 1265"/>
                    <a:gd name="T138" fmla="+- 0 1046 -11"/>
                    <a:gd name="T139" fmla="*/ 1046 h 1265"/>
                    <a:gd name="T140" fmla="+- 0 2936 2569"/>
                    <a:gd name="T141" fmla="*/ T140 w 1265"/>
                    <a:gd name="T142" fmla="+- 0 983 -11"/>
                    <a:gd name="T143" fmla="*/ 983 h 1265"/>
                    <a:gd name="T144" fmla="+- 0 2839 2569"/>
                    <a:gd name="T145" fmla="*/ T144 w 1265"/>
                    <a:gd name="T146" fmla="+- 0 885 -11"/>
                    <a:gd name="T147" fmla="*/ 885 h 1265"/>
                    <a:gd name="T148" fmla="+- 0 2776 2569"/>
                    <a:gd name="T149" fmla="*/ T148 w 1265"/>
                    <a:gd name="T150" fmla="+- 0 762 -11"/>
                    <a:gd name="T151" fmla="*/ 762 h 1265"/>
                    <a:gd name="T152" fmla="+- 0 2753 2569"/>
                    <a:gd name="T153" fmla="*/ T152 w 1265"/>
                    <a:gd name="T154" fmla="+- 0 621 -11"/>
                    <a:gd name="T155" fmla="*/ 621 h 1265"/>
                    <a:gd name="T156" fmla="+- 0 2776 2569"/>
                    <a:gd name="T157" fmla="*/ T156 w 1265"/>
                    <a:gd name="T158" fmla="+- 0 479 -11"/>
                    <a:gd name="T159" fmla="*/ 479 h 1265"/>
                    <a:gd name="T160" fmla="+- 0 2840 2569"/>
                    <a:gd name="T161" fmla="*/ T160 w 1265"/>
                    <a:gd name="T162" fmla="+- 0 356 -11"/>
                    <a:gd name="T163" fmla="*/ 356 h 1265"/>
                    <a:gd name="T164" fmla="+- 0 2937 2569"/>
                    <a:gd name="T165" fmla="*/ T164 w 1265"/>
                    <a:gd name="T166" fmla="+- 0 259 -11"/>
                    <a:gd name="T167" fmla="*/ 259 h 1265"/>
                    <a:gd name="T168" fmla="+- 0 3060 2569"/>
                    <a:gd name="T169" fmla="*/ T168 w 1265"/>
                    <a:gd name="T170" fmla="+- 0 196 -11"/>
                    <a:gd name="T171" fmla="*/ 196 h 1265"/>
                    <a:gd name="T172" fmla="+- 0 3202 2569"/>
                    <a:gd name="T173" fmla="*/ T172 w 1265"/>
                    <a:gd name="T174" fmla="+- 0 173 -11"/>
                    <a:gd name="T175" fmla="*/ 173 h 1265"/>
                    <a:gd name="T176" fmla="+- 0 3343 2569"/>
                    <a:gd name="T177" fmla="*/ T176 w 1265"/>
                    <a:gd name="T178" fmla="+- 0 196 -11"/>
                    <a:gd name="T179" fmla="*/ 196 h 1265"/>
                    <a:gd name="T180" fmla="+- 0 3466 2569"/>
                    <a:gd name="T181" fmla="*/ T180 w 1265"/>
                    <a:gd name="T182" fmla="+- 0 260 -11"/>
                    <a:gd name="T183" fmla="*/ 260 h 1265"/>
                    <a:gd name="T184" fmla="+- 0 3563 2569"/>
                    <a:gd name="T185" fmla="*/ T184 w 1265"/>
                    <a:gd name="T186" fmla="+- 0 357 -11"/>
                    <a:gd name="T187" fmla="*/ 357 h 1265"/>
                    <a:gd name="T188" fmla="+- 0 3627 2569"/>
                    <a:gd name="T189" fmla="*/ T188 w 1265"/>
                    <a:gd name="T190" fmla="+- 0 480 -11"/>
                    <a:gd name="T191" fmla="*/ 480 h 1265"/>
                    <a:gd name="T192" fmla="+- 0 3649 2569"/>
                    <a:gd name="T193" fmla="*/ T192 w 1265"/>
                    <a:gd name="T194" fmla="+- 0 622 -11"/>
                    <a:gd name="T195" fmla="*/ 622 h 1265"/>
                    <a:gd name="T196" fmla="+- 0 3430 2569"/>
                    <a:gd name="T197" fmla="*/ T196 w 1265"/>
                    <a:gd name="T198" fmla="+- 0 698 -11"/>
                    <a:gd name="T199" fmla="*/ 698 h 1265"/>
                    <a:gd name="T200" fmla="+- 0 3344 2569"/>
                    <a:gd name="T201" fmla="*/ T200 w 1265"/>
                    <a:gd name="T202" fmla="+- 0 816 -11"/>
                    <a:gd name="T203" fmla="*/ 816 h 1265"/>
                    <a:gd name="T204" fmla="+- 0 3201 2569"/>
                    <a:gd name="T205" fmla="*/ T204 w 1265"/>
                    <a:gd name="T206" fmla="+- 0 863 -11"/>
                    <a:gd name="T207" fmla="*/ 863 h 1265"/>
                    <a:gd name="T208" fmla="+- 0 3059 2569"/>
                    <a:gd name="T209" fmla="*/ T208 w 1265"/>
                    <a:gd name="T210" fmla="+- 0 816 -11"/>
                    <a:gd name="T211" fmla="*/ 816 h 1265"/>
                    <a:gd name="T212" fmla="+- 0 2972 2569"/>
                    <a:gd name="T213" fmla="*/ T212 w 1265"/>
                    <a:gd name="T214" fmla="+- 0 698 -11"/>
                    <a:gd name="T215" fmla="*/ 698 h 1265"/>
                    <a:gd name="T216" fmla="+- 0 2972 2569"/>
                    <a:gd name="T217" fmla="*/ T216 w 1265"/>
                    <a:gd name="T218" fmla="+- 0 545 -11"/>
                    <a:gd name="T219" fmla="*/ 545 h 1265"/>
                    <a:gd name="T220" fmla="+- 0 3059 2569"/>
                    <a:gd name="T221" fmla="*/ T220 w 1265"/>
                    <a:gd name="T222" fmla="+- 0 427 -11"/>
                    <a:gd name="T223" fmla="*/ 427 h 1265"/>
                    <a:gd name="T224" fmla="+- 0 3201 2569"/>
                    <a:gd name="T225" fmla="*/ T224 w 1265"/>
                    <a:gd name="T226" fmla="+- 0 380 -11"/>
                    <a:gd name="T227" fmla="*/ 380 h 1265"/>
                    <a:gd name="T228" fmla="+- 0 3344 2569"/>
                    <a:gd name="T229" fmla="*/ T228 w 1265"/>
                    <a:gd name="T230" fmla="+- 0 427 -11"/>
                    <a:gd name="T231" fmla="*/ 427 h 1265"/>
                    <a:gd name="T232" fmla="+- 0 3430 2569"/>
                    <a:gd name="T233" fmla="*/ T232 w 1265"/>
                    <a:gd name="T234" fmla="+- 0 545 -11"/>
                    <a:gd name="T235" fmla="*/ 545 h 126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  <a:cxn ang="0">
                      <a:pos x="T141" y="T143"/>
                    </a:cxn>
                    <a:cxn ang="0">
                      <a:pos x="T145" y="T147"/>
                    </a:cxn>
                    <a:cxn ang="0">
                      <a:pos x="T149" y="T151"/>
                    </a:cxn>
                    <a:cxn ang="0">
                      <a:pos x="T153" y="T155"/>
                    </a:cxn>
                    <a:cxn ang="0">
                      <a:pos x="T157" y="T159"/>
                    </a:cxn>
                    <a:cxn ang="0">
                      <a:pos x="T161" y="T163"/>
                    </a:cxn>
                    <a:cxn ang="0">
                      <a:pos x="T165" y="T167"/>
                    </a:cxn>
                    <a:cxn ang="0">
                      <a:pos x="T169" y="T171"/>
                    </a:cxn>
                    <a:cxn ang="0">
                      <a:pos x="T173" y="T175"/>
                    </a:cxn>
                    <a:cxn ang="0">
                      <a:pos x="T177" y="T179"/>
                    </a:cxn>
                    <a:cxn ang="0">
                      <a:pos x="T181" y="T183"/>
                    </a:cxn>
                    <a:cxn ang="0">
                      <a:pos x="T185" y="T187"/>
                    </a:cxn>
                    <a:cxn ang="0">
                      <a:pos x="T189" y="T191"/>
                    </a:cxn>
                    <a:cxn ang="0">
                      <a:pos x="T193" y="T195"/>
                    </a:cxn>
                    <a:cxn ang="0">
                      <a:pos x="T197" y="T199"/>
                    </a:cxn>
                    <a:cxn ang="0">
                      <a:pos x="T201" y="T203"/>
                    </a:cxn>
                    <a:cxn ang="0">
                      <a:pos x="T205" y="T207"/>
                    </a:cxn>
                    <a:cxn ang="0">
                      <a:pos x="T209" y="T211"/>
                    </a:cxn>
                    <a:cxn ang="0">
                      <a:pos x="T213" y="T215"/>
                    </a:cxn>
                    <a:cxn ang="0">
                      <a:pos x="T217" y="T219"/>
                    </a:cxn>
                    <a:cxn ang="0">
                      <a:pos x="T221" y="T223"/>
                    </a:cxn>
                    <a:cxn ang="0">
                      <a:pos x="T225" y="T227"/>
                    </a:cxn>
                    <a:cxn ang="0">
                      <a:pos x="T229" y="T231"/>
                    </a:cxn>
                    <a:cxn ang="0">
                      <a:pos x="T233" y="T235"/>
                    </a:cxn>
                  </a:cxnLst>
                  <a:rect l="0" t="0" r="r" b="b"/>
                  <a:pathLst>
                    <a:path w="1265" h="1265">
                      <a:moveTo>
                        <a:pt x="1264" y="633"/>
                      </a:moveTo>
                      <a:lnTo>
                        <a:pt x="1260" y="707"/>
                      </a:lnTo>
                      <a:lnTo>
                        <a:pt x="1247" y="778"/>
                      </a:lnTo>
                      <a:lnTo>
                        <a:pt x="1227" y="846"/>
                      </a:lnTo>
                      <a:lnTo>
                        <a:pt x="1199" y="911"/>
                      </a:lnTo>
                      <a:lnTo>
                        <a:pt x="1165" y="972"/>
                      </a:lnTo>
                      <a:lnTo>
                        <a:pt x="1125" y="1028"/>
                      </a:lnTo>
                      <a:lnTo>
                        <a:pt x="1078" y="1080"/>
                      </a:lnTo>
                      <a:lnTo>
                        <a:pt x="1027" y="1126"/>
                      </a:lnTo>
                      <a:lnTo>
                        <a:pt x="970" y="1166"/>
                      </a:lnTo>
                      <a:lnTo>
                        <a:pt x="909" y="1200"/>
                      </a:lnTo>
                      <a:lnTo>
                        <a:pt x="844" y="1228"/>
                      </a:lnTo>
                      <a:lnTo>
                        <a:pt x="776" y="1248"/>
                      </a:lnTo>
                      <a:lnTo>
                        <a:pt x="705" y="1260"/>
                      </a:lnTo>
                      <a:lnTo>
                        <a:pt x="631" y="1264"/>
                      </a:lnTo>
                      <a:lnTo>
                        <a:pt x="557" y="1260"/>
                      </a:lnTo>
                      <a:lnTo>
                        <a:pt x="486" y="1247"/>
                      </a:lnTo>
                      <a:lnTo>
                        <a:pt x="418" y="1227"/>
                      </a:lnTo>
                      <a:lnTo>
                        <a:pt x="353" y="1200"/>
                      </a:lnTo>
                      <a:lnTo>
                        <a:pt x="292" y="1165"/>
                      </a:lnTo>
                      <a:lnTo>
                        <a:pt x="236" y="1125"/>
                      </a:lnTo>
                      <a:lnTo>
                        <a:pt x="184" y="1079"/>
                      </a:lnTo>
                      <a:lnTo>
                        <a:pt x="138" y="1027"/>
                      </a:lnTo>
                      <a:lnTo>
                        <a:pt x="98" y="970"/>
                      </a:lnTo>
                      <a:lnTo>
                        <a:pt x="64" y="909"/>
                      </a:lnTo>
                      <a:lnTo>
                        <a:pt x="37" y="845"/>
                      </a:lnTo>
                      <a:lnTo>
                        <a:pt x="17" y="776"/>
                      </a:lnTo>
                      <a:lnTo>
                        <a:pt x="4" y="705"/>
                      </a:lnTo>
                      <a:lnTo>
                        <a:pt x="0" y="631"/>
                      </a:lnTo>
                      <a:lnTo>
                        <a:pt x="4" y="558"/>
                      </a:lnTo>
                      <a:lnTo>
                        <a:pt x="17" y="486"/>
                      </a:lnTo>
                      <a:lnTo>
                        <a:pt x="37" y="418"/>
                      </a:lnTo>
                      <a:lnTo>
                        <a:pt x="65" y="353"/>
                      </a:lnTo>
                      <a:lnTo>
                        <a:pt x="99" y="293"/>
                      </a:lnTo>
                      <a:lnTo>
                        <a:pt x="139" y="236"/>
                      </a:lnTo>
                      <a:lnTo>
                        <a:pt x="186" y="185"/>
                      </a:lnTo>
                      <a:lnTo>
                        <a:pt x="237" y="139"/>
                      </a:lnTo>
                      <a:lnTo>
                        <a:pt x="294" y="98"/>
                      </a:lnTo>
                      <a:lnTo>
                        <a:pt x="355" y="64"/>
                      </a:lnTo>
                      <a:lnTo>
                        <a:pt x="420" y="37"/>
                      </a:lnTo>
                      <a:lnTo>
                        <a:pt x="488" y="17"/>
                      </a:lnTo>
                      <a:lnTo>
                        <a:pt x="559" y="4"/>
                      </a:lnTo>
                      <a:lnTo>
                        <a:pt x="633" y="0"/>
                      </a:lnTo>
                      <a:lnTo>
                        <a:pt x="707" y="5"/>
                      </a:lnTo>
                      <a:lnTo>
                        <a:pt x="778" y="17"/>
                      </a:lnTo>
                      <a:lnTo>
                        <a:pt x="846" y="37"/>
                      </a:lnTo>
                      <a:lnTo>
                        <a:pt x="911" y="65"/>
                      </a:lnTo>
                      <a:lnTo>
                        <a:pt x="972" y="99"/>
                      </a:lnTo>
                      <a:lnTo>
                        <a:pt x="1028" y="140"/>
                      </a:lnTo>
                      <a:lnTo>
                        <a:pt x="1080" y="186"/>
                      </a:lnTo>
                      <a:lnTo>
                        <a:pt x="1126" y="238"/>
                      </a:lnTo>
                      <a:lnTo>
                        <a:pt x="1166" y="294"/>
                      </a:lnTo>
                      <a:lnTo>
                        <a:pt x="1200" y="355"/>
                      </a:lnTo>
                      <a:lnTo>
                        <a:pt x="1228" y="420"/>
                      </a:lnTo>
                      <a:lnTo>
                        <a:pt x="1248" y="488"/>
                      </a:lnTo>
                      <a:lnTo>
                        <a:pt x="1260" y="560"/>
                      </a:lnTo>
                      <a:lnTo>
                        <a:pt x="1264" y="633"/>
                      </a:lnTo>
                      <a:close/>
                      <a:moveTo>
                        <a:pt x="1080" y="633"/>
                      </a:moveTo>
                      <a:lnTo>
                        <a:pt x="1074" y="706"/>
                      </a:lnTo>
                      <a:lnTo>
                        <a:pt x="1057" y="775"/>
                      </a:lnTo>
                      <a:lnTo>
                        <a:pt x="1030" y="839"/>
                      </a:lnTo>
                      <a:lnTo>
                        <a:pt x="993" y="898"/>
                      </a:lnTo>
                      <a:lnTo>
                        <a:pt x="948" y="950"/>
                      </a:lnTo>
                      <a:lnTo>
                        <a:pt x="896" y="994"/>
                      </a:lnTo>
                      <a:lnTo>
                        <a:pt x="837" y="1031"/>
                      </a:lnTo>
                      <a:lnTo>
                        <a:pt x="773" y="1058"/>
                      </a:lnTo>
                      <a:lnTo>
                        <a:pt x="704" y="1075"/>
                      </a:lnTo>
                      <a:lnTo>
                        <a:pt x="631" y="1080"/>
                      </a:lnTo>
                      <a:lnTo>
                        <a:pt x="559" y="1074"/>
                      </a:lnTo>
                      <a:lnTo>
                        <a:pt x="490" y="1057"/>
                      </a:lnTo>
                      <a:lnTo>
                        <a:pt x="426" y="1030"/>
                      </a:lnTo>
                      <a:lnTo>
                        <a:pt x="367" y="994"/>
                      </a:lnTo>
                      <a:lnTo>
                        <a:pt x="315" y="949"/>
                      </a:lnTo>
                      <a:lnTo>
                        <a:pt x="270" y="896"/>
                      </a:lnTo>
                      <a:lnTo>
                        <a:pt x="234" y="838"/>
                      </a:lnTo>
                      <a:lnTo>
                        <a:pt x="207" y="773"/>
                      </a:lnTo>
                      <a:lnTo>
                        <a:pt x="190" y="704"/>
                      </a:lnTo>
                      <a:lnTo>
                        <a:pt x="184" y="632"/>
                      </a:lnTo>
                      <a:lnTo>
                        <a:pt x="190" y="559"/>
                      </a:lnTo>
                      <a:lnTo>
                        <a:pt x="207" y="490"/>
                      </a:lnTo>
                      <a:lnTo>
                        <a:pt x="234" y="426"/>
                      </a:lnTo>
                      <a:lnTo>
                        <a:pt x="271" y="367"/>
                      </a:lnTo>
                      <a:lnTo>
                        <a:pt x="316" y="315"/>
                      </a:lnTo>
                      <a:lnTo>
                        <a:pt x="368" y="270"/>
                      </a:lnTo>
                      <a:lnTo>
                        <a:pt x="427" y="234"/>
                      </a:lnTo>
                      <a:lnTo>
                        <a:pt x="491" y="207"/>
                      </a:lnTo>
                      <a:lnTo>
                        <a:pt x="560" y="190"/>
                      </a:lnTo>
                      <a:lnTo>
                        <a:pt x="633" y="184"/>
                      </a:lnTo>
                      <a:lnTo>
                        <a:pt x="705" y="190"/>
                      </a:lnTo>
                      <a:lnTo>
                        <a:pt x="774" y="207"/>
                      </a:lnTo>
                      <a:lnTo>
                        <a:pt x="839" y="234"/>
                      </a:lnTo>
                      <a:lnTo>
                        <a:pt x="897" y="271"/>
                      </a:lnTo>
                      <a:lnTo>
                        <a:pt x="949" y="316"/>
                      </a:lnTo>
                      <a:lnTo>
                        <a:pt x="994" y="368"/>
                      </a:lnTo>
                      <a:lnTo>
                        <a:pt x="1031" y="427"/>
                      </a:lnTo>
                      <a:lnTo>
                        <a:pt x="1058" y="491"/>
                      </a:lnTo>
                      <a:lnTo>
                        <a:pt x="1074" y="560"/>
                      </a:lnTo>
                      <a:lnTo>
                        <a:pt x="1080" y="633"/>
                      </a:lnTo>
                      <a:close/>
                      <a:moveTo>
                        <a:pt x="873" y="632"/>
                      </a:moveTo>
                      <a:lnTo>
                        <a:pt x="861" y="709"/>
                      </a:lnTo>
                      <a:lnTo>
                        <a:pt x="827" y="775"/>
                      </a:lnTo>
                      <a:lnTo>
                        <a:pt x="775" y="827"/>
                      </a:lnTo>
                      <a:lnTo>
                        <a:pt x="708" y="861"/>
                      </a:lnTo>
                      <a:lnTo>
                        <a:pt x="632" y="874"/>
                      </a:lnTo>
                      <a:lnTo>
                        <a:pt x="556" y="861"/>
                      </a:lnTo>
                      <a:lnTo>
                        <a:pt x="490" y="827"/>
                      </a:lnTo>
                      <a:lnTo>
                        <a:pt x="437" y="775"/>
                      </a:lnTo>
                      <a:lnTo>
                        <a:pt x="403" y="709"/>
                      </a:lnTo>
                      <a:lnTo>
                        <a:pt x="391" y="632"/>
                      </a:lnTo>
                      <a:lnTo>
                        <a:pt x="403" y="556"/>
                      </a:lnTo>
                      <a:lnTo>
                        <a:pt x="437" y="490"/>
                      </a:lnTo>
                      <a:lnTo>
                        <a:pt x="490" y="438"/>
                      </a:lnTo>
                      <a:lnTo>
                        <a:pt x="556" y="403"/>
                      </a:lnTo>
                      <a:lnTo>
                        <a:pt x="632" y="391"/>
                      </a:lnTo>
                      <a:lnTo>
                        <a:pt x="708" y="403"/>
                      </a:lnTo>
                      <a:lnTo>
                        <a:pt x="775" y="438"/>
                      </a:lnTo>
                      <a:lnTo>
                        <a:pt x="827" y="490"/>
                      </a:lnTo>
                      <a:lnTo>
                        <a:pt x="861" y="556"/>
                      </a:lnTo>
                      <a:lnTo>
                        <a:pt x="873" y="632"/>
                      </a:lnTo>
                      <a:close/>
                    </a:path>
                  </a:pathLst>
                </a:custGeom>
                <a:noFill/>
                <a:ln w="3861">
                  <a:solidFill>
                    <a:srgbClr val="4174B9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upright="1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>
                    <a:latin typeface="+mj-lt"/>
                  </a:endParaRPr>
                </a:p>
              </p:txBody>
            </p:sp>
            <p:pic>
              <p:nvPicPr>
                <p:cNvPr id="9232" name="Picture 44"/>
                <p:cNvPicPr>
                  <a:picLocks noChangeAspect="1" noChangeArrowheads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86" y="506"/>
                  <a:ext cx="230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33" name="Picture 45"/>
                <p:cNvPicPr>
                  <a:picLocks noChangeAspect="1" noChangeArrowheads="1"/>
                </p:cNvPicPr>
                <p:nvPr/>
              </p:nvPicPr>
              <p:blipFill>
                <a:blip r:embed="rId3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66" y="-40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34" name="Picture 46"/>
                <p:cNvPicPr>
                  <a:picLocks noChangeAspect="1" noChangeArrowheads="1"/>
                </p:cNvPicPr>
                <p:nvPr/>
              </p:nvPicPr>
              <p:blipFill>
                <a:blip r:embed="rId3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66" y="1224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35" name="Picture 47"/>
                <p:cNvPicPr>
                  <a:picLocks noChangeAspect="1" noChangeArrowheads="1"/>
                </p:cNvPicPr>
                <p:nvPr/>
              </p:nvPicPr>
              <p:blipFill>
                <a:blip r:embed="rId3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66" y="353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36" name="Picture 48"/>
                <p:cNvPicPr>
                  <a:picLocks noChangeAspect="1" noChangeArrowheads="1"/>
                </p:cNvPicPr>
                <p:nvPr/>
              </p:nvPicPr>
              <p:blipFill>
                <a:blip r:embed="rId3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81" y="193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37" name="Picture 49"/>
                <p:cNvPicPr>
                  <a:picLocks noChangeAspect="1" noChangeArrowheads="1"/>
                </p:cNvPicPr>
                <p:nvPr/>
              </p:nvPicPr>
              <p:blipFill>
                <a:blip r:embed="rId3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81" y="412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38" name="Picture 50"/>
                <p:cNvPicPr>
                  <a:picLocks noChangeAspect="1" noChangeArrowheads="1"/>
                </p:cNvPicPr>
                <p:nvPr/>
              </p:nvPicPr>
              <p:blipFill>
                <a:blip r:embed="rId3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91" y="742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39" name="Picture 51"/>
                <p:cNvPicPr>
                  <a:picLocks noChangeAspect="1" noChangeArrowheads="1"/>
                </p:cNvPicPr>
                <p:nvPr/>
              </p:nvPicPr>
              <p:blipFill>
                <a:blip r:embed="rId3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50" y="186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40" name="Picture 52"/>
                <p:cNvPicPr>
                  <a:picLocks noChangeAspect="1" noChangeArrowheads="1"/>
                </p:cNvPicPr>
                <p:nvPr/>
              </p:nvPicPr>
              <p:blipFill>
                <a:blip r:embed="rId4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94" y="1002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41" name="Picture 53"/>
                <p:cNvPicPr>
                  <a:picLocks noChangeAspect="1" noChangeArrowheads="1"/>
                </p:cNvPicPr>
                <p:nvPr/>
              </p:nvPicPr>
              <p:blipFill>
                <a:blip r:embed="rId3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52" y="433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42" name="Picture 54"/>
                <p:cNvPicPr>
                  <a:picLocks noChangeAspect="1" noChangeArrowheads="1"/>
                </p:cNvPicPr>
                <p:nvPr/>
              </p:nvPicPr>
              <p:blipFill>
                <a:blip r:embed="rId4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50" y="999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43" name="Picture 55"/>
                <p:cNvPicPr>
                  <a:picLocks noChangeAspect="1" noChangeArrowheads="1"/>
                </p:cNvPicPr>
                <p:nvPr/>
              </p:nvPicPr>
              <p:blipFill>
                <a:blip r:embed="rId3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70" y="787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44" name="Picture 56"/>
                <p:cNvPicPr>
                  <a:picLocks noChangeAspect="1" noChangeArrowheads="1"/>
                </p:cNvPicPr>
                <p:nvPr/>
              </p:nvPicPr>
              <p:blipFill>
                <a:blip r:embed="rId3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66" y="833"/>
                  <a:ext cx="58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45" name="Picture 57"/>
                <p:cNvPicPr>
                  <a:picLocks noChangeAspect="1" noChangeArrowheads="1"/>
                </p:cNvPicPr>
                <p:nvPr/>
              </p:nvPicPr>
              <p:blipFill>
                <a:blip r:embed="rId4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60" y="571"/>
                  <a:ext cx="383" cy="1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59" name="Text Box 5676"/>
                <p:cNvSpPr txBox="1">
                  <a:spLocks noChangeArrowheads="1"/>
                </p:cNvSpPr>
                <p:nvPr/>
              </p:nvSpPr>
              <p:spPr bwMode="auto">
                <a:xfrm>
                  <a:off x="3090" y="535"/>
                  <a:ext cx="227" cy="1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upright="1"/>
                <a:lstStyle/>
                <a:p>
                  <a:pPr eaLnBrk="1" fontAlgn="auto" hangingPunct="1">
                    <a:spcBef>
                      <a:spcPts val="45"/>
                    </a:spcBef>
                    <a:spcAft>
                      <a:spcPts val="0"/>
                    </a:spcAft>
                    <a:defRPr/>
                  </a:pPr>
                  <a:r>
                    <a:rPr lang="vi-VN" dirty="0">
                      <a:latin typeface="+mj-lt"/>
                      <a:ea typeface="Times New Roman" panose="02020603050405020304" pitchFamily="18" charset="0"/>
                    </a:rPr>
                    <a:t>+12</a:t>
                  </a:r>
                </a:p>
              </p:txBody>
            </p:sp>
          </p:grpSp>
        </p:grpSp>
        <p:sp>
          <p:nvSpPr>
            <p:cNvPr id="9227" name="Rectangle 73"/>
            <p:cNvSpPr>
              <a:spLocks noChangeArrowheads="1"/>
            </p:cNvSpPr>
            <p:nvPr/>
          </p:nvSpPr>
          <p:spPr bwMode="auto">
            <a:xfrm>
              <a:off x="-1153894" y="5920357"/>
              <a:ext cx="8287478" cy="369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49225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tabLst>
                  <a:tab pos="2728913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272891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272891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27289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27289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27289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27289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27289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27289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ts val="438"/>
                </a:spcBef>
                <a:buFontTx/>
                <a:buNone/>
              </a:pPr>
              <a:r>
                <a:rPr lang="vi-VN" altLang="vi-VN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 tử magnesium (Mg)	  </a:t>
              </a:r>
              <a:r>
                <a:rPr lang="en-US" altLang="vi-VN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r>
                <a:rPr lang="vi-VN" altLang="vi-VN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Ion magnesium (Mg</a:t>
              </a:r>
              <a:r>
                <a:rPr lang="en-US" altLang="vi-VN" sz="1800" baseline="30000">
                  <a:latin typeface="Times New Roman" panose="02020603050405020304" pitchFamily="18" charset="0"/>
                  <a:cs typeface="Times New Roman" panose="02020603050405020304" pitchFamily="18" charset="0"/>
                </a:rPr>
                <a:t>2+</a:t>
              </a:r>
              <a:r>
                <a:rPr lang="en-US" altLang="vi-VN" sz="800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altLang="vi-VN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vi-VN" altLang="vi-VN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340945" y="4839586"/>
              <a:ext cx="1006849" cy="346173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j-lt"/>
                </a:rPr>
                <a:t> </a:t>
              </a:r>
              <a:r>
                <a:rPr lang="vi-VN" dirty="0">
                  <a:latin typeface="+mj-lt"/>
                </a:rPr>
                <a:t>+</a:t>
              </a:r>
              <a:r>
                <a:rPr lang="en-US" dirty="0">
                  <a:latin typeface="+mj-lt"/>
                </a:rPr>
                <a:t>    </a:t>
              </a:r>
              <a:r>
                <a:rPr lang="vi-VN" dirty="0">
                  <a:latin typeface="+mj-lt"/>
                </a:rPr>
                <a:t>2e</a:t>
              </a:r>
            </a:p>
          </p:txBody>
        </p:sp>
      </p:grpSp>
      <p:sp>
        <p:nvSpPr>
          <p:cNvPr id="78" name="Rectangle 77"/>
          <p:cNvSpPr/>
          <p:nvPr/>
        </p:nvSpPr>
        <p:spPr>
          <a:xfrm>
            <a:off x="2582863" y="6251575"/>
            <a:ext cx="1089025" cy="368300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b="1" dirty="0">
                <a:latin typeface="+mj-lt"/>
              </a:rPr>
              <a:t>Hình 6.2 </a:t>
            </a:r>
          </a:p>
        </p:txBody>
      </p:sp>
      <p:sp>
        <p:nvSpPr>
          <p:cNvPr id="80" name="Text Box 5723"/>
          <p:cNvSpPr txBox="1">
            <a:spLocks noChangeArrowheads="1"/>
          </p:cNvSpPr>
          <p:nvPr/>
        </p:nvSpPr>
        <p:spPr bwMode="auto">
          <a:xfrm>
            <a:off x="4887913" y="1968500"/>
            <a:ext cx="504825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upright="1"/>
          <a:lstStyle/>
          <a:p>
            <a:pPr eaLnBrk="1" fontAlgn="auto" hangingPunct="1">
              <a:spcBef>
                <a:spcPts val="45"/>
              </a:spcBef>
              <a:spcAft>
                <a:spcPts val="0"/>
              </a:spcAft>
              <a:defRPr/>
            </a:pPr>
            <a:r>
              <a:rPr lang="vi-VN" dirty="0">
                <a:latin typeface="+mj-lt"/>
                <a:ea typeface="Times New Roman" panose="02020603050405020304" pitchFamily="18" charset="0"/>
              </a:rPr>
              <a:t>+11</a:t>
            </a:r>
          </a:p>
        </p:txBody>
      </p:sp>
      <p:sp>
        <p:nvSpPr>
          <p:cNvPr id="81" name="Text Box 5676"/>
          <p:cNvSpPr txBox="1">
            <a:spLocks noChangeArrowheads="1"/>
          </p:cNvSpPr>
          <p:nvPr/>
        </p:nvSpPr>
        <p:spPr bwMode="auto">
          <a:xfrm>
            <a:off x="4876800" y="4495800"/>
            <a:ext cx="4032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upright="1"/>
          <a:lstStyle/>
          <a:p>
            <a:pPr eaLnBrk="1" fontAlgn="auto" hangingPunct="1">
              <a:spcBef>
                <a:spcPts val="45"/>
              </a:spcBef>
              <a:spcAft>
                <a:spcPts val="0"/>
              </a:spcAft>
              <a:defRPr/>
            </a:pPr>
            <a:r>
              <a:rPr lang="vi-VN" sz="1600" dirty="0">
                <a:latin typeface="+mj-lt"/>
                <a:ea typeface="Times New Roman" panose="02020603050405020304" pitchFamily="18" charset="0"/>
              </a:rPr>
              <a:t>+12</a:t>
            </a:r>
          </a:p>
        </p:txBody>
      </p:sp>
      <p:sp>
        <p:nvSpPr>
          <p:cNvPr id="9224" name="Rectangle 78"/>
          <p:cNvSpPr>
            <a:spLocks noChangeArrowheads="1"/>
          </p:cNvSpPr>
          <p:nvPr/>
        </p:nvSpPr>
        <p:spPr bwMode="auto">
          <a:xfrm>
            <a:off x="7162800" y="1350963"/>
            <a:ext cx="4852988" cy="26407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5111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111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111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1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1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1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1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1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1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vi-VN" altLang="vi-VN" sz="2400" b="1" dirty="0">
                <a:latin typeface="Times New Roman" panose="02020603050405020304" pitchFamily="18" charset="0"/>
                <a:cs typeface="Segoe UI" panose="020B0502040204020203" pitchFamily="34" charset="0"/>
              </a:rPr>
              <a:t>- </a:t>
            </a:r>
            <a:r>
              <a:rPr lang="vi-VN" altLang="vi-VN" sz="2400" dirty="0">
                <a:latin typeface="Times New Roman" panose="02020603050405020304" pitchFamily="18" charset="0"/>
                <a:cs typeface="Segoe UI" panose="020B0502040204020203" pitchFamily="34" charset="0"/>
              </a:rPr>
              <a:t> Nguyên tử </a:t>
            </a:r>
            <a:r>
              <a:rPr lang="en-US" altLang="vi-VN" sz="2400" dirty="0">
                <a:latin typeface="Times New Roman" panose="02020603050405020304" pitchFamily="18" charset="0"/>
                <a:cs typeface="Segoe UI" panose="020B0502040204020203" pitchFamily="34" charset="0"/>
              </a:rPr>
              <a:t>Na </a:t>
            </a:r>
            <a:r>
              <a:rPr lang="vi-VN" altLang="vi-VN" sz="2400" dirty="0">
                <a:latin typeface="Times New Roman" panose="02020603050405020304" pitchFamily="18" charset="0"/>
                <a:cs typeface="Segoe UI" panose="020B0502040204020203" pitchFamily="34" charset="0"/>
              </a:rPr>
              <a:t>nhường 1 </a:t>
            </a:r>
            <a:r>
              <a:rPr lang="en-US" altLang="vi-VN" sz="2400" dirty="0">
                <a:latin typeface="Times New Roman" panose="02020603050405020304" pitchFamily="18" charset="0"/>
                <a:cs typeface="Segoe UI" panose="020B0502040204020203" pitchFamily="34" charset="0"/>
              </a:rPr>
              <a:t>electron </a:t>
            </a:r>
            <a:r>
              <a:rPr lang="vi-VN" altLang="vi-VN" sz="2400" dirty="0">
                <a:latin typeface="Times New Roman" panose="02020603050405020304" pitchFamily="18" charset="0"/>
                <a:cs typeface="Segoe UI" panose="020B0502040204020203" pitchFamily="34" charset="0"/>
              </a:rPr>
              <a:t>ở lớp </a:t>
            </a:r>
            <a:r>
              <a:rPr lang="en-US" altLang="vi-VN" sz="2400" dirty="0">
                <a:latin typeface="Times New Roman" panose="02020603050405020304" pitchFamily="18" charset="0"/>
                <a:cs typeface="Segoe UI" panose="020B0502040204020203" pitchFamily="34" charset="0"/>
              </a:rPr>
              <a:t>electron </a:t>
            </a:r>
            <a:r>
              <a:rPr lang="vi-VN" altLang="vi-VN" sz="2400" dirty="0">
                <a:latin typeface="Times New Roman" panose="02020603050405020304" pitchFamily="18" charset="0"/>
                <a:cs typeface="Segoe UI" panose="020B0502040204020203" pitchFamily="34" charset="0"/>
              </a:rPr>
              <a:t>ngoài cùng tạo thành </a:t>
            </a:r>
            <a:r>
              <a:rPr lang="en-US" altLang="vi-VN" sz="2400" dirty="0">
                <a:latin typeface="Times New Roman" panose="02020603050405020304" pitchFamily="18" charset="0"/>
                <a:cs typeface="Segoe UI" panose="020B0502040204020203" pitchFamily="34" charset="0"/>
              </a:rPr>
              <a:t>ion </a:t>
            </a:r>
            <a:r>
              <a:rPr lang="en-US" altLang="vi-VN" sz="2400" dirty="0">
                <a:solidFill>
                  <a:srgbClr val="FF0000"/>
                </a:solidFill>
              </a:rPr>
              <a:t>Na</a:t>
            </a:r>
            <a:r>
              <a:rPr lang="en-US" sz="2400" baseline="30000" dirty="0">
                <a:solidFill>
                  <a:srgbClr val="FF0000"/>
                </a:solidFill>
              </a:rPr>
              <a:t>+</a:t>
            </a:r>
            <a:r>
              <a:rPr lang="en-US" altLang="vi-VN" sz="2400" dirty="0">
                <a:latin typeface="Times New Roman" panose="02020603050405020304" pitchFamily="18" charset="0"/>
                <a:cs typeface="Segoe UI" panose="020B0502040204020203" pitchFamily="34" charset="0"/>
              </a:rPr>
              <a:t>; </a:t>
            </a:r>
            <a:r>
              <a:rPr lang="vi-VN" altLang="vi-VN" sz="2400" dirty="0">
                <a:latin typeface="Times New Roman" panose="02020603050405020304" pitchFamily="18" charset="0"/>
                <a:cs typeface="Segoe UI" panose="020B0502040204020203" pitchFamily="34" charset="0"/>
              </a:rPr>
              <a:t>nguyên tử </a:t>
            </a:r>
            <a:r>
              <a:rPr lang="en-US" altLang="vi-VN" sz="2400" dirty="0">
                <a:latin typeface="Times New Roman" panose="02020603050405020304" pitchFamily="18" charset="0"/>
                <a:cs typeface="Segoe UI" panose="020B0502040204020203" pitchFamily="34" charset="0"/>
              </a:rPr>
              <a:t>Mg </a:t>
            </a:r>
            <a:r>
              <a:rPr lang="vi-VN" altLang="vi-VN" sz="2400" dirty="0">
                <a:latin typeface="Times New Roman" panose="02020603050405020304" pitchFamily="18" charset="0"/>
                <a:cs typeface="Segoe UI" panose="020B0502040204020203" pitchFamily="34" charset="0"/>
              </a:rPr>
              <a:t>nhường 2 </a:t>
            </a:r>
            <a:r>
              <a:rPr lang="en-US" altLang="vi-VN" sz="2400" dirty="0">
                <a:latin typeface="Times New Roman" panose="02020603050405020304" pitchFamily="18" charset="0"/>
                <a:cs typeface="Segoe UI" panose="020B0502040204020203" pitchFamily="34" charset="0"/>
              </a:rPr>
              <a:t>electron </a:t>
            </a:r>
            <a:r>
              <a:rPr lang="vi-VN" altLang="vi-VN" sz="2400" dirty="0">
                <a:latin typeface="Times New Roman" panose="02020603050405020304" pitchFamily="18" charset="0"/>
                <a:cs typeface="Segoe UI" panose="020B0502040204020203" pitchFamily="34" charset="0"/>
              </a:rPr>
              <a:t>ở lớp </a:t>
            </a:r>
            <a:r>
              <a:rPr lang="en-US" altLang="vi-VN" sz="2400" dirty="0">
                <a:latin typeface="Times New Roman" panose="02020603050405020304" pitchFamily="18" charset="0"/>
                <a:cs typeface="Segoe UI" panose="020B0502040204020203" pitchFamily="34" charset="0"/>
              </a:rPr>
              <a:t>electron </a:t>
            </a:r>
            <a:r>
              <a:rPr lang="vi-VN" altLang="vi-VN" sz="2400" dirty="0">
                <a:latin typeface="Times New Roman" panose="02020603050405020304" pitchFamily="18" charset="0"/>
                <a:cs typeface="Segoe UI" panose="020B0502040204020203" pitchFamily="34" charset="0"/>
              </a:rPr>
              <a:t>ngoài cùng tạo thành </a:t>
            </a:r>
            <a:r>
              <a:rPr lang="en-US" altLang="vi-VN" sz="2400" dirty="0">
                <a:latin typeface="Times New Roman" panose="02020603050405020304" pitchFamily="18" charset="0"/>
                <a:cs typeface="Segoe UI" panose="020B0502040204020203" pitchFamily="34" charset="0"/>
              </a:rPr>
              <a:t>ion </a:t>
            </a:r>
            <a:r>
              <a:rPr lang="en-US" sz="2400" dirty="0">
                <a:solidFill>
                  <a:srgbClr val="FF0000"/>
                </a:solidFill>
              </a:rPr>
              <a:t>Mg</a:t>
            </a:r>
            <a:r>
              <a:rPr lang="en-US" sz="2400" baseline="30000" dirty="0">
                <a:solidFill>
                  <a:srgbClr val="FF0000"/>
                </a:solidFill>
              </a:rPr>
              <a:t>2+</a:t>
            </a: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vi-VN" altLang="vi-VN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2" name="Rectangle 81"/>
          <p:cNvSpPr>
            <a:spLocks noChangeArrowheads="1"/>
          </p:cNvSpPr>
          <p:nvPr/>
        </p:nvSpPr>
        <p:spPr bwMode="auto">
          <a:xfrm>
            <a:off x="7199313" y="3890963"/>
            <a:ext cx="4816475" cy="22159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Số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lớp ngoài cùng của các ion này đ</a:t>
            </a:r>
            <a:r>
              <a:rPr lang="en-US" alt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ều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bằng 8; sự phân bố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 2 ion này giống sự phân bố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 nguyên tử khí hiếm Ne.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18299" y="1181268"/>
            <a:ext cx="613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1+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5986463" y="3571502"/>
            <a:ext cx="613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2+</a:t>
            </a:r>
          </a:p>
        </p:txBody>
      </p:sp>
    </p:spTree>
    <p:extLst>
      <p:ext uri="{BB962C8B-B14F-4D97-AF65-F5344CB8AC3E}">
        <p14:creationId xmlns:p14="http://schemas.microsoft.com/office/powerpoint/2010/main" val="384270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80" grpId="0"/>
      <p:bldP spid="81" grpId="0"/>
      <p:bldP spid="8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27238" y="352425"/>
            <a:ext cx="4935537" cy="679450"/>
          </a:xfrm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vi-VN" altLang="vi-VN" sz="3600" b="1">
                <a:solidFill>
                  <a:srgbClr val="FF0000"/>
                </a:solidFill>
              </a:rPr>
              <a:t>2. Liên kết ion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2027238" y="1266825"/>
            <a:ext cx="9494837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vi-VN" altLang="vi-VN" sz="360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vi-VN" altLang="vi-VN" sz="3600" b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Sự tạo thành ion dương    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vi-VN" altLang="vi-VN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 tử kim loại khi nhường electron sẽ tạo thành ion dương tương ứng.</a:t>
            </a:r>
          </a:p>
        </p:txBody>
      </p:sp>
      <p:sp>
        <p:nvSpPr>
          <p:cNvPr id="10244" name="Text Box 12"/>
          <p:cNvSpPr txBox="1">
            <a:spLocks noChangeArrowheads="1"/>
          </p:cNvSpPr>
          <p:nvPr/>
        </p:nvSpPr>
        <p:spPr bwMode="auto">
          <a:xfrm>
            <a:off x="941388" y="1470025"/>
            <a:ext cx="747712" cy="7921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4" tIns="45711" rIns="91424" bIns="45711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vi-VN" altLang="vi-VN" sz="320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  <a:sym typeface="Wingdings" panose="05000000000000000000" pitchFamily="2" charset="2"/>
              </a:rPr>
              <a:t></a:t>
            </a:r>
          </a:p>
        </p:txBody>
      </p:sp>
    </p:spTree>
    <p:extLst>
      <p:ext uri="{BB962C8B-B14F-4D97-AF65-F5344CB8AC3E}">
        <p14:creationId xmlns:p14="http://schemas.microsoft.com/office/powerpoint/2010/main" val="938410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6"/>
          <p:cNvSpPr>
            <a:spLocks noChangeArrowheads="1"/>
          </p:cNvSpPr>
          <p:nvPr/>
        </p:nvSpPr>
        <p:spPr bwMode="auto">
          <a:xfrm>
            <a:off x="654050" y="233363"/>
            <a:ext cx="10350500" cy="15906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endParaRPr lang="vi-VN" altLang="vi-VN" sz="36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vi-VN" altLang="vi-V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altLang="vi-VN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 hãy xác định vị trí của </a:t>
            </a:r>
            <a:r>
              <a:rPr lang="en-US" altLang="vi-VN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Ca, Al </a:t>
            </a:r>
            <a:r>
              <a:rPr lang="vi-VN" altLang="vi-VN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 bảng tuần hoàn và vẽ sơ đồ tạo thành ion </a:t>
            </a:r>
            <a:r>
              <a:rPr lang="en-US" altLang="vi-VN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</a:t>
            </a:r>
            <a:r>
              <a:rPr lang="en-US" altLang="vi-VN" baseline="30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en-US" altLang="vi-VN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Al</a:t>
            </a:r>
            <a:r>
              <a:rPr lang="en-US" altLang="vi-VN" baseline="30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3+</a:t>
            </a:r>
            <a:r>
              <a:rPr lang="en-US" altLang="vi-VN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altLang="vi-VN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 nguyên tử Ca, Al.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44488" y="2387600"/>
            <a:ext cx="4789487" cy="12001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4286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4286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4286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428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428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28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28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28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28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Al </a:t>
            </a:r>
            <a:r>
              <a:rPr lang="vi-VN" altLang="vi-VN" sz="240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thuộc nhóm II</a:t>
            </a:r>
            <a:r>
              <a:rPr lang="en-US" altLang="vi-VN" sz="240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I</a:t>
            </a:r>
            <a:r>
              <a:rPr lang="vi-VN" altLang="vi-VN" sz="240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A, chu kì 3 </a:t>
            </a:r>
            <a:endParaRPr lang="en-US" altLang="vi-VN" sz="2400">
              <a:latin typeface="Times New Roman" panose="02020603050405020304" pitchFamily="18" charset="0"/>
              <a:ea typeface="Segoe UI" panose="020B0502040204020203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- Sơ </a:t>
            </a:r>
            <a:r>
              <a:rPr lang="en-US" altLang="vi-VN" sz="240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đ</a:t>
            </a:r>
            <a:r>
              <a:rPr lang="vi-VN" altLang="vi-VN" sz="240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ồ tạo thành </a:t>
            </a:r>
            <a:r>
              <a:rPr lang="en-US" altLang="vi-VN" sz="240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ion Al:</a:t>
            </a:r>
            <a:endParaRPr lang="vi-VN" altLang="vi-VN" sz="2400">
              <a:latin typeface="Times New Roman" panose="02020603050405020304" pitchFamily="18" charset="0"/>
              <a:ea typeface="Segoe UI" panose="020B0502040204020203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2400">
              <a:latin typeface="Times New Roman" panose="02020603050405020304" pitchFamily="18" charset="0"/>
              <a:ea typeface="Segoe UI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22250" y="5403850"/>
            <a:ext cx="572135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8097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8097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8097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80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80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80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80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80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80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0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Nguyên tử </a:t>
            </a:r>
            <a:r>
              <a:rPr lang="en-US" altLang="vi-VN" sz="20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aluminium (Al)        </a:t>
            </a:r>
            <a:r>
              <a:rPr lang="vi-VN" altLang="vi-VN" sz="20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lon </a:t>
            </a:r>
            <a:r>
              <a:rPr lang="en-US" altLang="vi-VN" sz="20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aluminium</a:t>
            </a:r>
            <a:r>
              <a:rPr lang="vi-VN" altLang="vi-VN" sz="20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(Al</a:t>
            </a:r>
            <a:r>
              <a:rPr lang="vi-VN" altLang="vi-VN" sz="2000" baseline="300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3+</a:t>
            </a:r>
            <a:r>
              <a:rPr lang="vi-VN" altLang="vi-VN" sz="20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)</a:t>
            </a:r>
            <a:endParaRPr lang="vi-VN" altLang="vi-VN" sz="2000"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524625" y="2381250"/>
            <a:ext cx="5667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Calcium </a:t>
            </a:r>
            <a:r>
              <a:rPr lang="vi-VN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thuộc nhóm IIA, chu kì 4</a:t>
            </a:r>
          </a:p>
        </p:txBody>
      </p:sp>
      <p:pic>
        <p:nvPicPr>
          <p:cNvPr id="12" name="Picture 11" descr="C:\Users\Admin\Desktop\Ca2+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043238"/>
            <a:ext cx="6021388" cy="265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utre 2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3492500"/>
            <a:ext cx="5276850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9173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nimBg="1"/>
      <p:bldP spid="9" grpId="0" animBg="1"/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 txBox="1">
            <a:spLocks/>
          </p:cNvSpPr>
          <p:nvPr/>
        </p:nvSpPr>
        <p:spPr bwMode="auto">
          <a:xfrm>
            <a:off x="563563" y="104775"/>
            <a:ext cx="3698875" cy="6794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vi-V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2. Liên kết ion</a:t>
            </a:r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563563" y="966788"/>
            <a:ext cx="3341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Sự tạo thành ion âm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70650" y="258763"/>
            <a:ext cx="5089525" cy="30464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3: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 sát Hình 6.3, em hãy mô tả sự tạo thành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ion chloride, ion oxide.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Nhận xét về số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lớp ngoài cùng của các ion này và cho biết sự phân bố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 2 ion này giống sự phân bố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 nguyên tử khí hiếm nào?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948363" y="3381375"/>
            <a:ext cx="6096000" cy="3490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501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01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01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01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01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01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01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01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01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5000"/>
              </a:lnSpc>
              <a:spcBef>
                <a:spcPct val="0"/>
              </a:spcBef>
              <a:buFontTx/>
              <a:buChar char="-"/>
            </a:pP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tử </a:t>
            </a:r>
            <a:r>
              <a:rPr lang="en-US" alt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nhận thêm 1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vào lớp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ngoài cùng tạo thành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ion </a:t>
            </a:r>
            <a:r>
              <a:rPr lang="en-US" sz="2400" dirty="0" err="1">
                <a:solidFill>
                  <a:srgbClr val="FF0000"/>
                </a:solidFill>
              </a:rPr>
              <a:t>Cl</a:t>
            </a:r>
            <a:r>
              <a:rPr lang="en-US" sz="2400" baseline="30000" dirty="0">
                <a:solidFill>
                  <a:srgbClr val="FF0000"/>
                </a:solidFill>
              </a:rPr>
              <a:t>-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Char char="-"/>
            </a:pP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tử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oxygen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nhận thêm 2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vào lớp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ngoài cùng tạo thành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ion </a:t>
            </a:r>
            <a:r>
              <a:rPr lang="en-US" sz="2400" dirty="0">
                <a:solidFill>
                  <a:srgbClr val="FF0000"/>
                </a:solidFill>
              </a:rPr>
              <a:t>O</a:t>
            </a:r>
            <a:r>
              <a:rPr lang="en-US" sz="2400" baseline="30000" dirty="0">
                <a:solidFill>
                  <a:srgbClr val="FF0000"/>
                </a:solidFill>
              </a:rPr>
              <a:t>2-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 Số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lớp ngoài cùng của các ion này đều bằng 8; sự phân bố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ion oxide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ion chloride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giống sự phân bố 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 nguyên tử khí hiếm Ne và Ar.</a:t>
            </a:r>
          </a:p>
        </p:txBody>
      </p:sp>
      <p:grpSp>
        <p:nvGrpSpPr>
          <p:cNvPr id="12294" name="Group 12338"/>
          <p:cNvGrpSpPr>
            <a:grpSpLocks/>
          </p:cNvGrpSpPr>
          <p:nvPr/>
        </p:nvGrpSpPr>
        <p:grpSpPr bwMode="auto">
          <a:xfrm>
            <a:off x="673100" y="4651375"/>
            <a:ext cx="4983163" cy="1563688"/>
            <a:chOff x="672353" y="4650824"/>
            <a:chExt cx="5123329" cy="1564635"/>
          </a:xfrm>
        </p:grpSpPr>
        <p:grpSp>
          <p:nvGrpSpPr>
            <p:cNvPr id="12300" name="Group 12"/>
            <p:cNvGrpSpPr>
              <a:grpSpLocks/>
            </p:cNvGrpSpPr>
            <p:nvPr/>
          </p:nvGrpSpPr>
          <p:grpSpPr bwMode="auto">
            <a:xfrm>
              <a:off x="672353" y="4652682"/>
              <a:ext cx="1564686" cy="1562777"/>
              <a:chOff x="2480" y="314"/>
              <a:chExt cx="788" cy="841"/>
            </a:xfrm>
          </p:grpSpPr>
          <p:sp>
            <p:nvSpPr>
              <p:cNvPr id="12319" name="AutoShape 24"/>
              <p:cNvSpPr>
                <a:spLocks/>
              </p:cNvSpPr>
              <p:nvPr/>
            </p:nvSpPr>
            <p:spPr bwMode="auto">
              <a:xfrm>
                <a:off x="2479" y="340"/>
                <a:ext cx="788" cy="788"/>
              </a:xfrm>
              <a:custGeom>
                <a:avLst/>
                <a:gdLst>
                  <a:gd name="T0" fmla="*/ 314 w 788"/>
                  <a:gd name="T1" fmla="*/ 349 h 788"/>
                  <a:gd name="T2" fmla="*/ 173 w 788"/>
                  <a:gd name="T3" fmla="*/ 408 h 788"/>
                  <a:gd name="T4" fmla="*/ 67 w 788"/>
                  <a:gd name="T5" fmla="*/ 514 h 788"/>
                  <a:gd name="T6" fmla="*/ 8 w 788"/>
                  <a:gd name="T7" fmla="*/ 655 h 788"/>
                  <a:gd name="T8" fmla="*/ 0 w 788"/>
                  <a:gd name="T9" fmla="*/ 735 h 788"/>
                  <a:gd name="T10" fmla="*/ 31 w 788"/>
                  <a:gd name="T11" fmla="*/ 888 h 788"/>
                  <a:gd name="T12" fmla="*/ 115 w 788"/>
                  <a:gd name="T13" fmla="*/ 1013 h 788"/>
                  <a:gd name="T14" fmla="*/ 241 w 788"/>
                  <a:gd name="T15" fmla="*/ 1097 h 788"/>
                  <a:gd name="T16" fmla="*/ 394 w 788"/>
                  <a:gd name="T17" fmla="*/ 1128 h 788"/>
                  <a:gd name="T18" fmla="*/ 456 w 788"/>
                  <a:gd name="T19" fmla="*/ 1121 h 788"/>
                  <a:gd name="T20" fmla="*/ 316 w 788"/>
                  <a:gd name="T21" fmla="*/ 1114 h 788"/>
                  <a:gd name="T22" fmla="*/ 177 w 788"/>
                  <a:gd name="T23" fmla="*/ 1055 h 788"/>
                  <a:gd name="T24" fmla="*/ 73 w 788"/>
                  <a:gd name="T25" fmla="*/ 951 h 788"/>
                  <a:gd name="T26" fmla="*/ 14 w 788"/>
                  <a:gd name="T27" fmla="*/ 813 h 788"/>
                  <a:gd name="T28" fmla="*/ 6 w 788"/>
                  <a:gd name="T29" fmla="*/ 733 h 788"/>
                  <a:gd name="T30" fmla="*/ 37 w 788"/>
                  <a:gd name="T31" fmla="*/ 584 h 788"/>
                  <a:gd name="T32" fmla="*/ 119 w 788"/>
                  <a:gd name="T33" fmla="*/ 461 h 788"/>
                  <a:gd name="T34" fmla="*/ 242 w 788"/>
                  <a:gd name="T35" fmla="*/ 378 h 788"/>
                  <a:gd name="T36" fmla="*/ 393 w 788"/>
                  <a:gd name="T37" fmla="*/ 347 h 788"/>
                  <a:gd name="T38" fmla="*/ 394 w 788"/>
                  <a:gd name="T39" fmla="*/ 341 h 788"/>
                  <a:gd name="T40" fmla="*/ 393 w 788"/>
                  <a:gd name="T41" fmla="*/ 347 h 788"/>
                  <a:gd name="T42" fmla="*/ 471 w 788"/>
                  <a:gd name="T43" fmla="*/ 355 h 788"/>
                  <a:gd name="T44" fmla="*/ 610 w 788"/>
                  <a:gd name="T45" fmla="*/ 413 h 788"/>
                  <a:gd name="T46" fmla="*/ 714 w 788"/>
                  <a:gd name="T47" fmla="*/ 517 h 788"/>
                  <a:gd name="T48" fmla="*/ 773 w 788"/>
                  <a:gd name="T49" fmla="*/ 655 h 788"/>
                  <a:gd name="T50" fmla="*/ 781 w 788"/>
                  <a:gd name="T51" fmla="*/ 735 h 788"/>
                  <a:gd name="T52" fmla="*/ 750 w 788"/>
                  <a:gd name="T53" fmla="*/ 885 h 788"/>
                  <a:gd name="T54" fmla="*/ 668 w 788"/>
                  <a:gd name="T55" fmla="*/ 1008 h 788"/>
                  <a:gd name="T56" fmla="*/ 545 w 788"/>
                  <a:gd name="T57" fmla="*/ 1091 h 788"/>
                  <a:gd name="T58" fmla="*/ 394 w 788"/>
                  <a:gd name="T59" fmla="*/ 1121 h 788"/>
                  <a:gd name="T60" fmla="*/ 474 w 788"/>
                  <a:gd name="T61" fmla="*/ 1120 h 788"/>
                  <a:gd name="T62" fmla="*/ 614 w 788"/>
                  <a:gd name="T63" fmla="*/ 1060 h 788"/>
                  <a:gd name="T64" fmla="*/ 720 w 788"/>
                  <a:gd name="T65" fmla="*/ 954 h 788"/>
                  <a:gd name="T66" fmla="*/ 779 w 788"/>
                  <a:gd name="T67" fmla="*/ 813 h 788"/>
                  <a:gd name="T68" fmla="*/ 787 w 788"/>
                  <a:gd name="T69" fmla="*/ 733 h 788"/>
                  <a:gd name="T70" fmla="*/ 756 w 788"/>
                  <a:gd name="T71" fmla="*/ 580 h 788"/>
                  <a:gd name="T72" fmla="*/ 672 w 788"/>
                  <a:gd name="T73" fmla="*/ 456 h 788"/>
                  <a:gd name="T74" fmla="*/ 547 w 788"/>
                  <a:gd name="T75" fmla="*/ 371 h 788"/>
                  <a:gd name="T76" fmla="*/ 394 w 788"/>
                  <a:gd name="T77" fmla="*/ 341 h 788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788" h="788">
                    <a:moveTo>
                      <a:pt x="393" y="0"/>
                    </a:moveTo>
                    <a:lnTo>
                      <a:pt x="314" y="8"/>
                    </a:lnTo>
                    <a:lnTo>
                      <a:pt x="240" y="31"/>
                    </a:lnTo>
                    <a:lnTo>
                      <a:pt x="173" y="67"/>
                    </a:lnTo>
                    <a:lnTo>
                      <a:pt x="115" y="115"/>
                    </a:lnTo>
                    <a:lnTo>
                      <a:pt x="67" y="173"/>
                    </a:lnTo>
                    <a:lnTo>
                      <a:pt x="31" y="240"/>
                    </a:lnTo>
                    <a:lnTo>
                      <a:pt x="8" y="314"/>
                    </a:lnTo>
                    <a:lnTo>
                      <a:pt x="0" y="392"/>
                    </a:lnTo>
                    <a:lnTo>
                      <a:pt x="0" y="394"/>
                    </a:lnTo>
                    <a:lnTo>
                      <a:pt x="8" y="473"/>
                    </a:lnTo>
                    <a:lnTo>
                      <a:pt x="31" y="547"/>
                    </a:lnTo>
                    <a:lnTo>
                      <a:pt x="67" y="614"/>
                    </a:lnTo>
                    <a:lnTo>
                      <a:pt x="115" y="672"/>
                    </a:lnTo>
                    <a:lnTo>
                      <a:pt x="174" y="720"/>
                    </a:lnTo>
                    <a:lnTo>
                      <a:pt x="241" y="756"/>
                    </a:lnTo>
                    <a:lnTo>
                      <a:pt x="314" y="779"/>
                    </a:lnTo>
                    <a:lnTo>
                      <a:pt x="394" y="787"/>
                    </a:lnTo>
                    <a:lnTo>
                      <a:pt x="456" y="780"/>
                    </a:lnTo>
                    <a:lnTo>
                      <a:pt x="394" y="780"/>
                    </a:lnTo>
                    <a:lnTo>
                      <a:pt x="316" y="773"/>
                    </a:lnTo>
                    <a:lnTo>
                      <a:pt x="243" y="750"/>
                    </a:lnTo>
                    <a:lnTo>
                      <a:pt x="177" y="714"/>
                    </a:lnTo>
                    <a:lnTo>
                      <a:pt x="120" y="667"/>
                    </a:lnTo>
                    <a:lnTo>
                      <a:pt x="73" y="610"/>
                    </a:lnTo>
                    <a:lnTo>
                      <a:pt x="37" y="544"/>
                    </a:lnTo>
                    <a:lnTo>
                      <a:pt x="14" y="472"/>
                    </a:lnTo>
                    <a:lnTo>
                      <a:pt x="6" y="394"/>
                    </a:lnTo>
                    <a:lnTo>
                      <a:pt x="6" y="392"/>
                    </a:lnTo>
                    <a:lnTo>
                      <a:pt x="14" y="315"/>
                    </a:lnTo>
                    <a:lnTo>
                      <a:pt x="37" y="243"/>
                    </a:lnTo>
                    <a:lnTo>
                      <a:pt x="72" y="177"/>
                    </a:lnTo>
                    <a:lnTo>
                      <a:pt x="119" y="120"/>
                    </a:lnTo>
                    <a:lnTo>
                      <a:pt x="177" y="72"/>
                    </a:lnTo>
                    <a:lnTo>
                      <a:pt x="242" y="37"/>
                    </a:lnTo>
                    <a:lnTo>
                      <a:pt x="315" y="14"/>
                    </a:lnTo>
                    <a:lnTo>
                      <a:pt x="393" y="6"/>
                    </a:lnTo>
                    <a:lnTo>
                      <a:pt x="393" y="0"/>
                    </a:lnTo>
                    <a:close/>
                    <a:moveTo>
                      <a:pt x="394" y="0"/>
                    </a:moveTo>
                    <a:lnTo>
                      <a:pt x="393" y="0"/>
                    </a:lnTo>
                    <a:lnTo>
                      <a:pt x="393" y="6"/>
                    </a:lnTo>
                    <a:lnTo>
                      <a:pt x="394" y="6"/>
                    </a:lnTo>
                    <a:lnTo>
                      <a:pt x="471" y="14"/>
                    </a:lnTo>
                    <a:lnTo>
                      <a:pt x="544" y="36"/>
                    </a:lnTo>
                    <a:lnTo>
                      <a:pt x="610" y="72"/>
                    </a:lnTo>
                    <a:lnTo>
                      <a:pt x="667" y="119"/>
                    </a:lnTo>
                    <a:lnTo>
                      <a:pt x="714" y="176"/>
                    </a:lnTo>
                    <a:lnTo>
                      <a:pt x="750" y="242"/>
                    </a:lnTo>
                    <a:lnTo>
                      <a:pt x="773" y="314"/>
                    </a:lnTo>
                    <a:lnTo>
                      <a:pt x="781" y="392"/>
                    </a:lnTo>
                    <a:lnTo>
                      <a:pt x="781" y="394"/>
                    </a:lnTo>
                    <a:lnTo>
                      <a:pt x="773" y="471"/>
                    </a:lnTo>
                    <a:lnTo>
                      <a:pt x="750" y="544"/>
                    </a:lnTo>
                    <a:lnTo>
                      <a:pt x="715" y="609"/>
                    </a:lnTo>
                    <a:lnTo>
                      <a:pt x="668" y="667"/>
                    </a:lnTo>
                    <a:lnTo>
                      <a:pt x="610" y="714"/>
                    </a:lnTo>
                    <a:lnTo>
                      <a:pt x="545" y="750"/>
                    </a:lnTo>
                    <a:lnTo>
                      <a:pt x="472" y="772"/>
                    </a:lnTo>
                    <a:lnTo>
                      <a:pt x="394" y="780"/>
                    </a:lnTo>
                    <a:lnTo>
                      <a:pt x="456" y="780"/>
                    </a:lnTo>
                    <a:lnTo>
                      <a:pt x="474" y="779"/>
                    </a:lnTo>
                    <a:lnTo>
                      <a:pt x="547" y="756"/>
                    </a:lnTo>
                    <a:lnTo>
                      <a:pt x="614" y="719"/>
                    </a:lnTo>
                    <a:lnTo>
                      <a:pt x="672" y="671"/>
                    </a:lnTo>
                    <a:lnTo>
                      <a:pt x="720" y="613"/>
                    </a:lnTo>
                    <a:lnTo>
                      <a:pt x="756" y="546"/>
                    </a:lnTo>
                    <a:lnTo>
                      <a:pt x="779" y="472"/>
                    </a:lnTo>
                    <a:lnTo>
                      <a:pt x="787" y="394"/>
                    </a:lnTo>
                    <a:lnTo>
                      <a:pt x="787" y="392"/>
                    </a:lnTo>
                    <a:lnTo>
                      <a:pt x="779" y="313"/>
                    </a:lnTo>
                    <a:lnTo>
                      <a:pt x="756" y="239"/>
                    </a:lnTo>
                    <a:lnTo>
                      <a:pt x="720" y="173"/>
                    </a:lnTo>
                    <a:lnTo>
                      <a:pt x="672" y="115"/>
                    </a:lnTo>
                    <a:lnTo>
                      <a:pt x="613" y="67"/>
                    </a:lnTo>
                    <a:lnTo>
                      <a:pt x="547" y="30"/>
                    </a:lnTo>
                    <a:lnTo>
                      <a:pt x="473" y="7"/>
                    </a:lnTo>
                    <a:lnTo>
                      <a:pt x="394" y="0"/>
                    </a:lnTo>
                    <a:close/>
                  </a:path>
                </a:pathLst>
              </a:custGeom>
              <a:solidFill>
                <a:srgbClr val="4174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20" name="AutoShape 23"/>
              <p:cNvSpPr>
                <a:spLocks/>
              </p:cNvSpPr>
              <p:nvPr/>
            </p:nvSpPr>
            <p:spPr bwMode="auto">
              <a:xfrm>
                <a:off x="2642" y="502"/>
                <a:ext cx="463" cy="463"/>
              </a:xfrm>
              <a:custGeom>
                <a:avLst/>
                <a:gdLst>
                  <a:gd name="T0" fmla="*/ 185 w 463"/>
                  <a:gd name="T1" fmla="*/ 507 h 463"/>
                  <a:gd name="T2" fmla="*/ 102 w 463"/>
                  <a:gd name="T3" fmla="*/ 542 h 463"/>
                  <a:gd name="T4" fmla="*/ 40 w 463"/>
                  <a:gd name="T5" fmla="*/ 605 h 463"/>
                  <a:gd name="T6" fmla="*/ 5 w 463"/>
                  <a:gd name="T7" fmla="*/ 688 h 463"/>
                  <a:gd name="T8" fmla="*/ 5 w 463"/>
                  <a:gd name="T9" fmla="*/ 781 h 463"/>
                  <a:gd name="T10" fmla="*/ 40 w 463"/>
                  <a:gd name="T11" fmla="*/ 864 h 463"/>
                  <a:gd name="T12" fmla="*/ 102 w 463"/>
                  <a:gd name="T13" fmla="*/ 926 h 463"/>
                  <a:gd name="T14" fmla="*/ 185 w 463"/>
                  <a:gd name="T15" fmla="*/ 961 h 463"/>
                  <a:gd name="T16" fmla="*/ 278 w 463"/>
                  <a:gd name="T17" fmla="*/ 961 h 463"/>
                  <a:gd name="T18" fmla="*/ 232 w 463"/>
                  <a:gd name="T19" fmla="*/ 959 h 463"/>
                  <a:gd name="T20" fmla="*/ 144 w 463"/>
                  <a:gd name="T21" fmla="*/ 942 h 463"/>
                  <a:gd name="T22" fmla="*/ 72 w 463"/>
                  <a:gd name="T23" fmla="*/ 893 h 463"/>
                  <a:gd name="T24" fmla="*/ 24 w 463"/>
                  <a:gd name="T25" fmla="*/ 822 h 463"/>
                  <a:gd name="T26" fmla="*/ 6 w 463"/>
                  <a:gd name="T27" fmla="*/ 734 h 463"/>
                  <a:gd name="T28" fmla="*/ 24 w 463"/>
                  <a:gd name="T29" fmla="*/ 647 h 463"/>
                  <a:gd name="T30" fmla="*/ 72 w 463"/>
                  <a:gd name="T31" fmla="*/ 575 h 463"/>
                  <a:gd name="T32" fmla="*/ 144 w 463"/>
                  <a:gd name="T33" fmla="*/ 527 h 463"/>
                  <a:gd name="T34" fmla="*/ 232 w 463"/>
                  <a:gd name="T35" fmla="*/ 509 h 463"/>
                  <a:gd name="T36" fmla="*/ 278 w 463"/>
                  <a:gd name="T37" fmla="*/ 507 h 463"/>
                  <a:gd name="T38" fmla="*/ 283 w 463"/>
                  <a:gd name="T39" fmla="*/ 509 h 463"/>
                  <a:gd name="T40" fmla="*/ 277 w 463"/>
                  <a:gd name="T41" fmla="*/ 514 h 463"/>
                  <a:gd name="T42" fmla="*/ 357 w 463"/>
                  <a:gd name="T43" fmla="*/ 548 h 463"/>
                  <a:gd name="T44" fmla="*/ 418 w 463"/>
                  <a:gd name="T45" fmla="*/ 608 h 463"/>
                  <a:gd name="T46" fmla="*/ 452 w 463"/>
                  <a:gd name="T47" fmla="*/ 689 h 463"/>
                  <a:gd name="T48" fmla="*/ 452 w 463"/>
                  <a:gd name="T49" fmla="*/ 780 h 463"/>
                  <a:gd name="T50" fmla="*/ 418 w 463"/>
                  <a:gd name="T51" fmla="*/ 860 h 463"/>
                  <a:gd name="T52" fmla="*/ 357 w 463"/>
                  <a:gd name="T53" fmla="*/ 921 h 463"/>
                  <a:gd name="T54" fmla="*/ 277 w 463"/>
                  <a:gd name="T55" fmla="*/ 955 h 463"/>
                  <a:gd name="T56" fmla="*/ 284 w 463"/>
                  <a:gd name="T57" fmla="*/ 959 h 463"/>
                  <a:gd name="T58" fmla="*/ 361 w 463"/>
                  <a:gd name="T59" fmla="*/ 926 h 463"/>
                  <a:gd name="T60" fmla="*/ 423 w 463"/>
                  <a:gd name="T61" fmla="*/ 864 h 463"/>
                  <a:gd name="T62" fmla="*/ 458 w 463"/>
                  <a:gd name="T63" fmla="*/ 781 h 463"/>
                  <a:gd name="T64" fmla="*/ 458 w 463"/>
                  <a:gd name="T65" fmla="*/ 688 h 463"/>
                  <a:gd name="T66" fmla="*/ 423 w 463"/>
                  <a:gd name="T67" fmla="*/ 605 h 463"/>
                  <a:gd name="T68" fmla="*/ 361 w 463"/>
                  <a:gd name="T69" fmla="*/ 542 h 463"/>
                  <a:gd name="T70" fmla="*/ 283 w 463"/>
                  <a:gd name="T71" fmla="*/ 509 h 46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463" h="463">
                    <a:moveTo>
                      <a:pt x="232" y="0"/>
                    </a:moveTo>
                    <a:lnTo>
                      <a:pt x="185" y="4"/>
                    </a:lnTo>
                    <a:lnTo>
                      <a:pt x="141" y="18"/>
                    </a:lnTo>
                    <a:lnTo>
                      <a:pt x="102" y="39"/>
                    </a:lnTo>
                    <a:lnTo>
                      <a:pt x="68" y="67"/>
                    </a:lnTo>
                    <a:lnTo>
                      <a:pt x="40" y="102"/>
                    </a:lnTo>
                    <a:lnTo>
                      <a:pt x="18" y="141"/>
                    </a:lnTo>
                    <a:lnTo>
                      <a:pt x="5" y="185"/>
                    </a:lnTo>
                    <a:lnTo>
                      <a:pt x="0" y="231"/>
                    </a:lnTo>
                    <a:lnTo>
                      <a:pt x="5" y="278"/>
                    </a:lnTo>
                    <a:lnTo>
                      <a:pt x="18" y="321"/>
                    </a:lnTo>
                    <a:lnTo>
                      <a:pt x="40" y="361"/>
                    </a:lnTo>
                    <a:lnTo>
                      <a:pt x="68" y="395"/>
                    </a:lnTo>
                    <a:lnTo>
                      <a:pt x="102" y="423"/>
                    </a:lnTo>
                    <a:lnTo>
                      <a:pt x="141" y="444"/>
                    </a:lnTo>
                    <a:lnTo>
                      <a:pt x="185" y="458"/>
                    </a:lnTo>
                    <a:lnTo>
                      <a:pt x="232" y="463"/>
                    </a:lnTo>
                    <a:lnTo>
                      <a:pt x="278" y="458"/>
                    </a:lnTo>
                    <a:lnTo>
                      <a:pt x="284" y="456"/>
                    </a:lnTo>
                    <a:lnTo>
                      <a:pt x="232" y="456"/>
                    </a:lnTo>
                    <a:lnTo>
                      <a:pt x="186" y="452"/>
                    </a:lnTo>
                    <a:lnTo>
                      <a:pt x="144" y="439"/>
                    </a:lnTo>
                    <a:lnTo>
                      <a:pt x="106" y="418"/>
                    </a:lnTo>
                    <a:lnTo>
                      <a:pt x="72" y="390"/>
                    </a:lnTo>
                    <a:lnTo>
                      <a:pt x="45" y="357"/>
                    </a:lnTo>
                    <a:lnTo>
                      <a:pt x="24" y="319"/>
                    </a:lnTo>
                    <a:lnTo>
                      <a:pt x="11" y="277"/>
                    </a:lnTo>
                    <a:lnTo>
                      <a:pt x="6" y="231"/>
                    </a:lnTo>
                    <a:lnTo>
                      <a:pt x="11" y="186"/>
                    </a:lnTo>
                    <a:lnTo>
                      <a:pt x="24" y="144"/>
                    </a:lnTo>
                    <a:lnTo>
                      <a:pt x="45" y="105"/>
                    </a:lnTo>
                    <a:lnTo>
                      <a:pt x="72" y="72"/>
                    </a:lnTo>
                    <a:lnTo>
                      <a:pt x="106" y="45"/>
                    </a:lnTo>
                    <a:lnTo>
                      <a:pt x="144" y="24"/>
                    </a:lnTo>
                    <a:lnTo>
                      <a:pt x="186" y="11"/>
                    </a:lnTo>
                    <a:lnTo>
                      <a:pt x="232" y="6"/>
                    </a:lnTo>
                    <a:lnTo>
                      <a:pt x="283" y="6"/>
                    </a:lnTo>
                    <a:lnTo>
                      <a:pt x="278" y="4"/>
                    </a:lnTo>
                    <a:lnTo>
                      <a:pt x="232" y="0"/>
                    </a:lnTo>
                    <a:close/>
                    <a:moveTo>
                      <a:pt x="283" y="6"/>
                    </a:moveTo>
                    <a:lnTo>
                      <a:pt x="232" y="6"/>
                    </a:lnTo>
                    <a:lnTo>
                      <a:pt x="277" y="11"/>
                    </a:lnTo>
                    <a:lnTo>
                      <a:pt x="319" y="24"/>
                    </a:lnTo>
                    <a:lnTo>
                      <a:pt x="357" y="45"/>
                    </a:lnTo>
                    <a:lnTo>
                      <a:pt x="391" y="72"/>
                    </a:lnTo>
                    <a:lnTo>
                      <a:pt x="418" y="105"/>
                    </a:lnTo>
                    <a:lnTo>
                      <a:pt x="439" y="144"/>
                    </a:lnTo>
                    <a:lnTo>
                      <a:pt x="452" y="186"/>
                    </a:lnTo>
                    <a:lnTo>
                      <a:pt x="457" y="231"/>
                    </a:lnTo>
                    <a:lnTo>
                      <a:pt x="452" y="277"/>
                    </a:lnTo>
                    <a:lnTo>
                      <a:pt x="439" y="319"/>
                    </a:lnTo>
                    <a:lnTo>
                      <a:pt x="418" y="357"/>
                    </a:lnTo>
                    <a:lnTo>
                      <a:pt x="391" y="390"/>
                    </a:lnTo>
                    <a:lnTo>
                      <a:pt x="357" y="418"/>
                    </a:lnTo>
                    <a:lnTo>
                      <a:pt x="319" y="439"/>
                    </a:lnTo>
                    <a:lnTo>
                      <a:pt x="277" y="452"/>
                    </a:lnTo>
                    <a:lnTo>
                      <a:pt x="232" y="456"/>
                    </a:lnTo>
                    <a:lnTo>
                      <a:pt x="284" y="456"/>
                    </a:lnTo>
                    <a:lnTo>
                      <a:pt x="322" y="444"/>
                    </a:lnTo>
                    <a:lnTo>
                      <a:pt x="361" y="423"/>
                    </a:lnTo>
                    <a:lnTo>
                      <a:pt x="395" y="395"/>
                    </a:lnTo>
                    <a:lnTo>
                      <a:pt x="423" y="361"/>
                    </a:lnTo>
                    <a:lnTo>
                      <a:pt x="445" y="321"/>
                    </a:lnTo>
                    <a:lnTo>
                      <a:pt x="458" y="278"/>
                    </a:lnTo>
                    <a:lnTo>
                      <a:pt x="463" y="231"/>
                    </a:lnTo>
                    <a:lnTo>
                      <a:pt x="458" y="185"/>
                    </a:lnTo>
                    <a:lnTo>
                      <a:pt x="445" y="141"/>
                    </a:lnTo>
                    <a:lnTo>
                      <a:pt x="423" y="102"/>
                    </a:lnTo>
                    <a:lnTo>
                      <a:pt x="395" y="67"/>
                    </a:lnTo>
                    <a:lnTo>
                      <a:pt x="361" y="39"/>
                    </a:lnTo>
                    <a:lnTo>
                      <a:pt x="322" y="18"/>
                    </a:lnTo>
                    <a:lnTo>
                      <a:pt x="283" y="6"/>
                    </a:lnTo>
                    <a:close/>
                  </a:path>
                </a:pathLst>
              </a:custGeom>
              <a:solidFill>
                <a:srgbClr val="557D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12321" name="Picture 2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3" y="614"/>
                <a:ext cx="241" cy="2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22" name="Picture 21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43" y="475"/>
                <a:ext cx="61" cy="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23" name="Picture 2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43" y="313"/>
                <a:ext cx="61" cy="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24" name="Picture 19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43" y="928"/>
                <a:ext cx="61" cy="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25" name="Picture 18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43" y="1094"/>
                <a:ext cx="61" cy="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26" name="Picture 1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05" y="898"/>
                <a:ext cx="61" cy="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27" name="Picture 16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05" y="505"/>
                <a:ext cx="61" cy="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28" name="Picture 15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80" y="505"/>
                <a:ext cx="61" cy="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29" name="Picture 1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80" y="898"/>
                <a:ext cx="61" cy="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330" name="Text Box 13"/>
              <p:cNvSpPr txBox="1">
                <a:spLocks noChangeArrowheads="1"/>
              </p:cNvSpPr>
              <p:nvPr/>
            </p:nvSpPr>
            <p:spPr bwMode="auto">
              <a:xfrm>
                <a:off x="2479" y="313"/>
                <a:ext cx="788" cy="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vi-VN" altLang="en-US" sz="600">
                    <a:latin typeface="Arial MT"/>
                    <a:cs typeface="Times New Roman" panose="02020603050405020304" pitchFamily="18" charset="0"/>
                  </a:rPr>
                  <a:t>+8</a:t>
                </a:r>
                <a:endParaRPr lang="vi-VN" altLang="en-US" sz="1800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12301" name="image580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3159072" y="5371180"/>
              <a:ext cx="562842" cy="169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2302" name="Group 25"/>
            <p:cNvGrpSpPr>
              <a:grpSpLocks/>
            </p:cNvGrpSpPr>
            <p:nvPr/>
          </p:nvGrpSpPr>
          <p:grpSpPr bwMode="auto">
            <a:xfrm>
              <a:off x="3885448" y="4650824"/>
              <a:ext cx="1910234" cy="1514462"/>
              <a:chOff x="5108" y="243"/>
              <a:chExt cx="1057" cy="908"/>
            </a:xfrm>
          </p:grpSpPr>
          <p:sp>
            <p:nvSpPr>
              <p:cNvPr id="12304" name="AutoShape 40"/>
              <p:cNvSpPr>
                <a:spLocks/>
              </p:cNvSpPr>
              <p:nvPr/>
            </p:nvSpPr>
            <p:spPr bwMode="auto">
              <a:xfrm>
                <a:off x="5108" y="263"/>
                <a:ext cx="1057" cy="877"/>
              </a:xfrm>
              <a:custGeom>
                <a:avLst/>
                <a:gdLst>
                  <a:gd name="T0" fmla="*/ 71 w 1057"/>
                  <a:gd name="T1" fmla="*/ 263 h 877"/>
                  <a:gd name="T2" fmla="*/ 0 w 1057"/>
                  <a:gd name="T3" fmla="*/ 263 h 877"/>
                  <a:gd name="T4" fmla="*/ 0 w 1057"/>
                  <a:gd name="T5" fmla="*/ 271 h 877"/>
                  <a:gd name="T6" fmla="*/ 0 w 1057"/>
                  <a:gd name="T7" fmla="*/ 1131 h 877"/>
                  <a:gd name="T8" fmla="*/ 0 w 1057"/>
                  <a:gd name="T9" fmla="*/ 1139 h 877"/>
                  <a:gd name="T10" fmla="*/ 71 w 1057"/>
                  <a:gd name="T11" fmla="*/ 1139 h 877"/>
                  <a:gd name="T12" fmla="*/ 71 w 1057"/>
                  <a:gd name="T13" fmla="*/ 1131 h 877"/>
                  <a:gd name="T14" fmla="*/ 9 w 1057"/>
                  <a:gd name="T15" fmla="*/ 1131 h 877"/>
                  <a:gd name="T16" fmla="*/ 9 w 1057"/>
                  <a:gd name="T17" fmla="*/ 271 h 877"/>
                  <a:gd name="T18" fmla="*/ 71 w 1057"/>
                  <a:gd name="T19" fmla="*/ 271 h 877"/>
                  <a:gd name="T20" fmla="*/ 71 w 1057"/>
                  <a:gd name="T21" fmla="*/ 263 h 877"/>
                  <a:gd name="T22" fmla="*/ 1057 w 1057"/>
                  <a:gd name="T23" fmla="*/ 264 h 877"/>
                  <a:gd name="T24" fmla="*/ 986 w 1057"/>
                  <a:gd name="T25" fmla="*/ 264 h 877"/>
                  <a:gd name="T26" fmla="*/ 986 w 1057"/>
                  <a:gd name="T27" fmla="*/ 272 h 877"/>
                  <a:gd name="T28" fmla="*/ 1049 w 1057"/>
                  <a:gd name="T29" fmla="*/ 272 h 877"/>
                  <a:gd name="T30" fmla="*/ 1049 w 1057"/>
                  <a:gd name="T31" fmla="*/ 1132 h 877"/>
                  <a:gd name="T32" fmla="*/ 986 w 1057"/>
                  <a:gd name="T33" fmla="*/ 1132 h 877"/>
                  <a:gd name="T34" fmla="*/ 986 w 1057"/>
                  <a:gd name="T35" fmla="*/ 1140 h 877"/>
                  <a:gd name="T36" fmla="*/ 1057 w 1057"/>
                  <a:gd name="T37" fmla="*/ 1140 h 877"/>
                  <a:gd name="T38" fmla="*/ 1057 w 1057"/>
                  <a:gd name="T39" fmla="*/ 1132 h 877"/>
                  <a:gd name="T40" fmla="*/ 1057 w 1057"/>
                  <a:gd name="T41" fmla="*/ 272 h 877"/>
                  <a:gd name="T42" fmla="*/ 1057 w 1057"/>
                  <a:gd name="T43" fmla="*/ 264 h 8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057" h="877">
                    <a:moveTo>
                      <a:pt x="71" y="0"/>
                    </a:moveTo>
                    <a:lnTo>
                      <a:pt x="0" y="0"/>
                    </a:lnTo>
                    <a:lnTo>
                      <a:pt x="0" y="8"/>
                    </a:lnTo>
                    <a:lnTo>
                      <a:pt x="0" y="868"/>
                    </a:lnTo>
                    <a:lnTo>
                      <a:pt x="0" y="876"/>
                    </a:lnTo>
                    <a:lnTo>
                      <a:pt x="71" y="876"/>
                    </a:lnTo>
                    <a:lnTo>
                      <a:pt x="71" y="868"/>
                    </a:lnTo>
                    <a:lnTo>
                      <a:pt x="9" y="868"/>
                    </a:lnTo>
                    <a:lnTo>
                      <a:pt x="9" y="8"/>
                    </a:lnTo>
                    <a:lnTo>
                      <a:pt x="71" y="8"/>
                    </a:lnTo>
                    <a:lnTo>
                      <a:pt x="71" y="0"/>
                    </a:lnTo>
                    <a:close/>
                    <a:moveTo>
                      <a:pt x="1057" y="1"/>
                    </a:moveTo>
                    <a:lnTo>
                      <a:pt x="986" y="1"/>
                    </a:lnTo>
                    <a:lnTo>
                      <a:pt x="986" y="9"/>
                    </a:lnTo>
                    <a:lnTo>
                      <a:pt x="1049" y="9"/>
                    </a:lnTo>
                    <a:lnTo>
                      <a:pt x="1049" y="869"/>
                    </a:lnTo>
                    <a:lnTo>
                      <a:pt x="986" y="869"/>
                    </a:lnTo>
                    <a:lnTo>
                      <a:pt x="986" y="877"/>
                    </a:lnTo>
                    <a:lnTo>
                      <a:pt x="1057" y="877"/>
                    </a:lnTo>
                    <a:lnTo>
                      <a:pt x="1057" y="869"/>
                    </a:lnTo>
                    <a:lnTo>
                      <a:pt x="1057" y="9"/>
                    </a:lnTo>
                    <a:lnTo>
                      <a:pt x="1057" y="1"/>
                    </a:lnTo>
                    <a:close/>
                  </a:path>
                </a:pathLst>
              </a:custGeom>
              <a:solidFill>
                <a:srgbClr val="07080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5" name="AutoShape 39"/>
              <p:cNvSpPr>
                <a:spLocks/>
              </p:cNvSpPr>
              <p:nvPr/>
            </p:nvSpPr>
            <p:spPr bwMode="auto">
              <a:xfrm>
                <a:off x="5185" y="242"/>
                <a:ext cx="908" cy="908"/>
              </a:xfrm>
              <a:custGeom>
                <a:avLst/>
                <a:gdLst>
                  <a:gd name="T0" fmla="*/ 453 w 908"/>
                  <a:gd name="T1" fmla="*/ 243 h 908"/>
                  <a:gd name="T2" fmla="*/ 310 w 908"/>
                  <a:gd name="T3" fmla="*/ 266 h 908"/>
                  <a:gd name="T4" fmla="*/ 186 w 908"/>
                  <a:gd name="T5" fmla="*/ 330 h 908"/>
                  <a:gd name="T6" fmla="*/ 88 w 908"/>
                  <a:gd name="T7" fmla="*/ 427 h 908"/>
                  <a:gd name="T8" fmla="*/ 23 w 908"/>
                  <a:gd name="T9" fmla="*/ 551 h 908"/>
                  <a:gd name="T10" fmla="*/ 0 w 908"/>
                  <a:gd name="T11" fmla="*/ 694 h 908"/>
                  <a:gd name="T12" fmla="*/ 6 w 908"/>
                  <a:gd name="T13" fmla="*/ 770 h 908"/>
                  <a:gd name="T14" fmla="*/ 50 w 908"/>
                  <a:gd name="T15" fmla="*/ 904 h 908"/>
                  <a:gd name="T16" fmla="*/ 132 w 908"/>
                  <a:gd name="T17" fmla="*/ 1016 h 908"/>
                  <a:gd name="T18" fmla="*/ 244 w 908"/>
                  <a:gd name="T19" fmla="*/ 1099 h 908"/>
                  <a:gd name="T20" fmla="*/ 378 w 908"/>
                  <a:gd name="T21" fmla="*/ 1144 h 908"/>
                  <a:gd name="T22" fmla="*/ 453 w 908"/>
                  <a:gd name="T23" fmla="*/ 1150 h 908"/>
                  <a:gd name="T24" fmla="*/ 529 w 908"/>
                  <a:gd name="T25" fmla="*/ 1144 h 908"/>
                  <a:gd name="T26" fmla="*/ 362 w 908"/>
                  <a:gd name="T27" fmla="*/ 1134 h 908"/>
                  <a:gd name="T28" fmla="*/ 202 w 908"/>
                  <a:gd name="T29" fmla="*/ 1067 h 908"/>
                  <a:gd name="T30" fmla="*/ 82 w 908"/>
                  <a:gd name="T31" fmla="*/ 946 h 908"/>
                  <a:gd name="T32" fmla="*/ 15 w 908"/>
                  <a:gd name="T33" fmla="*/ 786 h 908"/>
                  <a:gd name="T34" fmla="*/ 6 w 908"/>
                  <a:gd name="T35" fmla="*/ 694 h 908"/>
                  <a:gd name="T36" fmla="*/ 42 w 908"/>
                  <a:gd name="T37" fmla="*/ 521 h 908"/>
                  <a:gd name="T38" fmla="*/ 138 w 908"/>
                  <a:gd name="T39" fmla="*/ 379 h 908"/>
                  <a:gd name="T40" fmla="*/ 280 w 908"/>
                  <a:gd name="T41" fmla="*/ 284 h 908"/>
                  <a:gd name="T42" fmla="*/ 453 w 908"/>
                  <a:gd name="T43" fmla="*/ 249 h 908"/>
                  <a:gd name="T44" fmla="*/ 455 w 908"/>
                  <a:gd name="T45" fmla="*/ 243 h 908"/>
                  <a:gd name="T46" fmla="*/ 455 w 908"/>
                  <a:gd name="T47" fmla="*/ 249 h 908"/>
                  <a:gd name="T48" fmla="*/ 629 w 908"/>
                  <a:gd name="T49" fmla="*/ 285 h 908"/>
                  <a:gd name="T50" fmla="*/ 770 w 908"/>
                  <a:gd name="T51" fmla="*/ 381 h 908"/>
                  <a:gd name="T52" fmla="*/ 866 w 908"/>
                  <a:gd name="T53" fmla="*/ 523 h 908"/>
                  <a:gd name="T54" fmla="*/ 900 w 908"/>
                  <a:gd name="T55" fmla="*/ 694 h 908"/>
                  <a:gd name="T56" fmla="*/ 891 w 908"/>
                  <a:gd name="T57" fmla="*/ 788 h 908"/>
                  <a:gd name="T58" fmla="*/ 824 w 908"/>
                  <a:gd name="T59" fmla="*/ 947 h 908"/>
                  <a:gd name="T60" fmla="*/ 703 w 908"/>
                  <a:gd name="T61" fmla="*/ 1068 h 908"/>
                  <a:gd name="T62" fmla="*/ 543 w 908"/>
                  <a:gd name="T63" fmla="*/ 1135 h 908"/>
                  <a:gd name="T64" fmla="*/ 529 w 908"/>
                  <a:gd name="T65" fmla="*/ 1144 h 908"/>
                  <a:gd name="T66" fmla="*/ 661 w 908"/>
                  <a:gd name="T67" fmla="*/ 1100 h 908"/>
                  <a:gd name="T68" fmla="*/ 773 w 908"/>
                  <a:gd name="T69" fmla="*/ 1018 h 908"/>
                  <a:gd name="T70" fmla="*/ 856 w 908"/>
                  <a:gd name="T71" fmla="*/ 906 h 908"/>
                  <a:gd name="T72" fmla="*/ 901 w 908"/>
                  <a:gd name="T73" fmla="*/ 771 h 908"/>
                  <a:gd name="T74" fmla="*/ 907 w 908"/>
                  <a:gd name="T75" fmla="*/ 694 h 908"/>
                  <a:gd name="T76" fmla="*/ 884 w 908"/>
                  <a:gd name="T77" fmla="*/ 553 h 908"/>
                  <a:gd name="T78" fmla="*/ 820 w 908"/>
                  <a:gd name="T79" fmla="*/ 429 h 908"/>
                  <a:gd name="T80" fmla="*/ 722 w 908"/>
                  <a:gd name="T81" fmla="*/ 331 h 908"/>
                  <a:gd name="T82" fmla="*/ 598 w 908"/>
                  <a:gd name="T83" fmla="*/ 266 h 908"/>
                  <a:gd name="T84" fmla="*/ 455 w 908"/>
                  <a:gd name="T85" fmla="*/ 243 h 908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908" h="908">
                    <a:moveTo>
                      <a:pt x="455" y="0"/>
                    </a:moveTo>
                    <a:lnTo>
                      <a:pt x="453" y="0"/>
                    </a:lnTo>
                    <a:lnTo>
                      <a:pt x="380" y="5"/>
                    </a:lnTo>
                    <a:lnTo>
                      <a:pt x="310" y="23"/>
                    </a:lnTo>
                    <a:lnTo>
                      <a:pt x="245" y="50"/>
                    </a:lnTo>
                    <a:lnTo>
                      <a:pt x="186" y="87"/>
                    </a:lnTo>
                    <a:lnTo>
                      <a:pt x="133" y="132"/>
                    </a:lnTo>
                    <a:lnTo>
                      <a:pt x="88" y="184"/>
                    </a:lnTo>
                    <a:lnTo>
                      <a:pt x="51" y="244"/>
                    </a:lnTo>
                    <a:lnTo>
                      <a:pt x="23" y="308"/>
                    </a:lnTo>
                    <a:lnTo>
                      <a:pt x="6" y="378"/>
                    </a:lnTo>
                    <a:lnTo>
                      <a:pt x="0" y="451"/>
                    </a:lnTo>
                    <a:lnTo>
                      <a:pt x="0" y="455"/>
                    </a:lnTo>
                    <a:lnTo>
                      <a:pt x="6" y="527"/>
                    </a:lnTo>
                    <a:lnTo>
                      <a:pt x="23" y="596"/>
                    </a:lnTo>
                    <a:lnTo>
                      <a:pt x="50" y="661"/>
                    </a:lnTo>
                    <a:lnTo>
                      <a:pt x="87" y="721"/>
                    </a:lnTo>
                    <a:lnTo>
                      <a:pt x="132" y="773"/>
                    </a:lnTo>
                    <a:lnTo>
                      <a:pt x="184" y="819"/>
                    </a:lnTo>
                    <a:lnTo>
                      <a:pt x="244" y="856"/>
                    </a:lnTo>
                    <a:lnTo>
                      <a:pt x="308" y="883"/>
                    </a:lnTo>
                    <a:lnTo>
                      <a:pt x="378" y="901"/>
                    </a:lnTo>
                    <a:lnTo>
                      <a:pt x="451" y="907"/>
                    </a:lnTo>
                    <a:lnTo>
                      <a:pt x="453" y="907"/>
                    </a:lnTo>
                    <a:lnTo>
                      <a:pt x="527" y="901"/>
                    </a:lnTo>
                    <a:lnTo>
                      <a:pt x="529" y="901"/>
                    </a:lnTo>
                    <a:lnTo>
                      <a:pt x="452" y="901"/>
                    </a:lnTo>
                    <a:lnTo>
                      <a:pt x="362" y="891"/>
                    </a:lnTo>
                    <a:lnTo>
                      <a:pt x="278" y="865"/>
                    </a:lnTo>
                    <a:lnTo>
                      <a:pt x="202" y="824"/>
                    </a:lnTo>
                    <a:lnTo>
                      <a:pt x="136" y="769"/>
                    </a:lnTo>
                    <a:lnTo>
                      <a:pt x="82" y="703"/>
                    </a:lnTo>
                    <a:lnTo>
                      <a:pt x="41" y="627"/>
                    </a:lnTo>
                    <a:lnTo>
                      <a:pt x="15" y="543"/>
                    </a:lnTo>
                    <a:lnTo>
                      <a:pt x="6" y="455"/>
                    </a:lnTo>
                    <a:lnTo>
                      <a:pt x="6" y="451"/>
                    </a:lnTo>
                    <a:lnTo>
                      <a:pt x="15" y="362"/>
                    </a:lnTo>
                    <a:lnTo>
                      <a:pt x="42" y="278"/>
                    </a:lnTo>
                    <a:lnTo>
                      <a:pt x="83" y="202"/>
                    </a:lnTo>
                    <a:lnTo>
                      <a:pt x="138" y="136"/>
                    </a:lnTo>
                    <a:lnTo>
                      <a:pt x="204" y="82"/>
                    </a:lnTo>
                    <a:lnTo>
                      <a:pt x="280" y="41"/>
                    </a:lnTo>
                    <a:lnTo>
                      <a:pt x="363" y="15"/>
                    </a:lnTo>
                    <a:lnTo>
                      <a:pt x="453" y="6"/>
                    </a:lnTo>
                    <a:lnTo>
                      <a:pt x="455" y="6"/>
                    </a:lnTo>
                    <a:lnTo>
                      <a:pt x="455" y="0"/>
                    </a:lnTo>
                    <a:close/>
                    <a:moveTo>
                      <a:pt x="455" y="0"/>
                    </a:moveTo>
                    <a:lnTo>
                      <a:pt x="455" y="6"/>
                    </a:lnTo>
                    <a:lnTo>
                      <a:pt x="545" y="15"/>
                    </a:lnTo>
                    <a:lnTo>
                      <a:pt x="629" y="42"/>
                    </a:lnTo>
                    <a:lnTo>
                      <a:pt x="704" y="83"/>
                    </a:lnTo>
                    <a:lnTo>
                      <a:pt x="770" y="138"/>
                    </a:lnTo>
                    <a:lnTo>
                      <a:pt x="825" y="204"/>
                    </a:lnTo>
                    <a:lnTo>
                      <a:pt x="866" y="280"/>
                    </a:lnTo>
                    <a:lnTo>
                      <a:pt x="892" y="363"/>
                    </a:lnTo>
                    <a:lnTo>
                      <a:pt x="900" y="451"/>
                    </a:lnTo>
                    <a:lnTo>
                      <a:pt x="901" y="455"/>
                    </a:lnTo>
                    <a:lnTo>
                      <a:pt x="891" y="545"/>
                    </a:lnTo>
                    <a:lnTo>
                      <a:pt x="865" y="629"/>
                    </a:lnTo>
                    <a:lnTo>
                      <a:pt x="824" y="704"/>
                    </a:lnTo>
                    <a:lnTo>
                      <a:pt x="769" y="770"/>
                    </a:lnTo>
                    <a:lnTo>
                      <a:pt x="703" y="825"/>
                    </a:lnTo>
                    <a:lnTo>
                      <a:pt x="627" y="866"/>
                    </a:lnTo>
                    <a:lnTo>
                      <a:pt x="543" y="892"/>
                    </a:lnTo>
                    <a:lnTo>
                      <a:pt x="453" y="901"/>
                    </a:lnTo>
                    <a:lnTo>
                      <a:pt x="529" y="901"/>
                    </a:lnTo>
                    <a:lnTo>
                      <a:pt x="596" y="884"/>
                    </a:lnTo>
                    <a:lnTo>
                      <a:pt x="661" y="857"/>
                    </a:lnTo>
                    <a:lnTo>
                      <a:pt x="721" y="820"/>
                    </a:lnTo>
                    <a:lnTo>
                      <a:pt x="773" y="775"/>
                    </a:lnTo>
                    <a:lnTo>
                      <a:pt x="819" y="722"/>
                    </a:lnTo>
                    <a:lnTo>
                      <a:pt x="856" y="663"/>
                    </a:lnTo>
                    <a:lnTo>
                      <a:pt x="883" y="598"/>
                    </a:lnTo>
                    <a:lnTo>
                      <a:pt x="901" y="528"/>
                    </a:lnTo>
                    <a:lnTo>
                      <a:pt x="907" y="455"/>
                    </a:lnTo>
                    <a:lnTo>
                      <a:pt x="907" y="451"/>
                    </a:lnTo>
                    <a:lnTo>
                      <a:pt x="901" y="380"/>
                    </a:lnTo>
                    <a:lnTo>
                      <a:pt x="884" y="310"/>
                    </a:lnTo>
                    <a:lnTo>
                      <a:pt x="857" y="245"/>
                    </a:lnTo>
                    <a:lnTo>
                      <a:pt x="820" y="186"/>
                    </a:lnTo>
                    <a:lnTo>
                      <a:pt x="775" y="133"/>
                    </a:lnTo>
                    <a:lnTo>
                      <a:pt x="722" y="88"/>
                    </a:lnTo>
                    <a:lnTo>
                      <a:pt x="663" y="51"/>
                    </a:lnTo>
                    <a:lnTo>
                      <a:pt x="598" y="23"/>
                    </a:lnTo>
                    <a:lnTo>
                      <a:pt x="529" y="6"/>
                    </a:lnTo>
                    <a:lnTo>
                      <a:pt x="455" y="0"/>
                    </a:lnTo>
                    <a:close/>
                  </a:path>
                </a:pathLst>
              </a:custGeom>
              <a:solidFill>
                <a:srgbClr val="4174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6" name="AutoShape 38"/>
              <p:cNvSpPr>
                <a:spLocks/>
              </p:cNvSpPr>
              <p:nvPr/>
            </p:nvSpPr>
            <p:spPr bwMode="auto">
              <a:xfrm>
                <a:off x="5407" y="464"/>
                <a:ext cx="463" cy="463"/>
              </a:xfrm>
              <a:custGeom>
                <a:avLst/>
                <a:gdLst>
                  <a:gd name="T0" fmla="*/ 185 w 463"/>
                  <a:gd name="T1" fmla="*/ 469 h 463"/>
                  <a:gd name="T2" fmla="*/ 102 w 463"/>
                  <a:gd name="T3" fmla="*/ 504 h 463"/>
                  <a:gd name="T4" fmla="*/ 39 w 463"/>
                  <a:gd name="T5" fmla="*/ 567 h 463"/>
                  <a:gd name="T6" fmla="*/ 5 w 463"/>
                  <a:gd name="T7" fmla="*/ 650 h 463"/>
                  <a:gd name="T8" fmla="*/ 5 w 463"/>
                  <a:gd name="T9" fmla="*/ 743 h 463"/>
                  <a:gd name="T10" fmla="*/ 39 w 463"/>
                  <a:gd name="T11" fmla="*/ 826 h 463"/>
                  <a:gd name="T12" fmla="*/ 102 w 463"/>
                  <a:gd name="T13" fmla="*/ 888 h 463"/>
                  <a:gd name="T14" fmla="*/ 185 w 463"/>
                  <a:gd name="T15" fmla="*/ 923 h 463"/>
                  <a:gd name="T16" fmla="*/ 278 w 463"/>
                  <a:gd name="T17" fmla="*/ 923 h 463"/>
                  <a:gd name="T18" fmla="*/ 231 w 463"/>
                  <a:gd name="T19" fmla="*/ 921 h 463"/>
                  <a:gd name="T20" fmla="*/ 144 w 463"/>
                  <a:gd name="T21" fmla="*/ 904 h 463"/>
                  <a:gd name="T22" fmla="*/ 72 w 463"/>
                  <a:gd name="T23" fmla="*/ 855 h 463"/>
                  <a:gd name="T24" fmla="*/ 24 w 463"/>
                  <a:gd name="T25" fmla="*/ 784 h 463"/>
                  <a:gd name="T26" fmla="*/ 6 w 463"/>
                  <a:gd name="T27" fmla="*/ 696 h 463"/>
                  <a:gd name="T28" fmla="*/ 24 w 463"/>
                  <a:gd name="T29" fmla="*/ 609 h 463"/>
                  <a:gd name="T30" fmla="*/ 72 w 463"/>
                  <a:gd name="T31" fmla="*/ 537 h 463"/>
                  <a:gd name="T32" fmla="*/ 144 w 463"/>
                  <a:gd name="T33" fmla="*/ 489 h 463"/>
                  <a:gd name="T34" fmla="*/ 231 w 463"/>
                  <a:gd name="T35" fmla="*/ 471 h 463"/>
                  <a:gd name="T36" fmla="*/ 278 w 463"/>
                  <a:gd name="T37" fmla="*/ 469 h 463"/>
                  <a:gd name="T38" fmla="*/ 283 w 463"/>
                  <a:gd name="T39" fmla="*/ 471 h 463"/>
                  <a:gd name="T40" fmla="*/ 277 w 463"/>
                  <a:gd name="T41" fmla="*/ 476 h 463"/>
                  <a:gd name="T42" fmla="*/ 357 w 463"/>
                  <a:gd name="T43" fmla="*/ 510 h 463"/>
                  <a:gd name="T44" fmla="*/ 418 w 463"/>
                  <a:gd name="T45" fmla="*/ 570 h 463"/>
                  <a:gd name="T46" fmla="*/ 452 w 463"/>
                  <a:gd name="T47" fmla="*/ 651 h 463"/>
                  <a:gd name="T48" fmla="*/ 452 w 463"/>
                  <a:gd name="T49" fmla="*/ 742 h 463"/>
                  <a:gd name="T50" fmla="*/ 418 w 463"/>
                  <a:gd name="T51" fmla="*/ 822 h 463"/>
                  <a:gd name="T52" fmla="*/ 357 w 463"/>
                  <a:gd name="T53" fmla="*/ 883 h 463"/>
                  <a:gd name="T54" fmla="*/ 277 w 463"/>
                  <a:gd name="T55" fmla="*/ 917 h 463"/>
                  <a:gd name="T56" fmla="*/ 283 w 463"/>
                  <a:gd name="T57" fmla="*/ 921 h 463"/>
                  <a:gd name="T58" fmla="*/ 361 w 463"/>
                  <a:gd name="T59" fmla="*/ 888 h 463"/>
                  <a:gd name="T60" fmla="*/ 423 w 463"/>
                  <a:gd name="T61" fmla="*/ 826 h 463"/>
                  <a:gd name="T62" fmla="*/ 458 w 463"/>
                  <a:gd name="T63" fmla="*/ 743 h 463"/>
                  <a:gd name="T64" fmla="*/ 458 w 463"/>
                  <a:gd name="T65" fmla="*/ 650 h 463"/>
                  <a:gd name="T66" fmla="*/ 423 w 463"/>
                  <a:gd name="T67" fmla="*/ 567 h 463"/>
                  <a:gd name="T68" fmla="*/ 361 w 463"/>
                  <a:gd name="T69" fmla="*/ 504 h 463"/>
                  <a:gd name="T70" fmla="*/ 283 w 463"/>
                  <a:gd name="T71" fmla="*/ 471 h 46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463" h="463">
                    <a:moveTo>
                      <a:pt x="231" y="0"/>
                    </a:moveTo>
                    <a:lnTo>
                      <a:pt x="185" y="4"/>
                    </a:lnTo>
                    <a:lnTo>
                      <a:pt x="141" y="18"/>
                    </a:lnTo>
                    <a:lnTo>
                      <a:pt x="102" y="39"/>
                    </a:lnTo>
                    <a:lnTo>
                      <a:pt x="68" y="68"/>
                    </a:lnTo>
                    <a:lnTo>
                      <a:pt x="39" y="102"/>
                    </a:lnTo>
                    <a:lnTo>
                      <a:pt x="18" y="141"/>
                    </a:lnTo>
                    <a:lnTo>
                      <a:pt x="5" y="185"/>
                    </a:lnTo>
                    <a:lnTo>
                      <a:pt x="0" y="231"/>
                    </a:lnTo>
                    <a:lnTo>
                      <a:pt x="5" y="278"/>
                    </a:lnTo>
                    <a:lnTo>
                      <a:pt x="18" y="321"/>
                    </a:lnTo>
                    <a:lnTo>
                      <a:pt x="39" y="361"/>
                    </a:lnTo>
                    <a:lnTo>
                      <a:pt x="68" y="395"/>
                    </a:lnTo>
                    <a:lnTo>
                      <a:pt x="102" y="423"/>
                    </a:lnTo>
                    <a:lnTo>
                      <a:pt x="141" y="444"/>
                    </a:lnTo>
                    <a:lnTo>
                      <a:pt x="185" y="458"/>
                    </a:lnTo>
                    <a:lnTo>
                      <a:pt x="231" y="463"/>
                    </a:lnTo>
                    <a:lnTo>
                      <a:pt x="278" y="458"/>
                    </a:lnTo>
                    <a:lnTo>
                      <a:pt x="283" y="456"/>
                    </a:lnTo>
                    <a:lnTo>
                      <a:pt x="231" y="456"/>
                    </a:lnTo>
                    <a:lnTo>
                      <a:pt x="186" y="452"/>
                    </a:lnTo>
                    <a:lnTo>
                      <a:pt x="144" y="439"/>
                    </a:lnTo>
                    <a:lnTo>
                      <a:pt x="105" y="418"/>
                    </a:lnTo>
                    <a:lnTo>
                      <a:pt x="72" y="390"/>
                    </a:lnTo>
                    <a:lnTo>
                      <a:pt x="45" y="357"/>
                    </a:lnTo>
                    <a:lnTo>
                      <a:pt x="24" y="319"/>
                    </a:lnTo>
                    <a:lnTo>
                      <a:pt x="11" y="277"/>
                    </a:lnTo>
                    <a:lnTo>
                      <a:pt x="6" y="231"/>
                    </a:lnTo>
                    <a:lnTo>
                      <a:pt x="11" y="186"/>
                    </a:lnTo>
                    <a:lnTo>
                      <a:pt x="24" y="144"/>
                    </a:lnTo>
                    <a:lnTo>
                      <a:pt x="45" y="105"/>
                    </a:lnTo>
                    <a:lnTo>
                      <a:pt x="72" y="72"/>
                    </a:lnTo>
                    <a:lnTo>
                      <a:pt x="105" y="45"/>
                    </a:lnTo>
                    <a:lnTo>
                      <a:pt x="144" y="24"/>
                    </a:lnTo>
                    <a:lnTo>
                      <a:pt x="186" y="11"/>
                    </a:lnTo>
                    <a:lnTo>
                      <a:pt x="231" y="6"/>
                    </a:lnTo>
                    <a:lnTo>
                      <a:pt x="283" y="6"/>
                    </a:lnTo>
                    <a:lnTo>
                      <a:pt x="278" y="4"/>
                    </a:lnTo>
                    <a:lnTo>
                      <a:pt x="231" y="0"/>
                    </a:lnTo>
                    <a:close/>
                    <a:moveTo>
                      <a:pt x="283" y="6"/>
                    </a:moveTo>
                    <a:lnTo>
                      <a:pt x="231" y="6"/>
                    </a:lnTo>
                    <a:lnTo>
                      <a:pt x="277" y="11"/>
                    </a:lnTo>
                    <a:lnTo>
                      <a:pt x="319" y="24"/>
                    </a:lnTo>
                    <a:lnTo>
                      <a:pt x="357" y="45"/>
                    </a:lnTo>
                    <a:lnTo>
                      <a:pt x="390" y="72"/>
                    </a:lnTo>
                    <a:lnTo>
                      <a:pt x="418" y="105"/>
                    </a:lnTo>
                    <a:lnTo>
                      <a:pt x="439" y="144"/>
                    </a:lnTo>
                    <a:lnTo>
                      <a:pt x="452" y="186"/>
                    </a:lnTo>
                    <a:lnTo>
                      <a:pt x="456" y="231"/>
                    </a:lnTo>
                    <a:lnTo>
                      <a:pt x="452" y="277"/>
                    </a:lnTo>
                    <a:lnTo>
                      <a:pt x="439" y="319"/>
                    </a:lnTo>
                    <a:lnTo>
                      <a:pt x="418" y="357"/>
                    </a:lnTo>
                    <a:lnTo>
                      <a:pt x="390" y="390"/>
                    </a:lnTo>
                    <a:lnTo>
                      <a:pt x="357" y="418"/>
                    </a:lnTo>
                    <a:lnTo>
                      <a:pt x="319" y="439"/>
                    </a:lnTo>
                    <a:lnTo>
                      <a:pt x="277" y="452"/>
                    </a:lnTo>
                    <a:lnTo>
                      <a:pt x="231" y="456"/>
                    </a:lnTo>
                    <a:lnTo>
                      <a:pt x="283" y="456"/>
                    </a:lnTo>
                    <a:lnTo>
                      <a:pt x="321" y="444"/>
                    </a:lnTo>
                    <a:lnTo>
                      <a:pt x="361" y="423"/>
                    </a:lnTo>
                    <a:lnTo>
                      <a:pt x="395" y="395"/>
                    </a:lnTo>
                    <a:lnTo>
                      <a:pt x="423" y="361"/>
                    </a:lnTo>
                    <a:lnTo>
                      <a:pt x="445" y="321"/>
                    </a:lnTo>
                    <a:lnTo>
                      <a:pt x="458" y="278"/>
                    </a:lnTo>
                    <a:lnTo>
                      <a:pt x="463" y="231"/>
                    </a:lnTo>
                    <a:lnTo>
                      <a:pt x="458" y="185"/>
                    </a:lnTo>
                    <a:lnTo>
                      <a:pt x="445" y="141"/>
                    </a:lnTo>
                    <a:lnTo>
                      <a:pt x="423" y="102"/>
                    </a:lnTo>
                    <a:lnTo>
                      <a:pt x="395" y="68"/>
                    </a:lnTo>
                    <a:lnTo>
                      <a:pt x="361" y="39"/>
                    </a:lnTo>
                    <a:lnTo>
                      <a:pt x="321" y="18"/>
                    </a:lnTo>
                    <a:lnTo>
                      <a:pt x="283" y="6"/>
                    </a:lnTo>
                    <a:close/>
                  </a:path>
                </a:pathLst>
              </a:custGeom>
              <a:solidFill>
                <a:srgbClr val="557D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12307" name="Picture 37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19" y="576"/>
                <a:ext cx="241" cy="2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08" name="Picture 36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09" y="894"/>
                <a:ext cx="61" cy="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09" name="Picture 35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83" y="1081"/>
                <a:ext cx="61" cy="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10" name="Picture 34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27" y="498"/>
                <a:ext cx="61" cy="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11" name="Picture 33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96" y="846"/>
                <a:ext cx="61" cy="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12" name="Picture 3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09" y="437"/>
                <a:ext cx="61" cy="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13" name="Picture 31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35" y="250"/>
                <a:ext cx="61" cy="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14" name="Picture 30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28" y="831"/>
                <a:ext cx="61" cy="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15" name="Picture 29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80" y="249"/>
                <a:ext cx="61" cy="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16" name="Picture 28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50" y="1087"/>
                <a:ext cx="61" cy="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17" name="Picture 27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90" y="501"/>
                <a:ext cx="61" cy="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318" name="Text Box 26"/>
              <p:cNvSpPr txBox="1">
                <a:spLocks noChangeArrowheads="1"/>
              </p:cNvSpPr>
              <p:nvPr/>
            </p:nvSpPr>
            <p:spPr bwMode="auto">
              <a:xfrm>
                <a:off x="5108" y="242"/>
                <a:ext cx="1057" cy="9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2303" name="Rectangle 108"/>
            <p:cNvSpPr>
              <a:spLocks noChangeArrowheads="1"/>
            </p:cNvSpPr>
            <p:nvPr/>
          </p:nvSpPr>
          <p:spPr bwMode="auto">
            <a:xfrm>
              <a:off x="2349933" y="5234781"/>
              <a:ext cx="1045454" cy="7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tabLst>
                  <a:tab pos="23749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23749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23749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2374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2374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2374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2374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2374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2374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vi-VN" altLang="en-US" sz="2400">
                  <a:latin typeface="Arial MT"/>
                  <a:cs typeface="Times New Roman" panose="02020603050405020304" pitchFamily="18" charset="0"/>
                </a:rPr>
                <a:t>+ 2e</a:t>
              </a:r>
              <a:endParaRPr lang="en-US" altLang="en-US" sz="2400">
                <a:latin typeface="Calibri" panose="020F0502020204030204" pitchFamily="34" charset="0"/>
              </a:endParaRPr>
            </a:p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libri" panose="020F0502020204030204" pitchFamily="34" charset="0"/>
              </a:endParaRPr>
            </a:p>
          </p:txBody>
        </p:sp>
      </p:grpSp>
      <p:sp>
        <p:nvSpPr>
          <p:cNvPr id="12295" name="TextBox 12332"/>
          <p:cNvSpPr txBox="1">
            <a:spLocks noChangeArrowheads="1"/>
          </p:cNvSpPr>
          <p:nvPr/>
        </p:nvSpPr>
        <p:spPr bwMode="auto">
          <a:xfrm>
            <a:off x="563563" y="3684588"/>
            <a:ext cx="59070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Nguyên tử chlorine (Cl)               Ion chloride(Cl</a:t>
            </a:r>
            <a:r>
              <a:rPr lang="en-US" altLang="en-US" sz="20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2296" name="Rectangle 12333"/>
          <p:cNvSpPr>
            <a:spLocks noChangeArrowheads="1"/>
          </p:cNvSpPr>
          <p:nvPr/>
        </p:nvSpPr>
        <p:spPr bwMode="auto">
          <a:xfrm>
            <a:off x="4506913" y="5207000"/>
            <a:ext cx="447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en-US" sz="1800">
                <a:latin typeface="Arial MT"/>
                <a:cs typeface="Times New Roman" panose="02020603050405020304" pitchFamily="18" charset="0"/>
              </a:rPr>
              <a:t>+8</a:t>
            </a:r>
            <a:endParaRPr lang="vi-VN" altLang="en-US" sz="1800">
              <a:latin typeface="Calibri" panose="020F0502020204030204" pitchFamily="34" charset="0"/>
            </a:endParaRPr>
          </a:p>
        </p:txBody>
      </p:sp>
      <p:sp>
        <p:nvSpPr>
          <p:cNvPr id="12297" name="Rectangle 104"/>
          <p:cNvSpPr>
            <a:spLocks noChangeArrowheads="1"/>
          </p:cNvSpPr>
          <p:nvPr/>
        </p:nvSpPr>
        <p:spPr bwMode="auto">
          <a:xfrm>
            <a:off x="1239838" y="5249863"/>
            <a:ext cx="447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en-US" sz="1800">
                <a:latin typeface="Arial MT"/>
                <a:cs typeface="Times New Roman" panose="02020603050405020304" pitchFamily="18" charset="0"/>
              </a:rPr>
              <a:t>+8</a:t>
            </a:r>
            <a:endParaRPr lang="vi-VN" altLang="en-US" sz="1800">
              <a:latin typeface="Calibri" panose="020F0502020204030204" pitchFamily="34" charset="0"/>
            </a:endParaRPr>
          </a:p>
        </p:txBody>
      </p:sp>
      <p:pic>
        <p:nvPicPr>
          <p:cNvPr id="12298" name="Picture 12335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3" y="1457325"/>
            <a:ext cx="502285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9" name="TextBox 12336"/>
          <p:cNvSpPr txBox="1">
            <a:spLocks noChangeArrowheads="1"/>
          </p:cNvSpPr>
          <p:nvPr/>
        </p:nvSpPr>
        <p:spPr bwMode="auto">
          <a:xfrm>
            <a:off x="446088" y="6467475"/>
            <a:ext cx="57927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</a:rPr>
              <a:t>Nguyên tử oxygen (O)                         Ion Oxide (O</a:t>
            </a:r>
            <a:r>
              <a:rPr lang="en-US" altLang="en-US" sz="1800" baseline="30000">
                <a:latin typeface="Calibri" panose="020F0502020204030204" pitchFamily="34" charset="0"/>
              </a:rPr>
              <a:t>2-</a:t>
            </a:r>
            <a:r>
              <a:rPr lang="en-US" altLang="en-US" sz="1800">
                <a:latin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454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  <p:bldP spid="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027238" y="339725"/>
            <a:ext cx="3616325" cy="679450"/>
          </a:xfrm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vi-VN" altLang="vi-VN" sz="3600" b="1">
                <a:solidFill>
                  <a:srgbClr val="FF0000"/>
                </a:solidFill>
              </a:rPr>
              <a:t>2. Liên kết ion</a:t>
            </a: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2027238" y="1266825"/>
            <a:ext cx="95599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vi-VN" altLang="vi-VN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vi-VN" altLang="vi-VN" b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Sự tạo thành ion dương  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 tử kim loại khi nhường electron sẽ tạo thành ion dương tương ứng.</a:t>
            </a:r>
          </a:p>
        </p:txBody>
      </p:sp>
      <p:sp>
        <p:nvSpPr>
          <p:cNvPr id="13316" name="Text Box 12"/>
          <p:cNvSpPr txBox="1">
            <a:spLocks noChangeArrowheads="1"/>
          </p:cNvSpPr>
          <p:nvPr/>
        </p:nvSpPr>
        <p:spPr bwMode="auto">
          <a:xfrm>
            <a:off x="966788" y="1423988"/>
            <a:ext cx="747712" cy="7921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4" tIns="45711" rIns="91424" bIns="45711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vi-VN" altLang="vi-VN" sz="320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  <a:sym typeface="Wingdings" panose="05000000000000000000" pitchFamily="2" charset="2"/>
              </a:rPr>
              <a:t>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027238" y="2622550"/>
            <a:ext cx="9193212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vi-VN" altLang="vi-VN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vi-VN" altLang="vi-VN" b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Sự tạo thành ion âm 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vi-VN" altLang="vi-VN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 tử phi kim khi nhận electron sẽ tạo thành ion âm tương ứng.</a:t>
            </a:r>
          </a:p>
        </p:txBody>
      </p:sp>
    </p:spTree>
    <p:extLst>
      <p:ext uri="{BB962C8B-B14F-4D97-AF65-F5344CB8AC3E}">
        <p14:creationId xmlns:p14="http://schemas.microsoft.com/office/powerpoint/2010/main" val="10152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219200" y="241300"/>
            <a:ext cx="3954463" cy="677863"/>
          </a:xfrm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vi-VN" altLang="vi-VN" sz="3600" b="1">
                <a:solidFill>
                  <a:srgbClr val="FF0000"/>
                </a:solidFill>
              </a:rPr>
              <a:t>2. Liên kết ion</a:t>
            </a:r>
          </a:p>
        </p:txBody>
      </p:sp>
      <p:sp>
        <p:nvSpPr>
          <p:cNvPr id="18435" name="Rectangle 7"/>
          <p:cNvSpPr>
            <a:spLocks noChangeArrowheads="1"/>
          </p:cNvSpPr>
          <p:nvPr/>
        </p:nvSpPr>
        <p:spPr bwMode="auto">
          <a:xfrm>
            <a:off x="1219200" y="923925"/>
            <a:ext cx="4373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b="1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c. Sự tạo thành liên kết ion </a:t>
            </a:r>
            <a:endParaRPr lang="vi-VN" altLang="vi-VN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46188" y="1598613"/>
            <a:ext cx="9791700" cy="23082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400" b="1" dirty="0">
                <a:solidFill>
                  <a:srgbClr val="FF0000"/>
                </a:solidFill>
                <a:latin typeface="+mj-lt"/>
              </a:rPr>
              <a:t>Câu 4: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vi-VN" sz="2400" dirty="0">
                <a:latin typeface="+mj-lt"/>
              </a:rPr>
              <a:t>Quan sát Hình 6.4.a, em hãy mô tả quá trình tạo thành liên kết ion trong phân tử NaCl. 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vi-VN" sz="2400" dirty="0">
                <a:latin typeface="+mj-lt"/>
              </a:rPr>
              <a:t>Nêu một số ứng dụng của NaCl trong đời sống.</a:t>
            </a:r>
            <a:r>
              <a:rPr lang="en-US" sz="2400" b="1" dirty="0">
                <a:latin typeface="+mn-lt"/>
                <a:ea typeface="Segoe UI" panose="020B0502040204020203" pitchFamily="34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(Đại diện các nhóm báo cáo ND đã chuẩn bị ở nhà)</a:t>
            </a:r>
            <a:endParaRPr lang="vi-VN" sz="2400" dirty="0">
              <a:latin typeface="Times New Roman" panose="02020603050405020304" pitchFamily="18" charset="0"/>
              <a:ea typeface="Segoe UI" panose="020B0502040204020203" pitchFamily="34" charset="0"/>
              <a:cs typeface="Times New Roman" panose="02020603050405020304" pitchFamily="18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vi-VN" sz="2400" dirty="0">
              <a:latin typeface="+mj-lt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300163" y="4184650"/>
            <a:ext cx="968375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vi-VN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+ Nguyên tử Na nhường 1 </a:t>
            </a:r>
            <a:r>
              <a:rPr lang="en-US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tạo </a:t>
            </a:r>
            <a:r>
              <a:rPr lang="en-US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ion Na</a:t>
            </a:r>
            <a:r>
              <a:rPr lang="en-US" altLang="vi-VN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(điện tích dương), nguyên tử </a:t>
            </a:r>
            <a:r>
              <a:rPr lang="en-US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chlorine </a:t>
            </a:r>
            <a:r>
              <a:rPr lang="vi-VN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nhận 1 </a:t>
            </a:r>
            <a:r>
              <a:rPr lang="en-US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vi-VN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tạo </a:t>
            </a:r>
            <a:r>
              <a:rPr lang="en-US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ion chlorine </a:t>
            </a:r>
            <a:r>
              <a:rPr lang="vi-VN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(điện tích âm), hai ion trên trái dấu nên hút nhau, tạo thành phân tử </a:t>
            </a:r>
            <a:r>
              <a:rPr lang="en-US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sodium chloride.</a:t>
            </a:r>
            <a:endParaRPr lang="vi-VN" altLang="vi-VN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+ 2 ion Na</a:t>
            </a:r>
            <a:r>
              <a:rPr lang="en-US" altLang="vi-VN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 và Cl</a:t>
            </a:r>
            <a:r>
              <a:rPr lang="en-US" altLang="vi-VN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 trái dấu nên hút nhau, tạo thành phân tử NaCl.</a:t>
            </a:r>
            <a:endParaRPr lang="vi-VN" altLang="vi-VN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549275" y="4232275"/>
            <a:ext cx="522288" cy="3270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27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439863" y="431800"/>
            <a:ext cx="3954462" cy="679450"/>
          </a:xfrm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vi-VN" altLang="vi-VN" sz="3600" b="1">
                <a:solidFill>
                  <a:srgbClr val="FF0000"/>
                </a:solidFill>
              </a:rPr>
              <a:t>2. Liên kết ion</a:t>
            </a:r>
          </a:p>
        </p:txBody>
      </p:sp>
      <p:sp>
        <p:nvSpPr>
          <p:cNvPr id="19459" name="Rectangle 7"/>
          <p:cNvSpPr>
            <a:spLocks noChangeArrowheads="1"/>
          </p:cNvSpPr>
          <p:nvPr/>
        </p:nvSpPr>
        <p:spPr bwMode="auto">
          <a:xfrm>
            <a:off x="1439863" y="1249363"/>
            <a:ext cx="3771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 b="1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c. Sự tạo thành liên kết ion </a:t>
            </a:r>
            <a:endParaRPr lang="vi-VN" altLang="vi-VN" sz="240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54100" y="1992313"/>
            <a:ext cx="6657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Liên kết ion là liên kết giữa ion âm và ion dương.</a:t>
            </a:r>
          </a:p>
        </p:txBody>
      </p:sp>
      <p:sp>
        <p:nvSpPr>
          <p:cNvPr id="3" name="Explosion 1 2"/>
          <p:cNvSpPr/>
          <p:nvPr/>
        </p:nvSpPr>
        <p:spPr>
          <a:xfrm>
            <a:off x="7215188" y="130175"/>
            <a:ext cx="5111750" cy="4154488"/>
          </a:xfrm>
          <a:prstGeom prst="irregularSeal1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 sz="320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59713" y="1739900"/>
            <a:ext cx="3660775" cy="584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vi-VN" sz="3200" i="1" dirty="0">
                <a:latin typeface="+mj-lt"/>
                <a:cs typeface="Times New Roman" panose="02020603050405020304" pitchFamily="18" charset="0"/>
              </a:rPr>
              <a:t>Liên kết ion là gì?</a:t>
            </a:r>
            <a:endParaRPr lang="vi-VN" sz="3200" dirty="0">
              <a:latin typeface="+mj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054100" y="3051175"/>
            <a:ext cx="66579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Các ion âm và ion dương đơn nguyên tử có lớp electron ngoài cùng giống với nguyên tử của nguyên tố khí hiếm.</a:t>
            </a:r>
            <a:endParaRPr lang="vi-VN" altLang="vi-VN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464" name="Text Box 12"/>
          <p:cNvSpPr txBox="1">
            <a:spLocks noChangeArrowheads="1"/>
          </p:cNvSpPr>
          <p:nvPr/>
        </p:nvSpPr>
        <p:spPr bwMode="auto">
          <a:xfrm>
            <a:off x="104775" y="130175"/>
            <a:ext cx="747713" cy="7921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4" tIns="45711" rIns="91424" bIns="45711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vi-VN" altLang="vi-VN" sz="320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  <a:sym typeface="Wingdings" panose="05000000000000000000" pitchFamily="2" charset="2"/>
              </a:rPr>
              <a:t></a:t>
            </a:r>
          </a:p>
        </p:txBody>
      </p:sp>
    </p:spTree>
    <p:extLst>
      <p:ext uri="{BB962C8B-B14F-4D97-AF65-F5344CB8AC3E}">
        <p14:creationId xmlns:p14="http://schemas.microsoft.com/office/powerpoint/2010/main" val="255803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 animBg="1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2696</Words>
  <Application>Microsoft Office PowerPoint</Application>
  <PresentationFormat>Widescreen</PresentationFormat>
  <Paragraphs>266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Arial MT</vt:lpstr>
      <vt:lpstr>Calibri</vt:lpstr>
      <vt:lpstr>Calibri Light</vt:lpstr>
      <vt:lpstr>Segoe UI</vt:lpstr>
      <vt:lpstr>Times New Roman</vt:lpstr>
      <vt:lpstr>Trebuchet MS</vt:lpstr>
      <vt:lpstr>Office Theme</vt:lpstr>
      <vt:lpstr>CHỦ ĐỀ 2:  PHÂN TỬ   BÀI 6: GIỚI THIỆU VỀ  LIÊN KẾT HÓA HỌC (T2)</vt:lpstr>
      <vt:lpstr>2. Liên kết ion</vt:lpstr>
      <vt:lpstr>2. Liên kết ion</vt:lpstr>
      <vt:lpstr>2. Liên kết ion</vt:lpstr>
      <vt:lpstr>PowerPoint Presentation</vt:lpstr>
      <vt:lpstr>PowerPoint Presentation</vt:lpstr>
      <vt:lpstr>2. Liên kết ion</vt:lpstr>
      <vt:lpstr>2. Liên kết ion</vt:lpstr>
      <vt:lpstr>2. Liên kết ion</vt:lpstr>
      <vt:lpstr>PowerPoint Presentation</vt:lpstr>
      <vt:lpstr>3. Liên kết cộng hoá trị</vt:lpstr>
      <vt:lpstr>3. Liên kết cộng hoá trị</vt:lpstr>
      <vt:lpstr>3. Liên kết cộng hoá trị</vt:lpstr>
      <vt:lpstr>3. Liên kết cộng hoá trị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 Một số tính chất của chất ion và chất cộng hóa trị</vt:lpstr>
      <vt:lpstr>5. Một số tính chất của chất ion và chất cộng hóa trị</vt:lpstr>
      <vt:lpstr>PowerPoint Presentation</vt:lpstr>
      <vt:lpstr>PowerPoint Presentation</vt:lpstr>
      <vt:lpstr>PowerPoint Presentation</vt:lpstr>
      <vt:lpstr>CỦNG CỐ</vt:lpstr>
      <vt:lpstr>CỦNG CỐ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CHỦ ĐỀ 2:  PHÂN TỬ   BÀI 6: GIỚI THIỆU VỀ  LIÊN KẾT HÓA HỌC (T2)</dc:title>
  <dc:creator>Admin</dc:creator>
  <cp:lastModifiedBy>ACER</cp:lastModifiedBy>
  <cp:revision>6</cp:revision>
  <dcterms:created xsi:type="dcterms:W3CDTF">2022-10-17T02:47:59Z</dcterms:created>
  <dcterms:modified xsi:type="dcterms:W3CDTF">2022-11-15T12:51:40Z</dcterms:modified>
</cp:coreProperties>
</file>