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90" r:id="rId3"/>
    <p:sldId id="287" r:id="rId4"/>
    <p:sldId id="274" r:id="rId5"/>
    <p:sldId id="294" r:id="rId6"/>
    <p:sldId id="265" r:id="rId7"/>
    <p:sldId id="266" r:id="rId8"/>
    <p:sldId id="267" r:id="rId9"/>
    <p:sldId id="299" r:id="rId10"/>
    <p:sldId id="298" r:id="rId11"/>
    <p:sldId id="317" r:id="rId12"/>
    <p:sldId id="314" r:id="rId13"/>
    <p:sldId id="333" r:id="rId14"/>
    <p:sldId id="30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4314721-AE60-4489-9E63-08B5C4360A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C54E2ED-BF30-4CA3-823F-F70896F665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A004CE00-CA9A-4B28-BDCA-CE4432B9C5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AD9986F-7F3B-49E8-B63D-83CE4EFAA0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A84671F5-D236-4EA2-B83B-A756CFC5B3F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860A7E0C-9605-4CA3-84F7-8BBB5052BF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8DFA38-9A82-4253-9D77-2369109D9C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69FB5B4B-CAB9-4B8E-BA00-5544CFC642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514ACF3-38B7-4EE3-A1DE-813461783B7C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0A6BC9A2-5F43-4736-8150-21AB25664B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C7531E6B-C940-4872-A334-2B0C77DF4E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32E63299-D6EF-4985-A88C-B7A9691233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5B2637-E473-4782-B20A-AF27D725270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2D801CD2-379D-4623-9E4D-535D4AE4E3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E0697B1-64A9-481E-9CB3-1A85A4A6B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1A8A74A-8ECB-FD7C-2771-CF547C1DAE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7D8EF2-5E14-4C87-A7BE-92D1B502653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0193800-BF83-FEBA-BB72-23A0A7C6E3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F40A0B3-0323-2F63-56E9-1131D3B53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E6DEBB-F80F-4A3D-9590-BC15BC5481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749F2A-7A7D-4A0E-BE83-7AA715EE50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ED3007-90E4-4B0F-A81D-0FB3CE7BF6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4EC59-65A8-46E3-9E14-62A0E5D4D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13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3B2336-55EF-4BC2-B767-C8247798FD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6747CA-810B-447D-B941-886C2B413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A979F9-B452-4A2B-A401-444B182C00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4B8F8-808D-4E5B-AD74-D24C674BE3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80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02E321-A983-4B35-9E87-8D5A8F36FC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95473C-30AE-48DE-807C-B35D6822C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C63B2F-6CCB-40AD-B0D2-DC8BB8104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EC9CB-D2E0-4ED6-B1B9-7915636DC6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386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0292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68350C3C-AFF4-30B9-B9E6-860BC64BDE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8400"/>
            <a:ext cx="1905000" cy="381000"/>
          </a:xfrm>
        </p:spPr>
        <p:txBody>
          <a:bodyPr anchor="b"/>
          <a:lstStyle>
            <a:lvl1pPr>
              <a:defRPr kumimoji="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9610F9-3283-A1DD-897B-7BC2AD3066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381000"/>
          </a:xfrm>
        </p:spPr>
        <p:txBody>
          <a:bodyPr anchor="b"/>
          <a:lstStyle>
            <a:lvl1pPr>
              <a:defRPr kumimoji="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70A1383-A85D-7C7F-FA15-8073617153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Garamond" panose="02020404030301010803" pitchFamily="18" charset="0"/>
              </a:defRPr>
            </a:lvl1pPr>
          </a:lstStyle>
          <a:p>
            <a:fld id="{7B559ECD-160A-4B4B-AF7C-0038FC362D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102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E78E15-EBD9-73C8-00DC-E334B4C226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D81435-32AA-8120-118A-5DA38C861E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6295E5-38F3-6D32-D4CA-92FB1D9D9F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200478-CBCB-4BBE-ABBE-F249E0CEE2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178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82384-BE94-0725-B03B-96F54FA56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EDC7A4-56A9-15E5-20E9-2D86EF921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4458C3-0331-4640-2D3B-23E6E3348E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51B002-C9F9-435B-8992-0661F66EE5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517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E05E0A-B3BF-7FE8-1344-D957EE9EA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8E5DEE-E8C4-65BB-0A54-ECF8D7FD7C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99DAA2-8A1C-57E2-F2BD-A25E9EAB86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D18C16-3080-46D3-8162-A90F8CD722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496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895DB7-F1D3-9998-4CD1-5C4EC88938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EACFA4-538E-97BC-4744-99E189136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9C2706-75B6-F37F-D5ED-B5A7D5D684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0AB725-CF1F-4839-A4FD-233BDF18DE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838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9AD0C5B-625D-EC0A-841A-620513D3F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6B0018-443F-210C-DF5C-E1AAFE1DBD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3168D0A-ED2E-9D10-C365-C0C77C432C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B12DB-AF80-4F58-9C59-54200EC0A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413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8D219E-6F08-0A36-81F8-FA1837EDD6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ABF3C98-0640-1E78-FB86-AD2D052AF5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11EA3BE-005D-31D3-6CA1-E3EA97E133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E188FC-F906-491C-93B4-660FF9CCA0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577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45955F-7DE3-C748-3690-4C96C2D0C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05C9ED-70FE-7DF5-93DA-5851C27A71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08F6E4-D4A2-2505-E143-75FA1D52C0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9B2CA-3CD0-4BB5-959C-73A89C135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08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DE2EAE-1015-4D8B-A072-375B1CEBF2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82FE03-A8B9-42B6-9350-CC6991BBBB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2E5257-B2C7-409B-82A2-D6A369C1BA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1A1F2-C335-4761-B807-4FDB88EFE8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3128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E2C62-904B-A961-09C3-A950F7719A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AF32FB-C300-BC67-3BC0-F0CFF30AA7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3EB1F8-2465-1FF6-1CF3-D3C613FF4B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9318B-C0C3-4778-8681-BDFF940831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063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5E3AF8-3E36-46CB-58AD-71DD2CCC97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0B726C-20CB-F7AE-E277-9762DACAD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60A8BA-CFE0-32B4-00DB-A4DA303E43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41BD1-BDB1-4F5C-978C-66B80D40D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2936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350" y="76200"/>
            <a:ext cx="169545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"/>
            <a:ext cx="493395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A83B3B-2E08-025D-1945-83978DE2C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0EFBA7-316E-2114-673F-F15701ED48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D5E23B-745E-73F4-DA12-D505FF936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B9CEF6-DA49-471D-9265-9457C4DFF0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3652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43000" y="76200"/>
            <a:ext cx="67818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CA9A36F-65EB-68B7-CAF8-E4B9B00BD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839D30-FCA1-93E2-EBF0-EDF6D5414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72E48B9-DFD2-B369-2C29-5B5A596392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FA8B42-3907-439F-8B8C-93EA5AF62C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B648A8-4D8E-416E-96D8-75254AE698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E297BE-E604-4686-A65D-C613D973EE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6396FC-2AA5-47F2-979D-BC97390FE6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0A19B-0335-46B3-9710-1F6260E55F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49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2CA26B-8107-4848-8074-898AE1707F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B7CB4A-38AB-4BD8-AE6A-3EC673D629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9BCD80-2FFE-44EC-977D-212C022F9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A1B21-7116-460F-9BD4-392E8DA24E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72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523796F-B6CF-4CD5-AA90-85091DC0D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E7586CD-803B-4982-9D92-F412F6209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1CF3CF3-7075-4242-8B5C-77ED7F9617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587867-7A4C-43B9-AC64-853B96468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900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CCEDE4-991B-4DE6-A09A-A0D77DE5AB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3FECBC-87C5-4D07-91CF-EDE27604F0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1B6D3A-F551-49D1-A402-EB2E654A1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456183-7FEE-4F44-850E-69394BBA9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14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F67CB7-AC5E-4041-B73A-D3D9F7630B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D15CADE-E112-41AD-9582-95E42091EC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5FB0C49-0B5E-4678-97C6-E8317B94FF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1D95C-5D87-4540-8D97-A9B8E0871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9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F122B4-A97B-48F9-A82D-2572E4F55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48E395-2FBF-4F19-85C2-4E2DA361A1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726118-67DD-4733-AD4F-4119D70423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4ED514-3939-4E88-9FDA-416870DC4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46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AC6D57-40A1-4F52-BB67-ED0A4AB6BE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1D95B5-5DE2-4F3C-808C-1BDCA5FAF9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06A44B-2D17-4665-B6BB-57D085443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C1455-7BD4-4D5F-8B53-581537473D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35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804447-BCC9-4FF8-8D0B-00B184B4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70A6524-AF15-48BF-BEAB-FA2AB9DB04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80D0E21-EA58-41DD-A34D-81A099F3EF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BD3164-8608-4DC6-86D0-C8079990BD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75EE00-751E-4B0E-BCBB-2B7D30C81D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34007B-95EC-45FC-80CF-F62163AE4A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AF5C450-3125-2AD4-C98E-B8A650B6C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6781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0B3108C-6325-422E-7EB2-E358BF14A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19200"/>
            <a:ext cx="6781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2C20208-7BF6-DFAD-57C3-D1B88593D8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4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Đỗ Thị Thu Huyền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D069674C-C78E-8CDB-0A97-33C1364DE91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3FF9D843-514A-B5C2-6BAA-0757EADCA0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 b="0">
                <a:latin typeface="Times New Roman" panose="02020603050405020304" pitchFamily="18" charset="0"/>
              </a:defRPr>
            </a:lvl1pPr>
          </a:lstStyle>
          <a:p>
            <a:fld id="{87C86852-24D0-413E-997C-163957644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56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Trang_002.ex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Trongdong">
            <a:extLst>
              <a:ext uri="{FF2B5EF4-FFF2-40B4-BE49-F238E27FC236}">
                <a16:creationId xmlns:a16="http://schemas.microsoft.com/office/drawing/2014/main" id="{3C335766-0EBB-4AE7-911E-A32030441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6721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WordArt 3">
            <a:extLst>
              <a:ext uri="{FF2B5EF4-FFF2-40B4-BE49-F238E27FC236}">
                <a16:creationId xmlns:a16="http://schemas.microsoft.com/office/drawing/2014/main" id="{BE84F155-0251-4BB3-9AFB-4627BBAEB93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43000" y="2057400"/>
            <a:ext cx="6934200" cy="762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 II: ĐƯỜNG TRÒN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C47FCBCA-30E6-D416-8D3D-543DBD228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7719" y="1839616"/>
            <a:ext cx="3733800" cy="42545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37" name="Rectangle 5">
            <a:extLst>
              <a:ext uri="{FF2B5EF4-FFF2-40B4-BE49-F238E27FC236}">
                <a16:creationId xmlns:a16="http://schemas.microsoft.com/office/drawing/2014/main" id="{F8C3B180-1393-B93C-ECA0-D3BD9C579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219" y="3058816"/>
            <a:ext cx="2857500" cy="7620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chất của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đường tròn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38" name="Rectangle 6">
            <a:extLst>
              <a:ext uri="{FF2B5EF4-FFF2-40B4-BE49-F238E27FC236}">
                <a16:creationId xmlns:a16="http://schemas.microsoft.com/office/drawing/2014/main" id="{22E46356-C6CF-9565-18C2-9B44A4B47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19" y="4582816"/>
            <a:ext cx="1371600" cy="11747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tâm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2400" noProof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bán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39" name="Rectangle 7">
            <a:extLst>
              <a:ext uri="{FF2B5EF4-FFF2-40B4-BE49-F238E27FC236}">
                <a16:creationId xmlns:a16="http://schemas.microsoft.com/office/drawing/2014/main" id="{54CDFFC5-3849-5DC5-7CE9-F4C8B0C45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121" y="4582816"/>
            <a:ext cx="1523998" cy="11747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đường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2400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40" name="Rectangle 8">
            <a:extLst>
              <a:ext uri="{FF2B5EF4-FFF2-40B4-BE49-F238E27FC236}">
                <a16:creationId xmlns:a16="http://schemas.microsoft.com/office/drawing/2014/main" id="{A917516F-ECA0-6D3C-A5E3-FBA41B484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619" y="4582816"/>
            <a:ext cx="1943100" cy="11747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 điểm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altLang="en-US" sz="2400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</a:t>
            </a: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thẳng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41" name="Rectangle 9">
            <a:extLst>
              <a:ext uri="{FF2B5EF4-FFF2-40B4-BE49-F238E27FC236}">
                <a16:creationId xmlns:a16="http://schemas.microsoft.com/office/drawing/2014/main" id="{A6C1C635-B495-1EAE-EE36-F20325AE4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319" y="4582816"/>
            <a:ext cx="1371600" cy="11747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tâm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2400" noProof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xứng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42" name="Rectangle 10">
            <a:extLst>
              <a:ext uri="{FF2B5EF4-FFF2-40B4-BE49-F238E27FC236}">
                <a16:creationId xmlns:a16="http://schemas.microsoft.com/office/drawing/2014/main" id="{DEB525E4-AF38-752A-B1A6-62DF5F389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719" y="4582816"/>
            <a:ext cx="1371600" cy="11747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trục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2400" noProof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xứng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45" name="Rectangle 13">
            <a:extLst>
              <a:ext uri="{FF2B5EF4-FFF2-40B4-BE49-F238E27FC236}">
                <a16:creationId xmlns:a16="http://schemas.microsoft.com/office/drawing/2014/main" id="{2522CD8F-7592-8274-2EDE-9C1B170A5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519" y="3058816"/>
            <a:ext cx="2667000" cy="762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xác định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đường tròn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26" name="Line 94">
            <a:extLst>
              <a:ext uri="{FF2B5EF4-FFF2-40B4-BE49-F238E27FC236}">
                <a16:creationId xmlns:a16="http://schemas.microsoft.com/office/drawing/2014/main" id="{2D1607C8-E19E-E31C-180A-D5918F4341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59119" y="2265066"/>
            <a:ext cx="1752600" cy="7937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27" name="Line 95">
            <a:extLst>
              <a:ext uri="{FF2B5EF4-FFF2-40B4-BE49-F238E27FC236}">
                <a16:creationId xmlns:a16="http://schemas.microsoft.com/office/drawing/2014/main" id="{7E404F29-5D4E-A1FF-C584-0D0879F97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1319" y="2265066"/>
            <a:ext cx="1600200" cy="7937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28" name="Line 96">
            <a:extLst>
              <a:ext uri="{FF2B5EF4-FFF2-40B4-BE49-F238E27FC236}">
                <a16:creationId xmlns:a16="http://schemas.microsoft.com/office/drawing/2014/main" id="{A0515915-7047-58DB-A99A-D5A223DA55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8919" y="3820816"/>
            <a:ext cx="121920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29" name="Line 97">
            <a:extLst>
              <a:ext uri="{FF2B5EF4-FFF2-40B4-BE49-F238E27FC236}">
                <a16:creationId xmlns:a16="http://schemas.microsoft.com/office/drawing/2014/main" id="{37BD982E-8641-F822-CCE3-70AFDA487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1519" y="3820816"/>
            <a:ext cx="129540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30" name="Line 98">
            <a:extLst>
              <a:ext uri="{FF2B5EF4-FFF2-40B4-BE49-F238E27FC236}">
                <a16:creationId xmlns:a16="http://schemas.microsoft.com/office/drawing/2014/main" id="{A0DEB040-101D-1218-C4D9-67B2A815A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6719" y="3820816"/>
            <a:ext cx="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31" name="Line 99">
            <a:extLst>
              <a:ext uri="{FF2B5EF4-FFF2-40B4-BE49-F238E27FC236}">
                <a16:creationId xmlns:a16="http://schemas.microsoft.com/office/drawing/2014/main" id="{0F60CDD0-0706-E188-8856-BE6F56031A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64319" y="3820816"/>
            <a:ext cx="45720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332" name="Line 100">
            <a:extLst>
              <a:ext uri="{FF2B5EF4-FFF2-40B4-BE49-F238E27FC236}">
                <a16:creationId xmlns:a16="http://schemas.microsoft.com/office/drawing/2014/main" id="{3497237B-CABD-7CE7-E7DA-87FEB9A160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4919" y="3820816"/>
            <a:ext cx="91440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7" name="AutoShape 103">
            <a:extLst>
              <a:ext uri="{FF2B5EF4-FFF2-40B4-BE49-F238E27FC236}">
                <a16:creationId xmlns:a16="http://schemas.microsoft.com/office/drawing/2014/main" id="{5C4C562B-A303-3EF2-DF0F-7A1063D6D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82575"/>
            <a:ext cx="7337425" cy="61347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57150">
            <a:solidFill>
              <a:srgbClr val="CC0099"/>
            </a:solidFill>
            <a:round/>
            <a:headEnd/>
            <a:tailEnd/>
          </a:ln>
          <a:effectLst>
            <a:prstShdw prst="shdw17" dist="17961" dir="13500000">
              <a:srgbClr val="7A005C"/>
            </a:prstShdw>
          </a:effectLst>
        </p:spPr>
        <p:txBody>
          <a:bodyPr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19: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8" name="Rectangle 104">
            <a:extLst>
              <a:ext uri="{FF2B5EF4-FFF2-40B4-BE49-F238E27FC236}">
                <a16:creationId xmlns:a16="http://schemas.microsoft.com/office/drawing/2014/main" id="{F0A2F002-6776-4163-1A50-7C06F36CF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19" y="1090662"/>
            <a:ext cx="27190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3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2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2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2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23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2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2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 animBg="1"/>
      <p:bldP spid="223237" grpId="0" animBg="1"/>
      <p:bldP spid="223238" grpId="0" animBg="1"/>
      <p:bldP spid="223239" grpId="0" animBg="1"/>
      <p:bldP spid="223240" grpId="0" animBg="1"/>
      <p:bldP spid="223241" grpId="0" animBg="1"/>
      <p:bldP spid="223242" grpId="0" animBg="1"/>
      <p:bldP spid="2232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Text Box 3">
            <a:extLst>
              <a:ext uri="{FF2B5EF4-FFF2-40B4-BE49-F238E27FC236}">
                <a16:creationId xmlns:a16="http://schemas.microsoft.com/office/drawing/2014/main" id="{4E37A4D8-A97D-CD4D-50FE-309C44DFB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89154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Bài</a:t>
            </a:r>
            <a:r>
              <a:rPr kumimoji="0" lang="vi-VN" altLang="en-US" sz="2400" b="1" i="1" u="sng" strike="noStrike" kern="1200" cap="none" spc="0" normalizeH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6 </a:t>
            </a:r>
            <a:r>
              <a:rPr kumimoji="0" lang="en-US" alt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(</a:t>
            </a:r>
            <a:r>
              <a:rPr kumimoji="0" lang="en-US" altLang="en-US" sz="2400" b="1" i="1" u="sng" strike="noStrike" kern="1200" cap="none" spc="0" normalizeH="0" baseline="0" noProof="0" dirty="0" err="1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sgk</a:t>
            </a:r>
            <a:r>
              <a:rPr kumimoji="0" lang="en-US" alt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)</a:t>
            </a:r>
            <a:r>
              <a:rPr kumimoji="0" lang="en-US" alt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:</a:t>
            </a: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</a:t>
            </a: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Trong các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biển báo giao thông, biển báo nào có tâm đối xứng, biển báo nào có trục đối xứng?</a:t>
            </a: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220167" name="Text Box 7">
            <a:extLst>
              <a:ext uri="{FF2B5EF4-FFF2-40B4-BE49-F238E27FC236}">
                <a16:creationId xmlns:a16="http://schemas.microsoft.com/office/drawing/2014/main" id="{06111A04-1AA5-0992-4EA1-D4A524050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0363" y="5259388"/>
            <a:ext cx="20601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Có</a:t>
            </a:r>
            <a:r>
              <a:rPr kumimoji="0" lang="vi-VN" altLang="en-US" sz="18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2 trục đối xứng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1800" baseline="0" dirty="0">
                <a:solidFill>
                  <a:srgbClr val="0000FF"/>
                </a:solidFill>
              </a:rPr>
              <a:t>Có</a:t>
            </a:r>
            <a:r>
              <a:rPr lang="vi-VN" altLang="en-US" sz="1800" dirty="0">
                <a:solidFill>
                  <a:srgbClr val="0000FF"/>
                </a:solidFill>
              </a:rPr>
              <a:t> 1 tâm đối xứng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272D7015-0976-A4DA-F8DF-DC45B32DAC6D}"/>
              </a:ext>
            </a:extLst>
          </p:cNvPr>
          <p:cNvGrpSpPr>
            <a:grpSpLocks/>
          </p:cNvGrpSpPr>
          <p:nvPr/>
        </p:nvGrpSpPr>
        <p:grpSpPr bwMode="auto">
          <a:xfrm>
            <a:off x="5672138" y="2359025"/>
            <a:ext cx="2127250" cy="2178050"/>
            <a:chOff x="2509" y="6147"/>
            <a:chExt cx="1881" cy="1881"/>
          </a:xfrm>
        </p:grpSpPr>
        <p:grpSp>
          <p:nvGrpSpPr>
            <p:cNvPr id="12305" name="Group 16">
              <a:extLst>
                <a:ext uri="{FF2B5EF4-FFF2-40B4-BE49-F238E27FC236}">
                  <a16:creationId xmlns:a16="http://schemas.microsoft.com/office/drawing/2014/main" id="{018DAF8F-B97E-CEDC-D5F9-788F1F8CDE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2" y="6777"/>
              <a:ext cx="805" cy="640"/>
              <a:chOff x="2794" y="6687"/>
              <a:chExt cx="805" cy="640"/>
            </a:xfrm>
          </p:grpSpPr>
          <p:pic>
            <p:nvPicPr>
              <p:cNvPr id="12307" name="Picture 17">
                <a:extLst>
                  <a:ext uri="{FF2B5EF4-FFF2-40B4-BE49-F238E27FC236}">
                    <a16:creationId xmlns:a16="http://schemas.microsoft.com/office/drawing/2014/main" id="{07CF78C9-F38A-ACE1-E396-359FCE2A600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grayscl/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94" y="6687"/>
                <a:ext cx="805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08" name="Oval 18">
                <a:extLst>
                  <a:ext uri="{FF2B5EF4-FFF2-40B4-BE49-F238E27FC236}">
                    <a16:creationId xmlns:a16="http://schemas.microsoft.com/office/drawing/2014/main" id="{E456D9EC-F56B-80EE-4B76-950DFD8BAC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8" y="6981"/>
                <a:ext cx="125" cy="12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.VnTime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309" name="Oval 19">
                <a:extLst>
                  <a:ext uri="{FF2B5EF4-FFF2-40B4-BE49-F238E27FC236}">
                    <a16:creationId xmlns:a16="http://schemas.microsoft.com/office/drawing/2014/main" id="{62AA2C29-A859-9494-1CB3-981E479FBF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6" y="6987"/>
                <a:ext cx="125" cy="12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 b="1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.VnTime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06" name="AutoShape 20">
              <a:extLst>
                <a:ext uri="{FF2B5EF4-FFF2-40B4-BE49-F238E27FC236}">
                  <a16:creationId xmlns:a16="http://schemas.microsoft.com/office/drawing/2014/main" id="{833D67F6-871C-5BC8-DAFF-CAE8DA053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9" y="6147"/>
              <a:ext cx="1881" cy="1881"/>
            </a:xfrm>
            <a:custGeom>
              <a:avLst/>
              <a:gdLst>
                <a:gd name="T0" fmla="*/ 941 w 21600"/>
                <a:gd name="T1" fmla="*/ 0 h 21600"/>
                <a:gd name="T2" fmla="*/ 275 w 21600"/>
                <a:gd name="T3" fmla="*/ 275 h 21600"/>
                <a:gd name="T4" fmla="*/ 0 w 21600"/>
                <a:gd name="T5" fmla="*/ 941 h 21600"/>
                <a:gd name="T6" fmla="*/ 275 w 21600"/>
                <a:gd name="T7" fmla="*/ 1606 h 21600"/>
                <a:gd name="T8" fmla="*/ 941 w 21600"/>
                <a:gd name="T9" fmla="*/ 1881 h 21600"/>
                <a:gd name="T10" fmla="*/ 1606 w 21600"/>
                <a:gd name="T11" fmla="*/ 1606 h 21600"/>
                <a:gd name="T12" fmla="*/ 1881 w 21600"/>
                <a:gd name="T13" fmla="*/ 941 h 21600"/>
                <a:gd name="T14" fmla="*/ 1606 w 21600"/>
                <a:gd name="T15" fmla="*/ 27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8 w 21600"/>
                <a:gd name="T25" fmla="*/ 3158 h 21600"/>
                <a:gd name="T26" fmla="*/ 18442 w 21600"/>
                <a:gd name="T27" fmla="*/ 18442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330" y="10800"/>
                  </a:moveTo>
                  <a:cubicBezTo>
                    <a:pt x="3330" y="14926"/>
                    <a:pt x="6674" y="18270"/>
                    <a:pt x="10800" y="18270"/>
                  </a:cubicBezTo>
                  <a:cubicBezTo>
                    <a:pt x="14926" y="18270"/>
                    <a:pt x="18270" y="14926"/>
                    <a:pt x="18270" y="10800"/>
                  </a:cubicBezTo>
                  <a:cubicBezTo>
                    <a:pt x="18270" y="6674"/>
                    <a:pt x="14926" y="3330"/>
                    <a:pt x="10800" y="3330"/>
                  </a:cubicBezTo>
                  <a:cubicBezTo>
                    <a:pt x="6674" y="3330"/>
                    <a:pt x="3330" y="6674"/>
                    <a:pt x="3330" y="1080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100" b="1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endParaRPr>
            </a:p>
          </p:txBody>
        </p:sp>
      </p:grpSp>
      <p:sp>
        <p:nvSpPr>
          <p:cNvPr id="220181" name="Text Box 21">
            <a:extLst>
              <a:ext uri="{FF2B5EF4-FFF2-40B4-BE49-F238E27FC236}">
                <a16:creationId xmlns:a16="http://schemas.microsoft.com/office/drawing/2014/main" id="{83C4AC7F-0514-7533-A1B1-A5CE14021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3" y="5259388"/>
            <a:ext cx="24897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1800" dirty="0">
                <a:solidFill>
                  <a:srgbClr val="0000FF"/>
                </a:solidFill>
              </a:rPr>
              <a:t>Có 1 trục đối xứng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1800" dirty="0">
                <a:solidFill>
                  <a:srgbClr val="0000FF"/>
                </a:solidFill>
              </a:rPr>
              <a:t>Không có tâm đối xứng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pic>
        <p:nvPicPr>
          <p:cNvPr id="220187" name="Picture 27" descr="bien cam">
            <a:extLst>
              <a:ext uri="{FF2B5EF4-FFF2-40B4-BE49-F238E27FC236}">
                <a16:creationId xmlns:a16="http://schemas.microsoft.com/office/drawing/2014/main" id="{113B6FAE-2DEE-8CAD-753E-87C307027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90700"/>
            <a:ext cx="3505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28">
            <a:extLst>
              <a:ext uri="{FF2B5EF4-FFF2-40B4-BE49-F238E27FC236}">
                <a16:creationId xmlns:a16="http://schemas.microsoft.com/office/drawing/2014/main" id="{D43DD51B-8FFD-519E-880C-9D4252BFB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33600" y="4733925"/>
            <a:ext cx="21986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1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220189" name="Text Box 29">
            <a:extLst>
              <a:ext uri="{FF2B5EF4-FFF2-40B4-BE49-F238E27FC236}">
                <a16:creationId xmlns:a16="http://schemas.microsoft.com/office/drawing/2014/main" id="{32BE08C8-ADC2-AB21-6E36-724BC8498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276600"/>
            <a:ext cx="990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.</a:t>
            </a:r>
          </a:p>
        </p:txBody>
      </p:sp>
      <p:grpSp>
        <p:nvGrpSpPr>
          <p:cNvPr id="4" name="Group 44">
            <a:extLst>
              <a:ext uri="{FF2B5EF4-FFF2-40B4-BE49-F238E27FC236}">
                <a16:creationId xmlns:a16="http://schemas.microsoft.com/office/drawing/2014/main" id="{37D012E3-289B-3C0F-EB93-9BA8020F4734}"/>
              </a:ext>
            </a:extLst>
          </p:cNvPr>
          <p:cNvGrpSpPr>
            <a:grpSpLocks/>
          </p:cNvGrpSpPr>
          <p:nvPr/>
        </p:nvGrpSpPr>
        <p:grpSpPr bwMode="auto">
          <a:xfrm>
            <a:off x="1270000" y="2247900"/>
            <a:ext cx="2971800" cy="2619375"/>
            <a:chOff x="720" y="1718"/>
            <a:chExt cx="1872" cy="1650"/>
          </a:xfrm>
        </p:grpSpPr>
        <p:sp>
          <p:nvSpPr>
            <p:cNvPr id="12303" name="Line 45">
              <a:extLst>
                <a:ext uri="{FF2B5EF4-FFF2-40B4-BE49-F238E27FC236}">
                  <a16:creationId xmlns:a16="http://schemas.microsoft.com/office/drawing/2014/main" id="{674A1586-6086-E039-E490-458EFF5728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1718"/>
              <a:ext cx="0" cy="1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endParaRPr>
            </a:p>
          </p:txBody>
        </p:sp>
        <p:sp>
          <p:nvSpPr>
            <p:cNvPr id="12304" name="Line 46">
              <a:extLst>
                <a:ext uri="{FF2B5EF4-FFF2-40B4-BE49-F238E27FC236}">
                  <a16:creationId xmlns:a16="http://schemas.microsoft.com/office/drawing/2014/main" id="{35AAED10-B0B1-CA7D-733B-DCA577A1F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536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endParaRPr>
            </a:p>
          </p:txBody>
        </p:sp>
      </p:grpSp>
      <p:sp>
        <p:nvSpPr>
          <p:cNvPr id="220207" name="Line 47">
            <a:extLst>
              <a:ext uri="{FF2B5EF4-FFF2-40B4-BE49-F238E27FC236}">
                <a16:creationId xmlns:a16="http://schemas.microsoft.com/office/drawing/2014/main" id="{F1E02466-76C8-E0D6-18A8-1DC7D863D2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1000" y="1966913"/>
            <a:ext cx="0" cy="278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BF94E7BB-F2BF-522A-0CF6-893F1B6BB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" y="304800"/>
            <a:ext cx="2530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2800" u="sng" dirty="0">
                <a:solidFill>
                  <a:srgbClr val="0000FF"/>
                </a:solidFill>
                <a:latin typeface=".VnTimeH" pitchFamily="34" charset="0"/>
              </a:rPr>
              <a:t>II. Luyện tập</a:t>
            </a:r>
            <a:endParaRPr kumimoji="0" lang="en-US" altLang="en-US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.VnTimeH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2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/>
      <p:bldP spid="220167" grpId="0"/>
      <p:bldP spid="220181" grpId="0"/>
      <p:bldP spid="2201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Text Box 4">
            <a:extLst>
              <a:ext uri="{FF2B5EF4-FFF2-40B4-BE49-F238E27FC236}">
                <a16:creationId xmlns:a16="http://schemas.microsoft.com/office/drawing/2014/main" id="{81BDDA09-B54E-F30B-EBEC-958EEFA86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" y="152400"/>
            <a:ext cx="8569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7(</a:t>
            </a:r>
            <a:r>
              <a:rPr kumimoji="0" lang="en-US" alt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sgk</a:t>
            </a: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Hãy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nối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mỗi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ô ở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cột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trái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với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ô ở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cột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phải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để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được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khẳng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định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đúng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244763" name="Group 27">
            <a:extLst>
              <a:ext uri="{FF2B5EF4-FFF2-40B4-BE49-F238E27FC236}">
                <a16:creationId xmlns:a16="http://schemas.microsoft.com/office/drawing/2014/main" id="{16B5C7E1-C94E-8437-BD61-CF10B49E6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672964"/>
              </p:ext>
            </p:extLst>
          </p:nvPr>
        </p:nvGraphicFramePr>
        <p:xfrm>
          <a:off x="619125" y="1752600"/>
          <a:ext cx="7905750" cy="3679991"/>
        </p:xfrm>
        <a:graphic>
          <a:graphicData uri="http://schemas.openxmlformats.org/drawingml/2006/table">
            <a:tbl>
              <a:tblPr/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13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</a:rPr>
                        <a:t>(1)</a:t>
                      </a: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Tập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hợp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khoảng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cách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đến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cố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định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bằng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2 cm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imes New Roman" pitchFamily="18" charset="0"/>
                        </a:rPr>
                        <a:t>(4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imes New Roman" pitchFamily="18" charset="0"/>
                        </a:rPr>
                        <a:t>) 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đường tròn (A; 2cm)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</a:rPr>
                        <a:t>(2)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Đường tròn (A; 2cm) gồm tất cả những điểm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imes New Roman" pitchFamily="18" charset="0"/>
                        </a:rPr>
                        <a:t>(5) 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Có khoảng cách đến điểm A nhỏ hơn hoặc bằng 2 cm</a:t>
                      </a:r>
                      <a:endParaRPr kumimoji="0" lang="en-US" sz="2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</a:rPr>
                        <a:t>(3)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Hình tròn tâm A bán kính 2cm gồm tất cả những điểm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imes New Roman" pitchFamily="18" charset="0"/>
                        </a:rPr>
                        <a:t>(6) 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Có khoảng cách đến điểm A  bằng 2 cm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imes New Roman" pitchFamily="18" charset="0"/>
                        </a:rPr>
                        <a:t>(7)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khoảng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cách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đến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lớn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2 cm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4758" name="Freeform 22">
            <a:extLst>
              <a:ext uri="{FF2B5EF4-FFF2-40B4-BE49-F238E27FC236}">
                <a16:creationId xmlns:a16="http://schemas.microsoft.com/office/drawing/2014/main" id="{4B000D1E-6E14-5DFE-7E75-AF5365C7EE35}"/>
              </a:ext>
            </a:extLst>
          </p:cNvPr>
          <p:cNvSpPr>
            <a:spLocks/>
          </p:cNvSpPr>
          <p:nvPr/>
        </p:nvSpPr>
        <p:spPr bwMode="auto">
          <a:xfrm>
            <a:off x="2835275" y="2227263"/>
            <a:ext cx="1908175" cy="347662"/>
          </a:xfrm>
          <a:custGeom>
            <a:avLst/>
            <a:gdLst>
              <a:gd name="T0" fmla="*/ 0 w 1202"/>
              <a:gd name="T1" fmla="*/ 219 h 219"/>
              <a:gd name="T2" fmla="*/ 1202 w 1202"/>
              <a:gd name="T3" fmla="*/ 0 h 219"/>
              <a:gd name="T4" fmla="*/ 0 60000 65536"/>
              <a:gd name="T5" fmla="*/ 0 60000 65536"/>
              <a:gd name="T6" fmla="*/ 0 w 1202"/>
              <a:gd name="T7" fmla="*/ 0 h 219"/>
              <a:gd name="T8" fmla="*/ 1202 w 1202"/>
              <a:gd name="T9" fmla="*/ 219 h 2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02" h="219">
                <a:moveTo>
                  <a:pt x="0" y="219"/>
                </a:moveTo>
                <a:lnTo>
                  <a:pt x="1202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1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244759" name="Freeform 23">
            <a:extLst>
              <a:ext uri="{FF2B5EF4-FFF2-40B4-BE49-F238E27FC236}">
                <a16:creationId xmlns:a16="http://schemas.microsoft.com/office/drawing/2014/main" id="{0888CF7E-E2E9-8EE7-D7BB-A3CE18159AF9}"/>
              </a:ext>
            </a:extLst>
          </p:cNvPr>
          <p:cNvSpPr>
            <a:spLocks/>
          </p:cNvSpPr>
          <p:nvPr/>
        </p:nvSpPr>
        <p:spPr bwMode="auto">
          <a:xfrm>
            <a:off x="2616200" y="3349625"/>
            <a:ext cx="2068513" cy="695325"/>
          </a:xfrm>
          <a:custGeom>
            <a:avLst/>
            <a:gdLst>
              <a:gd name="T0" fmla="*/ 0 w 1303"/>
              <a:gd name="T1" fmla="*/ 0 h 438"/>
              <a:gd name="T2" fmla="*/ 1303 w 1303"/>
              <a:gd name="T3" fmla="*/ 438 h 438"/>
              <a:gd name="T4" fmla="*/ 0 60000 65536"/>
              <a:gd name="T5" fmla="*/ 0 60000 65536"/>
              <a:gd name="T6" fmla="*/ 0 w 1303"/>
              <a:gd name="T7" fmla="*/ 0 h 438"/>
              <a:gd name="T8" fmla="*/ 1303 w 1303"/>
              <a:gd name="T9" fmla="*/ 438 h 43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03" h="438">
                <a:moveTo>
                  <a:pt x="0" y="0"/>
                </a:moveTo>
                <a:lnTo>
                  <a:pt x="1303" y="438"/>
                </a:lnTo>
              </a:path>
            </a:pathLst>
          </a:custGeom>
          <a:noFill/>
          <a:ln w="28575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1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244760" name="Freeform 24">
            <a:extLst>
              <a:ext uri="{FF2B5EF4-FFF2-40B4-BE49-F238E27FC236}">
                <a16:creationId xmlns:a16="http://schemas.microsoft.com/office/drawing/2014/main" id="{DF57CD16-EA35-82BF-52D8-84777776D8BD}"/>
              </a:ext>
            </a:extLst>
          </p:cNvPr>
          <p:cNvSpPr>
            <a:spLocks/>
          </p:cNvSpPr>
          <p:nvPr/>
        </p:nvSpPr>
        <p:spPr bwMode="auto">
          <a:xfrm>
            <a:off x="3770313" y="3151188"/>
            <a:ext cx="1073150" cy="1192212"/>
          </a:xfrm>
          <a:custGeom>
            <a:avLst/>
            <a:gdLst>
              <a:gd name="T0" fmla="*/ 0 w 676"/>
              <a:gd name="T1" fmla="*/ 751 h 751"/>
              <a:gd name="T2" fmla="*/ 676 w 676"/>
              <a:gd name="T3" fmla="*/ 0 h 751"/>
              <a:gd name="T4" fmla="*/ 0 60000 65536"/>
              <a:gd name="T5" fmla="*/ 0 60000 65536"/>
              <a:gd name="T6" fmla="*/ 0 w 676"/>
              <a:gd name="T7" fmla="*/ 0 h 751"/>
              <a:gd name="T8" fmla="*/ 676 w 676"/>
              <a:gd name="T9" fmla="*/ 751 h 75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6" h="751">
                <a:moveTo>
                  <a:pt x="0" y="751"/>
                </a:moveTo>
                <a:lnTo>
                  <a:pt x="676" y="0"/>
                </a:ln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1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4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4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4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/>
      <p:bldP spid="244758" grpId="0" animBg="1"/>
      <p:bldP spid="244759" grpId="0" animBg="1"/>
      <p:bldP spid="2447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8" name="Text Box 6">
            <a:extLst>
              <a:ext uri="{FF2B5EF4-FFF2-40B4-BE49-F238E27FC236}">
                <a16:creationId xmlns:a16="http://schemas.microsoft.com/office/drawing/2014/main" id="{EAB29482-19A1-3837-E787-99667DE20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04800"/>
            <a:ext cx="8991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u="sng" dirty="0">
                <a:solidFill>
                  <a:srgbClr val="0000FF"/>
                </a:solidFill>
              </a:rPr>
              <a:t>Bài </a:t>
            </a:r>
            <a:r>
              <a:rPr kumimoji="0" lang="en-US" altLang="en-US" sz="21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8</a:t>
            </a:r>
            <a:r>
              <a:rPr kumimoji="0" lang="vi-VN" altLang="en-US" sz="21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</a:t>
            </a:r>
            <a:r>
              <a:rPr kumimoji="0" lang="en-US" altLang="en-US" sz="21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(SGK) </a:t>
            </a: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: </a:t>
            </a: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Cho góc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nhọn xAy và hai điểm B, C thuộc tia Ax. Dựng đường tròn (O) đi qua B và C sao cho tâm O nằm trên tia Ay</a:t>
            </a: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pic>
        <p:nvPicPr>
          <p:cNvPr id="187410" name="Picture 18">
            <a:extLst>
              <a:ext uri="{FF2B5EF4-FFF2-40B4-BE49-F238E27FC236}">
                <a16:creationId xmlns:a16="http://schemas.microsoft.com/office/drawing/2014/main" id="{A37885E1-7635-7A28-9611-6DD066F13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93937"/>
            <a:ext cx="6172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7413" name="Text Box 21">
            <a:extLst>
              <a:ext uri="{FF2B5EF4-FFF2-40B4-BE49-F238E27FC236}">
                <a16:creationId xmlns:a16="http://schemas.microsoft.com/office/drawing/2014/main" id="{A6358B8E-7CD7-CA98-549E-6A4DE0071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0013"/>
            <a:ext cx="5638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*</a:t>
            </a: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Cách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vẽ</a:t>
            </a: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Vẽ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đường trung trực của BC cắt tia Ay tại O</a:t>
            </a: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Vẽ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đường tròn</a:t>
            </a: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(O;OB)</a:t>
            </a:r>
          </a:p>
        </p:txBody>
      </p:sp>
      <p:sp>
        <p:nvSpPr>
          <p:cNvPr id="187415" name="Rectangle 23">
            <a:extLst>
              <a:ext uri="{FF2B5EF4-FFF2-40B4-BE49-F238E27FC236}">
                <a16:creationId xmlns:a16="http://schemas.microsoft.com/office/drawing/2014/main" id="{C8D995F3-15D6-8FB0-DEAA-E4BF74A2C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5487987"/>
            <a:ext cx="8458200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1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1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*</a:t>
            </a: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Chứng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minh</a:t>
            </a: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:</a:t>
            </a: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</a:t>
            </a: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Vì</a:t>
            </a: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O </a:t>
            </a:r>
            <a:r>
              <a:rPr kumimoji="0" lang="vi-V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thuộc</a:t>
            </a:r>
            <a:r>
              <a:rPr kumimoji="0" lang="vi-VN" altLang="en-US" sz="21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itchFamily="34" charset="0"/>
                <a:ea typeface="+mn-ea"/>
                <a:cs typeface="+mn-cs"/>
              </a:rPr>
              <a:t> đường trung trực của BC nên OB=OC do đó đường tròn (O;OB) đi qua 2 điểm B và C. Mặt khác O thuộc Oy nên đường tròn (O) thoả mãn đề bài</a:t>
            </a: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8" grpId="0"/>
      <p:bldP spid="187413" grpId="0"/>
      <p:bldP spid="1874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>
            <a:extLst>
              <a:ext uri="{FF2B5EF4-FFF2-40B4-BE49-F238E27FC236}">
                <a16:creationId xmlns:a16="http://schemas.microsoft.com/office/drawing/2014/main" id="{0DE357E2-2727-4BDB-8CF9-2BD456DD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3950" y="301625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Text Box 3">
            <a:extLst>
              <a:ext uri="{FF2B5EF4-FFF2-40B4-BE49-F238E27FC236}">
                <a16:creationId xmlns:a16="http://schemas.microsoft.com/office/drawing/2014/main" id="{BDB68C01-FD55-46BD-8E06-5375F56C8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241425"/>
            <a:ext cx="4433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Nhắc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ờng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tròn</a:t>
            </a:r>
            <a:endParaRPr lang="en-US" altLang="en-US" sz="2800" b="1" i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AE86B102-BFD7-4819-846B-B6F455F38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1: SỰ XÁC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ỊNH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ỜNG TRÒN. TÍNH CHẤT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ỐI XỨNG CỦA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ỜNG TRÒN</a:t>
            </a:r>
          </a:p>
        </p:txBody>
      </p:sp>
      <p:sp>
        <p:nvSpPr>
          <p:cNvPr id="1030" name="Line 5">
            <a:extLst>
              <a:ext uri="{FF2B5EF4-FFF2-40B4-BE49-F238E27FC236}">
                <a16:creationId xmlns:a16="http://schemas.microsoft.com/office/drawing/2014/main" id="{6F804BD4-B310-4B0D-B554-6E318F0C0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838200"/>
            <a:ext cx="7543800" cy="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9" name="Line 7">
            <a:extLst>
              <a:ext uri="{FF2B5EF4-FFF2-40B4-BE49-F238E27FC236}">
                <a16:creationId xmlns:a16="http://schemas.microsoft.com/office/drawing/2014/main" id="{1BA140A4-C624-46EF-83E7-86EF3357C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18400" y="30480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0" name="Text Box 8">
            <a:extLst>
              <a:ext uri="{FF2B5EF4-FFF2-40B4-BE49-F238E27FC236}">
                <a16:creationId xmlns:a16="http://schemas.microsoft.com/office/drawing/2014/main" id="{BA5BAE51-8E6D-48DE-9345-8A909FC52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B4467B73-78EE-404C-AB1D-81634A02C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514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54290" name="Oval 18">
            <a:hlinkClick r:id="rId3"/>
            <a:extLst>
              <a:ext uri="{FF2B5EF4-FFF2-40B4-BE49-F238E27FC236}">
                <a16:creationId xmlns:a16="http://schemas.microsoft.com/office/drawing/2014/main" id="{9B4DB92D-858A-4D2B-BCAC-14CF170B5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0900" y="1511300"/>
            <a:ext cx="3048000" cy="30480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97" name="Oval 25">
            <a:extLst>
              <a:ext uri="{FF2B5EF4-FFF2-40B4-BE49-F238E27FC236}">
                <a16:creationId xmlns:a16="http://schemas.microsoft.com/office/drawing/2014/main" id="{1D8FB251-84E7-486D-9D22-BE60AB19A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0900" y="1511300"/>
            <a:ext cx="3048000" cy="30480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4298" name="Text Box 26">
            <a:extLst>
              <a:ext uri="{FF2B5EF4-FFF2-40B4-BE49-F238E27FC236}">
                <a16:creationId xmlns:a16="http://schemas.microsoft.com/office/drawing/2014/main" id="{53CB0286-C5FA-4631-81DE-4F7E7EB66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88" y="2435225"/>
            <a:ext cx="52943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latin typeface="Times New Roman" panose="02020603050405020304" pitchFamily="18" charset="0"/>
              </a:rPr>
              <a:t>Đ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O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bán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kính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R (R&gt;0)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gồm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iểm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cách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iểm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O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khoảng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R,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kí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hiệu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: (O;R)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hoặc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(O)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bán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kính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54299" name="Text Box 27">
            <a:extLst>
              <a:ext uri="{FF2B5EF4-FFF2-40B4-BE49-F238E27FC236}">
                <a16:creationId xmlns:a16="http://schemas.microsoft.com/office/drawing/2014/main" id="{82C9BC70-22F0-424C-AB18-0DFC3BB37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1860550"/>
            <a:ext cx="194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u="sng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nghĩa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4300" name="Text Box 28">
            <a:extLst>
              <a:ext uri="{FF2B5EF4-FFF2-40B4-BE49-F238E27FC236}">
                <a16:creationId xmlns:a16="http://schemas.microsoft.com/office/drawing/2014/main" id="{08B60CDD-7909-41C8-92EE-E40DC3CE5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688" y="1851025"/>
            <a:ext cx="48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a)</a:t>
            </a:r>
          </a:p>
        </p:txBody>
      </p:sp>
      <p:graphicFrame>
        <p:nvGraphicFramePr>
          <p:cNvPr id="1026" name="Object 30">
            <a:extLst>
              <a:ext uri="{FF2B5EF4-FFF2-40B4-BE49-F238E27FC236}">
                <a16:creationId xmlns:a16="http://schemas.microsoft.com/office/drawing/2014/main" id="{CB326230-1B0A-40E0-98B1-2CE643229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587429"/>
              </p:ext>
            </p:extLst>
          </p:nvPr>
        </p:nvGraphicFramePr>
        <p:xfrm>
          <a:off x="3446780" y="1996758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780" y="1996758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39">
            <a:extLst>
              <a:ext uri="{FF2B5EF4-FFF2-40B4-BE49-F238E27FC236}">
                <a16:creationId xmlns:a16="http://schemas.microsoft.com/office/drawing/2014/main" id="{411B76E7-223B-4B5A-A404-ACDEEF523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724400"/>
            <a:ext cx="5638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*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dirty="0">
                <a:latin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tất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iểm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nằm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dirty="0">
                <a:latin typeface="Times New Roman" panose="02020603050405020304" pitchFamily="18" charset="0"/>
              </a:rPr>
              <a:t>đư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nằm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dirty="0">
                <a:latin typeface="Times New Roman" panose="02020603050405020304" pitchFamily="18" charset="0"/>
              </a:rPr>
              <a:t>đư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dirty="0">
                <a:latin typeface="Times New Roman" panose="02020603050405020304" pitchFamily="18" charset="0"/>
              </a:rPr>
              <a:t>ó.</a:t>
            </a:r>
          </a:p>
        </p:txBody>
      </p:sp>
      <p:grpSp>
        <p:nvGrpSpPr>
          <p:cNvPr id="25" name="Group 33">
            <a:extLst>
              <a:ext uri="{FF2B5EF4-FFF2-40B4-BE49-F238E27FC236}">
                <a16:creationId xmlns:a16="http://schemas.microsoft.com/office/drawing/2014/main" id="{61ECBDE7-D62C-4728-B8E4-FD81AC8B549F}"/>
              </a:ext>
            </a:extLst>
          </p:cNvPr>
          <p:cNvGrpSpPr>
            <a:grpSpLocks/>
          </p:cNvGrpSpPr>
          <p:nvPr/>
        </p:nvGrpSpPr>
        <p:grpSpPr bwMode="auto">
          <a:xfrm>
            <a:off x="6438900" y="4800600"/>
            <a:ext cx="1752600" cy="1752600"/>
            <a:chOff x="4416" y="3024"/>
            <a:chExt cx="1104" cy="1104"/>
          </a:xfrm>
        </p:grpSpPr>
        <p:sp>
          <p:nvSpPr>
            <p:cNvPr id="26" name="Oval 34">
              <a:extLst>
                <a:ext uri="{FF2B5EF4-FFF2-40B4-BE49-F238E27FC236}">
                  <a16:creationId xmlns:a16="http://schemas.microsoft.com/office/drawing/2014/main" id="{3B3AFE1B-4B86-4664-A5CC-FB610E223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024"/>
              <a:ext cx="1104" cy="110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7" name="Oval 35">
              <a:extLst>
                <a:ext uri="{FF2B5EF4-FFF2-40B4-BE49-F238E27FC236}">
                  <a16:creationId xmlns:a16="http://schemas.microsoft.com/office/drawing/2014/main" id="{59FB1F42-BDBA-43C6-A623-3DF7C6BDC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3548"/>
              <a:ext cx="48" cy="4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Text Box 36">
            <a:extLst>
              <a:ext uri="{FF2B5EF4-FFF2-40B4-BE49-F238E27FC236}">
                <a16:creationId xmlns:a16="http://schemas.microsoft.com/office/drawing/2014/main" id="{D232D88B-6F14-41EC-AEF0-8063FB093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900" y="5334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O   R</a:t>
            </a:r>
          </a:p>
        </p:txBody>
      </p:sp>
      <p:sp>
        <p:nvSpPr>
          <p:cNvPr id="29" name="Line 37">
            <a:extLst>
              <a:ext uri="{FF2B5EF4-FFF2-40B4-BE49-F238E27FC236}">
                <a16:creationId xmlns:a16="http://schemas.microsoft.com/office/drawing/2014/main" id="{FEDC0F37-7D23-430A-97FF-9562B291D96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0600" y="56642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nimBg="1"/>
      <p:bldP spid="54275" grpId="0"/>
      <p:bldP spid="54280" grpId="0"/>
      <p:bldP spid="54281" grpId="0"/>
      <p:bldP spid="54290" grpId="0" animBg="1"/>
      <p:bldP spid="54297" grpId="0" animBg="1"/>
      <p:bldP spid="54298" grpId="0"/>
      <p:bldP spid="54299" grpId="0"/>
      <p:bldP spid="54300" grpId="0"/>
      <p:bldP spid="16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Text Box 33">
            <a:extLst>
              <a:ext uri="{FF2B5EF4-FFF2-40B4-BE49-F238E27FC236}">
                <a16:creationId xmlns:a16="http://schemas.microsoft.com/office/drawing/2014/main" id="{5F99AA69-26FE-439E-A303-AB473D9A3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334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b. Vị trí t</a:t>
            </a:r>
            <a:r>
              <a:rPr lang="vi-VN" altLang="en-US" sz="2400" b="1">
                <a:latin typeface="Times New Roman" panose="02020603050405020304" pitchFamily="18" charset="0"/>
              </a:rPr>
              <a:t>ươ</a:t>
            </a:r>
            <a:r>
              <a:rPr lang="en-US" altLang="en-US" sz="2400" b="1">
                <a:latin typeface="Times New Roman" panose="02020603050405020304" pitchFamily="18" charset="0"/>
              </a:rPr>
              <a:t>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ối của một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iểm với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tròn.</a:t>
            </a:r>
          </a:p>
        </p:txBody>
      </p:sp>
      <p:sp>
        <p:nvSpPr>
          <p:cNvPr id="28794" name="Oval 122">
            <a:extLst>
              <a:ext uri="{FF2B5EF4-FFF2-40B4-BE49-F238E27FC236}">
                <a16:creationId xmlns:a16="http://schemas.microsoft.com/office/drawing/2014/main" id="{1604EFF1-6949-43B8-BA67-BBE4CD753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" y="1752600"/>
            <a:ext cx="2133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795" name="Oval 123">
            <a:extLst>
              <a:ext uri="{FF2B5EF4-FFF2-40B4-BE49-F238E27FC236}">
                <a16:creationId xmlns:a16="http://schemas.microsoft.com/office/drawing/2014/main" id="{48A90F1D-4BDA-4810-8BFA-DB809C9FB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2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796" name="Oval 124">
            <a:extLst>
              <a:ext uri="{FF2B5EF4-FFF2-40B4-BE49-F238E27FC236}">
                <a16:creationId xmlns:a16="http://schemas.microsoft.com/office/drawing/2014/main" id="{E6FCEAF3-D5C0-4153-8A30-2A730AD5C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34051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797" name="Text Box 125">
            <a:extLst>
              <a:ext uri="{FF2B5EF4-FFF2-40B4-BE49-F238E27FC236}">
                <a16:creationId xmlns:a16="http://schemas.microsoft.com/office/drawing/2014/main" id="{030F3D92-A89D-41AD-9E8A-EE86BF3F6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2640013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28798" name="Text Box 126">
            <a:extLst>
              <a:ext uri="{FF2B5EF4-FFF2-40B4-BE49-F238E27FC236}">
                <a16:creationId xmlns:a16="http://schemas.microsoft.com/office/drawing/2014/main" id="{C06B0F6C-FFEE-4859-8168-69A0FF4A0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200" y="3352800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28799" name="Line 127">
            <a:extLst>
              <a:ext uri="{FF2B5EF4-FFF2-40B4-BE49-F238E27FC236}">
                <a16:creationId xmlns:a16="http://schemas.microsoft.com/office/drawing/2014/main" id="{3FD60317-A8F2-4DAE-B619-08935A3DA9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46200" y="2881313"/>
            <a:ext cx="3810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00" name="Line 128">
            <a:extLst>
              <a:ext uri="{FF2B5EF4-FFF2-40B4-BE49-F238E27FC236}">
                <a16:creationId xmlns:a16="http://schemas.microsoft.com/office/drawing/2014/main" id="{27C8BAD1-7C37-4FD1-9A07-7B53B401A8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3400" y="2819400"/>
            <a:ext cx="990600" cy="38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01" name="Text Box 129">
            <a:extLst>
              <a:ext uri="{FF2B5EF4-FFF2-40B4-BE49-F238E27FC236}">
                <a16:creationId xmlns:a16="http://schemas.microsoft.com/office/drawing/2014/main" id="{9F126AB6-6C19-4345-9C00-BD453CF81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00" y="24384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28802" name="Text Box 130">
            <a:extLst>
              <a:ext uri="{FF2B5EF4-FFF2-40B4-BE49-F238E27FC236}">
                <a16:creationId xmlns:a16="http://schemas.microsoft.com/office/drawing/2014/main" id="{33933B3C-275A-458A-B779-7EA1CEC73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87825"/>
            <a:ext cx="3048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M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nằm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</a:rPr>
              <a:t> (O)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       OM &lt; R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                </a:t>
            </a:r>
          </a:p>
        </p:txBody>
      </p:sp>
      <p:graphicFrame>
        <p:nvGraphicFramePr>
          <p:cNvPr id="28805" name="Object 133">
            <a:extLst>
              <a:ext uri="{FF2B5EF4-FFF2-40B4-BE49-F238E27FC236}">
                <a16:creationId xmlns:a16="http://schemas.microsoft.com/office/drawing/2014/main" id="{0486DC00-5B34-4E7D-A56A-5A5F11744F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273157"/>
              </p:ext>
            </p:extLst>
          </p:nvPr>
        </p:nvGraphicFramePr>
        <p:xfrm>
          <a:off x="304800" y="4578349"/>
          <a:ext cx="3810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5713" imgH="152268" progId="Equation.DSMT4">
                  <p:embed/>
                </p:oleObj>
              </mc:Choice>
              <mc:Fallback>
                <p:oleObj name="Equation" r:id="rId3" imgW="215713" imgH="152268" progId="Equation.DSMT4">
                  <p:embed/>
                  <p:pic>
                    <p:nvPicPr>
                      <p:cNvPr id="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578349"/>
                        <a:ext cx="381000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06" name="Oval 134">
            <a:extLst>
              <a:ext uri="{FF2B5EF4-FFF2-40B4-BE49-F238E27FC236}">
                <a16:creationId xmlns:a16="http://schemas.microsoft.com/office/drawing/2014/main" id="{26261C2D-A6FF-4C97-AD90-FC7E45E4B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752600"/>
            <a:ext cx="2057400" cy="1981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807" name="Oval 135">
            <a:extLst>
              <a:ext uri="{FF2B5EF4-FFF2-40B4-BE49-F238E27FC236}">
                <a16:creationId xmlns:a16="http://schemas.microsoft.com/office/drawing/2014/main" id="{725BFC41-4FDA-4DDF-862A-C119CC1B7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27305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808" name="Oval 136">
            <a:extLst>
              <a:ext uri="{FF2B5EF4-FFF2-40B4-BE49-F238E27FC236}">
                <a16:creationId xmlns:a16="http://schemas.microsoft.com/office/drawing/2014/main" id="{BD5697BA-F745-403C-BB1D-A214A1D07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0" y="33147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809" name="Text Box 137">
            <a:extLst>
              <a:ext uri="{FF2B5EF4-FFF2-40B4-BE49-F238E27FC236}">
                <a16:creationId xmlns:a16="http://schemas.microsoft.com/office/drawing/2014/main" id="{44026DA1-52CE-40BD-9E4C-1BA781742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362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28810" name="Text Box 138">
            <a:extLst>
              <a:ext uri="{FF2B5EF4-FFF2-40B4-BE49-F238E27FC236}">
                <a16:creationId xmlns:a16="http://schemas.microsoft.com/office/drawing/2014/main" id="{581CF19B-6C67-499C-B8F1-3FDBF5858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0480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M</a:t>
            </a:r>
          </a:p>
        </p:txBody>
      </p:sp>
      <p:grpSp>
        <p:nvGrpSpPr>
          <p:cNvPr id="2" name="Group 139">
            <a:extLst>
              <a:ext uri="{FF2B5EF4-FFF2-40B4-BE49-F238E27FC236}">
                <a16:creationId xmlns:a16="http://schemas.microsoft.com/office/drawing/2014/main" id="{45F4B88E-9141-4C84-9782-CA908DED955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4114800"/>
            <a:ext cx="1436688" cy="400050"/>
            <a:chOff x="726" y="2102"/>
            <a:chExt cx="905" cy="252"/>
          </a:xfrm>
        </p:grpSpPr>
        <p:sp>
          <p:nvSpPr>
            <p:cNvPr id="4137" name="Text Box 140">
              <a:extLst>
                <a:ext uri="{FF2B5EF4-FFF2-40B4-BE49-F238E27FC236}">
                  <a16:creationId xmlns:a16="http://schemas.microsoft.com/office/drawing/2014/main" id="{7D2B18CA-694D-4F6B-9C36-A2D8CA339F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" y="2102"/>
              <a:ext cx="90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  M       (O )</a:t>
              </a:r>
            </a:p>
          </p:txBody>
        </p:sp>
        <p:pic>
          <p:nvPicPr>
            <p:cNvPr id="4138" name="Picture 141" descr="Thuoc">
              <a:extLst>
                <a:ext uri="{FF2B5EF4-FFF2-40B4-BE49-F238E27FC236}">
                  <a16:creationId xmlns:a16="http://schemas.microsoft.com/office/drawing/2014/main" id="{70033147-C3D0-44F0-8D6A-29EBF0DF62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2160"/>
              <a:ext cx="14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814" name="Text Box 142">
            <a:extLst>
              <a:ext uri="{FF2B5EF4-FFF2-40B4-BE49-F238E27FC236}">
                <a16:creationId xmlns:a16="http://schemas.microsoft.com/office/drawing/2014/main" id="{22813B3D-ABBE-4A5A-B104-E9FC4BCB5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2413" y="4403725"/>
            <a:ext cx="1825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chemeClr val="tx2"/>
                </a:solidFill>
                <a:latin typeface="Times New Roman" panose="02020603050405020304" pitchFamily="18" charset="0"/>
              </a:rPr>
              <a:t>=&gt;   OM = R.   </a:t>
            </a:r>
          </a:p>
        </p:txBody>
      </p:sp>
      <p:sp>
        <p:nvSpPr>
          <p:cNvPr id="28815" name="Text Box 143">
            <a:extLst>
              <a:ext uri="{FF2B5EF4-FFF2-40B4-BE49-F238E27FC236}">
                <a16:creationId xmlns:a16="http://schemas.microsoft.com/office/drawing/2014/main" id="{AACE90E1-EF5F-44B4-B3D3-34EDAAE29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4403725"/>
            <a:ext cx="520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chemeClr val="tx2"/>
                </a:solidFill>
                <a:latin typeface="Times New Roman" panose="02020603050405020304" pitchFamily="18" charset="0"/>
              </a:rPr>
              <a:t>&lt;   </a:t>
            </a:r>
          </a:p>
        </p:txBody>
      </p:sp>
      <p:sp>
        <p:nvSpPr>
          <p:cNvPr id="28816" name="Line 144">
            <a:extLst>
              <a:ext uri="{FF2B5EF4-FFF2-40B4-BE49-F238E27FC236}">
                <a16:creationId xmlns:a16="http://schemas.microsoft.com/office/drawing/2014/main" id="{CB445691-511C-4BCC-9924-F665D029B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1700" y="2768600"/>
            <a:ext cx="77470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17" name="Line 145">
            <a:extLst>
              <a:ext uri="{FF2B5EF4-FFF2-40B4-BE49-F238E27FC236}">
                <a16:creationId xmlns:a16="http://schemas.microsoft.com/office/drawing/2014/main" id="{373087B8-D22A-4123-938D-938D99D3EF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1700" y="2743200"/>
            <a:ext cx="10033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18" name="Text Box 146">
            <a:extLst>
              <a:ext uri="{FF2B5EF4-FFF2-40B4-BE49-F238E27FC236}">
                <a16:creationId xmlns:a16="http://schemas.microsoft.com/office/drawing/2014/main" id="{68BC7D61-2A9E-4890-9E57-44B5E557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8888" y="2336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28819" name="Oval 147">
            <a:extLst>
              <a:ext uri="{FF2B5EF4-FFF2-40B4-BE49-F238E27FC236}">
                <a16:creationId xmlns:a16="http://schemas.microsoft.com/office/drawing/2014/main" id="{E21CC407-25BB-4C13-8332-7C41DA234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6700" y="1828800"/>
            <a:ext cx="2057400" cy="1981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820" name="Oval 148">
            <a:extLst>
              <a:ext uri="{FF2B5EF4-FFF2-40B4-BE49-F238E27FC236}">
                <a16:creationId xmlns:a16="http://schemas.microsoft.com/office/drawing/2014/main" id="{41C257B4-149A-410B-A322-C3A8F7B06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700" y="28067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821" name="Oval 149">
            <a:extLst>
              <a:ext uri="{FF2B5EF4-FFF2-40B4-BE49-F238E27FC236}">
                <a16:creationId xmlns:a16="http://schemas.microsoft.com/office/drawing/2014/main" id="{3930894D-D515-4F6A-B4F5-A6C1A9D67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1400" y="38735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822" name="Text Box 150">
            <a:extLst>
              <a:ext uri="{FF2B5EF4-FFF2-40B4-BE49-F238E27FC236}">
                <a16:creationId xmlns:a16="http://schemas.microsoft.com/office/drawing/2014/main" id="{8DD47AF5-DD44-491D-B995-62F5554E4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6300" y="24384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28823" name="Text Box 151">
            <a:extLst>
              <a:ext uri="{FF2B5EF4-FFF2-40B4-BE49-F238E27FC236}">
                <a16:creationId xmlns:a16="http://schemas.microsoft.com/office/drawing/2014/main" id="{338D141C-3CF9-49C0-A6A8-CB7D4345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4100" y="35052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28824" name="Line 152">
            <a:extLst>
              <a:ext uri="{FF2B5EF4-FFF2-40B4-BE49-F238E27FC236}">
                <a16:creationId xmlns:a16="http://schemas.microsoft.com/office/drawing/2014/main" id="{75A3E7FB-621A-4FA8-8487-60BF83562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0800" y="2844800"/>
            <a:ext cx="100330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25" name="Line 153">
            <a:extLst>
              <a:ext uri="{FF2B5EF4-FFF2-40B4-BE49-F238E27FC236}">
                <a16:creationId xmlns:a16="http://schemas.microsoft.com/office/drawing/2014/main" id="{E63EA3FE-5B62-4399-AE9E-1B0C061AC0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70800" y="2819400"/>
            <a:ext cx="10033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26" name="Text Box 154">
            <a:extLst>
              <a:ext uri="{FF2B5EF4-FFF2-40B4-BE49-F238E27FC236}">
                <a16:creationId xmlns:a16="http://schemas.microsoft.com/office/drawing/2014/main" id="{A08C55C0-932C-409C-A652-8A4DAEB65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7988" y="2413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4135" name="Text Box 155">
            <a:extLst>
              <a:ext uri="{FF2B5EF4-FFF2-40B4-BE49-F238E27FC236}">
                <a16:creationId xmlns:a16="http://schemas.microsoft.com/office/drawing/2014/main" id="{27562F62-08AA-4364-8C46-7B7831D38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3113" y="4648200"/>
            <a:ext cx="37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chemeClr val="tx2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28828" name="Text Box 156">
            <a:extLst>
              <a:ext uri="{FF2B5EF4-FFF2-40B4-BE49-F238E27FC236}">
                <a16:creationId xmlns:a16="http://schemas.microsoft.com/office/drawing/2014/main" id="{D8921314-8033-40F9-A253-D8FD58C51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0" y="4064000"/>
            <a:ext cx="2590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M nằm ngoài (O)</a:t>
            </a:r>
          </a:p>
          <a:p>
            <a:pPr eaLnBrk="1" hangingPunct="1"/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OM&gt; R</a:t>
            </a:r>
            <a:endParaRPr lang="en-US" altLang="en-US" sz="24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8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8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8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8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8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8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8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94" grpId="0" animBg="1"/>
      <p:bldP spid="28795" grpId="0" animBg="1"/>
      <p:bldP spid="28796" grpId="0" animBg="1"/>
      <p:bldP spid="28797" grpId="0"/>
      <p:bldP spid="28798" grpId="0"/>
      <p:bldP spid="28801" grpId="0"/>
      <p:bldP spid="28806" grpId="0" animBg="1"/>
      <p:bldP spid="28807" grpId="0" animBg="1"/>
      <p:bldP spid="28808" grpId="0" animBg="1"/>
      <p:bldP spid="28809" grpId="0"/>
      <p:bldP spid="28810" grpId="0"/>
      <p:bldP spid="28814" grpId="0"/>
      <p:bldP spid="28815" grpId="0"/>
      <p:bldP spid="28818" grpId="0"/>
      <p:bldP spid="28819" grpId="0" animBg="1"/>
      <p:bldP spid="28820" grpId="0" animBg="1"/>
      <p:bldP spid="28821" grpId="0" animBg="1"/>
      <p:bldP spid="28822" grpId="0"/>
      <p:bldP spid="28823" grpId="0"/>
      <p:bldP spid="28826" grpId="0"/>
      <p:bldP spid="288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id="{C3BF1428-943B-4206-89FA-6850282F7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46291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latin typeface="Times New Roman" panose="02020603050405020304" pitchFamily="18" charset="0"/>
              </a:rPr>
              <a:t>Hãy vẽ một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tròn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i qua hai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iểm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ó 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latin typeface="Times New Roman" panose="02020603050405020304" pitchFamily="18" charset="0"/>
              </a:rPr>
              <a:t> Có bao nhiêu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tròn nh</a:t>
            </a:r>
            <a:r>
              <a:rPr lang="vi-VN" altLang="en-US" sz="2400" b="1" i="1">
                <a:latin typeface="Times New Roman" panose="02020603050405020304" pitchFamily="18" charset="0"/>
              </a:rPr>
              <a:t>ư</a:t>
            </a:r>
            <a:r>
              <a:rPr lang="en-US" altLang="en-US" sz="2400" b="1" i="1">
                <a:latin typeface="Times New Roman" panose="02020603050405020304" pitchFamily="18" charset="0"/>
              </a:rPr>
              <a:t> vậy ? Tâm của chúng nằm trên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nào ?</a:t>
            </a:r>
          </a:p>
        </p:txBody>
      </p:sp>
      <p:sp>
        <p:nvSpPr>
          <p:cNvPr id="70659" name="Oval 3">
            <a:extLst>
              <a:ext uri="{FF2B5EF4-FFF2-40B4-BE49-F238E27FC236}">
                <a16:creationId xmlns:a16="http://schemas.microsoft.com/office/drawing/2014/main" id="{38B21255-EA12-4BBC-A37D-A826E38B5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282950"/>
            <a:ext cx="1047750" cy="10414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150" name="Text Box 4">
            <a:extLst>
              <a:ext uri="{FF2B5EF4-FFF2-40B4-BE49-F238E27FC236}">
                <a16:creationId xmlns:a16="http://schemas.microsoft.com/office/drawing/2014/main" id="{A0FD637E-04F5-4E2A-9C93-1BE47B1DF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066800"/>
            <a:ext cx="6134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1" i="1">
              <a:latin typeface="Times New Roman" panose="02020603050405020304" pitchFamily="18" charset="0"/>
            </a:endParaRPr>
          </a:p>
        </p:txBody>
      </p:sp>
      <p:sp>
        <p:nvSpPr>
          <p:cNvPr id="6151" name="Text Box 5">
            <a:extLst>
              <a:ext uri="{FF2B5EF4-FFF2-40B4-BE49-F238E27FC236}">
                <a16:creationId xmlns:a16="http://schemas.microsoft.com/office/drawing/2014/main" id="{8525CB24-9031-45CA-A65C-D76B70139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47750"/>
            <a:ext cx="85344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        </a:t>
            </a:r>
            <a:r>
              <a:rPr lang="en-US" altLang="en-US" sz="2400" b="1" i="1">
                <a:latin typeface="Times New Roman" panose="02020603050405020304" pitchFamily="18" charset="0"/>
                <a:sym typeface="Wingdings" panose="05000000000000000000" pitchFamily="2" charset="2"/>
              </a:rPr>
              <a:t>a).</a:t>
            </a:r>
            <a:r>
              <a:rPr lang="en-US" altLang="en-US" sz="2400" b="1" i="1">
                <a:latin typeface="Times New Roman" panose="02020603050405020304" pitchFamily="18" charset="0"/>
              </a:rPr>
              <a:t> Một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tròn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ợc xác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ịnh khi: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*Biết tâm và bán kính của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tròn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ó.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*Biết một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oạn thẳng là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kính của </a:t>
            </a:r>
            <a:r>
              <a:rPr lang="vi-VN" altLang="en-US" sz="2400" b="1" i="1">
                <a:latin typeface="Times New Roman" panose="02020603050405020304" pitchFamily="18" charset="0"/>
              </a:rPr>
              <a:t>đư</a:t>
            </a:r>
            <a:r>
              <a:rPr lang="en-US" altLang="en-US" sz="2400" b="1" i="1">
                <a:latin typeface="Times New Roman" panose="02020603050405020304" pitchFamily="18" charset="0"/>
              </a:rPr>
              <a:t>ờng tròn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ó 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         </a:t>
            </a:r>
          </a:p>
        </p:txBody>
      </p:sp>
      <p:sp>
        <p:nvSpPr>
          <p:cNvPr id="6152" name="Text Box 6">
            <a:extLst>
              <a:ext uri="{FF2B5EF4-FFF2-40B4-BE49-F238E27FC236}">
                <a16:creationId xmlns:a16="http://schemas.microsoft.com/office/drawing/2014/main" id="{2EA2F9D6-4BFE-4E38-860B-7FE986FC0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7200"/>
            <a:ext cx="6134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>
                <a:latin typeface="Times New Roman" panose="02020603050405020304" pitchFamily="18" charset="0"/>
              </a:rPr>
              <a:t>2.  Cách xác </a:t>
            </a:r>
            <a:r>
              <a:rPr lang="vi-VN" altLang="en-US" sz="2800" b="1" i="1" u="sng">
                <a:latin typeface="Times New Roman" panose="02020603050405020304" pitchFamily="18" charset="0"/>
              </a:rPr>
              <a:t>đ</a:t>
            </a:r>
            <a:r>
              <a:rPr lang="en-US" altLang="en-US" sz="2800" b="1" i="1" u="sng">
                <a:latin typeface="Times New Roman" panose="02020603050405020304" pitchFamily="18" charset="0"/>
              </a:rPr>
              <a:t>ịnh </a:t>
            </a:r>
            <a:r>
              <a:rPr lang="vi-VN" altLang="en-US" sz="2800" b="1" i="1" u="sng">
                <a:latin typeface="Times New Roman" panose="02020603050405020304" pitchFamily="18" charset="0"/>
              </a:rPr>
              <a:t>đư</a:t>
            </a:r>
            <a:r>
              <a:rPr lang="en-US" altLang="en-US" sz="2800" b="1" i="1" u="sng">
                <a:latin typeface="Times New Roman" panose="02020603050405020304" pitchFamily="18" charset="0"/>
              </a:rPr>
              <a:t>ờng tròn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BD6B5963-F1C2-45E7-89E7-A5F47C9F4C6F}"/>
              </a:ext>
            </a:extLst>
          </p:cNvPr>
          <p:cNvGrpSpPr>
            <a:grpSpLocks/>
          </p:cNvGrpSpPr>
          <p:nvPr/>
        </p:nvGrpSpPr>
        <p:grpSpPr bwMode="auto">
          <a:xfrm>
            <a:off x="1103313" y="2662238"/>
            <a:ext cx="941387" cy="579437"/>
            <a:chOff x="599" y="1737"/>
            <a:chExt cx="593" cy="365"/>
          </a:xfrm>
        </p:grpSpPr>
        <p:pic>
          <p:nvPicPr>
            <p:cNvPr id="6180" name="Picture 8" descr="questionmarksm_w">
              <a:extLst>
                <a:ext uri="{FF2B5EF4-FFF2-40B4-BE49-F238E27FC236}">
                  <a16:creationId xmlns:a16="http://schemas.microsoft.com/office/drawing/2014/main" id="{5372ABEE-521D-46DC-B1B1-89FB9BFD978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" y="1796"/>
              <a:ext cx="17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1" name="Text Box 9">
              <a:extLst>
                <a:ext uri="{FF2B5EF4-FFF2-40B4-BE49-F238E27FC236}">
                  <a16:creationId xmlns:a16="http://schemas.microsoft.com/office/drawing/2014/main" id="{BBFB51B6-7CFB-4843-AB8B-BF135E4369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" y="1737"/>
              <a:ext cx="4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 i="1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182" name="Rectangle 10">
              <a:extLst>
                <a:ext uri="{FF2B5EF4-FFF2-40B4-BE49-F238E27FC236}">
                  <a16:creationId xmlns:a16="http://schemas.microsoft.com/office/drawing/2014/main" id="{45830A56-F6A8-4E7A-9EA9-C2A185DF5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" y="1750"/>
              <a:ext cx="419" cy="340"/>
            </a:xfrm>
            <a:prstGeom prst="rect">
              <a:avLst/>
            </a:prstGeom>
            <a:noFill/>
            <a:ln w="57150" cmpd="thinThick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70667" name="Text Box 11">
            <a:extLst>
              <a:ext uri="{FF2B5EF4-FFF2-40B4-BE49-F238E27FC236}">
                <a16:creationId xmlns:a16="http://schemas.microsoft.com/office/drawing/2014/main" id="{9BAF3F64-844D-4954-B72E-86EFA437C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76550"/>
            <a:ext cx="3448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Cho hai </a:t>
            </a:r>
            <a:r>
              <a:rPr lang="vi-VN" altLang="en-US" sz="2400" b="1" i="1">
                <a:latin typeface="Times New Roman" panose="02020603050405020304" pitchFamily="18" charset="0"/>
              </a:rPr>
              <a:t>đ</a:t>
            </a:r>
            <a:r>
              <a:rPr lang="en-US" altLang="en-US" sz="2400" b="1" i="1">
                <a:latin typeface="Times New Roman" panose="02020603050405020304" pitchFamily="18" charset="0"/>
              </a:rPr>
              <a:t>iểm A và B .</a:t>
            </a:r>
          </a:p>
        </p:txBody>
      </p:sp>
      <p:grpSp>
        <p:nvGrpSpPr>
          <p:cNvPr id="3" name="Group 12">
            <a:extLst>
              <a:ext uri="{FF2B5EF4-FFF2-40B4-BE49-F238E27FC236}">
                <a16:creationId xmlns:a16="http://schemas.microsoft.com/office/drawing/2014/main" id="{94A16345-CCF0-4124-A3E2-6B2B24B88FCC}"/>
              </a:ext>
            </a:extLst>
          </p:cNvPr>
          <p:cNvGrpSpPr>
            <a:grpSpLocks/>
          </p:cNvGrpSpPr>
          <p:nvPr/>
        </p:nvGrpSpPr>
        <p:grpSpPr bwMode="auto">
          <a:xfrm>
            <a:off x="7353300" y="2867025"/>
            <a:ext cx="304800" cy="469900"/>
            <a:chOff x="4380" y="1812"/>
            <a:chExt cx="192" cy="296"/>
          </a:xfrm>
        </p:grpSpPr>
        <p:sp>
          <p:nvSpPr>
            <p:cNvPr id="6178" name="Oval 13">
              <a:extLst>
                <a:ext uri="{FF2B5EF4-FFF2-40B4-BE49-F238E27FC236}">
                  <a16:creationId xmlns:a16="http://schemas.microsoft.com/office/drawing/2014/main" id="{802ECA9A-9E56-4CAA-AF12-06CFA3FE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8" y="2052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179" name="Text Box 14">
              <a:extLst>
                <a:ext uri="{FF2B5EF4-FFF2-40B4-BE49-F238E27FC236}">
                  <a16:creationId xmlns:a16="http://schemas.microsoft.com/office/drawing/2014/main" id="{5C1A3FD1-2C4B-474F-962B-4865FF0A9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0" y="1812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7C0EF494-A0C2-4ADF-BE08-AF597A7CEAE0}"/>
              </a:ext>
            </a:extLst>
          </p:cNvPr>
          <p:cNvGrpSpPr>
            <a:grpSpLocks/>
          </p:cNvGrpSpPr>
          <p:nvPr/>
        </p:nvGrpSpPr>
        <p:grpSpPr bwMode="auto">
          <a:xfrm>
            <a:off x="7334250" y="4270375"/>
            <a:ext cx="361950" cy="473075"/>
            <a:chOff x="4392" y="2664"/>
            <a:chExt cx="228" cy="298"/>
          </a:xfrm>
        </p:grpSpPr>
        <p:sp>
          <p:nvSpPr>
            <p:cNvPr id="6176" name="Oval 16">
              <a:extLst>
                <a:ext uri="{FF2B5EF4-FFF2-40B4-BE49-F238E27FC236}">
                  <a16:creationId xmlns:a16="http://schemas.microsoft.com/office/drawing/2014/main" id="{1A780F91-7CA0-42B5-B17D-04BC793983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2" y="2664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177" name="Text Box 17">
              <a:extLst>
                <a:ext uri="{FF2B5EF4-FFF2-40B4-BE49-F238E27FC236}">
                  <a16:creationId xmlns:a16="http://schemas.microsoft.com/office/drawing/2014/main" id="{AB5AF045-9C42-4B1B-8900-C9B913562D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2" y="2712"/>
              <a:ext cx="2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70674" name="Oval 18">
            <a:extLst>
              <a:ext uri="{FF2B5EF4-FFF2-40B4-BE49-F238E27FC236}">
                <a16:creationId xmlns:a16="http://schemas.microsoft.com/office/drawing/2014/main" id="{3C53B793-3B16-4B53-9A09-64F8F4914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0" y="3756025"/>
            <a:ext cx="88900" cy="889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646E0356-7094-4B08-B07E-8A00A1101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1100" y="3625850"/>
            <a:ext cx="298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5" name="Group 21">
            <a:extLst>
              <a:ext uri="{FF2B5EF4-FFF2-40B4-BE49-F238E27FC236}">
                <a16:creationId xmlns:a16="http://schemas.microsoft.com/office/drawing/2014/main" id="{1D14FDB5-64F3-47C5-96A2-1A5D8E7F2293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3282950"/>
            <a:ext cx="88900" cy="1009650"/>
            <a:chOff x="3168" y="3456"/>
            <a:chExt cx="96" cy="612"/>
          </a:xfrm>
        </p:grpSpPr>
        <p:sp>
          <p:nvSpPr>
            <p:cNvPr id="6172" name="Line 22">
              <a:extLst>
                <a:ext uri="{FF2B5EF4-FFF2-40B4-BE49-F238E27FC236}">
                  <a16:creationId xmlns:a16="http://schemas.microsoft.com/office/drawing/2014/main" id="{78C8A8DA-051B-4366-B2CE-39AD4F5856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3456"/>
              <a:ext cx="0" cy="61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23">
              <a:extLst>
                <a:ext uri="{FF2B5EF4-FFF2-40B4-BE49-F238E27FC236}">
                  <a16:creationId xmlns:a16="http://schemas.microsoft.com/office/drawing/2014/main" id="{27F286A8-716F-4CD6-B8E7-537D936ECC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600"/>
              <a:ext cx="96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24">
              <a:extLst>
                <a:ext uri="{FF2B5EF4-FFF2-40B4-BE49-F238E27FC236}">
                  <a16:creationId xmlns:a16="http://schemas.microsoft.com/office/drawing/2014/main" id="{CC3C993D-C4FB-4AA5-BC0C-516F5BBCD3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936"/>
              <a:ext cx="96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25">
              <a:extLst>
                <a:ext uri="{FF2B5EF4-FFF2-40B4-BE49-F238E27FC236}">
                  <a16:creationId xmlns:a16="http://schemas.microsoft.com/office/drawing/2014/main" id="{EDFDAAFC-EAD8-4E85-8D1B-3F690930A7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936"/>
              <a:ext cx="96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82" name="Line 26">
            <a:extLst>
              <a:ext uri="{FF2B5EF4-FFF2-40B4-BE49-F238E27FC236}">
                <a16:creationId xmlns:a16="http://schemas.microsoft.com/office/drawing/2014/main" id="{3191F30D-C6A5-4026-A761-12B5FE68C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790950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7">
            <a:extLst>
              <a:ext uri="{FF2B5EF4-FFF2-40B4-BE49-F238E27FC236}">
                <a16:creationId xmlns:a16="http://schemas.microsoft.com/office/drawing/2014/main" id="{C2B99C28-D4C3-41D2-BEBE-06F58D7C35C8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3670300"/>
            <a:ext cx="142875" cy="114300"/>
            <a:chOff x="4656" y="2310"/>
            <a:chExt cx="90" cy="72"/>
          </a:xfrm>
        </p:grpSpPr>
        <p:sp>
          <p:nvSpPr>
            <p:cNvPr id="6170" name="Line 28">
              <a:extLst>
                <a:ext uri="{FF2B5EF4-FFF2-40B4-BE49-F238E27FC236}">
                  <a16:creationId xmlns:a16="http://schemas.microsoft.com/office/drawing/2014/main" id="{411C55FF-4063-4CEE-98CC-FA48DAC8D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316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9">
              <a:extLst>
                <a:ext uri="{FF2B5EF4-FFF2-40B4-BE49-F238E27FC236}">
                  <a16:creationId xmlns:a16="http://schemas.microsoft.com/office/drawing/2014/main" id="{587EFDE4-3B76-4683-A8E1-BB05E696E2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" y="2310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86" name="Oval 30">
            <a:extLst>
              <a:ext uri="{FF2B5EF4-FFF2-40B4-BE49-F238E27FC236}">
                <a16:creationId xmlns:a16="http://schemas.microsoft.com/office/drawing/2014/main" id="{633DEF37-DCC0-4440-846E-EAB45B56F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3746500"/>
            <a:ext cx="88900" cy="889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70687" name="Object 31">
            <a:extLst>
              <a:ext uri="{FF2B5EF4-FFF2-40B4-BE49-F238E27FC236}">
                <a16:creationId xmlns:a16="http://schemas.microsoft.com/office/drawing/2014/main" id="{D041D95B-125A-43DA-A3C1-F37CDCF61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503180"/>
              </p:ext>
            </p:extLst>
          </p:nvPr>
        </p:nvGraphicFramePr>
        <p:xfrm>
          <a:off x="8058150" y="3867150"/>
          <a:ext cx="26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584" imgH="380835" progId="Equation.DSMT4">
                  <p:embed/>
                </p:oleObj>
              </mc:Choice>
              <mc:Fallback>
                <p:oleObj name="Equation" r:id="rId3" imgW="266584" imgH="380835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8150" y="3867150"/>
                        <a:ext cx="26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8" name="Oval 32">
            <a:extLst>
              <a:ext uri="{FF2B5EF4-FFF2-40B4-BE49-F238E27FC236}">
                <a16:creationId xmlns:a16="http://schemas.microsoft.com/office/drawing/2014/main" id="{3D21ADD1-0566-4C9D-B9B5-BD4679A48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3051175"/>
            <a:ext cx="1485900" cy="1485900"/>
          </a:xfrm>
          <a:prstGeom prst="ellips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0689" name="Oval 33">
            <a:extLst>
              <a:ext uri="{FF2B5EF4-FFF2-40B4-BE49-F238E27FC236}">
                <a16:creationId xmlns:a16="http://schemas.microsoft.com/office/drawing/2014/main" id="{C9A96528-E333-4744-8044-235E16FC6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1325" y="3752850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70690" name="Object 34">
            <a:extLst>
              <a:ext uri="{FF2B5EF4-FFF2-40B4-BE49-F238E27FC236}">
                <a16:creationId xmlns:a16="http://schemas.microsoft.com/office/drawing/2014/main" id="{701CAD02-33DE-4DDB-8452-42D5257E98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354115"/>
              </p:ext>
            </p:extLst>
          </p:nvPr>
        </p:nvGraphicFramePr>
        <p:xfrm>
          <a:off x="6731000" y="3810000"/>
          <a:ext cx="29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1973" imgH="380835" progId="Equation.DSMT4">
                  <p:embed/>
                </p:oleObj>
              </mc:Choice>
              <mc:Fallback>
                <p:oleObj name="Equation" r:id="rId5" imgW="291973" imgH="380835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3810000"/>
                        <a:ext cx="29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1" name="Oval 35">
            <a:extLst>
              <a:ext uri="{FF2B5EF4-FFF2-40B4-BE49-F238E27FC236}">
                <a16:creationId xmlns:a16="http://schemas.microsoft.com/office/drawing/2014/main" id="{E44A599C-8A12-486D-8FF7-EBF02E17E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952750"/>
            <a:ext cx="1657350" cy="165735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0694" name="Text Box 38">
            <a:extLst>
              <a:ext uri="{FF2B5EF4-FFF2-40B4-BE49-F238E27FC236}">
                <a16:creationId xmlns:a16="http://schemas.microsoft.com/office/drawing/2014/main" id="{AFD89015-D800-468D-8D6C-221DA5FF4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4787900"/>
            <a:ext cx="6019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NX: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vô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qua A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B .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của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ó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nằm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trung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trực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của AB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7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8" grpId="1"/>
      <p:bldP spid="70659" grpId="0" animBg="1"/>
      <p:bldP spid="70667" grpId="0"/>
      <p:bldP spid="70667" grpId="1"/>
      <p:bldP spid="70674" grpId="0" animBg="1"/>
      <p:bldP spid="70675" grpId="0"/>
      <p:bldP spid="70686" grpId="0" animBg="1"/>
      <p:bldP spid="70688" grpId="0" animBg="1"/>
      <p:bldP spid="70689" grpId="0" animBg="1"/>
      <p:bldP spid="70691" grpId="0" animBg="1"/>
      <p:bldP spid="70691" grpId="1" animBg="1"/>
      <p:bldP spid="706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9" name="Line 13">
            <a:extLst>
              <a:ext uri="{FF2B5EF4-FFF2-40B4-BE49-F238E27FC236}">
                <a16:creationId xmlns:a16="http://schemas.microsoft.com/office/drawing/2014/main" id="{5B109AD8-A108-498B-8F80-4868ED4E53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7100" y="1609725"/>
            <a:ext cx="1247775" cy="13906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750579C4-F96A-40A6-84F1-9B24D06478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009900"/>
            <a:ext cx="1752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9F6FCCB1-3EE1-4C3B-B242-4233C276E2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1619250"/>
            <a:ext cx="495300" cy="13906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7E6A997B-4A1B-417B-BCAA-20E1731973E6}"/>
              </a:ext>
            </a:extLst>
          </p:cNvPr>
          <p:cNvGrpSpPr>
            <a:grpSpLocks/>
          </p:cNvGrpSpPr>
          <p:nvPr/>
        </p:nvGrpSpPr>
        <p:grpSpPr bwMode="auto">
          <a:xfrm>
            <a:off x="7105650" y="1219200"/>
            <a:ext cx="361950" cy="450850"/>
            <a:chOff x="4356" y="720"/>
            <a:chExt cx="228" cy="284"/>
          </a:xfrm>
        </p:grpSpPr>
        <p:sp>
          <p:nvSpPr>
            <p:cNvPr id="16418" name="Oval 17">
              <a:extLst>
                <a:ext uri="{FF2B5EF4-FFF2-40B4-BE49-F238E27FC236}">
                  <a16:creationId xmlns:a16="http://schemas.microsoft.com/office/drawing/2014/main" id="{9362AEF0-FEC0-405D-8AB1-C609E4CD8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94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419" name="Text Box 18">
              <a:extLst>
                <a:ext uri="{FF2B5EF4-FFF2-40B4-BE49-F238E27FC236}">
                  <a16:creationId xmlns:a16="http://schemas.microsoft.com/office/drawing/2014/main" id="{59EBB579-39CC-4060-8875-E9AB1BDF0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6" y="720"/>
              <a:ext cx="2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BE335431-3466-42F2-9B3F-BF8F8BB6247E}"/>
              </a:ext>
            </a:extLst>
          </p:cNvPr>
          <p:cNvGrpSpPr>
            <a:grpSpLocks/>
          </p:cNvGrpSpPr>
          <p:nvPr/>
        </p:nvGrpSpPr>
        <p:grpSpPr bwMode="auto">
          <a:xfrm>
            <a:off x="6381750" y="2838450"/>
            <a:ext cx="450850" cy="396875"/>
            <a:chOff x="3480" y="1440"/>
            <a:chExt cx="284" cy="250"/>
          </a:xfrm>
        </p:grpSpPr>
        <p:sp>
          <p:nvSpPr>
            <p:cNvPr id="16416" name="Oval 20">
              <a:extLst>
                <a:ext uri="{FF2B5EF4-FFF2-40B4-BE49-F238E27FC236}">
                  <a16:creationId xmlns:a16="http://schemas.microsoft.com/office/drawing/2014/main" id="{D767C206-5105-4F79-BB17-8CDE52D5E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1524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417" name="Text Box 21">
              <a:extLst>
                <a:ext uri="{FF2B5EF4-FFF2-40B4-BE49-F238E27FC236}">
                  <a16:creationId xmlns:a16="http://schemas.microsoft.com/office/drawing/2014/main" id="{4E4AB063-60CB-44BF-BD8D-A82A573C27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1440"/>
              <a:ext cx="2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B</a:t>
              </a:r>
            </a:p>
          </p:txBody>
        </p:sp>
      </p:grpSp>
      <p:grpSp>
        <p:nvGrpSpPr>
          <p:cNvPr id="5" name="Group 22">
            <a:extLst>
              <a:ext uri="{FF2B5EF4-FFF2-40B4-BE49-F238E27FC236}">
                <a16:creationId xmlns:a16="http://schemas.microsoft.com/office/drawing/2014/main" id="{2A848C8E-9884-483F-B530-69F64D90D5BB}"/>
              </a:ext>
            </a:extLst>
          </p:cNvPr>
          <p:cNvGrpSpPr>
            <a:grpSpLocks/>
          </p:cNvGrpSpPr>
          <p:nvPr/>
        </p:nvGrpSpPr>
        <p:grpSpPr bwMode="auto">
          <a:xfrm>
            <a:off x="8496300" y="2809875"/>
            <a:ext cx="514350" cy="396875"/>
            <a:chOff x="5064" y="1392"/>
            <a:chExt cx="324" cy="250"/>
          </a:xfrm>
        </p:grpSpPr>
        <p:sp>
          <p:nvSpPr>
            <p:cNvPr id="16414" name="Oval 23">
              <a:extLst>
                <a:ext uri="{FF2B5EF4-FFF2-40B4-BE49-F238E27FC236}">
                  <a16:creationId xmlns:a16="http://schemas.microsoft.com/office/drawing/2014/main" id="{52D50139-1AEA-4E9E-8E45-4A5151B8A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148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415" name="Text Box 24">
              <a:extLst>
                <a:ext uri="{FF2B5EF4-FFF2-40B4-BE49-F238E27FC236}">
                  <a16:creationId xmlns:a16="http://schemas.microsoft.com/office/drawing/2014/main" id="{293F95FE-3CDD-4E7F-91E6-ED83413A8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2" y="1392"/>
              <a:ext cx="2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C</a:t>
              </a:r>
            </a:p>
          </p:txBody>
        </p:sp>
      </p:grpSp>
      <p:sp>
        <p:nvSpPr>
          <p:cNvPr id="14361" name="Line 25">
            <a:extLst>
              <a:ext uri="{FF2B5EF4-FFF2-40B4-BE49-F238E27FC236}">
                <a16:creationId xmlns:a16="http://schemas.microsoft.com/office/drawing/2014/main" id="{D239ED63-D442-4FEC-80E2-1D2B0E324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8575" y="2333625"/>
            <a:ext cx="0" cy="952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26">
            <a:extLst>
              <a:ext uri="{FF2B5EF4-FFF2-40B4-BE49-F238E27FC236}">
                <a16:creationId xmlns:a16="http://schemas.microsoft.com/office/drawing/2014/main" id="{9E67DDDE-C71A-460B-9160-B8ED0B141E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4275" y="2114550"/>
            <a:ext cx="609600" cy="495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8">
            <a:extLst>
              <a:ext uri="{FF2B5EF4-FFF2-40B4-BE49-F238E27FC236}">
                <a16:creationId xmlns:a16="http://schemas.microsoft.com/office/drawing/2014/main" id="{C8499A2E-3A7C-4133-8A6B-2F880AB16A73}"/>
              </a:ext>
            </a:extLst>
          </p:cNvPr>
          <p:cNvGrpSpPr>
            <a:grpSpLocks/>
          </p:cNvGrpSpPr>
          <p:nvPr/>
        </p:nvGrpSpPr>
        <p:grpSpPr bwMode="auto">
          <a:xfrm>
            <a:off x="7648575" y="2886075"/>
            <a:ext cx="123825" cy="114300"/>
            <a:chOff x="4806" y="2082"/>
            <a:chExt cx="78" cy="72"/>
          </a:xfrm>
        </p:grpSpPr>
        <p:sp>
          <p:nvSpPr>
            <p:cNvPr id="16412" name="Line 29">
              <a:extLst>
                <a:ext uri="{FF2B5EF4-FFF2-40B4-BE49-F238E27FC236}">
                  <a16:creationId xmlns:a16="http://schemas.microsoft.com/office/drawing/2014/main" id="{F21CC26F-E18A-4C76-9ACB-7E9B547C1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6" y="2082"/>
              <a:ext cx="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Line 30">
              <a:extLst>
                <a:ext uri="{FF2B5EF4-FFF2-40B4-BE49-F238E27FC236}">
                  <a16:creationId xmlns:a16="http://schemas.microsoft.com/office/drawing/2014/main" id="{BB1845A5-6C61-4253-9F2F-1097A7590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84" y="2082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8" name="Line 32">
            <a:extLst>
              <a:ext uri="{FF2B5EF4-FFF2-40B4-BE49-F238E27FC236}">
                <a16:creationId xmlns:a16="http://schemas.microsoft.com/office/drawing/2014/main" id="{A3076F33-2AC4-4CC3-BD66-8B9859D2E0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0475" y="23336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33">
            <a:extLst>
              <a:ext uri="{FF2B5EF4-FFF2-40B4-BE49-F238E27FC236}">
                <a16:creationId xmlns:a16="http://schemas.microsoft.com/office/drawing/2014/main" id="{EA2D7011-7ACF-4DE6-A2CB-710413531628}"/>
              </a:ext>
            </a:extLst>
          </p:cNvPr>
          <p:cNvGrpSpPr>
            <a:grpSpLocks/>
          </p:cNvGrpSpPr>
          <p:nvPr/>
        </p:nvGrpSpPr>
        <p:grpSpPr bwMode="auto">
          <a:xfrm>
            <a:off x="7724775" y="2235200"/>
            <a:ext cx="85725" cy="146050"/>
            <a:chOff x="4866" y="1672"/>
            <a:chExt cx="54" cy="92"/>
          </a:xfrm>
        </p:grpSpPr>
        <p:sp>
          <p:nvSpPr>
            <p:cNvPr id="16410" name="Line 34">
              <a:extLst>
                <a:ext uri="{FF2B5EF4-FFF2-40B4-BE49-F238E27FC236}">
                  <a16:creationId xmlns:a16="http://schemas.microsoft.com/office/drawing/2014/main" id="{EE791813-BC44-4C3B-AEE9-53ECD40D23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6" y="1712"/>
              <a:ext cx="44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Line 35">
              <a:extLst>
                <a:ext uri="{FF2B5EF4-FFF2-40B4-BE49-F238E27FC236}">
                  <a16:creationId xmlns:a16="http://schemas.microsoft.com/office/drawing/2014/main" id="{8E9898EE-699C-4173-9E7B-23C56C0E70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8" y="1672"/>
              <a:ext cx="5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15" name="Line 79">
            <a:extLst>
              <a:ext uri="{FF2B5EF4-FFF2-40B4-BE49-F238E27FC236}">
                <a16:creationId xmlns:a16="http://schemas.microsoft.com/office/drawing/2014/main" id="{EFAB207F-3EAE-4E8A-BEF2-0CA42FD076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43800" y="1917700"/>
            <a:ext cx="152400" cy="152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16" name="Line 80">
            <a:extLst>
              <a:ext uri="{FF2B5EF4-FFF2-40B4-BE49-F238E27FC236}">
                <a16:creationId xmlns:a16="http://schemas.microsoft.com/office/drawing/2014/main" id="{14977ABB-3BEE-4838-B0E7-36B92A967B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2514600"/>
            <a:ext cx="152400" cy="152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17" name="Line 81">
            <a:extLst>
              <a:ext uri="{FF2B5EF4-FFF2-40B4-BE49-F238E27FC236}">
                <a16:creationId xmlns:a16="http://schemas.microsoft.com/office/drawing/2014/main" id="{1C383195-31CC-43A2-A1DF-ED30BEDCB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18" name="Line 82">
            <a:extLst>
              <a:ext uri="{FF2B5EF4-FFF2-40B4-BE49-F238E27FC236}">
                <a16:creationId xmlns:a16="http://schemas.microsoft.com/office/drawing/2014/main" id="{6BD0F620-1C34-4331-AA6B-44F9289932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29" name="Text Box 93">
            <a:extLst>
              <a:ext uri="{FF2B5EF4-FFF2-40B4-BE49-F238E27FC236}">
                <a16:creationId xmlns:a16="http://schemas.microsoft.com/office/drawing/2014/main" id="{BF62B842-A20A-4C86-B5C3-4CA3D8071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2225" y="2379663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4430" name="Oval 94">
            <a:extLst>
              <a:ext uri="{FF2B5EF4-FFF2-40B4-BE49-F238E27FC236}">
                <a16:creationId xmlns:a16="http://schemas.microsoft.com/office/drawing/2014/main" id="{BE242790-E2C3-41D1-9A15-F6798AF12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425" y="24860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431" name="Oval 95">
            <a:extLst>
              <a:ext uri="{FF2B5EF4-FFF2-40B4-BE49-F238E27FC236}">
                <a16:creationId xmlns:a16="http://schemas.microsoft.com/office/drawing/2014/main" id="{8B69E7B7-1F2A-417F-80F7-090E3D0DC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0" y="1543050"/>
            <a:ext cx="1981200" cy="19812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432" name="Rectangle 96">
            <a:extLst>
              <a:ext uri="{FF2B5EF4-FFF2-40B4-BE49-F238E27FC236}">
                <a16:creationId xmlns:a16="http://schemas.microsoft.com/office/drawing/2014/main" id="{E8F810D3-393F-4CA4-B6E3-D13A60F65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43" y="927100"/>
            <a:ext cx="5448300" cy="19812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433" name="Text Box 97">
            <a:extLst>
              <a:ext uri="{FF2B5EF4-FFF2-40B4-BE49-F238E27FC236}">
                <a16:creationId xmlns:a16="http://schemas.microsoft.com/office/drawing/2014/main" id="{A1BBAE57-904C-41CF-A0B5-F6E422D2F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067" y="1242000"/>
            <a:ext cx="507365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dirty="0">
                <a:latin typeface="Times New Roman" panose="02020603050405020304" pitchFamily="18" charset="0"/>
              </a:rPr>
              <a:t>Qua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iểm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ta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vẽ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ợc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chỉ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.</a:t>
            </a:r>
          </a:p>
        </p:txBody>
      </p:sp>
      <p:sp>
        <p:nvSpPr>
          <p:cNvPr id="39" name="Text Box 2">
            <a:extLst>
              <a:ext uri="{FF2B5EF4-FFF2-40B4-BE49-F238E27FC236}">
                <a16:creationId xmlns:a16="http://schemas.microsoft.com/office/drawing/2014/main" id="{8C5A3453-D061-47CA-B0EA-FAABDDF75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3475018"/>
            <a:ext cx="5295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latin typeface="Times New Roman" panose="02020603050405020304" pitchFamily="18" charset="0"/>
              </a:rPr>
              <a:t>Chú</a:t>
            </a:r>
            <a:r>
              <a:rPr lang="en-US" altLang="en-US" sz="2800" b="1" i="1" u="sng" dirty="0">
                <a:latin typeface="Times New Roman" panose="02020603050405020304" pitchFamily="18" charset="0"/>
              </a:rPr>
              <a:t> ý: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vẽ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ợc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qua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iểm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.</a:t>
            </a:r>
          </a:p>
        </p:txBody>
      </p:sp>
      <p:sp>
        <p:nvSpPr>
          <p:cNvPr id="40" name="Line 62">
            <a:extLst>
              <a:ext uri="{FF2B5EF4-FFF2-40B4-BE49-F238E27FC236}">
                <a16:creationId xmlns:a16="http://schemas.microsoft.com/office/drawing/2014/main" id="{F0372AD0-7AE2-4C4D-9D3D-56A934489171}"/>
              </a:ext>
            </a:extLst>
          </p:cNvPr>
          <p:cNvSpPr>
            <a:spLocks noChangeShapeType="1"/>
          </p:cNvSpPr>
          <p:nvPr/>
        </p:nvSpPr>
        <p:spPr bwMode="auto">
          <a:xfrm rot="7250423">
            <a:off x="5191496" y="4098186"/>
            <a:ext cx="2609108" cy="840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64">
            <a:extLst>
              <a:ext uri="{FF2B5EF4-FFF2-40B4-BE49-F238E27FC236}">
                <a16:creationId xmlns:a16="http://schemas.microsoft.com/office/drawing/2014/main" id="{7C9F18BC-36DA-4445-9B19-C463075B4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892" y="5006003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Tam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tròn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Line 63">
            <a:extLst>
              <a:ext uri="{FF2B5EF4-FFF2-40B4-BE49-F238E27FC236}">
                <a16:creationId xmlns:a16="http://schemas.microsoft.com/office/drawing/2014/main" id="{1410B5C5-A3B9-43AF-A2B5-00577C83921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00997" y="3475017"/>
            <a:ext cx="228597" cy="19811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Text Box 65">
            <a:extLst>
              <a:ext uri="{FF2B5EF4-FFF2-40B4-BE49-F238E27FC236}">
                <a16:creationId xmlns:a16="http://schemas.microsoft.com/office/drawing/2014/main" id="{193F0BB6-F4AB-43B8-9DF8-49578B7B2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7925" y="5441950"/>
            <a:ext cx="2667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Đ</a:t>
            </a:r>
            <a:r>
              <a:rPr lang="vi-VN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ngoại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tam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5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5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9" grpId="0"/>
      <p:bldP spid="14430" grpId="0" animBg="1"/>
      <p:bldP spid="14431" grpId="0" animBg="1"/>
      <p:bldP spid="14432" grpId="0" animBg="1"/>
      <p:bldP spid="14433" grpId="0"/>
      <p:bldP spid="39" grpId="0"/>
      <p:bldP spid="41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Line 3">
            <a:extLst>
              <a:ext uri="{FF2B5EF4-FFF2-40B4-BE49-F238E27FC236}">
                <a16:creationId xmlns:a16="http://schemas.microsoft.com/office/drawing/2014/main" id="{92FE936B-5A83-4E25-A01E-15E512BD7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9850" y="3048000"/>
            <a:ext cx="108585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Oval 13">
            <a:extLst>
              <a:ext uri="{FF2B5EF4-FFF2-40B4-BE49-F238E27FC236}">
                <a16:creationId xmlns:a16="http://schemas.microsoft.com/office/drawing/2014/main" id="{38E3E258-4BE6-460D-8774-3B9CA3E4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981200"/>
            <a:ext cx="2057400" cy="20574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49136FF5-60DB-4CF5-9536-3BC1EEDEC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6175" y="3048000"/>
            <a:ext cx="990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Oval 15">
            <a:extLst>
              <a:ext uri="{FF2B5EF4-FFF2-40B4-BE49-F238E27FC236}">
                <a16:creationId xmlns:a16="http://schemas.microsoft.com/office/drawing/2014/main" id="{761B3EFC-02D7-4A36-A6F3-6F32DD6F6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3950" y="301625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376" name="Text Box 16">
            <a:extLst>
              <a:ext uri="{FF2B5EF4-FFF2-40B4-BE49-F238E27FC236}">
                <a16:creationId xmlns:a16="http://schemas.microsoft.com/office/drawing/2014/main" id="{7A95F5CE-E38F-428A-B128-C89695D86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429000"/>
            <a:ext cx="338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DB6220EC-8D4D-4A45-AF91-A9BDAF5D9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650" y="280035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76982B44-493E-496F-9E21-82495B577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7725" y="2790825"/>
            <a:ext cx="485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A’</a:t>
            </a:r>
          </a:p>
        </p:txBody>
      </p:sp>
      <p:sp>
        <p:nvSpPr>
          <p:cNvPr id="15379" name="Oval 19">
            <a:extLst>
              <a:ext uri="{FF2B5EF4-FFF2-40B4-BE49-F238E27FC236}">
                <a16:creationId xmlns:a16="http://schemas.microsoft.com/office/drawing/2014/main" id="{EDF95F3B-CC8D-4E6A-B61E-CD1A5A57D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2325" y="300672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380" name="Oval 20">
            <a:extLst>
              <a:ext uri="{FF2B5EF4-FFF2-40B4-BE49-F238E27FC236}">
                <a16:creationId xmlns:a16="http://schemas.microsoft.com/office/drawing/2014/main" id="{F64271AC-2CDA-416B-A668-E39EA8D0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100" y="3009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381" name="Line 21">
            <a:extLst>
              <a:ext uri="{FF2B5EF4-FFF2-40B4-BE49-F238E27FC236}">
                <a16:creationId xmlns:a16="http://schemas.microsoft.com/office/drawing/2014/main" id="{5BAAFE46-69F1-4BF2-8AAD-B6DC4AE31C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40550" y="2984500"/>
            <a:ext cx="63500" cy="114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>
            <a:extLst>
              <a:ext uri="{FF2B5EF4-FFF2-40B4-BE49-F238E27FC236}">
                <a16:creationId xmlns:a16="http://schemas.microsoft.com/office/drawing/2014/main" id="{B99DCD60-57CC-453D-974E-29022CED42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81950" y="2997200"/>
            <a:ext cx="63500" cy="114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3" name="Text Box 53">
            <a:extLst>
              <a:ext uri="{FF2B5EF4-FFF2-40B4-BE49-F238E27FC236}">
                <a16:creationId xmlns:a16="http://schemas.microsoft.com/office/drawing/2014/main" id="{28A3BAAE-AB19-4F3B-978E-F3C0160DD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314450"/>
            <a:ext cx="325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u="sng" dirty="0">
                <a:latin typeface="Times New Roman" panose="02020603050405020304" pitchFamily="18" charset="0"/>
              </a:rPr>
              <a:t>3. 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Tâm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u="sng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ối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xứng</a:t>
            </a:r>
            <a:endParaRPr lang="en-US" altLang="en-US" sz="2400" b="1" i="1" u="sng" dirty="0">
              <a:latin typeface="Times New Roman" panose="02020603050405020304" pitchFamily="18" charset="0"/>
            </a:endParaRPr>
          </a:p>
        </p:txBody>
      </p:sp>
      <p:sp>
        <p:nvSpPr>
          <p:cNvPr id="15414" name="Text Box 54">
            <a:extLst>
              <a:ext uri="{FF2B5EF4-FFF2-40B4-BE49-F238E27FC236}">
                <a16:creationId xmlns:a16="http://schemas.microsoft.com/office/drawing/2014/main" id="{67326D2D-96E7-4565-AD6D-73EF48419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975" y="2440941"/>
            <a:ext cx="4914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latin typeface="Times New Roman" panose="02020603050405020304" pitchFamily="18" charset="0"/>
              </a:rPr>
              <a:t>Đ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ối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xứng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của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ối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xứng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của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ó .</a:t>
            </a:r>
          </a:p>
        </p:txBody>
      </p:sp>
      <p:sp>
        <p:nvSpPr>
          <p:cNvPr id="15415" name="Rectangle 55">
            <a:extLst>
              <a:ext uri="{FF2B5EF4-FFF2-40B4-BE49-F238E27FC236}">
                <a16:creationId xmlns:a16="http://schemas.microsoft.com/office/drawing/2014/main" id="{B05269E0-69F6-4F08-BC2F-058E2AA28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" y="2235200"/>
            <a:ext cx="5276850" cy="17526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2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 animBg="1"/>
      <p:bldP spid="15375" grpId="0" animBg="1"/>
      <p:bldP spid="15376" grpId="0"/>
      <p:bldP spid="15377" grpId="0"/>
      <p:bldP spid="15378" grpId="0"/>
      <p:bldP spid="15379" grpId="0" animBg="1"/>
      <p:bldP spid="15380" grpId="0" animBg="1"/>
      <p:bldP spid="15413" grpId="0"/>
      <p:bldP spid="15414" grpId="0"/>
      <p:bldP spid="154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Line 4">
            <a:extLst>
              <a:ext uri="{FF2B5EF4-FFF2-40B4-BE49-F238E27FC236}">
                <a16:creationId xmlns:a16="http://schemas.microsoft.com/office/drawing/2014/main" id="{267D88D6-5BDE-4A13-8446-BF276AEA0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3752850"/>
            <a:ext cx="142875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EEE9B34D-1731-4E27-A2B7-E41F75945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1981200"/>
            <a:ext cx="0" cy="20764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Text Box 9">
            <a:extLst>
              <a:ext uri="{FF2B5EF4-FFF2-40B4-BE49-F238E27FC236}">
                <a16:creationId xmlns:a16="http://schemas.microsoft.com/office/drawing/2014/main" id="{08403F08-27C8-4012-B418-98C66F1C3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1333500"/>
            <a:ext cx="367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1" i="1">
              <a:latin typeface="Times New Roman" panose="02020603050405020304" pitchFamily="18" charset="0"/>
            </a:endParaRP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A58C107C-91D9-453B-B3F9-CAAB9417E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131445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u="sng" dirty="0">
                <a:latin typeface="Times New Roman" panose="02020603050405020304" pitchFamily="18" charset="0"/>
              </a:rPr>
              <a:t>4. 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Trục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u="sng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ối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latin typeface="Times New Roman" panose="02020603050405020304" pitchFamily="18" charset="0"/>
              </a:rPr>
              <a:t>xứng</a:t>
            </a:r>
            <a:r>
              <a:rPr lang="en-US" altLang="en-US" sz="2400" b="1" i="1" u="sng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9" name="Oval 15">
            <a:extLst>
              <a:ext uri="{FF2B5EF4-FFF2-40B4-BE49-F238E27FC236}">
                <a16:creationId xmlns:a16="http://schemas.microsoft.com/office/drawing/2014/main" id="{C9C1EEAC-8B31-4AAA-8698-FFB979285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981200"/>
            <a:ext cx="2057400" cy="20574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4089D4F5-554A-4AD9-A82B-653E7B899075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629025"/>
            <a:ext cx="123825" cy="123825"/>
            <a:chOff x="4704" y="2286"/>
            <a:chExt cx="78" cy="78"/>
          </a:xfrm>
        </p:grpSpPr>
        <p:sp>
          <p:nvSpPr>
            <p:cNvPr id="8248" name="Line 17">
              <a:extLst>
                <a:ext uri="{FF2B5EF4-FFF2-40B4-BE49-F238E27FC236}">
                  <a16:creationId xmlns:a16="http://schemas.microsoft.com/office/drawing/2014/main" id="{7C0E414F-A311-4BB1-B0D5-854EFF217F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2286"/>
              <a:ext cx="7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Line 18">
              <a:extLst>
                <a:ext uri="{FF2B5EF4-FFF2-40B4-BE49-F238E27FC236}">
                  <a16:creationId xmlns:a16="http://schemas.microsoft.com/office/drawing/2014/main" id="{AE19EEC6-D2F1-4257-8926-68691C96C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2" y="2286"/>
              <a:ext cx="0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2AB4345C-226F-411E-A86B-0E07B40BA8C7}"/>
              </a:ext>
            </a:extLst>
          </p:cNvPr>
          <p:cNvGrpSpPr>
            <a:grpSpLocks/>
          </p:cNvGrpSpPr>
          <p:nvPr/>
        </p:nvGrpSpPr>
        <p:grpSpPr bwMode="auto">
          <a:xfrm>
            <a:off x="6296025" y="3543300"/>
            <a:ext cx="508000" cy="396875"/>
            <a:chOff x="3966" y="2232"/>
            <a:chExt cx="320" cy="250"/>
          </a:xfrm>
        </p:grpSpPr>
        <p:sp>
          <p:nvSpPr>
            <p:cNvPr id="8246" name="Oval 20">
              <a:extLst>
                <a:ext uri="{FF2B5EF4-FFF2-40B4-BE49-F238E27FC236}">
                  <a16:creationId xmlns:a16="http://schemas.microsoft.com/office/drawing/2014/main" id="{1A38148A-92DF-48BC-92F0-BBC94E24D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233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8247" name="Text Box 21">
              <a:extLst>
                <a:ext uri="{FF2B5EF4-FFF2-40B4-BE49-F238E27FC236}">
                  <a16:creationId xmlns:a16="http://schemas.microsoft.com/office/drawing/2014/main" id="{BE84F11C-2542-4639-9028-2280524EF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6" y="2232"/>
              <a:ext cx="2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C</a:t>
              </a:r>
            </a:p>
          </p:txBody>
        </p:sp>
      </p:grpSp>
      <p:grpSp>
        <p:nvGrpSpPr>
          <p:cNvPr id="5" name="Group 22">
            <a:extLst>
              <a:ext uri="{FF2B5EF4-FFF2-40B4-BE49-F238E27FC236}">
                <a16:creationId xmlns:a16="http://schemas.microsoft.com/office/drawing/2014/main" id="{E3B4C863-EB99-4560-956A-CFDAC96C7F79}"/>
              </a:ext>
            </a:extLst>
          </p:cNvPr>
          <p:cNvGrpSpPr>
            <a:grpSpLocks/>
          </p:cNvGrpSpPr>
          <p:nvPr/>
        </p:nvGrpSpPr>
        <p:grpSpPr bwMode="auto">
          <a:xfrm>
            <a:off x="8134350" y="3524250"/>
            <a:ext cx="504825" cy="396875"/>
            <a:chOff x="5124" y="2220"/>
            <a:chExt cx="318" cy="250"/>
          </a:xfrm>
        </p:grpSpPr>
        <p:sp>
          <p:nvSpPr>
            <p:cNvPr id="8244" name="Oval 23">
              <a:extLst>
                <a:ext uri="{FF2B5EF4-FFF2-40B4-BE49-F238E27FC236}">
                  <a16:creationId xmlns:a16="http://schemas.microsoft.com/office/drawing/2014/main" id="{13C402BC-0ECE-41B2-BCB1-4B235B460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332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8245" name="Text Box 24">
              <a:extLst>
                <a:ext uri="{FF2B5EF4-FFF2-40B4-BE49-F238E27FC236}">
                  <a16:creationId xmlns:a16="http://schemas.microsoft.com/office/drawing/2014/main" id="{026EC9A9-B090-458A-BE77-146289DEB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0" y="2220"/>
              <a:ext cx="2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C’</a:t>
              </a:r>
            </a:p>
          </p:txBody>
        </p:sp>
      </p:grpSp>
      <p:sp>
        <p:nvSpPr>
          <p:cNvPr id="16409" name="Line 25">
            <a:extLst>
              <a:ext uri="{FF2B5EF4-FFF2-40B4-BE49-F238E27FC236}">
                <a16:creationId xmlns:a16="http://schemas.microsoft.com/office/drawing/2014/main" id="{114B6846-BA53-4990-A006-CB93024C6F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53275" y="3676650"/>
            <a:ext cx="666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26">
            <a:extLst>
              <a:ext uri="{FF2B5EF4-FFF2-40B4-BE49-F238E27FC236}">
                <a16:creationId xmlns:a16="http://schemas.microsoft.com/office/drawing/2014/main" id="{A71199E5-F21E-4692-815A-8FA46C6731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53350" y="3676650"/>
            <a:ext cx="666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Text Box 27">
            <a:extLst>
              <a:ext uri="{FF2B5EF4-FFF2-40B4-BE49-F238E27FC236}">
                <a16:creationId xmlns:a16="http://schemas.microsoft.com/office/drawing/2014/main" id="{137EEDCD-86D0-4E1A-A89D-8A3A322B9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628775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6412" name="Text Box 28">
            <a:extLst>
              <a:ext uri="{FF2B5EF4-FFF2-40B4-BE49-F238E27FC236}">
                <a16:creationId xmlns:a16="http://schemas.microsoft.com/office/drawing/2014/main" id="{98E60B3B-2884-4D27-B38E-01E063075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7575" y="3981450"/>
            <a:ext cx="342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6413" name="Text Box 29">
            <a:extLst>
              <a:ext uri="{FF2B5EF4-FFF2-40B4-BE49-F238E27FC236}">
                <a16:creationId xmlns:a16="http://schemas.microsoft.com/office/drawing/2014/main" id="{60743B09-6944-4AA1-AC7B-3BA705F16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4352925"/>
            <a:ext cx="1238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Hình 57</a:t>
            </a:r>
          </a:p>
        </p:txBody>
      </p:sp>
      <p:sp>
        <p:nvSpPr>
          <p:cNvPr id="16420" name="Text Box 36">
            <a:extLst>
              <a:ext uri="{FF2B5EF4-FFF2-40B4-BE49-F238E27FC236}">
                <a16:creationId xmlns:a16="http://schemas.microsoft.com/office/drawing/2014/main" id="{1F6452C5-7380-4685-9089-AA644DF83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5175" y="367665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H</a:t>
            </a:r>
          </a:p>
        </p:txBody>
      </p:sp>
      <p:graphicFrame>
        <p:nvGraphicFramePr>
          <p:cNvPr id="8194" name="Object 38">
            <a:extLst>
              <a:ext uri="{FF2B5EF4-FFF2-40B4-BE49-F238E27FC236}">
                <a16:creationId xmlns:a16="http://schemas.microsoft.com/office/drawing/2014/main" id="{BBBDCCC3-AB64-4242-8184-783A204D23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3100" y="3282950"/>
          <a:ext cx="17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646" imgH="291847" progId="Equation.DSMT4">
                  <p:embed/>
                </p:oleObj>
              </mc:Choice>
              <mc:Fallback>
                <p:oleObj name="Equation" r:id="rId2" imgW="177646" imgH="291847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282950"/>
                        <a:ext cx="17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6" name="Text Box 42">
            <a:extLst>
              <a:ext uri="{FF2B5EF4-FFF2-40B4-BE49-F238E27FC236}">
                <a16:creationId xmlns:a16="http://schemas.microsoft.com/office/drawing/2014/main" id="{64A8C97C-8133-4497-873B-973EF9ACE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7575" y="3981450"/>
            <a:ext cx="342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</a:rPr>
              <a:t>B</a:t>
            </a:r>
          </a:p>
        </p:txBody>
      </p:sp>
      <p:grpSp>
        <p:nvGrpSpPr>
          <p:cNvPr id="6" name="Group 43">
            <a:extLst>
              <a:ext uri="{FF2B5EF4-FFF2-40B4-BE49-F238E27FC236}">
                <a16:creationId xmlns:a16="http://schemas.microsoft.com/office/drawing/2014/main" id="{B0149751-7F6A-4EAC-9B7E-B12A8B30EE8B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7175"/>
            <a:ext cx="428625" cy="396875"/>
            <a:chOff x="4680" y="1770"/>
            <a:chExt cx="270" cy="250"/>
          </a:xfrm>
        </p:grpSpPr>
        <p:sp>
          <p:nvSpPr>
            <p:cNvPr id="8242" name="Oval 44">
              <a:extLst>
                <a:ext uri="{FF2B5EF4-FFF2-40B4-BE49-F238E27FC236}">
                  <a16:creationId xmlns:a16="http://schemas.microsoft.com/office/drawing/2014/main" id="{27034A9D-B8B5-4D26-B795-8A8CD0DBE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0" y="187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8243" name="Text Box 45">
              <a:extLst>
                <a:ext uri="{FF2B5EF4-FFF2-40B4-BE49-F238E27FC236}">
                  <a16:creationId xmlns:a16="http://schemas.microsoft.com/office/drawing/2014/main" id="{5BEC9C46-AC6E-4F95-B500-95423B70C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8" y="1770"/>
              <a:ext cx="2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7" name="Group 46">
            <a:extLst>
              <a:ext uri="{FF2B5EF4-FFF2-40B4-BE49-F238E27FC236}">
                <a16:creationId xmlns:a16="http://schemas.microsoft.com/office/drawing/2014/main" id="{7173EFFE-1252-497F-8351-1010D298B6AE}"/>
              </a:ext>
            </a:extLst>
          </p:cNvPr>
          <p:cNvGrpSpPr>
            <a:grpSpLocks/>
          </p:cNvGrpSpPr>
          <p:nvPr/>
        </p:nvGrpSpPr>
        <p:grpSpPr bwMode="auto">
          <a:xfrm>
            <a:off x="5965825" y="2660650"/>
            <a:ext cx="2984500" cy="676275"/>
            <a:chOff x="3758" y="1316"/>
            <a:chExt cx="1880" cy="426"/>
          </a:xfrm>
        </p:grpSpPr>
        <p:sp>
          <p:nvSpPr>
            <p:cNvPr id="8228" name="Line 47">
              <a:extLst>
                <a:ext uri="{FF2B5EF4-FFF2-40B4-BE49-F238E27FC236}">
                  <a16:creationId xmlns:a16="http://schemas.microsoft.com/office/drawing/2014/main" id="{9053EABE-3D40-4BC6-B61A-0CC2E5B46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8" y="1536"/>
              <a:ext cx="13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Text Box 48">
              <a:extLst>
                <a:ext uri="{FF2B5EF4-FFF2-40B4-BE49-F238E27FC236}">
                  <a16:creationId xmlns:a16="http://schemas.microsoft.com/office/drawing/2014/main" id="{99B09CC5-7DEB-4C33-841A-06544B611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1492"/>
              <a:ext cx="1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0</a:t>
              </a:r>
            </a:p>
          </p:txBody>
        </p:sp>
        <p:grpSp>
          <p:nvGrpSpPr>
            <p:cNvPr id="8230" name="Group 49">
              <a:extLst>
                <a:ext uri="{FF2B5EF4-FFF2-40B4-BE49-F238E27FC236}">
                  <a16:creationId xmlns:a16="http://schemas.microsoft.com/office/drawing/2014/main" id="{02C383C0-E26E-4B0A-A188-D39C61CA62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2" y="1450"/>
              <a:ext cx="78" cy="78"/>
              <a:chOff x="4704" y="2286"/>
              <a:chExt cx="78" cy="78"/>
            </a:xfrm>
          </p:grpSpPr>
          <p:sp>
            <p:nvSpPr>
              <p:cNvPr id="8240" name="Line 50">
                <a:extLst>
                  <a:ext uri="{FF2B5EF4-FFF2-40B4-BE49-F238E27FC236}">
                    <a16:creationId xmlns:a16="http://schemas.microsoft.com/office/drawing/2014/main" id="{136C075F-B22E-4C17-A20E-2934FCFAF4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4" y="2286"/>
                <a:ext cx="7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Line 51">
                <a:extLst>
                  <a:ext uri="{FF2B5EF4-FFF2-40B4-BE49-F238E27FC236}">
                    <a16:creationId xmlns:a16="http://schemas.microsoft.com/office/drawing/2014/main" id="{AC46B4EF-B3A3-4EDB-98F7-289B794B52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2" y="2286"/>
                <a:ext cx="0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31" name="Line 52">
              <a:extLst>
                <a:ext uri="{FF2B5EF4-FFF2-40B4-BE49-F238E27FC236}">
                  <a16:creationId xmlns:a16="http://schemas.microsoft.com/office/drawing/2014/main" id="{C1AB6FDD-2146-4AD2-8A94-9EBF9C1D43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2" y="1536"/>
              <a:ext cx="13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32" name="Group 53">
              <a:extLst>
                <a:ext uri="{FF2B5EF4-FFF2-40B4-BE49-F238E27FC236}">
                  <a16:creationId xmlns:a16="http://schemas.microsoft.com/office/drawing/2014/main" id="{6D85E4ED-5404-411B-BA46-EFFF48721E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20" y="1400"/>
              <a:ext cx="318" cy="250"/>
              <a:chOff x="5124" y="2220"/>
              <a:chExt cx="318" cy="250"/>
            </a:xfrm>
          </p:grpSpPr>
          <p:sp>
            <p:nvSpPr>
              <p:cNvPr id="8238" name="Oval 54">
                <a:extLst>
                  <a:ext uri="{FF2B5EF4-FFF2-40B4-BE49-F238E27FC236}">
                    <a16:creationId xmlns:a16="http://schemas.microsoft.com/office/drawing/2014/main" id="{CAB33E5D-FCD3-4E77-955A-D927F57125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4" y="2332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39" name="Text Box 55">
                <a:extLst>
                  <a:ext uri="{FF2B5EF4-FFF2-40B4-BE49-F238E27FC236}">
                    <a16:creationId xmlns:a16="http://schemas.microsoft.com/office/drawing/2014/main" id="{B2602B23-0FAC-4982-ABC2-29EDDD10FF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60" y="2220"/>
                <a:ext cx="28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i="1">
                    <a:latin typeface="Times New Roman" panose="02020603050405020304" pitchFamily="18" charset="0"/>
                  </a:rPr>
                  <a:t>C’</a:t>
                </a:r>
              </a:p>
            </p:txBody>
          </p:sp>
        </p:grpSp>
        <p:grpSp>
          <p:nvGrpSpPr>
            <p:cNvPr id="8233" name="Group 56">
              <a:extLst>
                <a:ext uri="{FF2B5EF4-FFF2-40B4-BE49-F238E27FC236}">
                  <a16:creationId xmlns:a16="http://schemas.microsoft.com/office/drawing/2014/main" id="{09E8D944-6122-45A6-8B66-AB6CCFE1D3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8" y="1400"/>
              <a:ext cx="320" cy="250"/>
              <a:chOff x="3966" y="2232"/>
              <a:chExt cx="320" cy="250"/>
            </a:xfrm>
          </p:grpSpPr>
          <p:sp>
            <p:nvSpPr>
              <p:cNvPr id="8236" name="Oval 57">
                <a:extLst>
                  <a:ext uri="{FF2B5EF4-FFF2-40B4-BE49-F238E27FC236}">
                    <a16:creationId xmlns:a16="http://schemas.microsoft.com/office/drawing/2014/main" id="{6EA23544-E7A5-4F3F-A794-020689E6DA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2338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37" name="Text Box 58">
                <a:extLst>
                  <a:ext uri="{FF2B5EF4-FFF2-40B4-BE49-F238E27FC236}">
                    <a16:creationId xmlns:a16="http://schemas.microsoft.com/office/drawing/2014/main" id="{98534D1A-EF90-4569-820F-7C95FAB4F5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6" y="2232"/>
                <a:ext cx="22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i="1">
                    <a:latin typeface="Times New Roman" panose="02020603050405020304" pitchFamily="18" charset="0"/>
                  </a:rPr>
                  <a:t>C</a:t>
                </a:r>
              </a:p>
            </p:txBody>
          </p:sp>
        </p:grpSp>
        <p:sp>
          <p:nvSpPr>
            <p:cNvPr id="8234" name="Text Box 59">
              <a:extLst>
                <a:ext uri="{FF2B5EF4-FFF2-40B4-BE49-F238E27FC236}">
                  <a16:creationId xmlns:a16="http://schemas.microsoft.com/office/drawing/2014/main" id="{FB5273D9-E8F3-4BCC-B1A0-934915A7F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4" y="1316"/>
              <a:ext cx="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H</a:t>
              </a:r>
            </a:p>
          </p:txBody>
        </p:sp>
        <p:sp>
          <p:nvSpPr>
            <p:cNvPr id="8235" name="Oval 60">
              <a:extLst>
                <a:ext uri="{FF2B5EF4-FFF2-40B4-BE49-F238E27FC236}">
                  <a16:creationId xmlns:a16="http://schemas.microsoft.com/office/drawing/2014/main" id="{087270BF-3349-405E-825F-1701B2AAD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6" y="150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61" name="Text Box 31">
            <a:extLst>
              <a:ext uri="{FF2B5EF4-FFF2-40B4-BE49-F238E27FC236}">
                <a16:creationId xmlns:a16="http://schemas.microsoft.com/office/drawing/2014/main" id="{0B9EA6A1-6FCF-4641-9164-4B85F26E2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" y="2400300"/>
            <a:ext cx="5067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latin typeface="Times New Roman" panose="02020603050405020304" pitchFamily="18" charset="0"/>
              </a:rPr>
              <a:t>Đ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trục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ối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xứng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.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Bất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kì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kính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cũng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trục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ối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xứng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của </a:t>
            </a:r>
            <a:r>
              <a:rPr lang="vi-VN" altLang="en-US" sz="24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2" name="Rectangle 32">
            <a:extLst>
              <a:ext uri="{FF2B5EF4-FFF2-40B4-BE49-F238E27FC236}">
                <a16:creationId xmlns:a16="http://schemas.microsoft.com/office/drawing/2014/main" id="{3A946B94-8ADC-4762-9398-1A93CD51D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305050"/>
            <a:ext cx="5200650" cy="177165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/>
      <p:bldP spid="16399" grpId="0" animBg="1"/>
      <p:bldP spid="16411" grpId="0"/>
      <p:bldP spid="16412" grpId="0"/>
      <p:bldP spid="16413" grpId="0"/>
      <p:bldP spid="16420" grpId="0"/>
      <p:bldP spid="16420" grpId="1"/>
      <p:bldP spid="16420" grpId="2"/>
      <p:bldP spid="16426" grpId="0"/>
      <p:bldP spid="61" grpId="0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0C3AED-BAA8-41DB-ADF7-D03E09AE2085}"/>
              </a:ext>
            </a:extLst>
          </p:cNvPr>
          <p:cNvSpPr txBox="1"/>
          <p:nvPr/>
        </p:nvSpPr>
        <p:spPr>
          <a:xfrm>
            <a:off x="647700" y="304800"/>
            <a:ext cx="7848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b="1" dirty="0"/>
              <a:t>Bài 1/99: </a:t>
            </a:r>
            <a:r>
              <a:rPr lang="vi-VN" sz="2600" dirty="0"/>
              <a:t>Cho hình chữ nhật ABCD có AB = 12cm, BC = 5cm. Chứng minh rằng 4 điểm A, B, C, D thuộc cùng một đường tròn. Tính bán kính của đường tròn đó</a:t>
            </a:r>
            <a:endParaRPr lang="en-US" sz="2600" dirty="0"/>
          </a:p>
        </p:txBody>
      </p:sp>
      <p:grpSp>
        <p:nvGrpSpPr>
          <p:cNvPr id="13" name="hchunhat">
            <a:extLst>
              <a:ext uri="{FF2B5EF4-FFF2-40B4-BE49-F238E27FC236}">
                <a16:creationId xmlns:a16="http://schemas.microsoft.com/office/drawing/2014/main" id="{10797415-71A3-47DE-A69B-12F8D68290DE}"/>
              </a:ext>
            </a:extLst>
          </p:cNvPr>
          <p:cNvGrpSpPr/>
          <p:nvPr/>
        </p:nvGrpSpPr>
        <p:grpSpPr>
          <a:xfrm>
            <a:off x="381000" y="2438400"/>
            <a:ext cx="3084537" cy="2255378"/>
            <a:chOff x="6642100" y="2476500"/>
            <a:chExt cx="3971487" cy="3242169"/>
          </a:xfrm>
        </p:grpSpPr>
        <p:sp>
          <p:nvSpPr>
            <p:cNvPr id="4" name=" ">
              <a:extLst>
                <a:ext uri="{FF2B5EF4-FFF2-40B4-BE49-F238E27FC236}">
                  <a16:creationId xmlns:a16="http://schemas.microsoft.com/office/drawing/2014/main" id="{20002FF5-292E-47FF-B944-C4E6DBAE3E45}"/>
                </a:ext>
              </a:extLst>
            </p:cNvPr>
            <p:cNvSpPr/>
            <p:nvPr/>
          </p:nvSpPr>
          <p:spPr>
            <a:xfrm>
              <a:off x="6845300" y="3048000"/>
              <a:ext cx="3556000" cy="2032000"/>
            </a:xfrm>
            <a:prstGeom prst="rect">
              <a:avLst/>
            </a:prstGeom>
            <a:noFill/>
            <a:ln w="57150" cap="flat" cmpd="sng" algn="ctr">
              <a:solidFill>
                <a:srgbClr val="002060"/>
              </a:solidFill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 ">
              <a:extLst>
                <a:ext uri="{FF2B5EF4-FFF2-40B4-BE49-F238E27FC236}">
                  <a16:creationId xmlns:a16="http://schemas.microsoft.com/office/drawing/2014/main" id="{65C9C9C6-90D5-4937-9AD6-CD9CA605664C}"/>
                </a:ext>
              </a:extLst>
            </p:cNvPr>
            <p:cNvSpPr/>
            <p:nvPr/>
          </p:nvSpPr>
          <p:spPr>
            <a:xfrm>
              <a:off x="6769100" y="2984500"/>
              <a:ext cx="127000" cy="12700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 ">
              <a:extLst>
                <a:ext uri="{FF2B5EF4-FFF2-40B4-BE49-F238E27FC236}">
                  <a16:creationId xmlns:a16="http://schemas.microsoft.com/office/drawing/2014/main" id="{C6334268-8191-4770-B585-1AF87E6E8C5C}"/>
                </a:ext>
              </a:extLst>
            </p:cNvPr>
            <p:cNvSpPr/>
            <p:nvPr/>
          </p:nvSpPr>
          <p:spPr>
            <a:xfrm>
              <a:off x="10350500" y="2984500"/>
              <a:ext cx="127000" cy="12700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 ">
              <a:extLst>
                <a:ext uri="{FF2B5EF4-FFF2-40B4-BE49-F238E27FC236}">
                  <a16:creationId xmlns:a16="http://schemas.microsoft.com/office/drawing/2014/main" id="{00163CD2-23BA-4FD9-9FE2-5F86FF2B99F7}"/>
                </a:ext>
              </a:extLst>
            </p:cNvPr>
            <p:cNvSpPr/>
            <p:nvPr/>
          </p:nvSpPr>
          <p:spPr>
            <a:xfrm>
              <a:off x="6769100" y="5016500"/>
              <a:ext cx="127000" cy="12700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 ">
              <a:extLst>
                <a:ext uri="{FF2B5EF4-FFF2-40B4-BE49-F238E27FC236}">
                  <a16:creationId xmlns:a16="http://schemas.microsoft.com/office/drawing/2014/main" id="{300B66D2-4EA2-4938-8F7E-4A27BC0F5A65}"/>
                </a:ext>
              </a:extLst>
            </p:cNvPr>
            <p:cNvSpPr/>
            <p:nvPr/>
          </p:nvSpPr>
          <p:spPr>
            <a:xfrm>
              <a:off x="10350500" y="5016500"/>
              <a:ext cx="127000" cy="12700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 ">
                  <a:extLst>
                    <a:ext uri="{FF2B5EF4-FFF2-40B4-BE49-F238E27FC236}">
                      <a16:creationId xmlns:a16="http://schemas.microsoft.com/office/drawing/2014/main" id="{D0A1CEFA-9AFD-4A27-B301-6F7DB1B1ACFA}"/>
                    </a:ext>
                  </a:extLst>
                </p:cNvPr>
                <p:cNvSpPr txBox="1"/>
                <p:nvPr/>
              </p:nvSpPr>
              <p:spPr>
                <a:xfrm>
                  <a:off x="6642100" y="2476500"/>
                  <a:ext cx="314189" cy="4001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vi-VN" sz="2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en-US" sz="26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 ">
                  <a:extLst>
                    <a:ext uri="{FF2B5EF4-FFF2-40B4-BE49-F238E27FC236}">
                      <a16:creationId xmlns:a16="http://schemas.microsoft.com/office/drawing/2014/main" id="{D0A1CEFA-9AFD-4A27-B301-6F7DB1B1ACF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2100" y="2476500"/>
                  <a:ext cx="314189" cy="400110"/>
                </a:xfrm>
                <a:prstGeom prst="rect">
                  <a:avLst/>
                </a:prstGeom>
                <a:blipFill>
                  <a:blip r:embed="rId2"/>
                  <a:stretch>
                    <a:fillRect b="-152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 ">
                  <a:extLst>
                    <a:ext uri="{FF2B5EF4-FFF2-40B4-BE49-F238E27FC236}">
                      <a16:creationId xmlns:a16="http://schemas.microsoft.com/office/drawing/2014/main" id="{BE1A6930-464A-41D4-AC90-58865D1638DF}"/>
                    </a:ext>
                  </a:extLst>
                </p:cNvPr>
                <p:cNvSpPr txBox="1"/>
                <p:nvPr/>
              </p:nvSpPr>
              <p:spPr>
                <a:xfrm>
                  <a:off x="10223500" y="2476500"/>
                  <a:ext cx="333425" cy="4001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vi-VN" sz="2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en-US" sz="26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 ">
                  <a:extLst>
                    <a:ext uri="{FF2B5EF4-FFF2-40B4-BE49-F238E27FC236}">
                      <a16:creationId xmlns:a16="http://schemas.microsoft.com/office/drawing/2014/main" id="{BE1A6930-464A-41D4-AC90-58865D1638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23500" y="2476500"/>
                  <a:ext cx="333425" cy="400110"/>
                </a:xfrm>
                <a:prstGeom prst="rect">
                  <a:avLst/>
                </a:prstGeom>
                <a:blipFill>
                  <a:blip r:embed="rId3"/>
                  <a:stretch>
                    <a:fillRect b="-152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 ">
                  <a:extLst>
                    <a:ext uri="{FF2B5EF4-FFF2-40B4-BE49-F238E27FC236}">
                      <a16:creationId xmlns:a16="http://schemas.microsoft.com/office/drawing/2014/main" id="{A0F44587-DA05-474D-9AD7-74E597C6001E}"/>
                    </a:ext>
                  </a:extLst>
                </p:cNvPr>
                <p:cNvSpPr txBox="1"/>
                <p:nvPr/>
              </p:nvSpPr>
              <p:spPr>
                <a:xfrm>
                  <a:off x="6642100" y="5143500"/>
                  <a:ext cx="441684" cy="57516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vi-VN" sz="2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en-US" sz="26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 ">
                  <a:extLst>
                    <a:ext uri="{FF2B5EF4-FFF2-40B4-BE49-F238E27FC236}">
                      <a16:creationId xmlns:a16="http://schemas.microsoft.com/office/drawing/2014/main" id="{A0F44587-DA05-474D-9AD7-74E597C600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2100" y="5143500"/>
                  <a:ext cx="441684" cy="57516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 ">
                  <a:extLst>
                    <a:ext uri="{FF2B5EF4-FFF2-40B4-BE49-F238E27FC236}">
                      <a16:creationId xmlns:a16="http://schemas.microsoft.com/office/drawing/2014/main" id="{4DFF4EFA-02D9-4D46-A514-02617C3DF436}"/>
                    </a:ext>
                  </a:extLst>
                </p:cNvPr>
                <p:cNvSpPr txBox="1"/>
                <p:nvPr/>
              </p:nvSpPr>
              <p:spPr>
                <a:xfrm>
                  <a:off x="10223501" y="5143500"/>
                  <a:ext cx="390086" cy="57516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vi-VN" sz="2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en-US" sz="26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 ">
                  <a:extLst>
                    <a:ext uri="{FF2B5EF4-FFF2-40B4-BE49-F238E27FC236}">
                      <a16:creationId xmlns:a16="http://schemas.microsoft.com/office/drawing/2014/main" id="{4DFF4EFA-02D9-4D46-A514-02617C3DF4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23501" y="5143500"/>
                  <a:ext cx="390086" cy="57516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6" name=" ">
            <a:extLst>
              <a:ext uri="{FF2B5EF4-FFF2-40B4-BE49-F238E27FC236}">
                <a16:creationId xmlns:a16="http://schemas.microsoft.com/office/drawing/2014/main" id="{DD8E5C24-EC7A-4E52-AEE1-1637F5CC486E}"/>
              </a:ext>
            </a:extLst>
          </p:cNvPr>
          <p:cNvCxnSpPr>
            <a:cxnSpLocks/>
            <a:stCxn id="5" idx="5"/>
            <a:endCxn id="8" idx="7"/>
          </p:cNvCxnSpPr>
          <p:nvPr/>
        </p:nvCxnSpPr>
        <p:spPr>
          <a:xfrm>
            <a:off x="563830" y="2867192"/>
            <a:ext cx="2781569" cy="1351068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 ">
            <a:extLst>
              <a:ext uri="{FF2B5EF4-FFF2-40B4-BE49-F238E27FC236}">
                <a16:creationId xmlns:a16="http://schemas.microsoft.com/office/drawing/2014/main" id="{794B3525-D78F-422C-BB9A-CDA070C74092}"/>
              </a:ext>
            </a:extLst>
          </p:cNvPr>
          <p:cNvCxnSpPr>
            <a:cxnSpLocks/>
            <a:stCxn id="7" idx="0"/>
            <a:endCxn id="6" idx="3"/>
          </p:cNvCxnSpPr>
          <p:nvPr/>
        </p:nvCxnSpPr>
        <p:spPr>
          <a:xfrm flipV="1">
            <a:off x="528957" y="2867192"/>
            <a:ext cx="2746695" cy="133813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 ">
            <a:extLst>
              <a:ext uri="{FF2B5EF4-FFF2-40B4-BE49-F238E27FC236}">
                <a16:creationId xmlns:a16="http://schemas.microsoft.com/office/drawing/2014/main" id="{2D6E6546-D725-4104-AA39-C8DDB5E35538}"/>
              </a:ext>
            </a:extLst>
          </p:cNvPr>
          <p:cNvGrpSpPr/>
          <p:nvPr/>
        </p:nvGrpSpPr>
        <p:grpSpPr>
          <a:xfrm>
            <a:off x="1567229" y="3453750"/>
            <a:ext cx="393700" cy="527110"/>
            <a:chOff x="4699000" y="2286000"/>
            <a:chExt cx="393700" cy="527110"/>
          </a:xfrm>
        </p:grpSpPr>
        <p:sp>
          <p:nvSpPr>
            <p:cNvPr id="22" name=" ">
              <a:extLst>
                <a:ext uri="{FF2B5EF4-FFF2-40B4-BE49-F238E27FC236}">
                  <a16:creationId xmlns:a16="http://schemas.microsoft.com/office/drawing/2014/main" id="{68E111C8-4518-46B2-867A-247CD59CBF01}"/>
                </a:ext>
              </a:extLst>
            </p:cNvPr>
            <p:cNvSpPr/>
            <p:nvPr/>
          </p:nvSpPr>
          <p:spPr>
            <a:xfrm>
              <a:off x="4953000" y="2286000"/>
              <a:ext cx="139700" cy="13970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 ">
                  <a:extLst>
                    <a:ext uri="{FF2B5EF4-FFF2-40B4-BE49-F238E27FC236}">
                      <a16:creationId xmlns:a16="http://schemas.microsoft.com/office/drawing/2014/main" id="{A2FF705E-07DF-4759-BCA0-966C904BED47}"/>
                    </a:ext>
                  </a:extLst>
                </p:cNvPr>
                <p:cNvSpPr txBox="1"/>
                <p:nvPr/>
              </p:nvSpPr>
              <p:spPr>
                <a:xfrm>
                  <a:off x="4699000" y="2413000"/>
                  <a:ext cx="336631" cy="4001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vi-VN" sz="2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oMath>
                    </m:oMathPara>
                  </a14:m>
                  <a:endParaRPr lang="en-US" sz="26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 ">
                  <a:extLst>
                    <a:ext uri="{FF2B5EF4-FFF2-40B4-BE49-F238E27FC236}">
                      <a16:creationId xmlns:a16="http://schemas.microsoft.com/office/drawing/2014/main" id="{A2FF705E-07DF-4759-BCA0-966C904BED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9000" y="2413000"/>
                  <a:ext cx="336631" cy="4001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B85BC2B-35AF-4028-8881-36D52E29A063}"/>
              </a:ext>
            </a:extLst>
          </p:cNvPr>
          <p:cNvSpPr txBox="1"/>
          <p:nvPr/>
        </p:nvSpPr>
        <p:spPr>
          <a:xfrm>
            <a:off x="4140353" y="2360789"/>
            <a:ext cx="457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Tứ giác ABCD là hình chữ nhật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Nên: OA = OB = OC = OD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Bốn điểm A, B, C, D cùng được đường tròn tâm O, bán kính OA.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FD81629-C9CB-452A-AAAA-4899F0D6E478}"/>
                  </a:ext>
                </a:extLst>
              </p:cNvPr>
              <p:cNvSpPr txBox="1"/>
              <p:nvPr/>
            </p:nvSpPr>
            <p:spPr>
              <a:xfrm>
                <a:off x="3539121" y="4218260"/>
                <a:ext cx="4597400" cy="18918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∆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𝐴𝐵𝐶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𝑣𝑢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ô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𝑛𝑔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𝑡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ạ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𝑖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𝐵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 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𝑐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ó:</m:t>
                      </m:r>
                    </m:oMath>
                  </m:oMathPara>
                </a14:m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1371600" marR="0" indent="45720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𝐶</m:t>
                          </m:r>
                        </m:e>
                        <m:sup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p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</m:t>
                      </m:r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𝐵</m:t>
                          </m:r>
                        </m:e>
                        <m:sup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p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+</m:t>
                      </m:r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𝐵</m:t>
                      </m:r>
                      <m:sSup>
                        <m:sSup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𝐶</m:t>
                          </m:r>
                        </m:e>
                        <m:sup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p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1371600" marR="0" indent="45720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latin typeface="Cambria Math" panose="02040503050406030204" pitchFamily="18" charset="0"/>
                          <a:ea typeface="Calibri" panose="020F0502020204030204" pitchFamily="34" charset="0"/>
                          <a:sym typeface="Symbol" panose="05050102010706020507" pitchFamily="18" charset="2"/>
                        </a:rPr>
                        <m:t></m:t>
                      </m:r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𝐴𝐶</m:t>
                      </m:r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=13</m:t>
                      </m:r>
                    </m:oMath>
                  </m:oMathPara>
                </a14:m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1371600" marR="0" indent="45720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latin typeface="Cambria Math" panose="02040503050406030204" pitchFamily="18" charset="0"/>
                          <a:ea typeface="Calibri" panose="020F0502020204030204" pitchFamily="34" charset="0"/>
                          <a:sym typeface="Symbol" panose="05050102010706020507" pitchFamily="18" charset="2"/>
                        </a:rPr>
                        <m:t></m:t>
                      </m:r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𝑂𝐴</m:t>
                      </m:r>
                      <m:r>
                        <a:rPr lang="nl-NL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nl-NL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den>
                      </m:f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=6.5</m:t>
                      </m:r>
                      <m:r>
                        <a:rPr lang="nl-NL" sz="2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𝑐𝑚</m:t>
                      </m:r>
                    </m:oMath>
                  </m:oMathPara>
                </a14:m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FD81629-C9CB-452A-AAAA-4899F0D6E4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121" y="4218260"/>
                <a:ext cx="4597400" cy="18918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spd="1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spd="1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2642B5EB-D915-4713-8AC0-85E797275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" y="381000"/>
            <a:ext cx="85693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3/100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Chứng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minh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lí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endParaRPr lang="en-US" altLang="en-US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Tâm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tròn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ngoại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của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huyền</a:t>
            </a:r>
            <a:endParaRPr lang="en-US" altLang="en-US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Nếu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kính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của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tròn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ngoại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vuông</a:t>
            </a:r>
            <a:endParaRPr lang="en-US" altLang="en-US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D71371BD-C014-4E76-ACC8-377C11BC1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" y="4430713"/>
            <a:ext cx="42481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tính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tuyến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của tam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chứng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minh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    OA = OB = OC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9E63715F-1581-4AE3-8086-61F797C4D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471988"/>
            <a:ext cx="4067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Chứng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minh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ABC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tuyến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OA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nữa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BC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suy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ra tam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ABC </a:t>
            </a:r>
            <a:r>
              <a:rPr lang="en-US" altLang="en-US" sz="20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56C596BC-DAE9-4BC6-84B3-AA02974FD2C2}"/>
              </a:ext>
            </a:extLst>
          </p:cNvPr>
          <p:cNvGrpSpPr>
            <a:grpSpLocks/>
          </p:cNvGrpSpPr>
          <p:nvPr/>
        </p:nvGrpSpPr>
        <p:grpSpPr bwMode="auto">
          <a:xfrm>
            <a:off x="4844098" y="2181225"/>
            <a:ext cx="2692400" cy="2320925"/>
            <a:chOff x="3061" y="1968"/>
            <a:chExt cx="1696" cy="1462"/>
          </a:xfrm>
        </p:grpSpPr>
        <p:pic>
          <p:nvPicPr>
            <p:cNvPr id="23563" name="Picture 6">
              <a:extLst>
                <a:ext uri="{FF2B5EF4-FFF2-40B4-BE49-F238E27FC236}">
                  <a16:creationId xmlns:a16="http://schemas.microsoft.com/office/drawing/2014/main" id="{36DD4CF9-643A-4AF4-94F3-EE920BEDE4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1" y="1968"/>
              <a:ext cx="1696" cy="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4" name="Line 7">
              <a:extLst>
                <a:ext uri="{FF2B5EF4-FFF2-40B4-BE49-F238E27FC236}">
                  <a16:creationId xmlns:a16="http://schemas.microsoft.com/office/drawing/2014/main" id="{FF85D2B5-4DBB-47B9-AD12-84814BBA2C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6" y="270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8">
              <a:extLst>
                <a:ext uri="{FF2B5EF4-FFF2-40B4-BE49-F238E27FC236}">
                  <a16:creationId xmlns:a16="http://schemas.microsoft.com/office/drawing/2014/main" id="{24281F51-8524-4DA9-B6AB-1957C9F4F9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5" y="2692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9">
              <a:extLst>
                <a:ext uri="{FF2B5EF4-FFF2-40B4-BE49-F238E27FC236}">
                  <a16:creationId xmlns:a16="http://schemas.microsoft.com/office/drawing/2014/main" id="{1666E088-1F13-48AD-B203-9CC1E8C6569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015708">
              <a:off x="3787" y="2478"/>
              <a:ext cx="1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ECBEAC8C-673A-4A0E-BCFF-E36A8767E02F}"/>
              </a:ext>
            </a:extLst>
          </p:cNvPr>
          <p:cNvGrpSpPr>
            <a:grpSpLocks/>
          </p:cNvGrpSpPr>
          <p:nvPr/>
        </p:nvGrpSpPr>
        <p:grpSpPr bwMode="auto">
          <a:xfrm>
            <a:off x="308610" y="2468563"/>
            <a:ext cx="3384550" cy="2028825"/>
            <a:chOff x="204" y="2149"/>
            <a:chExt cx="2132" cy="1278"/>
          </a:xfrm>
        </p:grpSpPr>
        <p:pic>
          <p:nvPicPr>
            <p:cNvPr id="23561" name="Picture 11">
              <a:extLst>
                <a:ext uri="{FF2B5EF4-FFF2-40B4-BE49-F238E27FC236}">
                  <a16:creationId xmlns:a16="http://schemas.microsoft.com/office/drawing/2014/main" id="{2ADCEB49-75BB-4278-BD54-6A18229AAA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2149"/>
              <a:ext cx="2132" cy="1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2" name="Rectangle 12">
              <a:extLst>
                <a:ext uri="{FF2B5EF4-FFF2-40B4-BE49-F238E27FC236}">
                  <a16:creationId xmlns:a16="http://schemas.microsoft.com/office/drawing/2014/main" id="{EAEA1237-ADDD-4B64-8A79-0209BC76D2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464816">
              <a:off x="940" y="2456"/>
              <a:ext cx="90" cy="9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4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build="allAtOnce"/>
      <p:bldP spid="74755" grpId="0"/>
      <p:bldP spid="7475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p939[1]">
  <a:themeElements>
    <a:clrScheme name="tp939[1]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tp939[1]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tp939[1]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939[1]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939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939[1]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939[1]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939[1]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1005</Words>
  <Application>Microsoft Office PowerPoint</Application>
  <PresentationFormat>On-screen Show (4:3)</PresentationFormat>
  <Paragraphs>130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.VnTime</vt:lpstr>
      <vt:lpstr>.VnTimeH</vt:lpstr>
      <vt:lpstr>Arial</vt:lpstr>
      <vt:lpstr>Cambria Math</vt:lpstr>
      <vt:lpstr>Garamond</vt:lpstr>
      <vt:lpstr>Times New Roman</vt:lpstr>
      <vt:lpstr>Default Design</vt:lpstr>
      <vt:lpstr>tp939[1]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phung nguyen</cp:lastModifiedBy>
  <cp:revision>59</cp:revision>
  <dcterms:created xsi:type="dcterms:W3CDTF">2009-10-23T00:05:43Z</dcterms:created>
  <dcterms:modified xsi:type="dcterms:W3CDTF">2022-11-22T09:17:22Z</dcterms:modified>
</cp:coreProperties>
</file>