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323" r:id="rId2"/>
    <p:sldId id="326" r:id="rId3"/>
    <p:sldId id="308" r:id="rId4"/>
    <p:sldId id="324" r:id="rId5"/>
    <p:sldId id="327" r:id="rId6"/>
    <p:sldId id="328" r:id="rId7"/>
    <p:sldId id="329" r:id="rId8"/>
    <p:sldId id="330" r:id="rId9"/>
    <p:sldId id="331" r:id="rId10"/>
    <p:sldId id="332" r:id="rId11"/>
    <p:sldId id="333" r:id="rId12"/>
    <p:sldId id="334" r:id="rId13"/>
    <p:sldId id="336" r:id="rId14"/>
    <p:sldId id="335"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6600FF"/>
    <a:srgbClr val="0000FF"/>
    <a:srgbClr val="75C36F"/>
    <a:srgbClr val="FFFF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p:cViewPr varScale="1">
        <p:scale>
          <a:sx n="90" d="100"/>
          <a:sy n="90" d="100"/>
        </p:scale>
        <p:origin x="14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D62A0666-FB22-426B-94F8-077869593F96}" type="datetimeFigureOut">
              <a:rPr lang="en-US"/>
              <a:t>11/4/2022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pPr>
              <a:defRPr/>
            </a:pPr>
            <a:fld id="{BB39506E-5890-4C17-B82C-9446B838FFCC}" type="slidenum">
              <a:rPr lang="en-US"/>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0EDC78EB-6CF0-4052-847B-22DFB1F0933A}" type="datetimeFigureOut">
              <a:rPr lang="en-US"/>
              <a:t>11/4/2022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8006146-9EB5-4DB8-8687-485F5C812549}" type="slidenum">
              <a:rPr lang="en-US"/>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7FFD1E3-6F24-4817-8A0C-396F0A32B281}" type="datetimeFigureOut">
              <a:rPr lang="en-US"/>
              <a:t>11/4/2022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BA6C02-B9B9-48E7-A79A-824E5240B641}"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C463EEA-8F92-4D4B-B7EF-47ADBF1DE098}" type="datetimeFigureOut">
              <a:rPr lang="en-US"/>
              <a:t>11/4/2022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8C0ABAD-B841-41B0-A89F-AC5296BB187F}"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F020D4-0836-402E-B091-CE94C4ED648E}" type="datetimeFigureOut">
              <a:rPr lang="en-US"/>
              <a:t>11/4/2022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B55361-3C9A-405C-B207-40FA84A2652A}"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96BD869-D732-41C2-BA60-2C8A6F69923A}" type="datetimeFigureOut">
              <a:rPr lang="en-US"/>
              <a:t>11/4/2022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D8F9F6-C2AE-4ADD-BDAD-013D6D41754D}"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253340C-3F59-4933-965E-6491FA26385A}" type="datetimeFigureOut">
              <a:rPr lang="en-US"/>
              <a:t>11/4/2022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C9CE7AA-E03E-4C43-B16E-776010C0DC17}"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6D55A88F-89C4-4EF6-BA09-D0D14B04394D}" type="datetimeFigureOut">
              <a:rPr lang="en-US"/>
              <a:t>11/4/2022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2BD8D38-C7B8-4677-BADF-CFCBECFF431D}"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4685487-E85E-4539-B897-6C63022560EF}" type="datetimeFigureOut">
              <a:rPr lang="en-US"/>
              <a:t>11/4/2022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8599C1-6F77-4BEE-9273-2829E4C96781}"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D56B5E9-4446-460A-828A-5FE7E118A73E}" type="datetimeFigureOut">
              <a:rPr lang="en-US"/>
              <a:t>11/4/2022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1D0C63D-FA66-4734-99F1-AC7F352D21DC}"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612F0A2-3A43-4934-A185-74939C14B300}" type="datetimeFigureOut">
              <a:rPr lang="en-US"/>
              <a:t>11/4/2022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546B673-DB83-4DDB-B648-16EA7416831A}"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FEF34D3-A1C1-47BE-B966-F0146C9CADFE}" type="datetimeFigureOut">
              <a:rPr lang="en-US"/>
              <a:t>11/4/2022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CA8728F-F79E-4AE6-A6E6-99CF69FA5E97}"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5946F64-080E-4D4A-BC8F-F5FD4CA0ED74}" type="datetimeFigureOut">
              <a:rPr lang="en-US"/>
              <a:t>11/4/2022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3B82814-FB86-4E42-A242-93822B1C78CD}" type="slidenum">
              <a:rPr lang="en-US"/>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a:stretch>
            <a:fillRect/>
          </a:stretch>
        </p:blipFill>
        <p:spPr bwMode="auto">
          <a:xfrm>
            <a:off x="1790700" y="22225"/>
            <a:ext cx="990600" cy="11461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286000" y="0"/>
            <a:ext cx="5299669" cy="1015663"/>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6000" b="1" spc="50" dirty="0">
                <a:ln w="11430"/>
                <a:solidFill>
                  <a:srgbClr val="FF0000"/>
                </a:solidFill>
                <a:effectLst>
                  <a:outerShdw blurRad="76200" dist="50800" dir="5400000" algn="tl" rotWithShape="0">
                    <a:srgbClr val="000000">
                      <a:alpha val="65000"/>
                    </a:srgbClr>
                  </a:outerShdw>
                </a:effectLst>
              </a:rPr>
              <a:t>KHỞI ĐỘNG</a:t>
            </a:r>
          </a:p>
        </p:txBody>
      </p:sp>
      <p:sp>
        <p:nvSpPr>
          <p:cNvPr id="14" name="Rectangle 8"/>
          <p:cNvSpPr>
            <a:spLocks noChangeArrowheads="1"/>
          </p:cNvSpPr>
          <p:nvPr/>
        </p:nvSpPr>
        <p:spPr bwMode="auto">
          <a:xfrm>
            <a:off x="49213" y="1189038"/>
            <a:ext cx="8305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p>
            <a:pPr algn="just"/>
            <a:r>
              <a:rPr lang="en-US" altLang="en-US" sz="2400" b="1">
                <a:solidFill>
                  <a:srgbClr val="000000"/>
                </a:solidFill>
                <a:latin typeface="Times New Roman" panose="02020603050405020304" pitchFamily="18" charset="0"/>
                <a:cs typeface="Times New Roman" panose="02020603050405020304" pitchFamily="18" charset="0"/>
              </a:rPr>
              <a:t>Lớp 6A có 36 học sinh. Trong một tiết mục đồng diễn thể dục, lớp xếp thành đội hình gồm những hàng đều nhau. Hãy hoàn thành bảng sau để tìm cách mà lớp có thể xếp đội hình:</a:t>
            </a:r>
          </a:p>
        </p:txBody>
      </p:sp>
      <p:graphicFrame>
        <p:nvGraphicFramePr>
          <p:cNvPr id="3" name="Table 2"/>
          <p:cNvGraphicFramePr>
            <a:graphicFrameLocks noGrp="1"/>
          </p:cNvGraphicFramePr>
          <p:nvPr/>
        </p:nvGraphicFramePr>
        <p:xfrm>
          <a:off x="277813" y="2405063"/>
          <a:ext cx="8637588" cy="2047959"/>
        </p:xfrm>
        <a:graphic>
          <a:graphicData uri="http://schemas.openxmlformats.org/drawingml/2006/table">
            <a:tbl>
              <a:tblPr firstRow="1" bandRow="1">
                <a:tableStyleId>{5C22544A-7EE6-4342-B048-85BDC9FD1C3A}</a:tableStyleId>
              </a:tblPr>
              <a:tblGrid>
                <a:gridCol w="2879196">
                  <a:extLst>
                    <a:ext uri="{9D8B030D-6E8A-4147-A177-3AD203B41FA5}">
                      <a16:colId xmlns:a16="http://schemas.microsoft.com/office/drawing/2014/main" val="20000"/>
                    </a:ext>
                  </a:extLst>
                </a:gridCol>
                <a:gridCol w="2176992">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676485">
                <a:tc>
                  <a:txBody>
                    <a:bodyPr/>
                    <a:lstStyle/>
                    <a:p>
                      <a:pPr algn="ctr"/>
                      <a:r>
                        <a:rPr lang="en-US" sz="2400" b="1" dirty="0" err="1">
                          <a:solidFill>
                            <a:srgbClr val="FFFF00"/>
                          </a:solidFill>
                          <a:latin typeface="Times New Roman" panose="02020603050405020304" pitchFamily="18" charset="0"/>
                          <a:cs typeface="Times New Roman" panose="02020603050405020304" pitchFamily="18" charset="0"/>
                        </a:rPr>
                        <a:t>Cách</a:t>
                      </a:r>
                      <a:r>
                        <a:rPr lang="en-US" sz="2400" b="1" baseline="0" dirty="0">
                          <a:solidFill>
                            <a:srgbClr val="FFFF00"/>
                          </a:solidFill>
                          <a:latin typeface="Times New Roman" panose="02020603050405020304" pitchFamily="18" charset="0"/>
                          <a:cs typeface="Times New Roman" panose="02020603050405020304" pitchFamily="18" charset="0"/>
                        </a:rPr>
                        <a:t> </a:t>
                      </a:r>
                      <a:r>
                        <a:rPr lang="en-US" sz="2400" b="1" baseline="0" dirty="0" err="1">
                          <a:solidFill>
                            <a:srgbClr val="FFFF00"/>
                          </a:solidFill>
                          <a:latin typeface="Times New Roman" panose="02020603050405020304" pitchFamily="18" charset="0"/>
                          <a:cs typeface="Times New Roman" panose="02020603050405020304" pitchFamily="18" charset="0"/>
                        </a:rPr>
                        <a:t>xếp</a:t>
                      </a:r>
                      <a:endParaRPr lang="en-US" sz="2400" b="1" dirty="0">
                        <a:solidFill>
                          <a:srgbClr val="FFFF00"/>
                        </a:solidFill>
                        <a:latin typeface="Times New Roman" panose="02020603050405020304" pitchFamily="18" charset="0"/>
                        <a:cs typeface="Times New Roman" panose="02020603050405020304" pitchFamily="18" charset="0"/>
                      </a:endParaRPr>
                    </a:p>
                  </a:txBody>
                  <a:tcPr marT="45699" marB="45699"/>
                </a:tc>
                <a:tc>
                  <a:txBody>
                    <a:bodyPr/>
                    <a:lstStyle/>
                    <a:p>
                      <a:pPr algn="ctr"/>
                      <a:r>
                        <a:rPr lang="en-US" sz="2400" b="1" dirty="0" err="1">
                          <a:solidFill>
                            <a:srgbClr val="FFFF00"/>
                          </a:solidFill>
                          <a:latin typeface="Times New Roman" panose="02020603050405020304" pitchFamily="18" charset="0"/>
                          <a:cs typeface="Times New Roman" panose="02020603050405020304" pitchFamily="18" charset="0"/>
                        </a:rPr>
                        <a:t>Số</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hàng</a:t>
                      </a:r>
                      <a:endParaRPr lang="en-US" sz="2400" b="1" dirty="0">
                        <a:solidFill>
                          <a:srgbClr val="FFFF00"/>
                        </a:solidFill>
                        <a:latin typeface="Times New Roman" panose="02020603050405020304" pitchFamily="18" charset="0"/>
                        <a:cs typeface="Times New Roman" panose="02020603050405020304" pitchFamily="18" charset="0"/>
                      </a:endParaRPr>
                    </a:p>
                  </a:txBody>
                  <a:tcPr marT="45699" marB="45699"/>
                </a:tc>
                <a:tc>
                  <a:txBody>
                    <a:bodyPr/>
                    <a:lstStyle/>
                    <a:p>
                      <a:pPr algn="ctr"/>
                      <a:r>
                        <a:rPr lang="en-US" sz="2400" b="1" dirty="0" err="1">
                          <a:solidFill>
                            <a:srgbClr val="FFFF00"/>
                          </a:solidFill>
                          <a:latin typeface="Times New Roman" panose="02020603050405020304" pitchFamily="18" charset="0"/>
                          <a:cs typeface="Times New Roman" panose="02020603050405020304" pitchFamily="18" charset="0"/>
                        </a:rPr>
                        <a:t>Số</a:t>
                      </a:r>
                      <a:r>
                        <a:rPr lang="en-US" sz="2400" b="1" dirty="0">
                          <a:solidFill>
                            <a:srgbClr val="FFFF00"/>
                          </a:solidFill>
                          <a:latin typeface="Times New Roman" panose="02020603050405020304" pitchFamily="18" charset="0"/>
                          <a:cs typeface="Times New Roman" panose="02020603050405020304" pitchFamily="18" charset="0"/>
                        </a:rPr>
                        <a:t> HS </a:t>
                      </a:r>
                      <a:r>
                        <a:rPr lang="en-US" sz="2400" b="1" dirty="0" err="1">
                          <a:solidFill>
                            <a:srgbClr val="FFFF00"/>
                          </a:solidFill>
                          <a:latin typeface="Times New Roman" panose="02020603050405020304" pitchFamily="18" charset="0"/>
                          <a:cs typeface="Times New Roman" panose="02020603050405020304" pitchFamily="18" charset="0"/>
                        </a:rPr>
                        <a:t>trong</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một</a:t>
                      </a:r>
                      <a:r>
                        <a:rPr lang="en-US" sz="2400" b="1" baseline="0" dirty="0">
                          <a:solidFill>
                            <a:srgbClr val="FFFF00"/>
                          </a:solidFill>
                          <a:latin typeface="Times New Roman" panose="02020603050405020304" pitchFamily="18" charset="0"/>
                          <a:cs typeface="Times New Roman" panose="02020603050405020304" pitchFamily="18" charset="0"/>
                        </a:rPr>
                        <a:t> </a:t>
                      </a:r>
                      <a:r>
                        <a:rPr lang="en-US" sz="2400" b="1" baseline="0" dirty="0" err="1">
                          <a:solidFill>
                            <a:srgbClr val="FFFF00"/>
                          </a:solidFill>
                          <a:latin typeface="Times New Roman" panose="02020603050405020304" pitchFamily="18" charset="0"/>
                          <a:cs typeface="Times New Roman" panose="02020603050405020304" pitchFamily="18" charset="0"/>
                        </a:rPr>
                        <a:t>hàng</a:t>
                      </a:r>
                      <a:endParaRPr lang="en-US" sz="2400" b="1" dirty="0">
                        <a:solidFill>
                          <a:srgbClr val="FFFF00"/>
                        </a:solidFill>
                        <a:latin typeface="Times New Roman" panose="02020603050405020304" pitchFamily="18" charset="0"/>
                        <a:cs typeface="Times New Roman" panose="02020603050405020304" pitchFamily="18" charset="0"/>
                      </a:endParaRPr>
                    </a:p>
                  </a:txBody>
                  <a:tcPr marT="45699" marB="45699"/>
                </a:tc>
                <a:extLst>
                  <a:ext uri="{0D108BD9-81ED-4DB2-BD59-A6C34878D82A}">
                    <a16:rowId xmlns:a16="http://schemas.microsoft.com/office/drawing/2014/main" val="10000"/>
                  </a:ext>
                </a:extLst>
              </a:tr>
              <a:tr h="457130">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nhất</a:t>
                      </a:r>
                      <a:endParaRPr lang="en-US" sz="2400" b="1" dirty="0">
                        <a:latin typeface="Times New Roman" panose="02020603050405020304" pitchFamily="18" charset="0"/>
                        <a:cs typeface="Times New Roman" panose="02020603050405020304" pitchFamily="18" charset="0"/>
                      </a:endParaRPr>
                    </a:p>
                  </a:txBody>
                  <a:tcPr marT="45699" marB="45699"/>
                </a:tc>
                <a:tc>
                  <a:txBody>
                    <a:bodyPr/>
                    <a:lstStyle/>
                    <a:p>
                      <a:pPr algn="ctr"/>
                      <a:r>
                        <a:rPr lang="en-US" sz="2400" b="1" dirty="0">
                          <a:latin typeface="Times New Roman" panose="02020603050405020304" pitchFamily="18" charset="0"/>
                          <a:cs typeface="Times New Roman" panose="02020603050405020304" pitchFamily="18" charset="0"/>
                        </a:rPr>
                        <a:t>1</a:t>
                      </a:r>
                    </a:p>
                  </a:txBody>
                  <a:tcPr marT="45699" marB="45699"/>
                </a:tc>
                <a:tc>
                  <a:txBody>
                    <a:bodyPr/>
                    <a:lstStyle/>
                    <a:p>
                      <a:pPr algn="ctr"/>
                      <a:r>
                        <a:rPr lang="en-US" sz="2400" b="1" dirty="0">
                          <a:latin typeface="Times New Roman" panose="02020603050405020304" pitchFamily="18" charset="0"/>
                          <a:cs typeface="Times New Roman" panose="02020603050405020304" pitchFamily="18" charset="0"/>
                        </a:rPr>
                        <a:t>36</a:t>
                      </a:r>
                    </a:p>
                  </a:txBody>
                  <a:tcPr marT="45699" marB="45699"/>
                </a:tc>
                <a:extLst>
                  <a:ext uri="{0D108BD9-81ED-4DB2-BD59-A6C34878D82A}">
                    <a16:rowId xmlns:a16="http://schemas.microsoft.com/office/drawing/2014/main" val="10001"/>
                  </a:ext>
                </a:extLst>
              </a:tr>
              <a:tr h="457130">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hai</a:t>
                      </a:r>
                      <a:endParaRPr lang="en-US" sz="2400" b="1" dirty="0">
                        <a:latin typeface="Times New Roman" panose="02020603050405020304" pitchFamily="18" charset="0"/>
                        <a:cs typeface="Times New Roman" panose="02020603050405020304" pitchFamily="18" charset="0"/>
                      </a:endParaRPr>
                    </a:p>
                  </a:txBody>
                  <a:tcPr marT="45699" marB="45699"/>
                </a:tc>
                <a:tc>
                  <a:txBody>
                    <a:bodyPr/>
                    <a:lstStyle/>
                    <a:p>
                      <a:pPr algn="ctr"/>
                      <a:r>
                        <a:rPr lang="en-US" sz="2400" b="1" dirty="0">
                          <a:latin typeface="Times New Roman" panose="02020603050405020304" pitchFamily="18" charset="0"/>
                          <a:cs typeface="Times New Roman" panose="02020603050405020304" pitchFamily="18" charset="0"/>
                        </a:rPr>
                        <a:t>2</a:t>
                      </a:r>
                    </a:p>
                  </a:txBody>
                  <a:tcPr marT="45699" marB="45699"/>
                </a:tc>
                <a:tc>
                  <a:txBody>
                    <a:bodyPr/>
                    <a:lstStyle/>
                    <a:p>
                      <a:pPr algn="ctr"/>
                      <a:r>
                        <a:rPr lang="en-US" sz="2400" b="1" dirty="0">
                          <a:latin typeface="Times New Roman" panose="02020603050405020304" pitchFamily="18" charset="0"/>
                          <a:cs typeface="Times New Roman" panose="02020603050405020304" pitchFamily="18" charset="0"/>
                        </a:rPr>
                        <a:t>18</a:t>
                      </a:r>
                    </a:p>
                  </a:txBody>
                  <a:tcPr marT="45699" marB="45699"/>
                </a:tc>
                <a:extLst>
                  <a:ext uri="{0D108BD9-81ED-4DB2-BD59-A6C34878D82A}">
                    <a16:rowId xmlns:a16="http://schemas.microsoft.com/office/drawing/2014/main" val="10002"/>
                  </a:ext>
                </a:extLst>
              </a:tr>
              <a:tr h="457130">
                <a:tc>
                  <a:txBody>
                    <a:bodyPr/>
                    <a:lstStyle/>
                    <a:p>
                      <a:pPr algn="ctr"/>
                      <a:r>
                        <a:rPr lang="en-US" sz="2400" b="1" dirty="0">
                          <a:latin typeface="Times New Roman" panose="02020603050405020304" pitchFamily="18" charset="0"/>
                          <a:cs typeface="Times New Roman" panose="02020603050405020304" pitchFamily="18" charset="0"/>
                        </a:rPr>
                        <a:t>…</a:t>
                      </a:r>
                    </a:p>
                  </a:txBody>
                  <a:tcPr marT="45699" marB="45699"/>
                </a:tc>
                <a:tc>
                  <a:txBody>
                    <a:bodyPr/>
                    <a:lstStyle/>
                    <a:p>
                      <a:pPr algn="ctr"/>
                      <a:r>
                        <a:rPr lang="en-US" sz="2400" b="1" dirty="0">
                          <a:latin typeface="Times New Roman" panose="02020603050405020304" pitchFamily="18" charset="0"/>
                          <a:cs typeface="Times New Roman" panose="02020603050405020304" pitchFamily="18" charset="0"/>
                        </a:rPr>
                        <a:t>…</a:t>
                      </a:r>
                    </a:p>
                  </a:txBody>
                  <a:tcPr marT="45699" marB="45699"/>
                </a:tc>
                <a:tc>
                  <a:txBody>
                    <a:bodyPr/>
                    <a:lstStyle/>
                    <a:p>
                      <a:pPr algn="ctr"/>
                      <a:r>
                        <a:rPr lang="en-US" sz="2400" b="1" dirty="0">
                          <a:latin typeface="Times New Roman" panose="02020603050405020304" pitchFamily="18" charset="0"/>
                          <a:cs typeface="Times New Roman" panose="02020603050405020304" pitchFamily="18" charset="0"/>
                        </a:rPr>
                        <a:t>…</a:t>
                      </a:r>
                    </a:p>
                  </a:txBody>
                  <a:tcPr marT="45699" marB="45699"/>
                </a:tc>
                <a:extLst>
                  <a:ext uri="{0D108BD9-81ED-4DB2-BD59-A6C34878D82A}">
                    <a16:rowId xmlns:a16="http://schemas.microsoft.com/office/drawing/2014/main" val="10003"/>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FF0000"/>
                </a:solidFill>
                <a:latin typeface="Times New Roman" panose="02020603050405020304" pitchFamily="18" charset="0"/>
                <a:cs typeface="Times New Roman" panose="02020603050405020304" pitchFamily="18" charset="0"/>
              </a:rPr>
              <a:t>3. Cách tìm bội</a:t>
            </a:r>
          </a:p>
        </p:txBody>
      </p:sp>
      <p:sp>
        <p:nvSpPr>
          <p:cNvPr id="12291"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sp>
        <p:nvSpPr>
          <p:cNvPr id="20" name="TextBox 45"/>
          <p:cNvSpPr txBox="1">
            <a:spLocks noChangeArrowheads="1"/>
          </p:cNvSpPr>
          <p:nvPr/>
        </p:nvSpPr>
        <p:spPr bwMode="auto">
          <a:xfrm>
            <a:off x="196850" y="1066800"/>
            <a:ext cx="27432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50000"/>
              </a:lnSpc>
            </a:pPr>
            <a:r>
              <a:rPr lang="en-US" altLang="en-US" sz="2800" b="1">
                <a:latin typeface="Times New Roman" panose="02020603050405020304" pitchFamily="18" charset="0"/>
                <a:cs typeface="Times New Roman" panose="02020603050405020304" pitchFamily="18" charset="0"/>
              </a:rPr>
              <a:t>Cách tìm B(a):</a:t>
            </a:r>
          </a:p>
        </p:txBody>
      </p:sp>
      <p:sp>
        <p:nvSpPr>
          <p:cNvPr id="10" name="TextBox 45"/>
          <p:cNvSpPr txBox="1">
            <a:spLocks noChangeArrowheads="1"/>
          </p:cNvSpPr>
          <p:nvPr/>
        </p:nvSpPr>
        <p:spPr bwMode="auto">
          <a:xfrm>
            <a:off x="9525" y="1795463"/>
            <a:ext cx="8915400" cy="1384300"/>
          </a:xfrm>
          <a:prstGeom prst="rect">
            <a:avLst/>
          </a:prstGeom>
          <a:solidFill>
            <a:schemeClr val="tx2">
              <a:lumMod val="20000"/>
              <a:lumOff val="80000"/>
            </a:schemeClr>
          </a:solidFill>
          <a:ln w="9525">
            <a:solidFill>
              <a:srgbClr val="000000"/>
            </a:solidFill>
            <a:miter lim="800000"/>
          </a:ln>
        </p:spPr>
        <p:txBody>
          <a:bodyPr>
            <a:spAutoFit/>
          </a:bodyPr>
          <a:lstStyle>
            <a:lvl1pPr>
              <a:defRPr sz="3200">
                <a:solidFill>
                  <a:schemeClr val="tx1"/>
                </a:solidFill>
                <a:latin typeface="Arial" panose="020B0604020202020204" pitchFamily="34" charset="0"/>
                <a:cs typeface="Arial" panose="020B0604020202020204" pitchFamily="34" charset="0"/>
              </a:defRPr>
            </a:lvl1pPr>
            <a:lvl2pPr>
              <a:defRPr sz="2800">
                <a:solidFill>
                  <a:schemeClr val="tx1"/>
                </a:solidFill>
                <a:latin typeface="Arial" panose="020B0604020202020204" pitchFamily="34" charset="0"/>
                <a:cs typeface="Arial" panose="020B0604020202020204" pitchFamily="34" charset="0"/>
              </a:defRPr>
            </a:lvl2pPr>
            <a:lvl3pPr>
              <a:defRPr sz="2400">
                <a:solidFill>
                  <a:schemeClr val="tx1"/>
                </a:solidFill>
                <a:latin typeface="Arial" panose="020B0604020202020204" pitchFamily="34" charset="0"/>
                <a:cs typeface="Arial" panose="020B0604020202020204" pitchFamily="34" charset="0"/>
              </a:defRPr>
            </a:lvl3pPr>
            <a:lvl4pPr>
              <a:defRPr sz="2000">
                <a:solidFill>
                  <a:schemeClr val="tx1"/>
                </a:solidFill>
                <a:latin typeface="Arial" panose="020B0604020202020204" pitchFamily="34" charset="0"/>
                <a:cs typeface="Arial" panose="020B0604020202020204" pitchFamily="34" charset="0"/>
              </a:defRPr>
            </a:lvl4pPr>
            <a:lvl5pPr>
              <a:defRPr sz="2000">
                <a:solidFill>
                  <a:schemeClr val="tx1"/>
                </a:solidFill>
                <a:latin typeface="Arial" panose="020B0604020202020204" pitchFamily="34" charset="0"/>
                <a:cs typeface="Arial" panose="020B0604020202020204" pitchFamily="34" charset="0"/>
              </a:defRPr>
            </a:lvl5pPr>
            <a:lvl6pPr eaLnBrk="0" hangingPunct="0">
              <a:defRPr sz="2000">
                <a:solidFill>
                  <a:schemeClr val="tx1"/>
                </a:solidFill>
                <a:latin typeface="Arial" panose="020B0604020202020204" pitchFamily="34" charset="0"/>
                <a:cs typeface="Arial" panose="020B0604020202020204" pitchFamily="34" charset="0"/>
              </a:defRPr>
            </a:lvl6pPr>
            <a:lvl7pPr eaLnBrk="0" hangingPunct="0">
              <a:defRPr sz="2000">
                <a:solidFill>
                  <a:schemeClr val="tx1"/>
                </a:solidFill>
                <a:latin typeface="Arial" panose="020B0604020202020204" pitchFamily="34" charset="0"/>
                <a:cs typeface="Arial" panose="020B0604020202020204" pitchFamily="34" charset="0"/>
              </a:defRPr>
            </a:lvl7pPr>
            <a:lvl8pPr eaLnBrk="0" hangingPunct="0">
              <a:defRPr sz="2000">
                <a:solidFill>
                  <a:schemeClr val="tx1"/>
                </a:solidFill>
                <a:latin typeface="Arial" panose="020B0604020202020204" pitchFamily="34" charset="0"/>
                <a:cs typeface="Arial" panose="020B0604020202020204" pitchFamily="34" charset="0"/>
              </a:defRPr>
            </a:lvl8pPr>
            <a:lvl9pPr eaLnBrk="0" hangingPunct="0">
              <a:defRPr sz="2000">
                <a:solidFill>
                  <a:schemeClr val="tx1"/>
                </a:solidFill>
                <a:latin typeface="Arial" panose="020B0604020202020204" pitchFamily="34" charset="0"/>
                <a:cs typeface="Arial" panose="020B0604020202020204" pitchFamily="34" charset="0"/>
              </a:defRPr>
            </a:lvl9pPr>
          </a:lstStyle>
          <a:p>
            <a:pPr algn="just">
              <a:lnSpc>
                <a:spcPct val="150000"/>
              </a:lnSpc>
              <a:defRPr/>
            </a:pPr>
            <a:r>
              <a:rPr lang="en-US" altLang="en-US" sz="2800" b="1" dirty="0" err="1">
                <a:latin typeface="Times New Roman" panose="02020603050405020304" pitchFamily="18" charset="0"/>
                <a:cs typeface="Times New Roman" panose="02020603050405020304" pitchFamily="18" charset="0"/>
              </a:rPr>
              <a:t>Muốn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tìm</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bội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của</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số</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tự</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nhiên</a:t>
            </a:r>
            <a:r>
              <a:rPr lang="en-US" altLang="en-US" sz="2800" b="1" dirty="0">
                <a:latin typeface="Times New Roman" panose="02020603050405020304" pitchFamily="18" charset="0"/>
                <a:cs typeface="Times New Roman" panose="02020603050405020304" pitchFamily="18" charset="0"/>
              </a:rPr>
              <a:t> a </a:t>
            </a:r>
            <a:r>
              <a:rPr lang="en-US" altLang="en-US" sz="2800" b="1" dirty="0" err="1">
                <a:latin typeface="Times New Roman" panose="02020603050405020304" pitchFamily="18" charset="0"/>
                <a:cs typeface="Times New Roman" panose="02020603050405020304" pitchFamily="18" charset="0"/>
              </a:rPr>
              <a:t>khác</a:t>
            </a:r>
            <a:r>
              <a:rPr lang="en-US" altLang="en-US" sz="2800" b="1" dirty="0">
                <a:latin typeface="Times New Roman" panose="02020603050405020304" pitchFamily="18" charset="0"/>
                <a:cs typeface="Times New Roman" panose="02020603050405020304" pitchFamily="18" charset="0"/>
              </a:rPr>
              <a:t> 0 , ta </a:t>
            </a:r>
            <a:r>
              <a:rPr lang="en-US" altLang="en-US" sz="2800" b="1" dirty="0" err="1">
                <a:latin typeface="Times New Roman" panose="02020603050405020304" pitchFamily="18" charset="0"/>
                <a:cs typeface="Times New Roman" panose="02020603050405020304" pitchFamily="18" charset="0"/>
              </a:rPr>
              <a:t>có</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thể</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nhân</a:t>
            </a:r>
            <a:r>
              <a:rPr lang="en-US" altLang="en-US" sz="2800" b="1" dirty="0">
                <a:latin typeface="Times New Roman" panose="02020603050405020304" pitchFamily="18" charset="0"/>
                <a:cs typeface="Times New Roman" panose="02020603050405020304" pitchFamily="18" charset="0"/>
              </a:rPr>
              <a:t> a </a:t>
            </a:r>
            <a:r>
              <a:rPr lang="en-US" altLang="en-US" sz="2800" b="1" dirty="0" err="1">
                <a:latin typeface="Times New Roman" panose="02020603050405020304" pitchFamily="18" charset="0"/>
                <a:cs typeface="Times New Roman" panose="02020603050405020304" pitchFamily="18" charset="0"/>
              </a:rPr>
              <a:t>lần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lượt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với</a:t>
            </a:r>
            <a:r>
              <a:rPr lang="en-US" altLang="en-US" sz="2800" b="1" dirty="0">
                <a:latin typeface="Times New Roman" panose="02020603050405020304" pitchFamily="18" charset="0"/>
                <a:cs typeface="Times New Roman" panose="02020603050405020304" pitchFamily="18" charset="0"/>
              </a:rPr>
              <a:t> 0; 1; 2; 3; 4;…</a:t>
            </a:r>
          </a:p>
        </p:txBody>
      </p:sp>
      <p:sp>
        <p:nvSpPr>
          <p:cNvPr id="12" name="TextBox 45"/>
          <p:cNvSpPr txBox="1">
            <a:spLocks noChangeArrowheads="1"/>
          </p:cNvSpPr>
          <p:nvPr/>
        </p:nvSpPr>
        <p:spPr bwMode="auto">
          <a:xfrm>
            <a:off x="1143000" y="3144838"/>
            <a:ext cx="8467725"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Arial" panose="020B0604020202020204" pitchFamily="34" charset="0"/>
              </a:defRPr>
            </a:lvl1pPr>
            <a:lvl2pPr>
              <a:defRPr sz="2800">
                <a:solidFill>
                  <a:schemeClr val="tx1"/>
                </a:solidFill>
                <a:latin typeface="Arial" panose="020B0604020202020204" pitchFamily="34" charset="0"/>
                <a:cs typeface="Arial" panose="020B0604020202020204" pitchFamily="34" charset="0"/>
              </a:defRPr>
            </a:lvl2pPr>
            <a:lvl3pPr>
              <a:defRPr sz="2400">
                <a:solidFill>
                  <a:schemeClr val="tx1"/>
                </a:solidFill>
                <a:latin typeface="Arial" panose="020B0604020202020204" pitchFamily="34" charset="0"/>
                <a:cs typeface="Arial" panose="020B0604020202020204" pitchFamily="34" charset="0"/>
              </a:defRPr>
            </a:lvl3pPr>
            <a:lvl4pPr>
              <a:defRPr sz="2000">
                <a:solidFill>
                  <a:schemeClr val="tx1"/>
                </a:solidFill>
                <a:latin typeface="Arial" panose="020B0604020202020204" pitchFamily="34" charset="0"/>
                <a:cs typeface="Arial" panose="020B0604020202020204" pitchFamily="34" charset="0"/>
              </a:defRPr>
            </a:lvl4pPr>
            <a:lvl5pPr>
              <a:defRPr sz="2000">
                <a:solidFill>
                  <a:schemeClr val="tx1"/>
                </a:solidFill>
                <a:latin typeface="Arial" panose="020B0604020202020204" pitchFamily="34" charset="0"/>
                <a:cs typeface="Arial" panose="020B0604020202020204" pitchFamily="34" charset="0"/>
              </a:defRPr>
            </a:lvl5pPr>
            <a:lvl6pPr eaLnBrk="0" hangingPunct="0">
              <a:defRPr sz="2000">
                <a:solidFill>
                  <a:schemeClr val="tx1"/>
                </a:solidFill>
                <a:latin typeface="Arial" panose="020B0604020202020204" pitchFamily="34" charset="0"/>
                <a:cs typeface="Arial" panose="020B0604020202020204" pitchFamily="34" charset="0"/>
              </a:defRPr>
            </a:lvl6pPr>
            <a:lvl7pPr eaLnBrk="0" hangingPunct="0">
              <a:defRPr sz="2000">
                <a:solidFill>
                  <a:schemeClr val="tx1"/>
                </a:solidFill>
                <a:latin typeface="Arial" panose="020B0604020202020204" pitchFamily="34" charset="0"/>
                <a:cs typeface="Arial" panose="020B0604020202020204" pitchFamily="34" charset="0"/>
              </a:defRPr>
            </a:lvl7pPr>
            <a:lvl8pPr eaLnBrk="0" hangingPunct="0">
              <a:defRPr sz="2000">
                <a:solidFill>
                  <a:schemeClr val="tx1"/>
                </a:solidFill>
                <a:latin typeface="Arial" panose="020B0604020202020204" pitchFamily="34" charset="0"/>
                <a:cs typeface="Arial" panose="020B0604020202020204" pitchFamily="34" charset="0"/>
              </a:defRPr>
            </a:lvl8pPr>
            <a:lvl9pPr eaLnBrk="0" hangingPunct="0">
              <a:defRPr sz="2000">
                <a:solidFill>
                  <a:schemeClr val="tx1"/>
                </a:solidFill>
                <a:latin typeface="Arial" panose="020B0604020202020204" pitchFamily="34" charset="0"/>
                <a:cs typeface="Arial" panose="020B0604020202020204" pitchFamily="34" charset="0"/>
              </a:defRPr>
            </a:lvl9pPr>
          </a:lstStyle>
          <a:p>
            <a:pPr algn="just">
              <a:lnSpc>
                <a:spcPct val="150000"/>
              </a:lnSpc>
              <a:defRPr/>
            </a:pPr>
            <a:r>
              <a:rPr lang="en-US" altLang="en-US" sz="2800" b="1" dirty="0">
                <a:solidFill>
                  <a:srgbClr val="00B050"/>
                </a:solidFill>
                <a:latin typeface="Times New Roman" panose="02020603050405020304" pitchFamily="18" charset="0"/>
                <a:cs typeface="Times New Roman" panose="02020603050405020304" pitchFamily="18" charset="0"/>
              </a:rPr>
              <a:t>TH3:</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Hãy</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tìm</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các</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tập</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hợp</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sau</a:t>
            </a:r>
            <a:r>
              <a:rPr lang="en-US" altLang="en-US" sz="2800" b="1" dirty="0">
                <a:latin typeface="Times New Roman" panose="02020603050405020304" pitchFamily="18" charset="0"/>
                <a:cs typeface="Times New Roman" panose="02020603050405020304" pitchFamily="18" charset="0"/>
              </a:rPr>
              <a:t>:</a:t>
            </a:r>
          </a:p>
          <a:p>
            <a:pPr marL="514350" indent="-514350" algn="just">
              <a:lnSpc>
                <a:spcPct val="150000"/>
              </a:lnSpc>
              <a:buFontTx/>
              <a:buAutoNum type="alphaLcParenR"/>
              <a:defRPr/>
            </a:pPr>
            <a:r>
              <a:rPr lang="en-US" altLang="en-US" sz="2800" b="1" dirty="0">
                <a:latin typeface="Times New Roman" panose="02020603050405020304" pitchFamily="18" charset="0"/>
                <a:cs typeface="Times New Roman" panose="02020603050405020304" pitchFamily="18" charset="0"/>
              </a:rPr>
              <a:t>B(4)</a:t>
            </a:r>
          </a:p>
          <a:p>
            <a:pPr marL="514350" indent="-514350" algn="just">
              <a:lnSpc>
                <a:spcPct val="150000"/>
              </a:lnSpc>
              <a:buFontTx/>
              <a:buAutoNum type="alphaLcParenR"/>
              <a:defRPr/>
            </a:pPr>
            <a:r>
              <a:rPr lang="en-US" altLang="en-US" sz="2800" b="1" dirty="0">
                <a:latin typeface="Times New Roman" panose="02020603050405020304" pitchFamily="18" charset="0"/>
                <a:cs typeface="Times New Roman" panose="02020603050405020304" pitchFamily="18" charset="0"/>
              </a:rPr>
              <a:t> B(7)</a:t>
            </a:r>
          </a:p>
        </p:txBody>
      </p:sp>
      <p:sp>
        <p:nvSpPr>
          <p:cNvPr id="13" name="TextBox 45"/>
          <p:cNvSpPr txBox="1">
            <a:spLocks noChangeArrowheads="1"/>
          </p:cNvSpPr>
          <p:nvPr/>
        </p:nvSpPr>
        <p:spPr bwMode="auto">
          <a:xfrm>
            <a:off x="1143000" y="4826000"/>
            <a:ext cx="8467725"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Arial" panose="020B0604020202020204" pitchFamily="34" charset="0"/>
              </a:defRPr>
            </a:lvl1pPr>
            <a:lvl2pPr>
              <a:defRPr sz="2800">
                <a:solidFill>
                  <a:schemeClr val="tx1"/>
                </a:solidFill>
                <a:latin typeface="Arial" panose="020B0604020202020204" pitchFamily="34" charset="0"/>
                <a:cs typeface="Arial" panose="020B0604020202020204" pitchFamily="34" charset="0"/>
              </a:defRPr>
            </a:lvl2pPr>
            <a:lvl3pPr>
              <a:defRPr sz="2400">
                <a:solidFill>
                  <a:schemeClr val="tx1"/>
                </a:solidFill>
                <a:latin typeface="Arial" panose="020B0604020202020204" pitchFamily="34" charset="0"/>
                <a:cs typeface="Arial" panose="020B0604020202020204" pitchFamily="34" charset="0"/>
              </a:defRPr>
            </a:lvl3pPr>
            <a:lvl4pPr>
              <a:defRPr sz="2000">
                <a:solidFill>
                  <a:schemeClr val="tx1"/>
                </a:solidFill>
                <a:latin typeface="Arial" panose="020B0604020202020204" pitchFamily="34" charset="0"/>
                <a:cs typeface="Arial" panose="020B0604020202020204" pitchFamily="34" charset="0"/>
              </a:defRPr>
            </a:lvl4pPr>
            <a:lvl5pPr>
              <a:defRPr sz="2000">
                <a:solidFill>
                  <a:schemeClr val="tx1"/>
                </a:solidFill>
                <a:latin typeface="Arial" panose="020B0604020202020204" pitchFamily="34" charset="0"/>
                <a:cs typeface="Arial" panose="020B0604020202020204" pitchFamily="34" charset="0"/>
              </a:defRPr>
            </a:lvl5pPr>
            <a:lvl6pPr eaLnBrk="0" hangingPunct="0">
              <a:defRPr sz="2000">
                <a:solidFill>
                  <a:schemeClr val="tx1"/>
                </a:solidFill>
                <a:latin typeface="Arial" panose="020B0604020202020204" pitchFamily="34" charset="0"/>
                <a:cs typeface="Arial" panose="020B0604020202020204" pitchFamily="34" charset="0"/>
              </a:defRPr>
            </a:lvl6pPr>
            <a:lvl7pPr eaLnBrk="0" hangingPunct="0">
              <a:defRPr sz="2000">
                <a:solidFill>
                  <a:schemeClr val="tx1"/>
                </a:solidFill>
                <a:latin typeface="Arial" panose="020B0604020202020204" pitchFamily="34" charset="0"/>
                <a:cs typeface="Arial" panose="020B0604020202020204" pitchFamily="34" charset="0"/>
              </a:defRPr>
            </a:lvl7pPr>
            <a:lvl8pPr eaLnBrk="0" hangingPunct="0">
              <a:defRPr sz="2000">
                <a:solidFill>
                  <a:schemeClr val="tx1"/>
                </a:solidFill>
                <a:latin typeface="Arial" panose="020B0604020202020204" pitchFamily="34" charset="0"/>
                <a:cs typeface="Arial" panose="020B0604020202020204" pitchFamily="34" charset="0"/>
              </a:defRPr>
            </a:lvl8pPr>
            <a:lvl9pPr eaLnBrk="0" hangingPunct="0">
              <a:defRPr sz="2000">
                <a:solidFill>
                  <a:schemeClr val="tx1"/>
                </a:solidFill>
                <a:latin typeface="Arial" panose="020B0604020202020204" pitchFamily="34" charset="0"/>
                <a:cs typeface="Arial" panose="020B0604020202020204" pitchFamily="34" charset="0"/>
              </a:defRPr>
            </a:lvl9pPr>
          </a:lstStyle>
          <a:p>
            <a:pPr algn="just">
              <a:lnSpc>
                <a:spcPct val="150000"/>
              </a:lnSpc>
              <a:defRPr/>
            </a:pPr>
            <a:r>
              <a:rPr lang="en-US" altLang="en-US" sz="2800" b="1" dirty="0" err="1">
                <a:solidFill>
                  <a:srgbClr val="00B050"/>
                </a:solidFill>
                <a:latin typeface="Times New Roman" panose="02020603050405020304" pitchFamily="18" charset="0"/>
                <a:cs typeface="Times New Roman" panose="02020603050405020304" pitchFamily="18" charset="0"/>
              </a:rPr>
              <a:t>Giải</a:t>
            </a:r>
            <a:r>
              <a:rPr lang="en-US" altLang="en-US" sz="2800" b="1" dirty="0">
                <a:solidFill>
                  <a:srgbClr val="00B050"/>
                </a:solidFill>
                <a:latin typeface="Times New Roman" panose="02020603050405020304" pitchFamily="18" charset="0"/>
                <a:cs typeface="Times New Roman" panose="02020603050405020304" pitchFamily="18" charset="0"/>
              </a:rPr>
              <a:t>: </a:t>
            </a:r>
            <a:endParaRPr lang="en-US" altLang="en-US" sz="2800" b="1" dirty="0">
              <a:latin typeface="Times New Roman" panose="02020603050405020304" pitchFamily="18" charset="0"/>
              <a:cs typeface="Times New Roman" panose="02020603050405020304" pitchFamily="18" charset="0"/>
            </a:endParaRPr>
          </a:p>
          <a:p>
            <a:pPr marL="514350" indent="-514350" algn="just">
              <a:lnSpc>
                <a:spcPct val="150000"/>
              </a:lnSpc>
              <a:buFontTx/>
              <a:buAutoNum type="alphaLcParenR"/>
              <a:defRPr/>
            </a:pPr>
            <a:r>
              <a:rPr lang="en-US" altLang="en-US" sz="2800" b="1" dirty="0">
                <a:latin typeface="Times New Roman" panose="02020603050405020304" pitchFamily="18" charset="0"/>
                <a:cs typeface="Times New Roman" panose="02020603050405020304" pitchFamily="18" charset="0"/>
              </a:rPr>
              <a:t>B(4) = {0; 4; 8; 12; 16; 20;…}</a:t>
            </a:r>
          </a:p>
          <a:p>
            <a:pPr marL="514350" indent="-514350" algn="just">
              <a:lnSpc>
                <a:spcPct val="150000"/>
              </a:lnSpc>
              <a:buFontTx/>
              <a:buAutoNum type="alphaLcParenR"/>
              <a:defRPr/>
            </a:pPr>
            <a:r>
              <a:rPr lang="en-US" altLang="en-US" sz="2800" b="1" dirty="0">
                <a:latin typeface="Times New Roman" panose="02020603050405020304" pitchFamily="18" charset="0"/>
                <a:cs typeface="Times New Roman" panose="02020603050405020304" pitchFamily="18" charset="0"/>
              </a:rPr>
              <a:t> B(7) = {0; 7; 14; 21; 28; 35; 42; 49;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0" grpId="0" animBg="1"/>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4"/>
          <p:cNvSpPr txBox="1">
            <a:spLocks noChangeArrowheads="1"/>
          </p:cNvSpPr>
          <p:nvPr/>
        </p:nvSpPr>
        <p:spPr bwMode="auto">
          <a:xfrm>
            <a:off x="2382838" y="663575"/>
            <a:ext cx="48355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dirty="0">
                <a:solidFill>
                  <a:srgbClr val="FF0000"/>
                </a:solidFill>
                <a:latin typeface="Times New Roman" panose="02020603050405020304" pitchFamily="18" charset="0"/>
                <a:cs typeface="Times New Roman" panose="02020603050405020304" pitchFamily="18" charset="0"/>
              </a:rPr>
              <a:t>LUYỆN TẬP – VẬN DỤNG</a:t>
            </a:r>
          </a:p>
        </p:txBody>
      </p:sp>
      <p:sp>
        <p:nvSpPr>
          <p:cNvPr id="13315"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grpSp>
        <p:nvGrpSpPr>
          <p:cNvPr id="3" name="Group 2"/>
          <p:cNvGrpSpPr/>
          <p:nvPr/>
        </p:nvGrpSpPr>
        <p:grpSpPr bwMode="auto">
          <a:xfrm>
            <a:off x="149225" y="2346325"/>
            <a:ext cx="3303588" cy="560388"/>
            <a:chOff x="457200" y="2735193"/>
            <a:chExt cx="3302794" cy="559594"/>
          </a:xfrm>
        </p:grpSpPr>
        <p:sp>
          <p:nvSpPr>
            <p:cNvPr id="13342" name="TextBox 4"/>
            <p:cNvSpPr txBox="1">
              <a:spLocks noChangeArrowheads="1"/>
            </p:cNvSpPr>
            <p:nvPr/>
          </p:nvSpPr>
          <p:spPr bwMode="auto">
            <a:xfrm>
              <a:off x="457200" y="2753380"/>
              <a:ext cx="33027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dirty="0">
                  <a:latin typeface="Times New Roman" panose="02020603050405020304" pitchFamily="18" charset="0"/>
                  <a:cs typeface="Times New Roman" panose="02020603050405020304" pitchFamily="18" charset="0"/>
                </a:rPr>
                <a:t>a) 6          Ư(48) </a:t>
              </a:r>
            </a:p>
          </p:txBody>
        </p:sp>
        <p:sp>
          <p:nvSpPr>
            <p:cNvPr id="2" name="Rectangle 1"/>
            <p:cNvSpPr/>
            <p:nvPr/>
          </p:nvSpPr>
          <p:spPr>
            <a:xfrm>
              <a:off x="1347574" y="2735193"/>
              <a:ext cx="560252" cy="5595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1" name="Group 10"/>
          <p:cNvGrpSpPr/>
          <p:nvPr/>
        </p:nvGrpSpPr>
        <p:grpSpPr bwMode="auto">
          <a:xfrm>
            <a:off x="152400" y="1295400"/>
            <a:ext cx="8763000" cy="954088"/>
            <a:chOff x="152400" y="1295400"/>
            <a:chExt cx="8763000" cy="954107"/>
          </a:xfrm>
        </p:grpSpPr>
        <p:sp>
          <p:nvSpPr>
            <p:cNvPr id="13339" name="TextBox 4"/>
            <p:cNvSpPr txBox="1">
              <a:spLocks noChangeArrowheads="1"/>
            </p:cNvSpPr>
            <p:nvPr/>
          </p:nvSpPr>
          <p:spPr bwMode="auto">
            <a:xfrm>
              <a:off x="152400" y="1295400"/>
              <a:ext cx="8763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dirty="0" err="1">
                  <a:solidFill>
                    <a:srgbClr val="00B050"/>
                  </a:solidFill>
                  <a:latin typeface="Times New Roman" panose="02020603050405020304" pitchFamily="18" charset="0"/>
                  <a:cs typeface="Times New Roman" panose="02020603050405020304" pitchFamily="18" charset="0"/>
                </a:rPr>
                <a:t>Bài</a:t>
              </a:r>
              <a:r>
                <a:rPr lang="en-US" sz="2800" b="1" dirty="0">
                  <a:solidFill>
                    <a:srgbClr val="00B050"/>
                  </a:solidFill>
                  <a:latin typeface="Times New Roman" panose="02020603050405020304" pitchFamily="18" charset="0"/>
                  <a:cs typeface="Times New Roman" panose="02020603050405020304" pitchFamily="18" charset="0"/>
                </a:rPr>
                <a:t> 1:</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Chọn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kí</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hiệu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hoặc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thay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điền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vào</a:t>
              </a:r>
              <a:r>
                <a:rPr lang="en-US" sz="2800" b="1" dirty="0">
                  <a:latin typeface="Times New Roman" panose="02020603050405020304" pitchFamily="18" charset="0"/>
                  <a:cs typeface="Times New Roman" panose="02020603050405020304" pitchFamily="18" charset="0"/>
                </a:rPr>
                <a:t> ô </a:t>
              </a:r>
              <a:r>
                <a:rPr lang="en-US" sz="2800" b="1" dirty="0" err="1">
                  <a:latin typeface="Times New Roman" panose="02020603050405020304" pitchFamily="18" charset="0"/>
                  <a:cs typeface="Times New Roman" panose="02020603050405020304" pitchFamily="18" charset="0"/>
                </a:rPr>
                <a:t>trống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trong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mỗi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sau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để</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được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luận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đúng</a:t>
              </a:r>
              <a:endParaRPr lang="en-US" sz="2800" b="1" dirty="0">
                <a:latin typeface="Times New Roman" panose="02020603050405020304" pitchFamily="18" charset="0"/>
                <a:cs typeface="Times New Roman" panose="02020603050405020304" pitchFamily="18" charset="0"/>
              </a:endParaRPr>
            </a:p>
          </p:txBody>
        </p:sp>
      </p:grpSp>
      <p:grpSp>
        <p:nvGrpSpPr>
          <p:cNvPr id="17" name="Group 16"/>
          <p:cNvGrpSpPr/>
          <p:nvPr/>
        </p:nvGrpSpPr>
        <p:grpSpPr bwMode="auto">
          <a:xfrm>
            <a:off x="152400" y="3505200"/>
            <a:ext cx="3303588" cy="560388"/>
            <a:chOff x="457200" y="2735193"/>
            <a:chExt cx="3302794" cy="559594"/>
          </a:xfrm>
        </p:grpSpPr>
        <p:sp>
          <p:nvSpPr>
            <p:cNvPr id="13337" name="TextBox 4"/>
            <p:cNvSpPr txBox="1">
              <a:spLocks noChangeArrowheads="1"/>
            </p:cNvSpPr>
            <p:nvPr/>
          </p:nvSpPr>
          <p:spPr bwMode="auto">
            <a:xfrm>
              <a:off x="457200" y="2753380"/>
              <a:ext cx="33027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b) 12          Ư(30) </a:t>
              </a:r>
            </a:p>
          </p:txBody>
        </p:sp>
        <p:sp>
          <p:nvSpPr>
            <p:cNvPr id="19" name="Rectangle 18"/>
            <p:cNvSpPr/>
            <p:nvPr/>
          </p:nvSpPr>
          <p:spPr>
            <a:xfrm>
              <a:off x="1347574" y="2735193"/>
              <a:ext cx="560252" cy="5595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1" name="Group 20"/>
          <p:cNvGrpSpPr/>
          <p:nvPr/>
        </p:nvGrpSpPr>
        <p:grpSpPr bwMode="auto">
          <a:xfrm>
            <a:off x="149225" y="4800600"/>
            <a:ext cx="3303588" cy="560388"/>
            <a:chOff x="457200" y="2735193"/>
            <a:chExt cx="3302794" cy="559594"/>
          </a:xfrm>
        </p:grpSpPr>
        <p:sp>
          <p:nvSpPr>
            <p:cNvPr id="13335" name="TextBox 4"/>
            <p:cNvSpPr txBox="1">
              <a:spLocks noChangeArrowheads="1"/>
            </p:cNvSpPr>
            <p:nvPr/>
          </p:nvSpPr>
          <p:spPr bwMode="auto">
            <a:xfrm>
              <a:off x="457200" y="2753380"/>
              <a:ext cx="33027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c) 6          Ư(42) </a:t>
              </a:r>
            </a:p>
          </p:txBody>
        </p:sp>
        <p:sp>
          <p:nvSpPr>
            <p:cNvPr id="23" name="Rectangle 22"/>
            <p:cNvSpPr/>
            <p:nvPr/>
          </p:nvSpPr>
          <p:spPr>
            <a:xfrm>
              <a:off x="1347574" y="2735193"/>
              <a:ext cx="560252" cy="5595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4" name="Group 23"/>
          <p:cNvGrpSpPr/>
          <p:nvPr/>
        </p:nvGrpSpPr>
        <p:grpSpPr bwMode="auto">
          <a:xfrm>
            <a:off x="5611813" y="4783138"/>
            <a:ext cx="3303587" cy="558800"/>
            <a:chOff x="457200" y="2735193"/>
            <a:chExt cx="3302794" cy="559594"/>
          </a:xfrm>
        </p:grpSpPr>
        <p:sp>
          <p:nvSpPr>
            <p:cNvPr id="13333" name="TextBox 4"/>
            <p:cNvSpPr txBox="1">
              <a:spLocks noChangeArrowheads="1"/>
            </p:cNvSpPr>
            <p:nvPr/>
          </p:nvSpPr>
          <p:spPr bwMode="auto">
            <a:xfrm>
              <a:off x="457200" y="2753380"/>
              <a:ext cx="33027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g) 36          B(12) </a:t>
              </a:r>
            </a:p>
          </p:txBody>
        </p:sp>
        <p:sp>
          <p:nvSpPr>
            <p:cNvPr id="26" name="Rectangle 25"/>
            <p:cNvSpPr/>
            <p:nvPr/>
          </p:nvSpPr>
          <p:spPr>
            <a:xfrm>
              <a:off x="1347573" y="2735193"/>
              <a:ext cx="560253" cy="5595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7" name="Group 26"/>
          <p:cNvGrpSpPr/>
          <p:nvPr/>
        </p:nvGrpSpPr>
        <p:grpSpPr bwMode="auto">
          <a:xfrm>
            <a:off x="5586413" y="3484563"/>
            <a:ext cx="3302000" cy="558800"/>
            <a:chOff x="457200" y="2735193"/>
            <a:chExt cx="3302794" cy="559594"/>
          </a:xfrm>
        </p:grpSpPr>
        <p:sp>
          <p:nvSpPr>
            <p:cNvPr id="13331" name="TextBox 4"/>
            <p:cNvSpPr txBox="1">
              <a:spLocks noChangeArrowheads="1"/>
            </p:cNvSpPr>
            <p:nvPr/>
          </p:nvSpPr>
          <p:spPr bwMode="auto">
            <a:xfrm>
              <a:off x="457200" y="2753380"/>
              <a:ext cx="33027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e) 28          B(7) </a:t>
              </a:r>
            </a:p>
          </p:txBody>
        </p:sp>
        <p:sp>
          <p:nvSpPr>
            <p:cNvPr id="29" name="Rectangle 28"/>
            <p:cNvSpPr/>
            <p:nvPr/>
          </p:nvSpPr>
          <p:spPr>
            <a:xfrm>
              <a:off x="1348001" y="2735193"/>
              <a:ext cx="558934" cy="5595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0" name="Group 29"/>
          <p:cNvGrpSpPr/>
          <p:nvPr/>
        </p:nvGrpSpPr>
        <p:grpSpPr bwMode="auto">
          <a:xfrm>
            <a:off x="5611813" y="2390775"/>
            <a:ext cx="3303587" cy="560388"/>
            <a:chOff x="457200" y="2735193"/>
            <a:chExt cx="3302794" cy="559594"/>
          </a:xfrm>
        </p:grpSpPr>
        <p:sp>
          <p:nvSpPr>
            <p:cNvPr id="13329" name="TextBox 4"/>
            <p:cNvSpPr txBox="1">
              <a:spLocks noChangeArrowheads="1"/>
            </p:cNvSpPr>
            <p:nvPr/>
          </p:nvSpPr>
          <p:spPr bwMode="auto">
            <a:xfrm>
              <a:off x="457200" y="2753380"/>
              <a:ext cx="33027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d) 18          B(4) </a:t>
              </a:r>
            </a:p>
          </p:txBody>
        </p:sp>
        <p:sp>
          <p:nvSpPr>
            <p:cNvPr id="32" name="Rectangle 31"/>
            <p:cNvSpPr/>
            <p:nvPr/>
          </p:nvSpPr>
          <p:spPr>
            <a:xfrm>
              <a:off x="1347573" y="2735193"/>
              <a:ext cx="560253" cy="5595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13352" name="Object 5" descr="ppt/media/image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0250" y="1366838"/>
            <a:ext cx="4191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3" name="Object 6" descr="ppt/media/image7.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57700" y="1325563"/>
            <a:ext cx="4191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4" name="Object 13" descr="ppt/media/image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1250" y="2466975"/>
            <a:ext cx="4191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5" name="Object 14" descr="ppt/media/image7.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2838" y="3554413"/>
            <a:ext cx="4191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6" name="Object 15" descr="ppt/media/image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838" y="4859338"/>
            <a:ext cx="4191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7" name="Object 32" descr="ppt/media/image7.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73838" y="2384425"/>
            <a:ext cx="4191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8" name="Object 33" descr="ppt/media/image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46850" y="3562350"/>
            <a:ext cx="4191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9" name="Object 34" descr="ppt/media/image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73838" y="4859338"/>
            <a:ext cx="4191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additive="base">
                                        <p:cTn id="7" dur="500" fill="hold"/>
                                        <p:tgtEl>
                                          <p:spTgt spid="13314"/>
                                        </p:tgtEl>
                                        <p:attrNameLst>
                                          <p:attrName>ppt_x</p:attrName>
                                        </p:attrNameLst>
                                      </p:cBhvr>
                                      <p:tavLst>
                                        <p:tav tm="0">
                                          <p:val>
                                            <p:strVal val="#ppt_x"/>
                                          </p:val>
                                        </p:tav>
                                        <p:tav tm="100000">
                                          <p:val>
                                            <p:strVal val="#ppt_x"/>
                                          </p:val>
                                        </p:tav>
                                      </p:tavLst>
                                    </p:anim>
                                    <p:anim calcmode="lin" valueType="num">
                                      <p:cBhvr additive="base">
                                        <p:cTn id="8" dur="500" fill="hold"/>
                                        <p:tgtEl>
                                          <p:spTgt spid="133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3353"/>
                                        </p:tgtEl>
                                        <p:attrNameLst>
                                          <p:attrName>style.visibility</p:attrName>
                                        </p:attrNameLst>
                                      </p:cBhvr>
                                      <p:to>
                                        <p:strVal val="visible"/>
                                      </p:to>
                                    </p:set>
                                    <p:anim calcmode="lin" valueType="num">
                                      <p:cBhvr additive="base">
                                        <p:cTn id="17" dur="500" fill="hold"/>
                                        <p:tgtEl>
                                          <p:spTgt spid="13353"/>
                                        </p:tgtEl>
                                        <p:attrNameLst>
                                          <p:attrName>ppt_x</p:attrName>
                                        </p:attrNameLst>
                                      </p:cBhvr>
                                      <p:tavLst>
                                        <p:tav tm="0">
                                          <p:val>
                                            <p:strVal val="#ppt_x"/>
                                          </p:val>
                                        </p:tav>
                                        <p:tav tm="100000">
                                          <p:val>
                                            <p:strVal val="#ppt_x"/>
                                          </p:val>
                                        </p:tav>
                                      </p:tavLst>
                                    </p:anim>
                                    <p:anim calcmode="lin" valueType="num">
                                      <p:cBhvr additive="base">
                                        <p:cTn id="18" dur="500" fill="hold"/>
                                        <p:tgtEl>
                                          <p:spTgt spid="13353"/>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3352"/>
                                        </p:tgtEl>
                                        <p:attrNameLst>
                                          <p:attrName>style.visibility</p:attrName>
                                        </p:attrNameLst>
                                      </p:cBhvr>
                                      <p:to>
                                        <p:strVal val="visible"/>
                                      </p:to>
                                    </p:set>
                                    <p:anim calcmode="lin" valueType="num">
                                      <p:cBhvr additive="base">
                                        <p:cTn id="21" dur="500" fill="hold"/>
                                        <p:tgtEl>
                                          <p:spTgt spid="13352"/>
                                        </p:tgtEl>
                                        <p:attrNameLst>
                                          <p:attrName>ppt_x</p:attrName>
                                        </p:attrNameLst>
                                      </p:cBhvr>
                                      <p:tavLst>
                                        <p:tav tm="0">
                                          <p:val>
                                            <p:strVal val="#ppt_x"/>
                                          </p:val>
                                        </p:tav>
                                        <p:tav tm="100000">
                                          <p:val>
                                            <p:strVal val="#ppt_x"/>
                                          </p:val>
                                        </p:tav>
                                      </p:tavLst>
                                    </p:anim>
                                    <p:anim calcmode="lin" valueType="num">
                                      <p:cBhvr additive="base">
                                        <p:cTn id="22" dur="500" fill="hold"/>
                                        <p:tgtEl>
                                          <p:spTgt spid="1335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cBhvr additive="base">
                                        <p:cTn id="39" dur="500" fill="hold"/>
                                        <p:tgtEl>
                                          <p:spTgt spid="30"/>
                                        </p:tgtEl>
                                        <p:attrNameLst>
                                          <p:attrName>ppt_x</p:attrName>
                                        </p:attrNameLst>
                                      </p:cBhvr>
                                      <p:tavLst>
                                        <p:tav tm="0">
                                          <p:val>
                                            <p:strVal val="#ppt_x"/>
                                          </p:val>
                                        </p:tav>
                                        <p:tav tm="100000">
                                          <p:val>
                                            <p:strVal val="#ppt_x"/>
                                          </p:val>
                                        </p:tav>
                                      </p:tavLst>
                                    </p:anim>
                                    <p:anim calcmode="lin" valueType="num">
                                      <p:cBhvr additive="base">
                                        <p:cTn id="40" dur="500" fill="hold"/>
                                        <p:tgtEl>
                                          <p:spTgt spid="30"/>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anim calcmode="lin" valueType="num">
                                      <p:cBhvr additive="base">
                                        <p:cTn id="43" dur="500" fill="hold"/>
                                        <p:tgtEl>
                                          <p:spTgt spid="27"/>
                                        </p:tgtEl>
                                        <p:attrNameLst>
                                          <p:attrName>ppt_x</p:attrName>
                                        </p:attrNameLst>
                                      </p:cBhvr>
                                      <p:tavLst>
                                        <p:tav tm="0">
                                          <p:val>
                                            <p:strVal val="#ppt_x"/>
                                          </p:val>
                                        </p:tav>
                                        <p:tav tm="100000">
                                          <p:val>
                                            <p:strVal val="#ppt_x"/>
                                          </p:val>
                                        </p:tav>
                                      </p:tavLst>
                                    </p:anim>
                                    <p:anim calcmode="lin" valueType="num">
                                      <p:cBhvr additive="base">
                                        <p:cTn id="44" dur="500" fill="hold"/>
                                        <p:tgtEl>
                                          <p:spTgt spid="27"/>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4"/>
                                        </p:tgtEl>
                                        <p:attrNameLst>
                                          <p:attrName>style.visibility</p:attrName>
                                        </p:attrNameLst>
                                      </p:cBhvr>
                                      <p:to>
                                        <p:strVal val="visible"/>
                                      </p:to>
                                    </p:set>
                                    <p:anim calcmode="lin" valueType="num">
                                      <p:cBhvr additive="base">
                                        <p:cTn id="47" dur="500" fill="hold"/>
                                        <p:tgtEl>
                                          <p:spTgt spid="24"/>
                                        </p:tgtEl>
                                        <p:attrNameLst>
                                          <p:attrName>ppt_x</p:attrName>
                                        </p:attrNameLst>
                                      </p:cBhvr>
                                      <p:tavLst>
                                        <p:tav tm="0">
                                          <p:val>
                                            <p:strVal val="#ppt_x"/>
                                          </p:val>
                                        </p:tav>
                                        <p:tav tm="100000">
                                          <p:val>
                                            <p:strVal val="#ppt_x"/>
                                          </p:val>
                                        </p:tav>
                                      </p:tavLst>
                                    </p:anim>
                                    <p:anim calcmode="lin" valueType="num">
                                      <p:cBhvr additive="base">
                                        <p:cTn id="4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13354"/>
                                        </p:tgtEl>
                                        <p:attrNameLst>
                                          <p:attrName>style.visibility</p:attrName>
                                        </p:attrNameLst>
                                      </p:cBhvr>
                                      <p:to>
                                        <p:strVal val="visible"/>
                                      </p:to>
                                    </p:set>
                                    <p:animEffect transition="in" filter="fade">
                                      <p:cBhvr>
                                        <p:cTn id="53" dur="1000"/>
                                        <p:tgtEl>
                                          <p:spTgt spid="13354"/>
                                        </p:tgtEl>
                                      </p:cBhvr>
                                    </p:animEffect>
                                    <p:anim calcmode="lin" valueType="num">
                                      <p:cBhvr>
                                        <p:cTn id="54" dur="1000" fill="hold"/>
                                        <p:tgtEl>
                                          <p:spTgt spid="13354"/>
                                        </p:tgtEl>
                                        <p:attrNameLst>
                                          <p:attrName>ppt_x</p:attrName>
                                        </p:attrNameLst>
                                      </p:cBhvr>
                                      <p:tavLst>
                                        <p:tav tm="0">
                                          <p:val>
                                            <p:strVal val="#ppt_x"/>
                                          </p:val>
                                        </p:tav>
                                        <p:tav tm="100000">
                                          <p:val>
                                            <p:strVal val="#ppt_x"/>
                                          </p:val>
                                        </p:tav>
                                      </p:tavLst>
                                    </p:anim>
                                    <p:anim calcmode="lin" valueType="num">
                                      <p:cBhvr>
                                        <p:cTn id="55" dur="1000" fill="hold"/>
                                        <p:tgtEl>
                                          <p:spTgt spid="13354"/>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6" presetClass="entr" presetSubtype="16" fill="hold" nodeType="clickEffect">
                                  <p:stCondLst>
                                    <p:cond delay="0"/>
                                  </p:stCondLst>
                                  <p:childTnLst>
                                    <p:set>
                                      <p:cBhvr>
                                        <p:cTn id="59" dur="1" fill="hold">
                                          <p:stCondLst>
                                            <p:cond delay="0"/>
                                          </p:stCondLst>
                                        </p:cTn>
                                        <p:tgtEl>
                                          <p:spTgt spid="13355"/>
                                        </p:tgtEl>
                                        <p:attrNameLst>
                                          <p:attrName>style.visibility</p:attrName>
                                        </p:attrNameLst>
                                      </p:cBhvr>
                                      <p:to>
                                        <p:strVal val="visible"/>
                                      </p:to>
                                    </p:set>
                                    <p:animEffect transition="in" filter="circle(in)">
                                      <p:cBhvr>
                                        <p:cTn id="60" dur="2000"/>
                                        <p:tgtEl>
                                          <p:spTgt spid="13355"/>
                                        </p:tgtEl>
                                      </p:cBhvr>
                                    </p:animEffect>
                                  </p:childTnLst>
                                </p:cTn>
                              </p:par>
                            </p:childTnLst>
                          </p:cTn>
                        </p:par>
                      </p:childTnLst>
                    </p:cTn>
                  </p:par>
                  <p:par>
                    <p:cTn id="61" fill="hold">
                      <p:stCondLst>
                        <p:cond delay="indefinite"/>
                      </p:stCondLst>
                      <p:childTnLst>
                        <p:par>
                          <p:cTn id="62" fill="hold">
                            <p:stCondLst>
                              <p:cond delay="0"/>
                            </p:stCondLst>
                            <p:childTnLst>
                              <p:par>
                                <p:cTn id="63" presetID="6" presetClass="entr" presetSubtype="16" fill="hold" nodeType="clickEffect">
                                  <p:stCondLst>
                                    <p:cond delay="0"/>
                                  </p:stCondLst>
                                  <p:childTnLst>
                                    <p:set>
                                      <p:cBhvr>
                                        <p:cTn id="64" dur="1" fill="hold">
                                          <p:stCondLst>
                                            <p:cond delay="0"/>
                                          </p:stCondLst>
                                        </p:cTn>
                                        <p:tgtEl>
                                          <p:spTgt spid="13356"/>
                                        </p:tgtEl>
                                        <p:attrNameLst>
                                          <p:attrName>style.visibility</p:attrName>
                                        </p:attrNameLst>
                                      </p:cBhvr>
                                      <p:to>
                                        <p:strVal val="visible"/>
                                      </p:to>
                                    </p:set>
                                    <p:animEffect transition="in" filter="circle(in)">
                                      <p:cBhvr>
                                        <p:cTn id="65" dur="2000"/>
                                        <p:tgtEl>
                                          <p:spTgt spid="13356"/>
                                        </p:tgtEl>
                                      </p:cBhvr>
                                    </p:animEffect>
                                  </p:childTnLst>
                                </p:cTn>
                              </p:par>
                            </p:childTnLst>
                          </p:cTn>
                        </p:par>
                      </p:childTnLst>
                    </p:cTn>
                  </p:par>
                  <p:par>
                    <p:cTn id="66" fill="hold">
                      <p:stCondLst>
                        <p:cond delay="indefinite"/>
                      </p:stCondLst>
                      <p:childTnLst>
                        <p:par>
                          <p:cTn id="67" fill="hold">
                            <p:stCondLst>
                              <p:cond delay="0"/>
                            </p:stCondLst>
                            <p:childTnLst>
                              <p:par>
                                <p:cTn id="68" presetID="6" presetClass="entr" presetSubtype="16" fill="hold" nodeType="clickEffect">
                                  <p:stCondLst>
                                    <p:cond delay="0"/>
                                  </p:stCondLst>
                                  <p:childTnLst>
                                    <p:set>
                                      <p:cBhvr>
                                        <p:cTn id="69" dur="1" fill="hold">
                                          <p:stCondLst>
                                            <p:cond delay="0"/>
                                          </p:stCondLst>
                                        </p:cTn>
                                        <p:tgtEl>
                                          <p:spTgt spid="13357"/>
                                        </p:tgtEl>
                                        <p:attrNameLst>
                                          <p:attrName>style.visibility</p:attrName>
                                        </p:attrNameLst>
                                      </p:cBhvr>
                                      <p:to>
                                        <p:strVal val="visible"/>
                                      </p:to>
                                    </p:set>
                                    <p:animEffect transition="in" filter="circle(in)">
                                      <p:cBhvr>
                                        <p:cTn id="70" dur="2000"/>
                                        <p:tgtEl>
                                          <p:spTgt spid="13357"/>
                                        </p:tgtEl>
                                      </p:cBhvr>
                                    </p:animEffect>
                                  </p:childTnLst>
                                </p:cTn>
                              </p:par>
                            </p:childTnLst>
                          </p:cTn>
                        </p:par>
                      </p:childTnLst>
                    </p:cTn>
                  </p:par>
                  <p:par>
                    <p:cTn id="71" fill="hold">
                      <p:stCondLst>
                        <p:cond delay="indefinite"/>
                      </p:stCondLst>
                      <p:childTnLst>
                        <p:par>
                          <p:cTn id="72" fill="hold">
                            <p:stCondLst>
                              <p:cond delay="0"/>
                            </p:stCondLst>
                            <p:childTnLst>
                              <p:par>
                                <p:cTn id="73" presetID="6" presetClass="entr" presetSubtype="16" fill="hold" nodeType="clickEffect">
                                  <p:stCondLst>
                                    <p:cond delay="0"/>
                                  </p:stCondLst>
                                  <p:childTnLst>
                                    <p:set>
                                      <p:cBhvr>
                                        <p:cTn id="74" dur="1" fill="hold">
                                          <p:stCondLst>
                                            <p:cond delay="0"/>
                                          </p:stCondLst>
                                        </p:cTn>
                                        <p:tgtEl>
                                          <p:spTgt spid="13358"/>
                                        </p:tgtEl>
                                        <p:attrNameLst>
                                          <p:attrName>style.visibility</p:attrName>
                                        </p:attrNameLst>
                                      </p:cBhvr>
                                      <p:to>
                                        <p:strVal val="visible"/>
                                      </p:to>
                                    </p:set>
                                    <p:animEffect transition="in" filter="circle(in)">
                                      <p:cBhvr>
                                        <p:cTn id="75" dur="2000"/>
                                        <p:tgtEl>
                                          <p:spTgt spid="13358"/>
                                        </p:tgtEl>
                                      </p:cBhvr>
                                    </p:animEffect>
                                  </p:childTnLst>
                                </p:cTn>
                              </p:par>
                            </p:childTnLst>
                          </p:cTn>
                        </p:par>
                      </p:childTnLst>
                    </p:cTn>
                  </p:par>
                  <p:par>
                    <p:cTn id="76" fill="hold">
                      <p:stCondLst>
                        <p:cond delay="indefinite"/>
                      </p:stCondLst>
                      <p:childTnLst>
                        <p:par>
                          <p:cTn id="77" fill="hold">
                            <p:stCondLst>
                              <p:cond delay="0"/>
                            </p:stCondLst>
                            <p:childTnLst>
                              <p:par>
                                <p:cTn id="78" presetID="6" presetClass="entr" presetSubtype="16" fill="hold" nodeType="clickEffect">
                                  <p:stCondLst>
                                    <p:cond delay="0"/>
                                  </p:stCondLst>
                                  <p:childTnLst>
                                    <p:set>
                                      <p:cBhvr>
                                        <p:cTn id="79" dur="1" fill="hold">
                                          <p:stCondLst>
                                            <p:cond delay="0"/>
                                          </p:stCondLst>
                                        </p:cTn>
                                        <p:tgtEl>
                                          <p:spTgt spid="13359"/>
                                        </p:tgtEl>
                                        <p:attrNameLst>
                                          <p:attrName>style.visibility</p:attrName>
                                        </p:attrNameLst>
                                      </p:cBhvr>
                                      <p:to>
                                        <p:strVal val="visible"/>
                                      </p:to>
                                    </p:set>
                                    <p:animEffect transition="in" filter="circle(in)">
                                      <p:cBhvr>
                                        <p:cTn id="80" dur="2000"/>
                                        <p:tgtEl>
                                          <p:spTgt spid="133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4"/>
          <p:cNvSpPr txBox="1">
            <a:spLocks noChangeArrowheads="1"/>
          </p:cNvSpPr>
          <p:nvPr/>
        </p:nvSpPr>
        <p:spPr bwMode="auto">
          <a:xfrm>
            <a:off x="2382838" y="663575"/>
            <a:ext cx="48355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FF0000"/>
                </a:solidFill>
                <a:latin typeface="Times New Roman" panose="02020603050405020304" pitchFamily="18" charset="0"/>
                <a:cs typeface="Times New Roman" panose="02020603050405020304" pitchFamily="18" charset="0"/>
              </a:rPr>
              <a:t>LUYỆN TẬP – VẬN DỤNG</a:t>
            </a:r>
          </a:p>
        </p:txBody>
      </p:sp>
      <p:sp>
        <p:nvSpPr>
          <p:cNvPr id="14339"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sp>
        <p:nvSpPr>
          <p:cNvPr id="14340" name="TextBox 4"/>
          <p:cNvSpPr txBox="1">
            <a:spLocks noChangeArrowheads="1"/>
          </p:cNvSpPr>
          <p:nvPr/>
        </p:nvSpPr>
        <p:spPr bwMode="auto">
          <a:xfrm>
            <a:off x="152400" y="1295400"/>
            <a:ext cx="8763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00B050"/>
                </a:solidFill>
                <a:latin typeface="Times New Roman" panose="02020603050405020304" pitchFamily="18" charset="0"/>
                <a:cs typeface="Times New Roman" panose="02020603050405020304" pitchFamily="18" charset="0"/>
              </a:rPr>
              <a:t>Bài 2:</a:t>
            </a:r>
            <a:r>
              <a:rPr lang="en-US" sz="2800" b="1">
                <a:latin typeface="Times New Roman" panose="02020603050405020304" pitchFamily="18" charset="0"/>
                <a:cs typeface="Times New Roman" panose="02020603050405020304" pitchFamily="18" charset="0"/>
              </a:rPr>
              <a:t> Viết mỗi tập hợp sau bằng cách liệt kê các phần tử:</a:t>
            </a:r>
          </a:p>
        </p:txBody>
      </p:sp>
      <p:grpSp>
        <p:nvGrpSpPr>
          <p:cNvPr id="14341" name="Group 12"/>
          <p:cNvGrpSpPr/>
          <p:nvPr/>
        </p:nvGrpSpPr>
        <p:grpSpPr bwMode="auto">
          <a:xfrm>
            <a:off x="381000" y="2290763"/>
            <a:ext cx="8763000" cy="522287"/>
            <a:chOff x="381000" y="2290227"/>
            <a:chExt cx="8763000" cy="523220"/>
          </a:xfrm>
        </p:grpSpPr>
        <p:sp>
          <p:nvSpPr>
            <p:cNvPr id="14348" name="TextBox 4"/>
            <p:cNvSpPr txBox="1">
              <a:spLocks noChangeArrowheads="1"/>
            </p:cNvSpPr>
            <p:nvPr/>
          </p:nvSpPr>
          <p:spPr bwMode="auto">
            <a:xfrm>
              <a:off x="381000" y="2290227"/>
              <a:ext cx="8763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a) A = {x     Ư(40)/ x &gt; 6} </a:t>
              </a:r>
            </a:p>
          </p:txBody>
        </p:sp>
      </p:grpSp>
      <p:grpSp>
        <p:nvGrpSpPr>
          <p:cNvPr id="14342" name="Group 38"/>
          <p:cNvGrpSpPr/>
          <p:nvPr/>
        </p:nvGrpSpPr>
        <p:grpSpPr bwMode="auto">
          <a:xfrm>
            <a:off x="381000" y="3124200"/>
            <a:ext cx="8763000" cy="523875"/>
            <a:chOff x="381000" y="2290227"/>
            <a:chExt cx="8763000" cy="523220"/>
          </a:xfrm>
        </p:grpSpPr>
        <p:sp>
          <p:nvSpPr>
            <p:cNvPr id="14346" name="TextBox 4"/>
            <p:cNvSpPr txBox="1">
              <a:spLocks noChangeArrowheads="1"/>
            </p:cNvSpPr>
            <p:nvPr/>
          </p:nvSpPr>
          <p:spPr bwMode="auto">
            <a:xfrm>
              <a:off x="381000" y="2290227"/>
              <a:ext cx="8763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b) B = {x     B(12)/ 24 ≤ x ≤ 60} </a:t>
              </a:r>
            </a:p>
          </p:txBody>
        </p:sp>
      </p:grpSp>
      <p:sp>
        <p:nvSpPr>
          <p:cNvPr id="42" name="TextBox 4"/>
          <p:cNvSpPr txBox="1">
            <a:spLocks noChangeArrowheads="1"/>
          </p:cNvSpPr>
          <p:nvPr/>
        </p:nvSpPr>
        <p:spPr bwMode="auto">
          <a:xfrm>
            <a:off x="152400" y="3638550"/>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00B050"/>
                </a:solidFill>
                <a:latin typeface="Times New Roman" panose="02020603050405020304" pitchFamily="18" charset="0"/>
                <a:cs typeface="Times New Roman" panose="02020603050405020304" pitchFamily="18" charset="0"/>
              </a:rPr>
              <a:t>Giải:</a:t>
            </a:r>
            <a:endParaRPr lang="en-US" sz="2800" b="1">
              <a:latin typeface="Times New Roman" panose="02020603050405020304" pitchFamily="18" charset="0"/>
              <a:cs typeface="Times New Roman" panose="02020603050405020304" pitchFamily="18" charset="0"/>
            </a:endParaRPr>
          </a:p>
        </p:txBody>
      </p:sp>
      <p:sp>
        <p:nvSpPr>
          <p:cNvPr id="44" name="TextBox 4"/>
          <p:cNvSpPr txBox="1">
            <a:spLocks noChangeArrowheads="1"/>
          </p:cNvSpPr>
          <p:nvPr/>
        </p:nvSpPr>
        <p:spPr bwMode="auto">
          <a:xfrm>
            <a:off x="355600" y="4419600"/>
            <a:ext cx="8763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a) A = {8; 10; 20; 40} </a:t>
            </a:r>
          </a:p>
        </p:txBody>
      </p:sp>
      <p:sp>
        <p:nvSpPr>
          <p:cNvPr id="46" name="TextBox 4"/>
          <p:cNvSpPr txBox="1">
            <a:spLocks noChangeArrowheads="1"/>
          </p:cNvSpPr>
          <p:nvPr/>
        </p:nvSpPr>
        <p:spPr bwMode="auto">
          <a:xfrm>
            <a:off x="346075" y="5257800"/>
            <a:ext cx="4381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b) B = {24; 36; 48; 60} </a:t>
            </a:r>
          </a:p>
        </p:txBody>
      </p:sp>
      <p:pic>
        <p:nvPicPr>
          <p:cNvPr id="14352" name="Object 11" descr="ppt/media/image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8638" y="2362200"/>
            <a:ext cx="369887"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3" name="Object 40" descr="ppt/media/image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8638" y="3195638"/>
            <a:ext cx="369887"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arn(inVertical)">
                                      <p:cBhvr>
                                        <p:cTn id="7" dur="500"/>
                                        <p:tgtEl>
                                          <p:spTgt spid="4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4"/>
                                        </p:tgtEl>
                                        <p:attrNameLst>
                                          <p:attrName>style.visibility</p:attrName>
                                        </p:attrNameLst>
                                      </p:cBhvr>
                                      <p:to>
                                        <p:strVal val="visible"/>
                                      </p:to>
                                    </p:set>
                                    <p:animEffect transition="in" filter="barn(inVertical)">
                                      <p:cBhvr>
                                        <p:cTn id="10" dur="500"/>
                                        <p:tgtEl>
                                          <p:spTgt spid="4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animEffect transition="in" filter="barn(inVertical)">
                                      <p:cBhvr>
                                        <p:cTn id="13"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4" grpId="0"/>
      <p:bldP spid="4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2382838" y="663575"/>
            <a:ext cx="48355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FF0000"/>
                </a:solidFill>
                <a:latin typeface="Times New Roman" panose="02020603050405020304" pitchFamily="18" charset="0"/>
                <a:cs typeface="Times New Roman" panose="02020603050405020304" pitchFamily="18" charset="0"/>
              </a:rPr>
              <a:t>LUYỆN TẬP – VẬN DỤNG</a:t>
            </a:r>
          </a:p>
        </p:txBody>
      </p:sp>
      <p:sp>
        <p:nvSpPr>
          <p:cNvPr id="15363"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sp>
        <p:nvSpPr>
          <p:cNvPr id="15364" name="TextBox 4"/>
          <p:cNvSpPr txBox="1">
            <a:spLocks noChangeArrowheads="1"/>
          </p:cNvSpPr>
          <p:nvPr/>
        </p:nvSpPr>
        <p:spPr bwMode="auto">
          <a:xfrm>
            <a:off x="152400" y="1295400"/>
            <a:ext cx="8763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00B050"/>
                </a:solidFill>
                <a:latin typeface="Times New Roman" panose="02020603050405020304" pitchFamily="18" charset="0"/>
                <a:cs typeface="Times New Roman" panose="02020603050405020304" pitchFamily="18" charset="0"/>
              </a:rPr>
              <a:t>Bài 3:</a:t>
            </a:r>
            <a:r>
              <a:rPr lang="en-US" sz="2800" b="1">
                <a:latin typeface="Times New Roman" panose="02020603050405020304" pitchFamily="18" charset="0"/>
                <a:cs typeface="Times New Roman" panose="02020603050405020304" pitchFamily="18" charset="0"/>
              </a:rPr>
              <a:t> a) Tìm tập hợp các ước của 30</a:t>
            </a:r>
          </a:p>
          <a:p>
            <a:pPr eaLnBrk="1" hangingPunct="1"/>
            <a:r>
              <a:rPr lang="en-US" sz="2800" b="1">
                <a:latin typeface="Times New Roman" panose="02020603050405020304" pitchFamily="18" charset="0"/>
                <a:cs typeface="Times New Roman" panose="02020603050405020304" pitchFamily="18" charset="0"/>
              </a:rPr>
              <a:t>b) Tìm tập hợp các bội của 6 nhỏ hơn 50.</a:t>
            </a:r>
          </a:p>
          <a:p>
            <a:pPr eaLnBrk="1" hangingPunct="1"/>
            <a:r>
              <a:rPr lang="en-US" sz="2800" b="1">
                <a:latin typeface="Times New Roman" panose="02020603050405020304" pitchFamily="18" charset="0"/>
                <a:cs typeface="Times New Roman" panose="02020603050405020304" pitchFamily="18" charset="0"/>
              </a:rPr>
              <a:t>c) Tìm tập hợp C các số tự nhiên x sao cho x vừa là bội của 18, vừa là ước của 72</a:t>
            </a:r>
          </a:p>
        </p:txBody>
      </p:sp>
      <p:sp>
        <p:nvSpPr>
          <p:cNvPr id="42" name="TextBox 4"/>
          <p:cNvSpPr txBox="1">
            <a:spLocks noChangeArrowheads="1"/>
          </p:cNvSpPr>
          <p:nvPr/>
        </p:nvSpPr>
        <p:spPr bwMode="auto">
          <a:xfrm>
            <a:off x="1524000" y="3376613"/>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00B050"/>
                </a:solidFill>
                <a:latin typeface="Times New Roman" panose="02020603050405020304" pitchFamily="18" charset="0"/>
                <a:cs typeface="Times New Roman" panose="02020603050405020304" pitchFamily="18" charset="0"/>
              </a:rPr>
              <a:t>Giải:</a:t>
            </a:r>
            <a:endParaRPr lang="en-US" sz="2800" b="1">
              <a:latin typeface="Times New Roman" panose="02020603050405020304" pitchFamily="18" charset="0"/>
              <a:cs typeface="Times New Roman" panose="02020603050405020304" pitchFamily="18" charset="0"/>
            </a:endParaRPr>
          </a:p>
        </p:txBody>
      </p:sp>
      <p:sp>
        <p:nvSpPr>
          <p:cNvPr id="44" name="TextBox 4"/>
          <p:cNvSpPr txBox="1">
            <a:spLocks noChangeArrowheads="1"/>
          </p:cNvSpPr>
          <p:nvPr/>
        </p:nvSpPr>
        <p:spPr bwMode="auto">
          <a:xfrm>
            <a:off x="355600" y="4419600"/>
            <a:ext cx="8763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a) A = {1;2;3;5;6;10;15;30} </a:t>
            </a:r>
          </a:p>
        </p:txBody>
      </p:sp>
      <p:sp>
        <p:nvSpPr>
          <p:cNvPr id="46" name="TextBox 4"/>
          <p:cNvSpPr txBox="1">
            <a:spLocks noChangeArrowheads="1"/>
          </p:cNvSpPr>
          <p:nvPr/>
        </p:nvSpPr>
        <p:spPr bwMode="auto">
          <a:xfrm>
            <a:off x="346075" y="5257800"/>
            <a:ext cx="6130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b) B = {0;6;12;18;24;30;36;42;48} </a:t>
            </a:r>
          </a:p>
        </p:txBody>
      </p:sp>
      <p:sp>
        <p:nvSpPr>
          <p:cNvPr id="14" name="TextBox 4"/>
          <p:cNvSpPr txBox="1">
            <a:spLocks noChangeArrowheads="1"/>
          </p:cNvSpPr>
          <p:nvPr/>
        </p:nvSpPr>
        <p:spPr bwMode="auto">
          <a:xfrm>
            <a:off x="355600" y="6019800"/>
            <a:ext cx="6130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latin typeface="Times New Roman" panose="02020603050405020304" pitchFamily="18" charset="0"/>
                <a:cs typeface="Times New Roman" panose="02020603050405020304" pitchFamily="18" charset="0"/>
              </a:rPr>
              <a:t>c) C = {18; 36}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arn(inVertical)">
                                      <p:cBhvr>
                                        <p:cTn id="7" dur="500"/>
                                        <p:tgtEl>
                                          <p:spTgt spid="4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4"/>
                                        </p:tgtEl>
                                        <p:attrNameLst>
                                          <p:attrName>style.visibility</p:attrName>
                                        </p:attrNameLst>
                                      </p:cBhvr>
                                      <p:to>
                                        <p:strVal val="visible"/>
                                      </p:to>
                                    </p:set>
                                    <p:animEffect transition="in" filter="barn(inVertical)">
                                      <p:cBhvr>
                                        <p:cTn id="10" dur="500"/>
                                        <p:tgtEl>
                                          <p:spTgt spid="4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animEffect transition="in" filter="barn(inVertical)">
                                      <p:cBhvr>
                                        <p:cTn id="13" dur="500"/>
                                        <p:tgtEl>
                                          <p:spTgt spid="46"/>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barn(inVertical)">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4" grpId="0"/>
      <p:bldP spid="46"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5" descr="JERRY"/>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AutoShape 7" descr="Những chú chuột nổi tiếng trên phim - Báo Long An Online"/>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16388" name="Picture 11" descr="Hình nền powerpoint đơn giản mà đẹ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026525" cy="685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1372793" y="2725082"/>
            <a:ext cx="6280886" cy="707886"/>
          </a:xfrm>
          <a:prstGeom prst="rect">
            <a:avLst/>
          </a:prstGeom>
          <a:noFill/>
        </p:spPr>
        <p:txBody>
          <a:bodyPr wrap="none">
            <a:spAutoFit/>
          </a:bodyPr>
          <a:lstStyle/>
          <a:p>
            <a:pPr algn="ctr">
              <a:defRPr/>
            </a:pP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CHÚC CÁC EM HỌC TỐT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a:stretch>
            <a:fillRect/>
          </a:stretch>
        </p:blipFill>
        <p:spPr bwMode="auto">
          <a:xfrm>
            <a:off x="1790700" y="22225"/>
            <a:ext cx="990600" cy="11461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286000" y="0"/>
            <a:ext cx="5299669" cy="1015663"/>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6000" b="1" spc="50" dirty="0">
                <a:ln w="11430"/>
                <a:solidFill>
                  <a:srgbClr val="FF0000"/>
                </a:solidFill>
                <a:effectLst>
                  <a:outerShdw blurRad="76200" dist="50800" dir="5400000" algn="tl" rotWithShape="0">
                    <a:srgbClr val="000000">
                      <a:alpha val="65000"/>
                    </a:srgbClr>
                  </a:outerShdw>
                </a:effectLst>
              </a:rPr>
              <a:t>KHỞI ĐỘNG</a:t>
            </a:r>
          </a:p>
        </p:txBody>
      </p:sp>
      <p:graphicFrame>
        <p:nvGraphicFramePr>
          <p:cNvPr id="3" name="Table 2"/>
          <p:cNvGraphicFramePr>
            <a:graphicFrameLocks noGrp="1"/>
          </p:cNvGraphicFramePr>
          <p:nvPr/>
        </p:nvGraphicFramePr>
        <p:xfrm>
          <a:off x="252413" y="1192213"/>
          <a:ext cx="8637588" cy="4791261"/>
        </p:xfrm>
        <a:graphic>
          <a:graphicData uri="http://schemas.openxmlformats.org/drawingml/2006/table">
            <a:tbl>
              <a:tblPr firstRow="1" bandRow="1">
                <a:tableStyleId>{5C22544A-7EE6-4342-B048-85BDC9FD1C3A}</a:tableStyleId>
              </a:tblPr>
              <a:tblGrid>
                <a:gridCol w="2879196">
                  <a:extLst>
                    <a:ext uri="{9D8B030D-6E8A-4147-A177-3AD203B41FA5}">
                      <a16:colId xmlns:a16="http://schemas.microsoft.com/office/drawing/2014/main" val="20000"/>
                    </a:ext>
                  </a:extLst>
                </a:gridCol>
                <a:gridCol w="2176992">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676641">
                <a:tc>
                  <a:txBody>
                    <a:bodyPr/>
                    <a:lstStyle/>
                    <a:p>
                      <a:pPr algn="ctr"/>
                      <a:r>
                        <a:rPr lang="en-US" sz="2400" b="1" dirty="0" err="1">
                          <a:solidFill>
                            <a:srgbClr val="FFFF00"/>
                          </a:solidFill>
                          <a:latin typeface="Times New Roman" panose="02020603050405020304" pitchFamily="18" charset="0"/>
                          <a:cs typeface="Times New Roman" panose="02020603050405020304" pitchFamily="18" charset="0"/>
                        </a:rPr>
                        <a:t>Cách</a:t>
                      </a:r>
                      <a:r>
                        <a:rPr lang="en-US" sz="2400" b="1" baseline="0" dirty="0">
                          <a:solidFill>
                            <a:srgbClr val="FFFF00"/>
                          </a:solidFill>
                          <a:latin typeface="Times New Roman" panose="02020603050405020304" pitchFamily="18" charset="0"/>
                          <a:cs typeface="Times New Roman" panose="02020603050405020304" pitchFamily="18" charset="0"/>
                        </a:rPr>
                        <a:t> </a:t>
                      </a:r>
                      <a:r>
                        <a:rPr lang="en-US" sz="2400" b="1" baseline="0" dirty="0" err="1">
                          <a:solidFill>
                            <a:srgbClr val="FFFF00"/>
                          </a:solidFill>
                          <a:latin typeface="Times New Roman" panose="02020603050405020304" pitchFamily="18" charset="0"/>
                          <a:cs typeface="Times New Roman" panose="02020603050405020304" pitchFamily="18" charset="0"/>
                        </a:rPr>
                        <a:t>xếp</a:t>
                      </a:r>
                      <a:endParaRPr lang="en-US" sz="2400" b="1" dirty="0">
                        <a:solidFill>
                          <a:srgbClr val="FFFF00"/>
                        </a:solidFill>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err="1">
                          <a:solidFill>
                            <a:srgbClr val="FFFF00"/>
                          </a:solidFill>
                          <a:latin typeface="Times New Roman" panose="02020603050405020304" pitchFamily="18" charset="0"/>
                          <a:cs typeface="Times New Roman" panose="02020603050405020304" pitchFamily="18" charset="0"/>
                        </a:rPr>
                        <a:t>Số</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hàng</a:t>
                      </a:r>
                      <a:endParaRPr lang="en-US" sz="2400" b="1" dirty="0">
                        <a:solidFill>
                          <a:srgbClr val="FFFF00"/>
                        </a:solidFill>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err="1">
                          <a:solidFill>
                            <a:srgbClr val="FFFF00"/>
                          </a:solidFill>
                          <a:latin typeface="Times New Roman" panose="02020603050405020304" pitchFamily="18" charset="0"/>
                          <a:cs typeface="Times New Roman" panose="02020603050405020304" pitchFamily="18" charset="0"/>
                        </a:rPr>
                        <a:t>Số</a:t>
                      </a:r>
                      <a:r>
                        <a:rPr lang="en-US" sz="2400" b="1" dirty="0">
                          <a:solidFill>
                            <a:srgbClr val="FFFF00"/>
                          </a:solidFill>
                          <a:latin typeface="Times New Roman" panose="02020603050405020304" pitchFamily="18" charset="0"/>
                          <a:cs typeface="Times New Roman" panose="02020603050405020304" pitchFamily="18" charset="0"/>
                        </a:rPr>
                        <a:t> HS </a:t>
                      </a:r>
                      <a:r>
                        <a:rPr lang="en-US" sz="2400" b="1" dirty="0" err="1">
                          <a:solidFill>
                            <a:srgbClr val="FFFF00"/>
                          </a:solidFill>
                          <a:latin typeface="Times New Roman" panose="02020603050405020304" pitchFamily="18" charset="0"/>
                          <a:cs typeface="Times New Roman" panose="02020603050405020304" pitchFamily="18" charset="0"/>
                        </a:rPr>
                        <a:t>trong</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một</a:t>
                      </a:r>
                      <a:r>
                        <a:rPr lang="en-US" sz="2400" b="1" baseline="0" dirty="0">
                          <a:solidFill>
                            <a:srgbClr val="FFFF00"/>
                          </a:solidFill>
                          <a:latin typeface="Times New Roman" panose="02020603050405020304" pitchFamily="18" charset="0"/>
                          <a:cs typeface="Times New Roman" panose="02020603050405020304" pitchFamily="18" charset="0"/>
                        </a:rPr>
                        <a:t> </a:t>
                      </a:r>
                      <a:r>
                        <a:rPr lang="en-US" sz="2400" b="1" baseline="0" dirty="0" err="1">
                          <a:solidFill>
                            <a:srgbClr val="FFFF00"/>
                          </a:solidFill>
                          <a:latin typeface="Times New Roman" panose="02020603050405020304" pitchFamily="18" charset="0"/>
                          <a:cs typeface="Times New Roman" panose="02020603050405020304" pitchFamily="18" charset="0"/>
                        </a:rPr>
                        <a:t>hàng</a:t>
                      </a:r>
                      <a:endParaRPr lang="en-US" sz="2400" b="1" dirty="0">
                        <a:solidFill>
                          <a:srgbClr val="FFFF00"/>
                        </a:solidFill>
                        <a:latin typeface="Times New Roman" panose="02020603050405020304" pitchFamily="18" charset="0"/>
                        <a:cs typeface="Times New Roman" panose="02020603050405020304" pitchFamily="18" charset="0"/>
                      </a:endParaRPr>
                    </a:p>
                  </a:txBody>
                  <a:tcPr marT="45710" marB="45710"/>
                </a:tc>
                <a:extLst>
                  <a:ext uri="{0D108BD9-81ED-4DB2-BD59-A6C34878D82A}">
                    <a16:rowId xmlns:a16="http://schemas.microsoft.com/office/drawing/2014/main" val="10000"/>
                  </a:ext>
                </a:extLst>
              </a:tr>
              <a:tr h="457159">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nhất</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1</a:t>
                      </a: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36</a:t>
                      </a:r>
                    </a:p>
                  </a:txBody>
                  <a:tcPr marT="45710" marB="45710"/>
                </a:tc>
                <a:extLst>
                  <a:ext uri="{0D108BD9-81ED-4DB2-BD59-A6C34878D82A}">
                    <a16:rowId xmlns:a16="http://schemas.microsoft.com/office/drawing/2014/main" val="10001"/>
                  </a:ext>
                </a:extLst>
              </a:tr>
              <a:tr h="457159">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hai</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2</a:t>
                      </a: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18</a:t>
                      </a:r>
                    </a:p>
                  </a:txBody>
                  <a:tcPr marT="45710" marB="45710"/>
                </a:tc>
                <a:extLst>
                  <a:ext uri="{0D108BD9-81ED-4DB2-BD59-A6C34878D82A}">
                    <a16:rowId xmlns:a16="http://schemas.microsoft.com/office/drawing/2014/main" val="10002"/>
                  </a:ext>
                </a:extLst>
              </a:tr>
              <a:tr h="457159">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ba</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3</a:t>
                      </a: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12</a:t>
                      </a:r>
                    </a:p>
                  </a:txBody>
                  <a:tcPr marT="45710" marB="45710"/>
                </a:tc>
                <a:extLst>
                  <a:ext uri="{0D108BD9-81ED-4DB2-BD59-A6C34878D82A}">
                    <a16:rowId xmlns:a16="http://schemas.microsoft.com/office/drawing/2014/main" val="10003"/>
                  </a:ext>
                </a:extLst>
              </a:tr>
              <a:tr h="457159">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tư</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4</a:t>
                      </a: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9</a:t>
                      </a:r>
                    </a:p>
                  </a:txBody>
                  <a:tcPr marT="45710" marB="45710"/>
                </a:tc>
                <a:extLst>
                  <a:ext uri="{0D108BD9-81ED-4DB2-BD59-A6C34878D82A}">
                    <a16:rowId xmlns:a16="http://schemas.microsoft.com/office/drawing/2014/main" val="10004"/>
                  </a:ext>
                </a:extLst>
              </a:tr>
              <a:tr h="457159">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năm</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6</a:t>
                      </a: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6</a:t>
                      </a:r>
                    </a:p>
                  </a:txBody>
                  <a:tcPr marT="45710" marB="45710"/>
                </a:tc>
                <a:extLst>
                  <a:ext uri="{0D108BD9-81ED-4DB2-BD59-A6C34878D82A}">
                    <a16:rowId xmlns:a16="http://schemas.microsoft.com/office/drawing/2014/main" val="10005"/>
                  </a:ext>
                </a:extLst>
              </a:tr>
              <a:tr h="457159">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sáu</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9</a:t>
                      </a: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4</a:t>
                      </a:r>
                    </a:p>
                  </a:txBody>
                  <a:tcPr marT="45710" marB="45710"/>
                </a:tc>
                <a:extLst>
                  <a:ext uri="{0D108BD9-81ED-4DB2-BD59-A6C34878D82A}">
                    <a16:rowId xmlns:a16="http://schemas.microsoft.com/office/drawing/2014/main" val="10006"/>
                  </a:ext>
                </a:extLst>
              </a:tr>
              <a:tr h="457159">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bảy</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12</a:t>
                      </a: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3</a:t>
                      </a:r>
                    </a:p>
                  </a:txBody>
                  <a:tcPr marT="45710" marB="45710"/>
                </a:tc>
                <a:extLst>
                  <a:ext uri="{0D108BD9-81ED-4DB2-BD59-A6C34878D82A}">
                    <a16:rowId xmlns:a16="http://schemas.microsoft.com/office/drawing/2014/main" val="10007"/>
                  </a:ext>
                </a:extLst>
              </a:tr>
              <a:tr h="457159">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tám</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18</a:t>
                      </a: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2</a:t>
                      </a:r>
                    </a:p>
                  </a:txBody>
                  <a:tcPr marT="45710" marB="45710"/>
                </a:tc>
                <a:extLst>
                  <a:ext uri="{0D108BD9-81ED-4DB2-BD59-A6C34878D82A}">
                    <a16:rowId xmlns:a16="http://schemas.microsoft.com/office/drawing/2014/main" val="10008"/>
                  </a:ext>
                </a:extLst>
              </a:tr>
              <a:tr h="457159">
                <a:tc>
                  <a:txBody>
                    <a:bodyPr/>
                    <a:lstStyle/>
                    <a:p>
                      <a:pPr algn="ctr"/>
                      <a:r>
                        <a:rPr lang="en-US" sz="2400" b="1" dirty="0" err="1">
                          <a:latin typeface="Times New Roman" panose="02020603050405020304" pitchFamily="18" charset="0"/>
                          <a:cs typeface="Times New Roman" panose="02020603050405020304" pitchFamily="18" charset="0"/>
                        </a:rPr>
                        <a:t>Thứ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chín</a:t>
                      </a:r>
                      <a:r>
                        <a:rPr lang="en-US" sz="2400" b="1" baseline="0" dirty="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36</a:t>
                      </a:r>
                    </a:p>
                  </a:txBody>
                  <a:tcPr marT="45710" marB="45710"/>
                </a:tc>
                <a:tc>
                  <a:txBody>
                    <a:bodyPr/>
                    <a:lstStyle/>
                    <a:p>
                      <a:pPr algn="ctr"/>
                      <a:r>
                        <a:rPr lang="en-US" sz="2400" b="1" dirty="0">
                          <a:latin typeface="Times New Roman" panose="02020603050405020304" pitchFamily="18" charset="0"/>
                          <a:cs typeface="Times New Roman" panose="02020603050405020304" pitchFamily="18" charset="0"/>
                        </a:rPr>
                        <a:t>1</a:t>
                      </a:r>
                    </a:p>
                  </a:txBody>
                  <a:tcPr marT="45710" marB="45710"/>
                </a:tc>
                <a:extLst>
                  <a:ext uri="{0D108BD9-81ED-4DB2-BD59-A6C34878D82A}">
                    <a16:rowId xmlns:a16="http://schemas.microsoft.com/office/drawing/2014/main" val="10009"/>
                  </a:ext>
                </a:extLst>
              </a:tr>
            </a:tbl>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0"/>
          <p:cNvSpPr txBox="1">
            <a:spLocks noChangeArrowheads="1"/>
          </p:cNvSpPr>
          <p:nvPr/>
        </p:nvSpPr>
        <p:spPr bwMode="auto">
          <a:xfrm>
            <a:off x="914400" y="773113"/>
            <a:ext cx="2514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6600" b="1" i="1" u="sng" dirty="0" err="1">
                <a:solidFill>
                  <a:srgbClr val="FF00FF"/>
                </a:solidFill>
                <a:latin typeface="Times New Roman" panose="02020603050405020304" pitchFamily="18" charset="0"/>
                <a:cs typeface="Times New Roman" panose="02020603050405020304" pitchFamily="18" charset="0"/>
              </a:rPr>
              <a:t>Bài</a:t>
            </a:r>
            <a:r>
              <a:rPr lang="en-US" sz="6600" b="1" i="1" u="sng" dirty="0">
                <a:solidFill>
                  <a:srgbClr val="FF00FF"/>
                </a:solidFill>
                <a:latin typeface="Times New Roman" panose="02020603050405020304" pitchFamily="18" charset="0"/>
                <a:cs typeface="Times New Roman" panose="02020603050405020304" pitchFamily="18" charset="0"/>
              </a:rPr>
              <a:t> 9 </a:t>
            </a:r>
            <a:endParaRPr lang="en-US" sz="6600" b="1" i="1" dirty="0">
              <a:solidFill>
                <a:srgbClr val="FF00FF"/>
              </a:solidFill>
              <a:latin typeface="Times New Roman" panose="02020603050405020304" pitchFamily="18" charset="0"/>
              <a:cs typeface="Times New Roman" panose="02020603050405020304" pitchFamily="18" charset="0"/>
            </a:endParaRPr>
          </a:p>
        </p:txBody>
      </p:sp>
      <p:sp>
        <p:nvSpPr>
          <p:cNvPr id="5123" name="WordArt 12"/>
          <p:cNvSpPr>
            <a:spLocks noChangeArrowheads="1" noChangeShapeType="1" noTextEdit="1"/>
          </p:cNvSpPr>
          <p:nvPr/>
        </p:nvSpPr>
        <p:spPr bwMode="auto">
          <a:xfrm>
            <a:off x="609600" y="2116139"/>
            <a:ext cx="8054972" cy="1063624"/>
          </a:xfrm>
          <a:prstGeom prst="rect">
            <a:avLst/>
          </a:prstGeom>
          <a:extLst>
            <a:ext uri="{91240B29-F687-4F45-9708-019B960494DF}">
              <a14:hiddenLine xmlns:a14="http://schemas.microsoft.com/office/drawing/2010/main" w="9525">
                <a:solidFill>
                  <a:srgbClr val="000000"/>
                </a:solidFill>
                <a:round/>
              </a14:hiddenLine>
            </a:ext>
          </a:extLst>
        </p:spPr>
        <p:txBody>
          <a:bodyPr wrap="none" fromWordArt="1">
            <a:prstTxWarp prst="textPlain">
              <a:avLst>
                <a:gd name="adj" fmla="val 50000"/>
              </a:avLst>
            </a:prstTxWarp>
          </a:bodyPr>
          <a:lstStyle/>
          <a:p>
            <a:pPr algn="ctr"/>
            <a:r>
              <a:rPr lang="vi-VN" sz="2000" b="1" kern="10" dirty="0">
                <a:solidFill>
                  <a:srgbClr val="FF0000"/>
                </a:solidFill>
                <a:effectLst>
                  <a:outerShdw dist="35921" dir="2700000" algn="ctr" rotWithShape="0">
                    <a:srgbClr val="808080">
                      <a:alpha val="50000"/>
                    </a:srgbClr>
                  </a:outerShdw>
                </a:effectLst>
                <a:latin typeface="Arial" panose="020B0604020202020204"/>
                <a:cs typeface="Arial" panose="020B0604020202020204"/>
              </a:rPr>
              <a:t>ƯỚC VÀ BỘI</a:t>
            </a:r>
            <a:endParaRPr lang="en-US" sz="2000" b="1" kern="10" dirty="0">
              <a:solidFill>
                <a:srgbClr val="FF0000"/>
              </a:solidFill>
              <a:effectLst>
                <a:outerShdw dist="35921" dir="2700000" algn="ctr" rotWithShape="0">
                  <a:srgbClr val="808080">
                    <a:alpha val="50000"/>
                  </a:srgbClr>
                </a:outerShdw>
              </a:effectLst>
              <a:latin typeface="Arial" panose="020B0604020202020204"/>
              <a:cs typeface="Arial" panose="020B0604020202020204"/>
            </a:endParaRPr>
          </a:p>
        </p:txBody>
      </p:sp>
      <p:sp>
        <p:nvSpPr>
          <p:cNvPr id="5124" name="WordArt 13"/>
          <p:cNvSpPr>
            <a:spLocks noChangeArrowheads="1" noChangeShapeType="1" noTextEdit="1"/>
          </p:cNvSpPr>
          <p:nvPr/>
        </p:nvSpPr>
        <p:spPr bwMode="auto">
          <a:xfrm>
            <a:off x="5867400" y="228600"/>
            <a:ext cx="2362200" cy="544513"/>
          </a:xfrm>
          <a:prstGeom prst="rect">
            <a:avLst/>
          </a:prstGeom>
        </p:spPr>
        <p:txBody>
          <a:bodyPr wrap="none" fromWordArt="1">
            <a:prstTxWarp prst="textPlain">
              <a:avLst>
                <a:gd name="adj" fmla="val 50000"/>
              </a:avLst>
            </a:prstTxWarp>
          </a:bodyPr>
          <a:lstStyle/>
          <a:p>
            <a:pPr algn="ctr"/>
            <a:r>
              <a:rPr lang="en-US" sz="3600" b="1" kern="10" dirty="0" err="1">
                <a:ln w="19050">
                  <a:solidFill>
                    <a:srgbClr val="99CCFF"/>
                  </a:solidFill>
                  <a:round/>
                </a:ln>
                <a:gradFill rotWithShape="1">
                  <a:gsLst>
                    <a:gs pos="0">
                      <a:srgbClr val="0066CC"/>
                    </a:gs>
                    <a:gs pos="100000">
                      <a:srgbClr val="5599DD"/>
                    </a:gs>
                  </a:gsLst>
                  <a:lin ang="0" scaled="1"/>
                </a:gradFill>
                <a:effectLst>
                  <a:outerShdw dist="81320" dir="2319588" algn="ctr" rotWithShape="0">
                    <a:srgbClr val="990000"/>
                  </a:outerShdw>
                </a:effectLst>
                <a:latin typeface="Arial" panose="020B0604020202020204"/>
                <a:cs typeface="Arial" panose="020B0604020202020204"/>
              </a:rPr>
              <a:t>Số</a:t>
            </a:r>
            <a:r>
              <a:rPr lang="en-US" sz="3600" b="1" kern="10" dirty="0">
                <a:ln w="19050">
                  <a:solidFill>
                    <a:srgbClr val="99CCFF"/>
                  </a:solidFill>
                  <a:round/>
                </a:ln>
                <a:gradFill rotWithShape="1">
                  <a:gsLst>
                    <a:gs pos="0">
                      <a:srgbClr val="0066CC"/>
                    </a:gs>
                    <a:gs pos="100000">
                      <a:srgbClr val="5599DD"/>
                    </a:gs>
                  </a:gsLst>
                  <a:lin ang="0" scaled="1"/>
                </a:gradFill>
                <a:effectLst>
                  <a:outerShdw dist="81320" dir="2319588" algn="ctr" rotWithShape="0">
                    <a:srgbClr val="990000"/>
                  </a:outerShdw>
                </a:effectLst>
                <a:latin typeface="Arial" panose="020B0604020202020204"/>
                <a:cs typeface="Arial" panose="020B0604020202020204"/>
              </a:rPr>
              <a:t> </a:t>
            </a:r>
            <a:r>
              <a:rPr lang="en-US" sz="3600" b="1" kern="10" dirty="0" err="1">
                <a:ln w="19050">
                  <a:solidFill>
                    <a:srgbClr val="99CCFF"/>
                  </a:solidFill>
                  <a:round/>
                </a:ln>
                <a:gradFill rotWithShape="1">
                  <a:gsLst>
                    <a:gs pos="0">
                      <a:srgbClr val="0066CC"/>
                    </a:gs>
                    <a:gs pos="100000">
                      <a:srgbClr val="5599DD"/>
                    </a:gs>
                  </a:gsLst>
                  <a:lin ang="0" scaled="1"/>
                </a:gradFill>
                <a:effectLst>
                  <a:outerShdw dist="81320" dir="2319588" algn="ctr" rotWithShape="0">
                    <a:srgbClr val="990000"/>
                  </a:outerShdw>
                </a:effectLst>
                <a:latin typeface="Arial" panose="020B0604020202020204"/>
                <a:cs typeface="Arial" panose="020B0604020202020204"/>
              </a:rPr>
              <a:t>và</a:t>
            </a:r>
            <a:r>
              <a:rPr lang="en-US" sz="3600" b="1" kern="10" dirty="0">
                <a:ln w="19050">
                  <a:solidFill>
                    <a:srgbClr val="99CCFF"/>
                  </a:solidFill>
                  <a:round/>
                </a:ln>
                <a:gradFill rotWithShape="1">
                  <a:gsLst>
                    <a:gs pos="0">
                      <a:srgbClr val="0066CC"/>
                    </a:gs>
                    <a:gs pos="100000">
                      <a:srgbClr val="5599DD"/>
                    </a:gs>
                  </a:gsLst>
                  <a:lin ang="0" scaled="1"/>
                </a:gradFill>
                <a:effectLst>
                  <a:outerShdw dist="81320" dir="2319588" algn="ctr" rotWithShape="0">
                    <a:srgbClr val="990000"/>
                  </a:outerShdw>
                </a:effectLst>
                <a:latin typeface="Arial" panose="020B0604020202020204"/>
                <a:cs typeface="Arial" panose="020B0604020202020204"/>
              </a:rPr>
              <a:t> </a:t>
            </a:r>
            <a:r>
              <a:rPr lang="en-US" sz="3600" b="1" kern="10" dirty="0" err="1">
                <a:ln w="19050">
                  <a:solidFill>
                    <a:srgbClr val="99CCFF"/>
                  </a:solidFill>
                  <a:round/>
                </a:ln>
                <a:gradFill rotWithShape="1">
                  <a:gsLst>
                    <a:gs pos="0">
                      <a:srgbClr val="0066CC"/>
                    </a:gs>
                    <a:gs pos="100000">
                      <a:srgbClr val="5599DD"/>
                    </a:gs>
                  </a:gsLst>
                  <a:lin ang="0" scaled="1"/>
                </a:gradFill>
                <a:effectLst>
                  <a:outerShdw dist="81320" dir="2319588" algn="ctr" rotWithShape="0">
                    <a:srgbClr val="990000"/>
                  </a:outerShdw>
                </a:effectLst>
                <a:latin typeface="Arial" panose="020B0604020202020204"/>
                <a:cs typeface="Arial" panose="020B0604020202020204"/>
              </a:rPr>
              <a:t>Đại</a:t>
            </a:r>
            <a:r>
              <a:rPr lang="en-US" sz="3600" b="1" kern="10" dirty="0">
                <a:ln w="19050">
                  <a:solidFill>
                    <a:srgbClr val="99CCFF"/>
                  </a:solidFill>
                  <a:round/>
                </a:ln>
                <a:gradFill rotWithShape="1">
                  <a:gsLst>
                    <a:gs pos="0">
                      <a:srgbClr val="0066CC"/>
                    </a:gs>
                    <a:gs pos="100000">
                      <a:srgbClr val="5599DD"/>
                    </a:gs>
                  </a:gsLst>
                  <a:lin ang="0" scaled="1"/>
                </a:gradFill>
                <a:effectLst>
                  <a:outerShdw dist="81320" dir="2319588" algn="ctr" rotWithShape="0">
                    <a:srgbClr val="990000"/>
                  </a:outerShdw>
                </a:effectLst>
                <a:latin typeface="Arial" panose="020B0604020202020204"/>
                <a:cs typeface="Arial" panose="020B0604020202020204"/>
              </a:rPr>
              <a:t> </a:t>
            </a:r>
            <a:r>
              <a:rPr lang="en-US" sz="3600" b="1" kern="10" dirty="0" err="1">
                <a:ln w="19050">
                  <a:solidFill>
                    <a:srgbClr val="99CCFF"/>
                  </a:solidFill>
                  <a:round/>
                </a:ln>
                <a:gradFill rotWithShape="1">
                  <a:gsLst>
                    <a:gs pos="0">
                      <a:srgbClr val="0066CC"/>
                    </a:gs>
                    <a:gs pos="100000">
                      <a:srgbClr val="5599DD"/>
                    </a:gs>
                  </a:gsLst>
                  <a:lin ang="0" scaled="1"/>
                </a:gradFill>
                <a:effectLst>
                  <a:outerShdw dist="81320" dir="2319588" algn="ctr" rotWithShape="0">
                    <a:srgbClr val="990000"/>
                  </a:outerShdw>
                </a:effectLst>
                <a:latin typeface="Arial" panose="020B0604020202020204"/>
                <a:cs typeface="Arial" panose="020B0604020202020204"/>
              </a:rPr>
              <a:t>số</a:t>
            </a:r>
            <a:endParaRPr lang="en-US" sz="3600" b="1" kern="10" dirty="0">
              <a:ln w="19050">
                <a:solidFill>
                  <a:srgbClr val="99CCFF"/>
                </a:solidFill>
                <a:round/>
              </a:ln>
              <a:gradFill rotWithShape="1">
                <a:gsLst>
                  <a:gs pos="0">
                    <a:srgbClr val="0066CC"/>
                  </a:gs>
                  <a:gs pos="100000">
                    <a:srgbClr val="5599DD"/>
                  </a:gs>
                </a:gsLst>
                <a:lin ang="0" scaled="1"/>
              </a:gradFill>
              <a:effectLst>
                <a:outerShdw dist="81320" dir="2319588" algn="ctr" rotWithShape="0">
                  <a:srgbClr val="990000"/>
                </a:outerShdw>
              </a:effectLst>
              <a:latin typeface="Arial" panose="020B0604020202020204"/>
              <a:cs typeface="Arial" panose="020B0604020202020204"/>
            </a:endParaRPr>
          </a:p>
        </p:txBody>
      </p:sp>
      <p:pic>
        <p:nvPicPr>
          <p:cNvPr id="5125"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33" name="TextBox 45"/>
          <p:cNvSpPr txBox="1">
            <a:spLocks noChangeArrowheads="1"/>
          </p:cNvSpPr>
          <p:nvPr/>
        </p:nvSpPr>
        <p:spPr bwMode="auto">
          <a:xfrm>
            <a:off x="304800" y="1204913"/>
            <a:ext cx="69564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solidFill>
                  <a:srgbClr val="000000"/>
                </a:solidFill>
                <a:latin typeface="Times New Roman" panose="02020603050405020304" pitchFamily="18" charset="0"/>
                <a:cs typeface="Times New Roman" panose="02020603050405020304" pitchFamily="18" charset="0"/>
              </a:rPr>
              <a:t>Ta có: 36 = 1.36 = 2.18 = 3.12 = 4.9 = 6.6 </a:t>
            </a:r>
          </a:p>
        </p:txBody>
      </p:sp>
      <p:sp>
        <p:nvSpPr>
          <p:cNvPr id="36"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FF0000"/>
                </a:solidFill>
                <a:latin typeface="Times New Roman" panose="02020603050405020304" pitchFamily="18" charset="0"/>
                <a:cs typeface="Times New Roman" panose="02020603050405020304" pitchFamily="18" charset="0"/>
              </a:rPr>
              <a:t>1. Ước và bội</a:t>
            </a:r>
          </a:p>
        </p:txBody>
      </p:sp>
      <p:sp>
        <p:nvSpPr>
          <p:cNvPr id="6148"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sp>
        <p:nvSpPr>
          <p:cNvPr id="38" name="TextBox 45"/>
          <p:cNvSpPr txBox="1">
            <a:spLocks noChangeArrowheads="1"/>
          </p:cNvSpPr>
          <p:nvPr/>
        </p:nvSpPr>
        <p:spPr bwMode="auto">
          <a:xfrm>
            <a:off x="152400" y="1733550"/>
            <a:ext cx="87630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00"/>
                </a:solidFill>
                <a:latin typeface="Times New Roman" panose="02020603050405020304" pitchFamily="18" charset="0"/>
                <a:cs typeface="Times New Roman" panose="02020603050405020304" pitchFamily="18" charset="0"/>
              </a:rPr>
              <a:t>Ta thấy 36 chia hết cho các số 1;2;3;4;6;9;12;18;36. Ta nói 36 là bội của các số 1;2;3;4;6;9;12;18;36 và mỗi số 1;2;3;;4;6;9;12;18;36  là một ước của 36.</a:t>
            </a:r>
          </a:p>
        </p:txBody>
      </p:sp>
      <p:sp>
        <p:nvSpPr>
          <p:cNvPr id="39" name="TextBox 45"/>
          <p:cNvSpPr txBox="1">
            <a:spLocks noChangeArrowheads="1"/>
          </p:cNvSpPr>
          <p:nvPr/>
        </p:nvSpPr>
        <p:spPr bwMode="auto">
          <a:xfrm>
            <a:off x="87313" y="1287463"/>
            <a:ext cx="8991600" cy="892175"/>
          </a:xfrm>
          <a:prstGeom prst="rect">
            <a:avLst/>
          </a:prstGeom>
          <a:solidFill>
            <a:srgbClr val="75C36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600">
                <a:solidFill>
                  <a:srgbClr val="000000"/>
                </a:solidFill>
                <a:latin typeface="Times New Roman" panose="02020603050405020304" pitchFamily="18" charset="0"/>
                <a:cs typeface="Times New Roman" panose="02020603050405020304" pitchFamily="18" charset="0"/>
              </a:rPr>
              <a:t>Nếu số tự nhiên a chia hết cho số tự nhiên b thì ta nói a là </a:t>
            </a:r>
            <a:r>
              <a:rPr lang="en-US" altLang="en-US" sz="2600" b="1">
                <a:solidFill>
                  <a:srgbClr val="FF0000"/>
                </a:solidFill>
                <a:latin typeface="Times New Roman" panose="02020603050405020304" pitchFamily="18" charset="0"/>
                <a:cs typeface="Times New Roman" panose="02020603050405020304" pitchFamily="18" charset="0"/>
              </a:rPr>
              <a:t>bội</a:t>
            </a:r>
            <a:r>
              <a:rPr lang="en-US" altLang="en-US" sz="2600">
                <a:solidFill>
                  <a:srgbClr val="000000"/>
                </a:solidFill>
                <a:latin typeface="Times New Roman" panose="02020603050405020304" pitchFamily="18" charset="0"/>
                <a:cs typeface="Times New Roman" panose="02020603050405020304" pitchFamily="18" charset="0"/>
              </a:rPr>
              <a:t> của b, còn b gọi là </a:t>
            </a:r>
            <a:r>
              <a:rPr lang="en-US" altLang="en-US" sz="2600" b="1">
                <a:solidFill>
                  <a:srgbClr val="FF0000"/>
                </a:solidFill>
                <a:latin typeface="Times New Roman" panose="02020603050405020304" pitchFamily="18" charset="0"/>
                <a:cs typeface="Times New Roman" panose="02020603050405020304" pitchFamily="18" charset="0"/>
              </a:rPr>
              <a:t>ước</a:t>
            </a:r>
            <a:r>
              <a:rPr lang="en-US" altLang="en-US" sz="2600">
                <a:solidFill>
                  <a:srgbClr val="000000"/>
                </a:solidFill>
                <a:latin typeface="Times New Roman" panose="02020603050405020304" pitchFamily="18" charset="0"/>
                <a:cs typeface="Times New Roman" panose="02020603050405020304" pitchFamily="18" charset="0"/>
              </a:rPr>
              <a:t> của a</a:t>
            </a:r>
          </a:p>
        </p:txBody>
      </p:sp>
      <p:sp>
        <p:nvSpPr>
          <p:cNvPr id="40" name="TextBox 45"/>
          <p:cNvSpPr txBox="1">
            <a:spLocks noChangeArrowheads="1"/>
          </p:cNvSpPr>
          <p:nvPr/>
        </p:nvSpPr>
        <p:spPr bwMode="auto">
          <a:xfrm>
            <a:off x="152400" y="2587625"/>
            <a:ext cx="15621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Chú ý:</a:t>
            </a:r>
          </a:p>
        </p:txBody>
      </p:sp>
      <p:sp>
        <p:nvSpPr>
          <p:cNvPr id="41" name="TextBox 45"/>
          <p:cNvSpPr txBox="1">
            <a:spLocks noChangeArrowheads="1"/>
          </p:cNvSpPr>
          <p:nvPr/>
        </p:nvSpPr>
        <p:spPr bwMode="auto">
          <a:xfrm>
            <a:off x="103188" y="3170238"/>
            <a:ext cx="89916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 Số 0 là bội của tất các các số tự nhiên khác 0. Số 0 không là ước của bất kì số tự nhiên nào.</a:t>
            </a:r>
          </a:p>
        </p:txBody>
      </p:sp>
      <p:sp>
        <p:nvSpPr>
          <p:cNvPr id="42" name="TextBox 45"/>
          <p:cNvSpPr txBox="1">
            <a:spLocks noChangeArrowheads="1"/>
          </p:cNvSpPr>
          <p:nvPr/>
        </p:nvSpPr>
        <p:spPr bwMode="auto">
          <a:xfrm>
            <a:off x="33338" y="4151313"/>
            <a:ext cx="89138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 Số 1 chỉ có một ước là 1. Số 1 là ước của mọi số tự nhiên.</a:t>
            </a:r>
          </a:p>
        </p:txBody>
      </p:sp>
      <p:sp>
        <p:nvSpPr>
          <p:cNvPr id="43" name="TextBox 45"/>
          <p:cNvSpPr txBox="1">
            <a:spLocks noChangeArrowheads="1"/>
          </p:cNvSpPr>
          <p:nvPr/>
        </p:nvSpPr>
        <p:spPr bwMode="auto">
          <a:xfrm>
            <a:off x="152400" y="4918075"/>
            <a:ext cx="86106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 Mọi số tự nhiên a lớn hơn 1 luôn có hai ước là 1 và chính nó.</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arn(inVertical)">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333"/>
                                        </p:tgtEl>
                                        <p:attrNameLst>
                                          <p:attrName>style.visibility</p:attrName>
                                        </p:attrNameLst>
                                      </p:cBhvr>
                                      <p:to>
                                        <p:strVal val="visible"/>
                                      </p:to>
                                    </p:set>
                                    <p:animEffect transition="in" filter="barn(inVertical)">
                                      <p:cBhvr>
                                        <p:cTn id="12" dur="500"/>
                                        <p:tgtEl>
                                          <p:spTgt spid="1333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barn(inVertical)">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13333"/>
                                        </p:tgtEl>
                                      </p:cBhvr>
                                    </p:animEffect>
                                    <p:set>
                                      <p:cBhvr>
                                        <p:cTn id="22" dur="1" fill="hold">
                                          <p:stCondLst>
                                            <p:cond delay="499"/>
                                          </p:stCondLst>
                                        </p:cTn>
                                        <p:tgtEl>
                                          <p:spTgt spid="13333"/>
                                        </p:tgtEl>
                                        <p:attrNameLst>
                                          <p:attrName>style.visibility</p:attrName>
                                        </p:attrNameLst>
                                      </p:cBhvr>
                                      <p:to>
                                        <p:strVal val="hidden"/>
                                      </p:to>
                                    </p:set>
                                  </p:childTnLst>
                                </p:cTn>
                              </p:par>
                              <p:par>
                                <p:cTn id="23" presetID="10" presetClass="exit" presetSubtype="0" fill="hold" grpId="1" nodeType="withEffect">
                                  <p:stCondLst>
                                    <p:cond delay="0"/>
                                  </p:stCondLst>
                                  <p:childTnLst>
                                    <p:animEffect transition="out" filter="fade">
                                      <p:cBhvr>
                                        <p:cTn id="24" dur="500"/>
                                        <p:tgtEl>
                                          <p:spTgt spid="38"/>
                                        </p:tgtEl>
                                      </p:cBhvr>
                                    </p:animEffect>
                                    <p:set>
                                      <p:cBhvr>
                                        <p:cTn id="25" dur="1" fill="hold">
                                          <p:stCondLst>
                                            <p:cond delay="499"/>
                                          </p:stCondLst>
                                        </p:cTn>
                                        <p:tgtEl>
                                          <p:spTgt spid="38"/>
                                        </p:tgtEl>
                                        <p:attrNameLst>
                                          <p:attrName>style.visibility</p:attrName>
                                        </p:attrNameLst>
                                      </p:cBhvr>
                                      <p:to>
                                        <p:strVal val="hidden"/>
                                      </p:to>
                                    </p:set>
                                  </p:childTnLst>
                                </p:cTn>
                              </p:par>
                              <p:par>
                                <p:cTn id="26" presetID="16" presetClass="entr" presetSubtype="21" fill="hold" grpId="0" nodeType="withEffect">
                                  <p:stCondLst>
                                    <p:cond delay="0"/>
                                  </p:stCondLst>
                                  <p:childTnLst>
                                    <p:set>
                                      <p:cBhvr>
                                        <p:cTn id="27" dur="1" fill="hold">
                                          <p:stCondLst>
                                            <p:cond delay="0"/>
                                          </p:stCondLst>
                                        </p:cTn>
                                        <p:tgtEl>
                                          <p:spTgt spid="39"/>
                                        </p:tgtEl>
                                        <p:attrNameLst>
                                          <p:attrName>style.visibility</p:attrName>
                                        </p:attrNameLst>
                                      </p:cBhvr>
                                      <p:to>
                                        <p:strVal val="visible"/>
                                      </p:to>
                                    </p:set>
                                    <p:animEffect transition="in" filter="barn(inVertical)">
                                      <p:cBhvr>
                                        <p:cTn id="28" dur="500"/>
                                        <p:tgtEl>
                                          <p:spTgt spid="39"/>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40"/>
                                        </p:tgtEl>
                                        <p:attrNameLst>
                                          <p:attrName>style.visibility</p:attrName>
                                        </p:attrNameLst>
                                      </p:cBhvr>
                                      <p:to>
                                        <p:strVal val="visible"/>
                                      </p:to>
                                    </p:set>
                                    <p:animEffect transition="in" filter="barn(inVertical)">
                                      <p:cBhvr>
                                        <p:cTn id="33" dur="500"/>
                                        <p:tgtEl>
                                          <p:spTgt spid="40"/>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41"/>
                                        </p:tgtEl>
                                        <p:attrNameLst>
                                          <p:attrName>style.visibility</p:attrName>
                                        </p:attrNameLst>
                                      </p:cBhvr>
                                      <p:to>
                                        <p:strVal val="visible"/>
                                      </p:to>
                                    </p:set>
                                    <p:animEffect transition="in" filter="barn(inVertical)">
                                      <p:cBhvr>
                                        <p:cTn id="38" dur="500"/>
                                        <p:tgtEl>
                                          <p:spTgt spid="41"/>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42"/>
                                        </p:tgtEl>
                                        <p:attrNameLst>
                                          <p:attrName>style.visibility</p:attrName>
                                        </p:attrNameLst>
                                      </p:cBhvr>
                                      <p:to>
                                        <p:strVal val="visible"/>
                                      </p:to>
                                    </p:set>
                                    <p:animEffect transition="in" filter="barn(inVertical)">
                                      <p:cBhvr>
                                        <p:cTn id="43" dur="500"/>
                                        <p:tgtEl>
                                          <p:spTgt spid="42"/>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43"/>
                                        </p:tgtEl>
                                        <p:attrNameLst>
                                          <p:attrName>style.visibility</p:attrName>
                                        </p:attrNameLst>
                                      </p:cBhvr>
                                      <p:to>
                                        <p:strVal val="visible"/>
                                      </p:to>
                                    </p:set>
                                    <p:animEffect transition="in" filter="barn(inVertical)">
                                      <p:cBhvr>
                                        <p:cTn id="48"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33" grpId="0"/>
      <p:bldP spid="13333" grpId="1"/>
      <p:bldP spid="36" grpId="0"/>
      <p:bldP spid="38" grpId="0"/>
      <p:bldP spid="38" grpId="1"/>
      <p:bldP spid="39" grpId="0" animBg="1"/>
      <p:bldP spid="40" grpId="0"/>
      <p:bldP spid="41" grpId="0"/>
      <p:bldP spid="42" grpId="0"/>
      <p:bldP spid="4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45"/>
          <p:cNvSpPr txBox="1">
            <a:spLocks noChangeArrowheads="1"/>
          </p:cNvSpPr>
          <p:nvPr/>
        </p:nvSpPr>
        <p:spPr bwMode="auto">
          <a:xfrm>
            <a:off x="0" y="1204913"/>
            <a:ext cx="91440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solidFill>
                  <a:srgbClr val="00B050"/>
                </a:solidFill>
                <a:latin typeface="Times New Roman" panose="02020603050405020304" pitchFamily="18" charset="0"/>
                <a:cs typeface="Times New Roman" panose="02020603050405020304" pitchFamily="18" charset="0"/>
              </a:rPr>
              <a:t>TH1: </a:t>
            </a:r>
            <a:r>
              <a:rPr lang="en-US" altLang="en-US" sz="2800" b="1">
                <a:solidFill>
                  <a:srgbClr val="000000"/>
                </a:solidFill>
                <a:latin typeface="Times New Roman" panose="02020603050405020304" pitchFamily="18" charset="0"/>
                <a:cs typeface="Times New Roman" panose="02020603050405020304" pitchFamily="18" charset="0"/>
              </a:rPr>
              <a:t>Chọn từ thích hợp “</a:t>
            </a:r>
            <a:r>
              <a:rPr lang="en-US" altLang="en-US" sz="2800" b="1">
                <a:solidFill>
                  <a:srgbClr val="FF0000"/>
                </a:solidFill>
                <a:latin typeface="Times New Roman" panose="02020603050405020304" pitchFamily="18" charset="0"/>
                <a:cs typeface="Times New Roman" panose="02020603050405020304" pitchFamily="18" charset="0"/>
              </a:rPr>
              <a:t>ước</a:t>
            </a:r>
            <a:r>
              <a:rPr lang="en-US" altLang="en-US" sz="2800" b="1">
                <a:solidFill>
                  <a:srgbClr val="000000"/>
                </a:solidFill>
                <a:latin typeface="Times New Roman" panose="02020603050405020304" pitchFamily="18" charset="0"/>
                <a:cs typeface="Times New Roman" panose="02020603050405020304" pitchFamily="18" charset="0"/>
              </a:rPr>
              <a:t>”, “</a:t>
            </a:r>
            <a:r>
              <a:rPr lang="en-US" altLang="en-US" sz="2800" b="1">
                <a:solidFill>
                  <a:srgbClr val="FF0000"/>
                </a:solidFill>
                <a:latin typeface="Times New Roman" panose="02020603050405020304" pitchFamily="18" charset="0"/>
                <a:cs typeface="Times New Roman" panose="02020603050405020304" pitchFamily="18" charset="0"/>
              </a:rPr>
              <a:t>bội</a:t>
            </a:r>
            <a:r>
              <a:rPr lang="en-US" altLang="en-US" sz="2800" b="1">
                <a:solidFill>
                  <a:srgbClr val="000000"/>
                </a:solidFill>
                <a:latin typeface="Times New Roman" panose="02020603050405020304" pitchFamily="18" charset="0"/>
                <a:cs typeface="Times New Roman" panose="02020603050405020304" pitchFamily="18" charset="0"/>
              </a:rPr>
              <a:t>” thay thế </a:t>
            </a:r>
            <a:r>
              <a:rPr lang="en-US" altLang="en-US" sz="2800" b="1">
                <a:solidFill>
                  <a:srgbClr val="FF0000"/>
                </a:solidFill>
                <a:latin typeface="Times New Roman" panose="02020603050405020304" pitchFamily="18" charset="0"/>
                <a:cs typeface="Times New Roman" panose="02020603050405020304" pitchFamily="18" charset="0"/>
              </a:rPr>
              <a:t>?</a:t>
            </a:r>
            <a:r>
              <a:rPr lang="en-US" altLang="en-US" sz="2800" b="1">
                <a:solidFill>
                  <a:srgbClr val="000000"/>
                </a:solidFill>
                <a:latin typeface="Times New Roman" panose="02020603050405020304" pitchFamily="18" charset="0"/>
                <a:cs typeface="Times New Roman" panose="02020603050405020304" pitchFamily="18" charset="0"/>
              </a:rPr>
              <a:t> ở mỗi câu sau để có khẳng định đúng.</a:t>
            </a:r>
          </a:p>
        </p:txBody>
      </p:sp>
      <p:sp>
        <p:nvSpPr>
          <p:cNvPr id="7171"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FF0000"/>
                </a:solidFill>
                <a:latin typeface="Times New Roman" panose="02020603050405020304" pitchFamily="18" charset="0"/>
                <a:cs typeface="Times New Roman" panose="02020603050405020304" pitchFamily="18" charset="0"/>
              </a:rPr>
              <a:t>1. Ước và bội</a:t>
            </a:r>
          </a:p>
        </p:txBody>
      </p:sp>
      <p:sp>
        <p:nvSpPr>
          <p:cNvPr id="7172"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sp>
        <p:nvSpPr>
          <p:cNvPr id="40" name="TextBox 45"/>
          <p:cNvSpPr txBox="1">
            <a:spLocks noChangeArrowheads="1"/>
          </p:cNvSpPr>
          <p:nvPr/>
        </p:nvSpPr>
        <p:spPr bwMode="auto">
          <a:xfrm>
            <a:off x="2355850" y="2362200"/>
            <a:ext cx="4432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a) 48 là  </a:t>
            </a:r>
            <a:r>
              <a:rPr lang="en-US" altLang="en-US" sz="2800" b="1">
                <a:solidFill>
                  <a:srgbClr val="FF0000"/>
                </a:solidFill>
                <a:latin typeface="Times New Roman" panose="02020603050405020304" pitchFamily="18" charset="0"/>
                <a:cs typeface="Times New Roman" panose="02020603050405020304" pitchFamily="18" charset="0"/>
              </a:rPr>
              <a:t>?</a:t>
            </a:r>
            <a:r>
              <a:rPr lang="en-US" altLang="en-US" sz="2800">
                <a:solidFill>
                  <a:srgbClr val="0000FF"/>
                </a:solidFill>
                <a:latin typeface="Times New Roman" panose="02020603050405020304" pitchFamily="18" charset="0"/>
                <a:cs typeface="Times New Roman" panose="02020603050405020304" pitchFamily="18" charset="0"/>
              </a:rPr>
              <a:t> của 6</a:t>
            </a:r>
          </a:p>
        </p:txBody>
      </p:sp>
      <p:sp>
        <p:nvSpPr>
          <p:cNvPr id="11" name="TextBox 45"/>
          <p:cNvSpPr txBox="1">
            <a:spLocks noChangeArrowheads="1"/>
          </p:cNvSpPr>
          <p:nvPr/>
        </p:nvSpPr>
        <p:spPr bwMode="auto">
          <a:xfrm>
            <a:off x="2341563" y="3048000"/>
            <a:ext cx="4430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b) 12 là  </a:t>
            </a:r>
            <a:r>
              <a:rPr lang="en-US" altLang="en-US" sz="2800" b="1">
                <a:solidFill>
                  <a:srgbClr val="FF0000"/>
                </a:solidFill>
                <a:latin typeface="Times New Roman" panose="02020603050405020304" pitchFamily="18" charset="0"/>
                <a:cs typeface="Times New Roman" panose="02020603050405020304" pitchFamily="18" charset="0"/>
              </a:rPr>
              <a:t>?</a:t>
            </a:r>
            <a:r>
              <a:rPr lang="en-US" altLang="en-US" sz="2800">
                <a:solidFill>
                  <a:srgbClr val="0000FF"/>
                </a:solidFill>
                <a:latin typeface="Times New Roman" panose="02020603050405020304" pitchFamily="18" charset="0"/>
                <a:cs typeface="Times New Roman" panose="02020603050405020304" pitchFamily="18" charset="0"/>
              </a:rPr>
              <a:t> của 48</a:t>
            </a:r>
          </a:p>
        </p:txBody>
      </p:sp>
      <p:sp>
        <p:nvSpPr>
          <p:cNvPr id="12" name="TextBox 45"/>
          <p:cNvSpPr txBox="1">
            <a:spLocks noChangeArrowheads="1"/>
          </p:cNvSpPr>
          <p:nvPr/>
        </p:nvSpPr>
        <p:spPr bwMode="auto">
          <a:xfrm>
            <a:off x="2341563" y="3667125"/>
            <a:ext cx="4430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c) 48 là  </a:t>
            </a:r>
            <a:r>
              <a:rPr lang="en-US" altLang="en-US" sz="2800" b="1">
                <a:solidFill>
                  <a:srgbClr val="FF0000"/>
                </a:solidFill>
                <a:latin typeface="Times New Roman" panose="02020603050405020304" pitchFamily="18" charset="0"/>
                <a:cs typeface="Times New Roman" panose="02020603050405020304" pitchFamily="18" charset="0"/>
              </a:rPr>
              <a:t>?</a:t>
            </a:r>
            <a:r>
              <a:rPr lang="en-US" altLang="en-US" sz="2800">
                <a:solidFill>
                  <a:srgbClr val="0000FF"/>
                </a:solidFill>
                <a:latin typeface="Times New Roman" panose="02020603050405020304" pitchFamily="18" charset="0"/>
                <a:cs typeface="Times New Roman" panose="02020603050405020304" pitchFamily="18" charset="0"/>
              </a:rPr>
              <a:t> của 48</a:t>
            </a:r>
          </a:p>
        </p:txBody>
      </p:sp>
      <p:sp>
        <p:nvSpPr>
          <p:cNvPr id="13" name="TextBox 45"/>
          <p:cNvSpPr txBox="1">
            <a:spLocks noChangeArrowheads="1"/>
          </p:cNvSpPr>
          <p:nvPr/>
        </p:nvSpPr>
        <p:spPr bwMode="auto">
          <a:xfrm>
            <a:off x="2427288" y="4495800"/>
            <a:ext cx="4430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d) 0 là  </a:t>
            </a:r>
            <a:r>
              <a:rPr lang="en-US" altLang="en-US" sz="2800" b="1">
                <a:solidFill>
                  <a:srgbClr val="FF0000"/>
                </a:solidFill>
                <a:latin typeface="Times New Roman" panose="02020603050405020304" pitchFamily="18" charset="0"/>
                <a:cs typeface="Times New Roman" panose="02020603050405020304" pitchFamily="18" charset="0"/>
              </a:rPr>
              <a:t>?</a:t>
            </a:r>
            <a:r>
              <a:rPr lang="en-US" altLang="en-US" sz="2800">
                <a:solidFill>
                  <a:srgbClr val="0000FF"/>
                </a:solidFill>
                <a:latin typeface="Times New Roman" panose="02020603050405020304" pitchFamily="18" charset="0"/>
                <a:cs typeface="Times New Roman" panose="02020603050405020304" pitchFamily="18" charset="0"/>
              </a:rPr>
              <a:t> của 48</a:t>
            </a:r>
          </a:p>
        </p:txBody>
      </p:sp>
      <p:sp>
        <p:nvSpPr>
          <p:cNvPr id="14" name="TextBox 45"/>
          <p:cNvSpPr txBox="1">
            <a:spLocks noChangeArrowheads="1"/>
          </p:cNvSpPr>
          <p:nvPr/>
        </p:nvSpPr>
        <p:spPr bwMode="auto">
          <a:xfrm>
            <a:off x="2338388" y="2362200"/>
            <a:ext cx="4432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latin typeface="Times New Roman" panose="02020603050405020304" pitchFamily="18" charset="0"/>
                <a:cs typeface="Times New Roman" panose="02020603050405020304" pitchFamily="18" charset="0"/>
              </a:rPr>
              <a:t>a) 48 là  </a:t>
            </a:r>
            <a:r>
              <a:rPr lang="en-US" altLang="en-US" sz="2800" b="1">
                <a:solidFill>
                  <a:srgbClr val="FF0000"/>
                </a:solidFill>
                <a:latin typeface="Times New Roman" panose="02020603050405020304" pitchFamily="18" charset="0"/>
                <a:cs typeface="Times New Roman" panose="02020603050405020304" pitchFamily="18" charset="0"/>
              </a:rPr>
              <a:t>bội</a:t>
            </a:r>
            <a:r>
              <a:rPr lang="en-US" altLang="en-US" sz="2800">
                <a:latin typeface="Times New Roman" panose="02020603050405020304" pitchFamily="18" charset="0"/>
                <a:cs typeface="Times New Roman" panose="02020603050405020304" pitchFamily="18" charset="0"/>
              </a:rPr>
              <a:t> của 6</a:t>
            </a:r>
          </a:p>
        </p:txBody>
      </p:sp>
      <p:sp>
        <p:nvSpPr>
          <p:cNvPr id="15" name="TextBox 45"/>
          <p:cNvSpPr txBox="1">
            <a:spLocks noChangeArrowheads="1"/>
          </p:cNvSpPr>
          <p:nvPr/>
        </p:nvSpPr>
        <p:spPr bwMode="auto">
          <a:xfrm>
            <a:off x="2351088" y="3048000"/>
            <a:ext cx="4430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b) 12 là  </a:t>
            </a:r>
            <a:r>
              <a:rPr lang="en-US" altLang="en-US" sz="2800" b="1">
                <a:solidFill>
                  <a:srgbClr val="FF0000"/>
                </a:solidFill>
                <a:latin typeface="Times New Roman" panose="02020603050405020304" pitchFamily="18" charset="0"/>
                <a:cs typeface="Times New Roman" panose="02020603050405020304" pitchFamily="18" charset="0"/>
              </a:rPr>
              <a:t>ước</a:t>
            </a:r>
            <a:r>
              <a:rPr lang="en-US" altLang="en-US" sz="2800">
                <a:solidFill>
                  <a:srgbClr val="0000FF"/>
                </a:solidFill>
                <a:latin typeface="Times New Roman" panose="02020603050405020304" pitchFamily="18" charset="0"/>
                <a:cs typeface="Times New Roman" panose="02020603050405020304" pitchFamily="18" charset="0"/>
              </a:rPr>
              <a:t> của 48</a:t>
            </a:r>
          </a:p>
        </p:txBody>
      </p:sp>
      <p:sp>
        <p:nvSpPr>
          <p:cNvPr id="16" name="TextBox 45"/>
          <p:cNvSpPr txBox="1">
            <a:spLocks noChangeArrowheads="1"/>
          </p:cNvSpPr>
          <p:nvPr/>
        </p:nvSpPr>
        <p:spPr bwMode="auto">
          <a:xfrm>
            <a:off x="2351088" y="3648075"/>
            <a:ext cx="4430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c) 48 là  </a:t>
            </a:r>
            <a:r>
              <a:rPr lang="en-US" altLang="en-US" sz="2800" b="1">
                <a:solidFill>
                  <a:srgbClr val="FF0000"/>
                </a:solidFill>
                <a:latin typeface="Times New Roman" panose="02020603050405020304" pitchFamily="18" charset="0"/>
                <a:cs typeface="Times New Roman" panose="02020603050405020304" pitchFamily="18" charset="0"/>
              </a:rPr>
              <a:t>bội và là ước</a:t>
            </a:r>
            <a:r>
              <a:rPr lang="en-US" altLang="en-US" sz="2800">
                <a:solidFill>
                  <a:srgbClr val="0000FF"/>
                </a:solidFill>
                <a:latin typeface="Times New Roman" panose="02020603050405020304" pitchFamily="18" charset="0"/>
                <a:cs typeface="Times New Roman" panose="02020603050405020304" pitchFamily="18" charset="0"/>
              </a:rPr>
              <a:t> của 48</a:t>
            </a:r>
          </a:p>
        </p:txBody>
      </p:sp>
      <p:sp>
        <p:nvSpPr>
          <p:cNvPr id="17" name="TextBox 45"/>
          <p:cNvSpPr txBox="1">
            <a:spLocks noChangeArrowheads="1"/>
          </p:cNvSpPr>
          <p:nvPr/>
        </p:nvSpPr>
        <p:spPr bwMode="auto">
          <a:xfrm>
            <a:off x="2427288" y="4495800"/>
            <a:ext cx="4430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0000FF"/>
                </a:solidFill>
                <a:latin typeface="Times New Roman" panose="02020603050405020304" pitchFamily="18" charset="0"/>
                <a:cs typeface="Times New Roman" panose="02020603050405020304" pitchFamily="18" charset="0"/>
              </a:rPr>
              <a:t>d) 0 là  </a:t>
            </a:r>
            <a:r>
              <a:rPr lang="en-US" altLang="en-US" sz="2800" b="1">
                <a:solidFill>
                  <a:srgbClr val="FF0000"/>
                </a:solidFill>
                <a:latin typeface="Times New Roman" panose="02020603050405020304" pitchFamily="18" charset="0"/>
                <a:cs typeface="Times New Roman" panose="02020603050405020304" pitchFamily="18" charset="0"/>
              </a:rPr>
              <a:t>bội</a:t>
            </a:r>
            <a:r>
              <a:rPr lang="en-US" altLang="en-US" sz="2800">
                <a:solidFill>
                  <a:srgbClr val="0000FF"/>
                </a:solidFill>
                <a:latin typeface="Times New Roman" panose="02020603050405020304" pitchFamily="18" charset="0"/>
                <a:cs typeface="Times New Roman" panose="02020603050405020304" pitchFamily="18" charset="0"/>
              </a:rPr>
              <a:t> của 48</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0"/>
                                        </p:tgtEl>
                                      </p:cBhvr>
                                    </p:animEffect>
                                    <p:set>
                                      <p:cBhvr>
                                        <p:cTn id="7" dur="1" fill="hold">
                                          <p:stCondLst>
                                            <p:cond delay="499"/>
                                          </p:stCondLst>
                                        </p:cTn>
                                        <p:tgtEl>
                                          <p:spTgt spid="40"/>
                                        </p:tgtEl>
                                        <p:attrNameLst>
                                          <p:attrName>style.visibility</p:attrName>
                                        </p:attrNameLst>
                                      </p:cBhvr>
                                      <p:to>
                                        <p:strVal val="hidden"/>
                                      </p:to>
                                    </p:set>
                                  </p:childTnLst>
                                </p:cTn>
                              </p:par>
                              <p:par>
                                <p:cTn id="8" presetID="16" presetClass="entr" presetSubtype="21"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arn(inVertical)">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0" nodeType="clickEffect">
                                  <p:stCondLst>
                                    <p:cond delay="0"/>
                                  </p:stCondLst>
                                  <p:childTnLst>
                                    <p:animEffect transition="out" filter="fade">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par>
                                <p:cTn id="16" presetID="16" presetClass="entr" presetSubtype="21"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barn(inVertical)">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0" nodeType="clickEffect">
                                  <p:stCondLst>
                                    <p:cond delay="0"/>
                                  </p:stCondLst>
                                  <p:childTnLst>
                                    <p:animEffect transition="out" filter="fade">
                                      <p:cBhvr>
                                        <p:cTn id="22" dur="500"/>
                                        <p:tgtEl>
                                          <p:spTgt spid="12"/>
                                        </p:tgtEl>
                                      </p:cBhvr>
                                    </p:animEffect>
                                    <p:set>
                                      <p:cBhvr>
                                        <p:cTn id="23" dur="1" fill="hold">
                                          <p:stCondLst>
                                            <p:cond delay="499"/>
                                          </p:stCondLst>
                                        </p:cTn>
                                        <p:tgtEl>
                                          <p:spTgt spid="12"/>
                                        </p:tgtEl>
                                        <p:attrNameLst>
                                          <p:attrName>style.visibility</p:attrName>
                                        </p:attrNameLst>
                                      </p:cBhvr>
                                      <p:to>
                                        <p:strVal val="hidden"/>
                                      </p:to>
                                    </p:set>
                                  </p:childTnLst>
                                </p:cTn>
                              </p:par>
                              <p:par>
                                <p:cTn id="24" presetID="16" presetClass="entr" presetSubtype="21" fill="hold" grpId="0"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arn(inVertical)">
                                      <p:cBhvr>
                                        <p:cTn id="26" dur="500"/>
                                        <p:tgtEl>
                                          <p:spTgt spid="1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3"/>
                                        </p:tgtEl>
                                      </p:cBhvr>
                                    </p:animEffect>
                                    <p:set>
                                      <p:cBhvr>
                                        <p:cTn id="31" dur="1" fill="hold">
                                          <p:stCondLst>
                                            <p:cond delay="499"/>
                                          </p:stCondLst>
                                        </p:cTn>
                                        <p:tgtEl>
                                          <p:spTgt spid="13"/>
                                        </p:tgtEl>
                                        <p:attrNameLst>
                                          <p:attrName>style.visibility</p:attrName>
                                        </p:attrNameLst>
                                      </p:cBhvr>
                                      <p:to>
                                        <p:strVal val="hidden"/>
                                      </p:to>
                                    </p:set>
                                  </p:childTnLst>
                                </p:cTn>
                              </p:par>
                              <p:par>
                                <p:cTn id="32" presetID="16" presetClass="entr" presetSubtype="21"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barn(inVertical)">
                                      <p:cBhvr>
                                        <p:cTn id="3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11" grpId="0"/>
      <p:bldP spid="12" grpId="0"/>
      <p:bldP spid="13" grpId="0"/>
      <p:bldP spid="14"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FF0000"/>
                </a:solidFill>
                <a:latin typeface="Times New Roman" panose="02020603050405020304" pitchFamily="18" charset="0"/>
                <a:cs typeface="Times New Roman" panose="02020603050405020304" pitchFamily="18" charset="0"/>
              </a:rPr>
              <a:t>1. Ước và bội</a:t>
            </a:r>
          </a:p>
        </p:txBody>
      </p:sp>
      <p:sp>
        <p:nvSpPr>
          <p:cNvPr id="8195"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sp>
        <p:nvSpPr>
          <p:cNvPr id="19" name="TextBox 45"/>
          <p:cNvSpPr txBox="1">
            <a:spLocks noChangeArrowheads="1"/>
          </p:cNvSpPr>
          <p:nvPr/>
        </p:nvSpPr>
        <p:spPr bwMode="auto">
          <a:xfrm>
            <a:off x="1066800" y="2581275"/>
            <a:ext cx="91440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solidFill>
                  <a:srgbClr val="6600FF"/>
                </a:solidFill>
                <a:latin typeface="Times New Roman" panose="02020603050405020304" pitchFamily="18" charset="0"/>
                <a:cs typeface="Times New Roman" panose="02020603050405020304" pitchFamily="18" charset="0"/>
              </a:rPr>
              <a:t>Các ước của 6 là: 1; 2; 3; và 6</a:t>
            </a:r>
          </a:p>
        </p:txBody>
      </p:sp>
      <p:sp>
        <p:nvSpPr>
          <p:cNvPr id="20" name="TextBox 45"/>
          <p:cNvSpPr txBox="1">
            <a:spLocks noChangeArrowheads="1"/>
          </p:cNvSpPr>
          <p:nvPr/>
        </p:nvSpPr>
        <p:spPr bwMode="auto">
          <a:xfrm>
            <a:off x="701675" y="4994275"/>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solidFill>
                  <a:srgbClr val="6600FF"/>
                </a:solidFill>
                <a:latin typeface="Times New Roman" panose="02020603050405020304" pitchFamily="18" charset="0"/>
                <a:cs typeface="Times New Roman" panose="02020603050405020304" pitchFamily="18" charset="0"/>
              </a:rPr>
              <a:t>24 là bội của: 1; 2; 3; 4; 6; 8; 12; 24.</a:t>
            </a:r>
          </a:p>
        </p:txBody>
      </p:sp>
      <p:sp>
        <p:nvSpPr>
          <p:cNvPr id="2" name="Oval Callout 1"/>
          <p:cNvSpPr/>
          <p:nvPr/>
        </p:nvSpPr>
        <p:spPr>
          <a:xfrm>
            <a:off x="609600" y="1295400"/>
            <a:ext cx="6553200" cy="762000"/>
          </a:xfrm>
          <a:prstGeom prst="wedgeEllipseCallout">
            <a:avLst>
              <a:gd name="adj1" fmla="val 75697"/>
              <a:gd name="adj2" fmla="val 34303"/>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Hãy</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chỉ</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ra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các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ước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của</a:t>
            </a:r>
            <a:r>
              <a:rPr lang="en-US" altLang="en-US" sz="2800" b="1" dirty="0">
                <a:solidFill>
                  <a:srgbClr val="000000"/>
                </a:solidFill>
                <a:latin typeface="Times New Roman" panose="02020603050405020304" pitchFamily="18" charset="0"/>
                <a:cs typeface="Times New Roman" panose="02020603050405020304" pitchFamily="18" charset="0"/>
              </a:rPr>
              <a:t> 6</a:t>
            </a:r>
          </a:p>
        </p:txBody>
      </p:sp>
      <p:sp>
        <p:nvSpPr>
          <p:cNvPr id="21" name="Oval Callout 20"/>
          <p:cNvSpPr/>
          <p:nvPr/>
        </p:nvSpPr>
        <p:spPr>
          <a:xfrm>
            <a:off x="304800" y="3581400"/>
            <a:ext cx="7239000" cy="762000"/>
          </a:xfrm>
          <a:prstGeom prst="wedgeEllipseCallout">
            <a:avLst>
              <a:gd name="adj1" fmla="val 54990"/>
              <a:gd name="adj2" fmla="val 122828"/>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altLang="en-US" sz="2800" b="1" dirty="0" err="1">
                <a:solidFill>
                  <a:srgbClr val="000000"/>
                </a:solidFill>
                <a:latin typeface="Times New Roman" panose="02020603050405020304" pitchFamily="18" charset="0"/>
                <a:cs typeface="Times New Roman" panose="02020603050405020304" pitchFamily="18" charset="0"/>
              </a:rPr>
              <a:t>Số</a:t>
            </a:r>
            <a:r>
              <a:rPr lang="en-US" altLang="en-US" sz="2800" b="1" dirty="0">
                <a:solidFill>
                  <a:srgbClr val="000000"/>
                </a:solidFill>
                <a:latin typeface="Times New Roman" panose="02020603050405020304" pitchFamily="18" charset="0"/>
                <a:cs typeface="Times New Roman" panose="02020603050405020304" pitchFamily="18" charset="0"/>
              </a:rPr>
              <a:t> 24 </a:t>
            </a:r>
            <a:r>
              <a:rPr lang="en-US" altLang="en-US" sz="2800" b="1" dirty="0" err="1">
                <a:solidFill>
                  <a:srgbClr val="000000"/>
                </a:solidFill>
                <a:latin typeface="Times New Roman" panose="02020603050405020304" pitchFamily="18" charset="0"/>
                <a:cs typeface="Times New Roman" panose="02020603050405020304" pitchFamily="18" charset="0"/>
              </a:rPr>
              <a:t>là</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bội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của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những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số</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nào</a:t>
            </a:r>
            <a:r>
              <a:rPr lang="en-US" altLang="en-US" sz="2800" b="1" dirty="0">
                <a:solidFill>
                  <a:srgbClr val="000000"/>
                </a:solidFill>
                <a:latin typeface="Times New Roman" panose="02020603050405020304" pitchFamily="18" charset="0"/>
                <a:cs typeface="Times New Roman" panose="02020603050405020304" pitchFamily="18" charset="0"/>
              </a:rPr>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arn(inVertic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arn(inVertical)">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 grpId="0" animBg="1"/>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FF0000"/>
                </a:solidFill>
                <a:latin typeface="Times New Roman" panose="02020603050405020304" pitchFamily="18" charset="0"/>
                <a:cs typeface="Times New Roman" panose="02020603050405020304" pitchFamily="18" charset="0"/>
              </a:rPr>
              <a:t>2. Cách tìm ước</a:t>
            </a:r>
          </a:p>
        </p:txBody>
      </p:sp>
      <p:sp>
        <p:nvSpPr>
          <p:cNvPr id="9219"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sp>
        <p:nvSpPr>
          <p:cNvPr id="20" name="TextBox 45"/>
          <p:cNvSpPr txBox="1">
            <a:spLocks noChangeArrowheads="1"/>
          </p:cNvSpPr>
          <p:nvPr/>
        </p:nvSpPr>
        <p:spPr bwMode="auto">
          <a:xfrm>
            <a:off x="711200" y="3048000"/>
            <a:ext cx="7823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solidFill>
                  <a:srgbClr val="6600FF"/>
                </a:solidFill>
                <a:latin typeface="Times New Roman" panose="02020603050405020304" pitchFamily="18" charset="0"/>
                <a:cs typeface="Times New Roman" panose="02020603050405020304" pitchFamily="18" charset="0"/>
              </a:rPr>
              <a:t>18 có thể chia hết cho: 1; ;2 ;3 ; 6; 9; 18.</a:t>
            </a:r>
          </a:p>
        </p:txBody>
      </p:sp>
      <p:sp>
        <p:nvSpPr>
          <p:cNvPr id="21" name="Oval Callout 20"/>
          <p:cNvSpPr/>
          <p:nvPr/>
        </p:nvSpPr>
        <p:spPr>
          <a:xfrm>
            <a:off x="152400" y="1479550"/>
            <a:ext cx="8991600" cy="762000"/>
          </a:xfrm>
          <a:prstGeom prst="wedgeEllipseCallout">
            <a:avLst>
              <a:gd name="adj1" fmla="val 40495"/>
              <a:gd name="adj2" fmla="val 160205"/>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altLang="en-US" sz="2800" b="1" dirty="0" err="1">
                <a:solidFill>
                  <a:srgbClr val="000000"/>
                </a:solidFill>
                <a:latin typeface="Times New Roman" panose="02020603050405020304" pitchFamily="18" charset="0"/>
                <a:cs typeface="Times New Roman" panose="02020603050405020304" pitchFamily="18" charset="0"/>
              </a:rPr>
              <a:t>Số</a:t>
            </a:r>
            <a:r>
              <a:rPr lang="en-US" altLang="en-US" sz="2800" b="1" dirty="0">
                <a:solidFill>
                  <a:srgbClr val="000000"/>
                </a:solidFill>
                <a:latin typeface="Times New Roman" panose="02020603050405020304" pitchFamily="18" charset="0"/>
                <a:cs typeface="Times New Roman" panose="02020603050405020304" pitchFamily="18" charset="0"/>
              </a:rPr>
              <a:t> 18 </a:t>
            </a:r>
            <a:r>
              <a:rPr lang="en-US" altLang="en-US" sz="2800" b="1" dirty="0" err="1">
                <a:solidFill>
                  <a:srgbClr val="000000"/>
                </a:solidFill>
                <a:latin typeface="Times New Roman" panose="02020603050405020304" pitchFamily="18" charset="0"/>
                <a:cs typeface="Times New Roman" panose="02020603050405020304" pitchFamily="18" charset="0"/>
              </a:rPr>
              <a:t>có</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thể</a:t>
            </a:r>
            <a:r>
              <a:rPr lang="en-US" altLang="en-US" sz="2800" b="1" dirty="0">
                <a:solidFill>
                  <a:srgbClr val="000000"/>
                </a:solidFill>
                <a:latin typeface="Times New Roman" panose="02020603050405020304" pitchFamily="18" charset="0"/>
                <a:cs typeface="Times New Roman" panose="02020603050405020304" pitchFamily="18" charset="0"/>
              </a:rPr>
              <a:t> chia </a:t>
            </a:r>
            <a:r>
              <a:rPr lang="en-US" altLang="en-US" sz="2800" b="1" dirty="0" err="1">
                <a:solidFill>
                  <a:srgbClr val="000000"/>
                </a:solidFill>
                <a:latin typeface="Times New Roman" panose="02020603050405020304" pitchFamily="18" charset="0"/>
                <a:cs typeface="Times New Roman" panose="02020603050405020304" pitchFamily="18" charset="0"/>
              </a:rPr>
              <a:t>hết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cho</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những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số</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nào</a:t>
            </a:r>
            <a:r>
              <a:rPr lang="en-US" altLang="en-US" sz="2800" b="1" dirty="0">
                <a:solidFill>
                  <a:srgbClr val="000000"/>
                </a:solidFill>
                <a:latin typeface="Times New Roman" panose="02020603050405020304" pitchFamily="18" charset="0"/>
                <a:cs typeface="Times New Roman" panose="02020603050405020304" pitchFamily="18" charset="0"/>
              </a:rPr>
              <a:t>?</a:t>
            </a:r>
          </a:p>
        </p:txBody>
      </p:sp>
      <p:sp>
        <p:nvSpPr>
          <p:cNvPr id="8" name="Oval Callout 7"/>
          <p:cNvSpPr/>
          <p:nvPr/>
        </p:nvSpPr>
        <p:spPr>
          <a:xfrm>
            <a:off x="911225" y="1365250"/>
            <a:ext cx="6400800" cy="990600"/>
          </a:xfrm>
          <a:prstGeom prst="wedgeEllipseCallout">
            <a:avLst>
              <a:gd name="adj1" fmla="val 40495"/>
              <a:gd name="adj2" fmla="val 160205"/>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altLang="en-US" sz="2800" b="1" dirty="0" err="1">
                <a:solidFill>
                  <a:srgbClr val="000000"/>
                </a:solidFill>
                <a:latin typeface="Times New Roman" panose="02020603050405020304" pitchFamily="18" charset="0"/>
                <a:cs typeface="Times New Roman" panose="02020603050405020304" pitchFamily="18" charset="0"/>
              </a:rPr>
              <a:t>Muốn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tìm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ước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của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số</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tự</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nhiên</a:t>
            </a:r>
            <a:r>
              <a:rPr lang="en-US" altLang="en-US" sz="2800" b="1" dirty="0">
                <a:solidFill>
                  <a:srgbClr val="000000"/>
                </a:solidFill>
                <a:latin typeface="Times New Roman" panose="02020603050405020304" pitchFamily="18" charset="0"/>
                <a:cs typeface="Times New Roman" panose="02020603050405020304" pitchFamily="18" charset="0"/>
              </a:rPr>
              <a:t> a ta </a:t>
            </a:r>
            <a:r>
              <a:rPr lang="en-US" altLang="en-US" sz="2800" b="1" dirty="0" err="1">
                <a:solidFill>
                  <a:srgbClr val="000000"/>
                </a:solidFill>
                <a:latin typeface="Times New Roman" panose="02020603050405020304" pitchFamily="18" charset="0"/>
                <a:cs typeface="Times New Roman" panose="02020603050405020304" pitchFamily="18" charset="0"/>
              </a:rPr>
              <a:t>làm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thế</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nào</a:t>
            </a:r>
            <a:r>
              <a:rPr lang="en-US" altLang="en-US" sz="2800" b="1" dirty="0">
                <a:solidFill>
                  <a:srgbClr val="000000"/>
                </a:solidFill>
                <a:latin typeface="Times New Roman" panose="02020603050405020304" pitchFamily="18" charset="0"/>
                <a:cs typeface="Times New Roman" panose="02020603050405020304" pitchFamily="18" charset="0"/>
              </a:rPr>
              <a:t>?</a:t>
            </a:r>
          </a:p>
        </p:txBody>
      </p:sp>
      <p:sp>
        <p:nvSpPr>
          <p:cNvPr id="9" name="TextBox 45"/>
          <p:cNvSpPr txBox="1">
            <a:spLocks noChangeArrowheads="1"/>
          </p:cNvSpPr>
          <p:nvPr/>
        </p:nvSpPr>
        <p:spPr bwMode="auto">
          <a:xfrm>
            <a:off x="127000" y="1397000"/>
            <a:ext cx="8991600" cy="1385888"/>
          </a:xfrm>
          <a:prstGeom prst="rect">
            <a:avLst/>
          </a:prstGeom>
          <a:solidFill>
            <a:schemeClr val="accent3">
              <a:lumMod val="60000"/>
              <a:lumOff val="40000"/>
            </a:schemeClr>
          </a:solidFill>
          <a:ln w="9525">
            <a:solidFill>
              <a:srgbClr val="000000"/>
            </a:solidFill>
            <a:miter lim="800000"/>
          </a:ln>
        </p:spPr>
        <p:txBody>
          <a:bodyPr>
            <a:spAutoFit/>
          </a:bodyPr>
          <a:lstStyle>
            <a:lvl1pPr>
              <a:defRPr sz="3200">
                <a:solidFill>
                  <a:schemeClr val="tx1"/>
                </a:solidFill>
                <a:latin typeface="Arial" panose="020B0604020202020204" pitchFamily="34" charset="0"/>
                <a:cs typeface="Arial" panose="020B0604020202020204" pitchFamily="34" charset="0"/>
              </a:defRPr>
            </a:lvl1pPr>
            <a:lvl2pPr>
              <a:defRPr sz="2800">
                <a:solidFill>
                  <a:schemeClr val="tx1"/>
                </a:solidFill>
                <a:latin typeface="Arial" panose="020B0604020202020204" pitchFamily="34" charset="0"/>
                <a:cs typeface="Arial" panose="020B0604020202020204" pitchFamily="34" charset="0"/>
              </a:defRPr>
            </a:lvl2pPr>
            <a:lvl3pPr>
              <a:defRPr sz="2400">
                <a:solidFill>
                  <a:schemeClr val="tx1"/>
                </a:solidFill>
                <a:latin typeface="Arial" panose="020B0604020202020204" pitchFamily="34" charset="0"/>
                <a:cs typeface="Arial" panose="020B0604020202020204" pitchFamily="34" charset="0"/>
              </a:defRPr>
            </a:lvl3pPr>
            <a:lvl4pPr>
              <a:defRPr sz="2000">
                <a:solidFill>
                  <a:schemeClr val="tx1"/>
                </a:solidFill>
                <a:latin typeface="Arial" panose="020B0604020202020204" pitchFamily="34" charset="0"/>
                <a:cs typeface="Arial" panose="020B0604020202020204" pitchFamily="34" charset="0"/>
              </a:defRPr>
            </a:lvl4pPr>
            <a:lvl5pPr>
              <a:defRPr sz="2000">
                <a:solidFill>
                  <a:schemeClr val="tx1"/>
                </a:solidFill>
                <a:latin typeface="Arial" panose="020B0604020202020204" pitchFamily="34" charset="0"/>
                <a:cs typeface="Arial" panose="020B0604020202020204" pitchFamily="34" charset="0"/>
              </a:defRPr>
            </a:lvl5pPr>
            <a:lvl6pPr eaLnBrk="0" hangingPunct="0">
              <a:defRPr sz="2000">
                <a:solidFill>
                  <a:schemeClr val="tx1"/>
                </a:solidFill>
                <a:latin typeface="Arial" panose="020B0604020202020204" pitchFamily="34" charset="0"/>
                <a:cs typeface="Arial" panose="020B0604020202020204" pitchFamily="34" charset="0"/>
              </a:defRPr>
            </a:lvl6pPr>
            <a:lvl7pPr eaLnBrk="0" hangingPunct="0">
              <a:defRPr sz="2000">
                <a:solidFill>
                  <a:schemeClr val="tx1"/>
                </a:solidFill>
                <a:latin typeface="Arial" panose="020B0604020202020204" pitchFamily="34" charset="0"/>
                <a:cs typeface="Arial" panose="020B0604020202020204" pitchFamily="34" charset="0"/>
              </a:defRPr>
            </a:lvl7pPr>
            <a:lvl8pPr eaLnBrk="0" hangingPunct="0">
              <a:defRPr sz="2000">
                <a:solidFill>
                  <a:schemeClr val="tx1"/>
                </a:solidFill>
                <a:latin typeface="Arial" panose="020B0604020202020204" pitchFamily="34" charset="0"/>
                <a:cs typeface="Arial" panose="020B0604020202020204" pitchFamily="34" charset="0"/>
              </a:defRPr>
            </a:lvl8pPr>
            <a:lvl9pPr eaLnBrk="0" hangingPunct="0">
              <a:defRPr sz="2000">
                <a:solidFill>
                  <a:schemeClr val="tx1"/>
                </a:solidFill>
                <a:latin typeface="Arial" panose="020B0604020202020204" pitchFamily="34" charset="0"/>
                <a:cs typeface="Arial" panose="020B0604020202020204" pitchFamily="34" charset="0"/>
              </a:defRPr>
            </a:lvl9pPr>
          </a:lstStyle>
          <a:p>
            <a:pPr algn="just">
              <a:defRPr/>
            </a:pPr>
            <a:r>
              <a:rPr lang="en-US" altLang="en-US" sz="2800" b="1" dirty="0" err="1">
                <a:latin typeface="Times New Roman" panose="02020603050405020304" pitchFamily="18" charset="0"/>
                <a:cs typeface="Times New Roman" panose="02020603050405020304" pitchFamily="18" charset="0"/>
              </a:rPr>
              <a:t>Muốn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tìm</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ước</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của</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số</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tự</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nhiên</a:t>
            </a:r>
            <a:r>
              <a:rPr lang="en-US" altLang="en-US" sz="2800" b="1" dirty="0">
                <a:latin typeface="Times New Roman" panose="02020603050405020304" pitchFamily="18" charset="0"/>
                <a:cs typeface="Times New Roman" panose="02020603050405020304" pitchFamily="18" charset="0"/>
              </a:rPr>
              <a:t> a (a &gt; 1), ta </a:t>
            </a:r>
            <a:r>
              <a:rPr lang="en-US" altLang="en-US" sz="2800" b="1" dirty="0" err="1">
                <a:latin typeface="Times New Roman" panose="02020603050405020304" pitchFamily="18" charset="0"/>
                <a:cs typeface="Times New Roman" panose="02020603050405020304" pitchFamily="18" charset="0"/>
              </a:rPr>
              <a:t>có</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thể</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lần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lượt</a:t>
            </a:r>
            <a:r>
              <a:rPr lang="en-US" altLang="en-US" sz="2800" b="1" dirty="0">
                <a:latin typeface="Times New Roman" panose="02020603050405020304" pitchFamily="18" charset="0"/>
                <a:cs typeface="Times New Roman" panose="02020603050405020304" pitchFamily="18" charset="0"/>
              </a:rPr>
              <a:t> chia a </a:t>
            </a:r>
            <a:r>
              <a:rPr lang="en-US" altLang="en-US" sz="2800" b="1" dirty="0" err="1">
                <a:latin typeface="Times New Roman" panose="02020603050405020304" pitchFamily="18" charset="0"/>
                <a:cs typeface="Times New Roman" panose="02020603050405020304" pitchFamily="18" charset="0"/>
              </a:rPr>
              <a:t>cho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các</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số</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tự</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nhiên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từ</a:t>
            </a:r>
            <a:r>
              <a:rPr lang="en-US" altLang="en-US" sz="2800" b="1" dirty="0">
                <a:latin typeface="Times New Roman" panose="02020603050405020304" pitchFamily="18" charset="0"/>
                <a:cs typeface="Times New Roman" panose="02020603050405020304" pitchFamily="18" charset="0"/>
              </a:rPr>
              <a:t> 1 </a:t>
            </a:r>
            <a:r>
              <a:rPr lang="en-US" altLang="en-US" sz="2800" b="1" dirty="0" err="1">
                <a:latin typeface="Times New Roman" panose="02020603050405020304" pitchFamily="18" charset="0"/>
                <a:cs typeface="Times New Roman" panose="02020603050405020304" pitchFamily="18" charset="0"/>
              </a:rPr>
              <a:t>đến</a:t>
            </a:r>
            <a:r>
              <a:rPr lang="en-US" altLang="en-US" sz="2800" b="1" dirty="0">
                <a:latin typeface="Times New Roman" panose="02020603050405020304" pitchFamily="18" charset="0"/>
                <a:cs typeface="Times New Roman" panose="02020603050405020304" pitchFamily="18" charset="0"/>
              </a:rPr>
              <a:t> a </a:t>
            </a:r>
            <a:r>
              <a:rPr lang="en-US" altLang="en-US" sz="2800" b="1" dirty="0" err="1">
                <a:latin typeface="Times New Roman" panose="02020603050405020304" pitchFamily="18" charset="0"/>
                <a:cs typeface="Times New Roman" panose="02020603050405020304" pitchFamily="18" charset="0"/>
              </a:rPr>
              <a:t>xét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xem</a:t>
            </a:r>
            <a:r>
              <a:rPr lang="en-US" altLang="en-US" sz="2800" b="1" dirty="0">
                <a:latin typeface="Times New Roman" panose="02020603050405020304" pitchFamily="18" charset="0"/>
                <a:cs typeface="Times New Roman" panose="02020603050405020304" pitchFamily="18" charset="0"/>
              </a:rPr>
              <a:t> a chia </a:t>
            </a:r>
            <a:r>
              <a:rPr lang="en-US" altLang="en-US" sz="2800" b="1" dirty="0" err="1">
                <a:latin typeface="Times New Roman" panose="02020603050405020304" pitchFamily="18" charset="0"/>
                <a:cs typeface="Times New Roman" panose="02020603050405020304" pitchFamily="18" charset="0"/>
              </a:rPr>
              <a:t>hết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cho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những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số</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nào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khi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đó</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các</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số</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ấy</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là</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ước</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của</a:t>
            </a:r>
            <a:r>
              <a:rPr lang="en-US" altLang="en-US" sz="2800" b="1" dirty="0">
                <a:latin typeface="Times New Roman" panose="02020603050405020304" pitchFamily="18" charset="0"/>
                <a:cs typeface="Times New Roman" panose="02020603050405020304" pitchFamily="18" charset="0"/>
              </a:rPr>
              <a:t> a.</a:t>
            </a:r>
          </a:p>
        </p:txBody>
      </p:sp>
      <p:sp>
        <p:nvSpPr>
          <p:cNvPr id="10" name="TextBox 45"/>
          <p:cNvSpPr txBox="1">
            <a:spLocks noChangeArrowheads="1"/>
          </p:cNvSpPr>
          <p:nvPr/>
        </p:nvSpPr>
        <p:spPr bwMode="auto">
          <a:xfrm>
            <a:off x="304800" y="3068638"/>
            <a:ext cx="7823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a:solidFill>
                  <a:srgbClr val="0000CC"/>
                </a:solidFill>
                <a:latin typeface="Times New Roman" panose="02020603050405020304" pitchFamily="18" charset="0"/>
                <a:cs typeface="Times New Roman" panose="02020603050405020304" pitchFamily="18" charset="0"/>
              </a:rPr>
              <a:t>Tập hợp các ước của a, kiều hiệu: Ư(a)</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1"/>
                                        </p:tgtEl>
                                      </p:cBhvr>
                                    </p:animEffect>
                                    <p:set>
                                      <p:cBhvr>
                                        <p:cTn id="17" dur="1" fill="hold">
                                          <p:stCondLst>
                                            <p:cond delay="499"/>
                                          </p:stCondLst>
                                        </p:cTn>
                                        <p:tgtEl>
                                          <p:spTgt spid="21"/>
                                        </p:tgtEl>
                                        <p:attrNameLst>
                                          <p:attrName>style.visibility</p:attrName>
                                        </p:attrNameLst>
                                      </p:cBhvr>
                                      <p:to>
                                        <p:strVal val="hidden"/>
                                      </p:to>
                                    </p:set>
                                  </p:childTnLst>
                                </p:cTn>
                              </p:par>
                              <p:par>
                                <p:cTn id="18" presetID="10" presetClass="exit" presetSubtype="0" fill="hold" grpId="1" nodeType="withEffect">
                                  <p:stCondLst>
                                    <p:cond delay="0"/>
                                  </p:stCondLst>
                                  <p:childTnLst>
                                    <p:animEffect transition="out" filter="fade">
                                      <p:cBhvr>
                                        <p:cTn id="19" dur="500"/>
                                        <p:tgtEl>
                                          <p:spTgt spid="20"/>
                                        </p:tgtEl>
                                      </p:cBhvr>
                                    </p:animEffect>
                                    <p:set>
                                      <p:cBhvr>
                                        <p:cTn id="20" dur="1" fill="hold">
                                          <p:stCondLst>
                                            <p:cond delay="499"/>
                                          </p:stCondLst>
                                        </p:cTn>
                                        <p:tgtEl>
                                          <p:spTgt spid="20"/>
                                        </p:tgtEl>
                                        <p:attrNameLst>
                                          <p:attrName>style.visibility</p:attrName>
                                        </p:attrNameLst>
                                      </p:cBhvr>
                                      <p:to>
                                        <p:strVal val="hidden"/>
                                      </p:to>
                                    </p:set>
                                  </p:childTnLst>
                                </p:cTn>
                              </p:par>
                              <p:par>
                                <p:cTn id="21" presetID="16" presetClass="entr" presetSubtype="21"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8"/>
                                        </p:tgtEl>
                                      </p:cBhvr>
                                    </p:animEffect>
                                    <p:set>
                                      <p:cBhvr>
                                        <p:cTn id="28" dur="1" fill="hold">
                                          <p:stCondLst>
                                            <p:cond delay="499"/>
                                          </p:stCondLst>
                                        </p:cTn>
                                        <p:tgtEl>
                                          <p:spTgt spid="8"/>
                                        </p:tgtEl>
                                        <p:attrNameLst>
                                          <p:attrName>style.visibility</p:attrName>
                                        </p:attrNameLst>
                                      </p:cBhvr>
                                      <p:to>
                                        <p:strVal val="hidden"/>
                                      </p:to>
                                    </p:set>
                                  </p:childTnLst>
                                </p:cTn>
                              </p:par>
                              <p:par>
                                <p:cTn id="29" presetID="16" presetClass="entr" presetSubtype="21"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0" grpId="1"/>
      <p:bldP spid="21" grpId="0" animBg="1"/>
      <p:bldP spid="21" grpId="1" animBg="1"/>
      <p:bldP spid="8" grpId="0" animBg="1"/>
      <p:bldP spid="8" grpId="1" animBg="1"/>
      <p:bldP spid="9"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FF0000"/>
                </a:solidFill>
                <a:latin typeface="Times New Roman" panose="02020603050405020304" pitchFamily="18" charset="0"/>
                <a:cs typeface="Times New Roman" panose="02020603050405020304" pitchFamily="18" charset="0"/>
              </a:rPr>
              <a:t>2. Cách tìm ước</a:t>
            </a:r>
          </a:p>
        </p:txBody>
      </p:sp>
      <p:sp>
        <p:nvSpPr>
          <p:cNvPr id="10243"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sp>
        <p:nvSpPr>
          <p:cNvPr id="20" name="TextBox 45"/>
          <p:cNvSpPr txBox="1">
            <a:spLocks noChangeArrowheads="1"/>
          </p:cNvSpPr>
          <p:nvPr/>
        </p:nvSpPr>
        <p:spPr bwMode="auto">
          <a:xfrm>
            <a:off x="762000" y="1195388"/>
            <a:ext cx="6996113" cy="195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Arial" panose="020B0604020202020204" pitchFamily="34" charset="0"/>
              </a:defRPr>
            </a:lvl1pPr>
            <a:lvl2pPr>
              <a:defRPr sz="2800">
                <a:solidFill>
                  <a:schemeClr val="tx1"/>
                </a:solidFill>
                <a:latin typeface="Arial" panose="020B0604020202020204" pitchFamily="34" charset="0"/>
                <a:cs typeface="Arial" panose="020B0604020202020204" pitchFamily="34" charset="0"/>
              </a:defRPr>
            </a:lvl2pPr>
            <a:lvl3pPr>
              <a:defRPr sz="2400">
                <a:solidFill>
                  <a:schemeClr val="tx1"/>
                </a:solidFill>
                <a:latin typeface="Arial" panose="020B0604020202020204" pitchFamily="34" charset="0"/>
                <a:cs typeface="Arial" panose="020B0604020202020204" pitchFamily="34" charset="0"/>
              </a:defRPr>
            </a:lvl3pPr>
            <a:lvl4pPr>
              <a:defRPr sz="2000">
                <a:solidFill>
                  <a:schemeClr val="tx1"/>
                </a:solidFill>
                <a:latin typeface="Arial" panose="020B0604020202020204" pitchFamily="34" charset="0"/>
                <a:cs typeface="Arial" panose="020B0604020202020204" pitchFamily="34" charset="0"/>
              </a:defRPr>
            </a:lvl4pPr>
            <a:lvl5pPr>
              <a:defRPr sz="2000">
                <a:solidFill>
                  <a:schemeClr val="tx1"/>
                </a:solidFill>
                <a:latin typeface="Arial" panose="020B0604020202020204" pitchFamily="34" charset="0"/>
                <a:cs typeface="Arial" panose="020B0604020202020204" pitchFamily="34" charset="0"/>
              </a:defRPr>
            </a:lvl5pPr>
            <a:lvl6pPr eaLnBrk="0" hangingPunct="0">
              <a:defRPr sz="2000">
                <a:solidFill>
                  <a:schemeClr val="tx1"/>
                </a:solidFill>
                <a:latin typeface="Arial" panose="020B0604020202020204" pitchFamily="34" charset="0"/>
                <a:cs typeface="Arial" panose="020B0604020202020204" pitchFamily="34" charset="0"/>
              </a:defRPr>
            </a:lvl6pPr>
            <a:lvl7pPr eaLnBrk="0" hangingPunct="0">
              <a:defRPr sz="2000">
                <a:solidFill>
                  <a:schemeClr val="tx1"/>
                </a:solidFill>
                <a:latin typeface="Arial" panose="020B0604020202020204" pitchFamily="34" charset="0"/>
                <a:cs typeface="Arial" panose="020B0604020202020204" pitchFamily="34" charset="0"/>
              </a:defRPr>
            </a:lvl7pPr>
            <a:lvl8pPr eaLnBrk="0" hangingPunct="0">
              <a:defRPr sz="2000">
                <a:solidFill>
                  <a:schemeClr val="tx1"/>
                </a:solidFill>
                <a:latin typeface="Arial" panose="020B0604020202020204" pitchFamily="34" charset="0"/>
                <a:cs typeface="Arial" panose="020B0604020202020204" pitchFamily="34" charset="0"/>
              </a:defRPr>
            </a:lvl8pPr>
            <a:lvl9pPr eaLnBrk="0" hangingPunct="0">
              <a:defRPr sz="2000">
                <a:solidFill>
                  <a:schemeClr val="tx1"/>
                </a:solidFill>
                <a:latin typeface="Arial" panose="020B0604020202020204" pitchFamily="34" charset="0"/>
                <a:cs typeface="Arial" panose="020B0604020202020204" pitchFamily="34" charset="0"/>
              </a:defRPr>
            </a:lvl9pPr>
          </a:lstStyle>
          <a:p>
            <a:pPr algn="just">
              <a:lnSpc>
                <a:spcPct val="150000"/>
              </a:lnSpc>
              <a:defRPr/>
            </a:pPr>
            <a:r>
              <a:rPr lang="en-US" altLang="en-US" sz="2800" b="1" dirty="0">
                <a:solidFill>
                  <a:srgbClr val="00B050"/>
                </a:solidFill>
                <a:latin typeface="Times New Roman" panose="02020603050405020304" pitchFamily="18" charset="0"/>
                <a:cs typeface="Times New Roman" panose="02020603050405020304" pitchFamily="18" charset="0"/>
              </a:rPr>
              <a:t>TH2:</a:t>
            </a:r>
            <a:r>
              <a:rPr lang="en-US" altLang="en-US" sz="2800" b="1" dirty="0">
                <a:solidFill>
                  <a:srgbClr val="6600FF"/>
                </a:solidFill>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Hãy</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tìm</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các</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tập</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hợp</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sau</a:t>
            </a:r>
            <a:r>
              <a:rPr lang="en-US" altLang="en-US" sz="2800" b="1" dirty="0">
                <a:latin typeface="Times New Roman" panose="02020603050405020304" pitchFamily="18" charset="0"/>
                <a:cs typeface="Times New Roman" panose="02020603050405020304" pitchFamily="18" charset="0"/>
              </a:rPr>
              <a:t>:</a:t>
            </a:r>
          </a:p>
          <a:p>
            <a:pPr marL="514350" indent="-514350" algn="just">
              <a:lnSpc>
                <a:spcPct val="150000"/>
              </a:lnSpc>
              <a:buFontTx/>
              <a:buAutoNum type="alphaLcParenR"/>
              <a:defRPr/>
            </a:pPr>
            <a:r>
              <a:rPr lang="en-US" altLang="en-US" sz="2800" b="1" dirty="0">
                <a:latin typeface="Times New Roman" panose="02020603050405020304" pitchFamily="18" charset="0"/>
                <a:cs typeface="Times New Roman" panose="02020603050405020304" pitchFamily="18" charset="0"/>
              </a:rPr>
              <a:t>Ư(17)</a:t>
            </a:r>
          </a:p>
          <a:p>
            <a:pPr marL="514350" indent="-514350" algn="just">
              <a:lnSpc>
                <a:spcPct val="150000"/>
              </a:lnSpc>
              <a:buFontTx/>
              <a:buAutoNum type="alphaLcParenR"/>
              <a:defRPr/>
            </a:pPr>
            <a:r>
              <a:rPr lang="en-US" altLang="en-US" sz="2800" b="1" dirty="0">
                <a:latin typeface="Times New Roman" panose="02020603050405020304" pitchFamily="18" charset="0"/>
                <a:cs typeface="Times New Roman" panose="02020603050405020304" pitchFamily="18" charset="0"/>
              </a:rPr>
              <a:t> Ư(20)</a:t>
            </a:r>
          </a:p>
        </p:txBody>
      </p:sp>
      <p:sp>
        <p:nvSpPr>
          <p:cNvPr id="10" name="TextBox 45"/>
          <p:cNvSpPr txBox="1">
            <a:spLocks noChangeArrowheads="1"/>
          </p:cNvSpPr>
          <p:nvPr/>
        </p:nvSpPr>
        <p:spPr bwMode="auto">
          <a:xfrm>
            <a:off x="762000" y="3149600"/>
            <a:ext cx="6996113"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Arial" panose="020B0604020202020204" pitchFamily="34" charset="0"/>
              </a:defRPr>
            </a:lvl1pPr>
            <a:lvl2pPr>
              <a:defRPr sz="2800">
                <a:solidFill>
                  <a:schemeClr val="tx1"/>
                </a:solidFill>
                <a:latin typeface="Arial" panose="020B0604020202020204" pitchFamily="34" charset="0"/>
                <a:cs typeface="Arial" panose="020B0604020202020204" pitchFamily="34" charset="0"/>
              </a:defRPr>
            </a:lvl2pPr>
            <a:lvl3pPr>
              <a:defRPr sz="2400">
                <a:solidFill>
                  <a:schemeClr val="tx1"/>
                </a:solidFill>
                <a:latin typeface="Arial" panose="020B0604020202020204" pitchFamily="34" charset="0"/>
                <a:cs typeface="Arial" panose="020B0604020202020204" pitchFamily="34" charset="0"/>
              </a:defRPr>
            </a:lvl3pPr>
            <a:lvl4pPr>
              <a:defRPr sz="2000">
                <a:solidFill>
                  <a:schemeClr val="tx1"/>
                </a:solidFill>
                <a:latin typeface="Arial" panose="020B0604020202020204" pitchFamily="34" charset="0"/>
                <a:cs typeface="Arial" panose="020B0604020202020204" pitchFamily="34" charset="0"/>
              </a:defRPr>
            </a:lvl4pPr>
            <a:lvl5pPr>
              <a:defRPr sz="2000">
                <a:solidFill>
                  <a:schemeClr val="tx1"/>
                </a:solidFill>
                <a:latin typeface="Arial" panose="020B0604020202020204" pitchFamily="34" charset="0"/>
                <a:cs typeface="Arial" panose="020B0604020202020204" pitchFamily="34" charset="0"/>
              </a:defRPr>
            </a:lvl5pPr>
            <a:lvl6pPr eaLnBrk="0" hangingPunct="0">
              <a:defRPr sz="2000">
                <a:solidFill>
                  <a:schemeClr val="tx1"/>
                </a:solidFill>
                <a:latin typeface="Arial" panose="020B0604020202020204" pitchFamily="34" charset="0"/>
                <a:cs typeface="Arial" panose="020B0604020202020204" pitchFamily="34" charset="0"/>
              </a:defRPr>
            </a:lvl6pPr>
            <a:lvl7pPr eaLnBrk="0" hangingPunct="0">
              <a:defRPr sz="2000">
                <a:solidFill>
                  <a:schemeClr val="tx1"/>
                </a:solidFill>
                <a:latin typeface="Arial" panose="020B0604020202020204" pitchFamily="34" charset="0"/>
                <a:cs typeface="Arial" panose="020B0604020202020204" pitchFamily="34" charset="0"/>
              </a:defRPr>
            </a:lvl7pPr>
            <a:lvl8pPr eaLnBrk="0" hangingPunct="0">
              <a:defRPr sz="2000">
                <a:solidFill>
                  <a:schemeClr val="tx1"/>
                </a:solidFill>
                <a:latin typeface="Arial" panose="020B0604020202020204" pitchFamily="34" charset="0"/>
                <a:cs typeface="Arial" panose="020B0604020202020204" pitchFamily="34" charset="0"/>
              </a:defRPr>
            </a:lvl8pPr>
            <a:lvl9pPr eaLnBrk="0" hangingPunct="0">
              <a:defRPr sz="2000">
                <a:solidFill>
                  <a:schemeClr val="tx1"/>
                </a:solidFill>
                <a:latin typeface="Arial" panose="020B0604020202020204" pitchFamily="34" charset="0"/>
                <a:cs typeface="Arial" panose="020B0604020202020204" pitchFamily="34" charset="0"/>
              </a:defRPr>
            </a:lvl9pPr>
          </a:lstStyle>
          <a:p>
            <a:pPr algn="just">
              <a:lnSpc>
                <a:spcPct val="150000"/>
              </a:lnSpc>
              <a:defRPr/>
            </a:pPr>
            <a:r>
              <a:rPr lang="en-US" altLang="en-US" sz="2800" b="1" dirty="0" err="1">
                <a:solidFill>
                  <a:srgbClr val="00B050"/>
                </a:solidFill>
                <a:latin typeface="Times New Roman" panose="02020603050405020304" pitchFamily="18" charset="0"/>
                <a:cs typeface="Times New Roman" panose="02020603050405020304" pitchFamily="18" charset="0"/>
              </a:rPr>
              <a:t>Giải</a:t>
            </a:r>
            <a:r>
              <a:rPr lang="en-US" altLang="en-US" sz="2800" b="1" dirty="0">
                <a:solidFill>
                  <a:srgbClr val="00B050"/>
                </a:solidFill>
                <a:latin typeface="Times New Roman" panose="02020603050405020304" pitchFamily="18" charset="0"/>
                <a:cs typeface="Times New Roman" panose="02020603050405020304" pitchFamily="18" charset="0"/>
              </a:rPr>
              <a:t>: </a:t>
            </a:r>
            <a:r>
              <a:rPr lang="en-US" altLang="en-US" sz="2800" b="1" dirty="0">
                <a:solidFill>
                  <a:srgbClr val="6600FF"/>
                </a:solidFill>
                <a:latin typeface="Times New Roman" panose="02020603050405020304" pitchFamily="18" charset="0"/>
                <a:cs typeface="Times New Roman" panose="02020603050405020304" pitchFamily="18" charset="0"/>
              </a:rPr>
              <a:t> </a:t>
            </a:r>
          </a:p>
          <a:p>
            <a:pPr marL="514350" indent="-514350" algn="just">
              <a:lnSpc>
                <a:spcPct val="150000"/>
              </a:lnSpc>
              <a:buFontTx/>
              <a:buAutoNum type="alphaLcParenR"/>
              <a:defRPr/>
            </a:pPr>
            <a:r>
              <a:rPr lang="en-US" altLang="en-US" sz="2800" b="1" dirty="0">
                <a:latin typeface="Times New Roman" panose="02020603050405020304" pitchFamily="18" charset="0"/>
                <a:cs typeface="Times New Roman" panose="02020603050405020304" pitchFamily="18" charset="0"/>
              </a:rPr>
              <a:t>Ư(17) = {1; 17}</a:t>
            </a:r>
          </a:p>
          <a:p>
            <a:pPr marL="514350" indent="-514350" algn="just">
              <a:lnSpc>
                <a:spcPct val="150000"/>
              </a:lnSpc>
              <a:buFontTx/>
              <a:buAutoNum type="alphaLcParenR"/>
              <a:defRPr/>
            </a:pPr>
            <a:r>
              <a:rPr lang="en-US" altLang="en-US" sz="2800" b="1" dirty="0">
                <a:latin typeface="Times New Roman" panose="02020603050405020304" pitchFamily="18" charset="0"/>
                <a:cs typeface="Times New Roman" panose="02020603050405020304" pitchFamily="18" charset="0"/>
              </a:rPr>
              <a:t>Ư(20) = {1; 2; 4; 5; 10; 20}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4"/>
          <p:cNvSpPr txBox="1">
            <a:spLocks noChangeArrowheads="1"/>
          </p:cNvSpPr>
          <p:nvPr/>
        </p:nvSpPr>
        <p:spPr bwMode="auto">
          <a:xfrm>
            <a:off x="-36513" y="663575"/>
            <a:ext cx="6275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a:solidFill>
                  <a:srgbClr val="FF0000"/>
                </a:solidFill>
                <a:latin typeface="Times New Roman" panose="02020603050405020304" pitchFamily="18" charset="0"/>
                <a:cs typeface="Times New Roman" panose="02020603050405020304" pitchFamily="18" charset="0"/>
              </a:rPr>
              <a:t>3. Cách tìm bội</a:t>
            </a:r>
          </a:p>
        </p:txBody>
      </p:sp>
      <p:sp>
        <p:nvSpPr>
          <p:cNvPr id="11267" name="TextBox 3"/>
          <p:cNvSpPr txBox="1">
            <a:spLocks noChangeArrowheads="1"/>
          </p:cNvSpPr>
          <p:nvPr/>
        </p:nvSpPr>
        <p:spPr bwMode="auto">
          <a:xfrm>
            <a:off x="0" y="-22225"/>
            <a:ext cx="9167813" cy="646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sz="3600" b="1">
                <a:solidFill>
                  <a:schemeClr val="bg1"/>
                </a:solidFill>
                <a:latin typeface="Times New Roman" panose="02020603050405020304" pitchFamily="18" charset="0"/>
                <a:cs typeface="Times New Roman" panose="02020603050405020304" pitchFamily="18" charset="0"/>
              </a:rPr>
              <a:t>BÀI 9:  ƯỚC VÀ BỘI</a:t>
            </a:r>
          </a:p>
        </p:txBody>
      </p:sp>
      <p:sp>
        <p:nvSpPr>
          <p:cNvPr id="20" name="TextBox 45"/>
          <p:cNvSpPr txBox="1">
            <a:spLocks noChangeArrowheads="1"/>
          </p:cNvSpPr>
          <p:nvPr/>
        </p:nvSpPr>
        <p:spPr bwMode="auto">
          <a:xfrm>
            <a:off x="228600" y="2716213"/>
            <a:ext cx="6996113"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50000"/>
              </a:lnSpc>
            </a:pPr>
            <a:r>
              <a:rPr lang="en-US" altLang="en-US" sz="2800" b="1">
                <a:latin typeface="Times New Roman" panose="02020603050405020304" pitchFamily="18" charset="0"/>
                <a:cs typeface="Times New Roman" panose="02020603050405020304" pitchFamily="18" charset="0"/>
              </a:rPr>
              <a:t>- Độ dài băng giấy đầu tiên là 3 (cm)</a:t>
            </a:r>
          </a:p>
        </p:txBody>
      </p:sp>
      <p:pic>
        <p:nvPicPr>
          <p:cNvPr id="28674" name="Picture 2"/>
          <p:cNvPicPr>
            <a:picLocks noChangeAspect="1" noChangeArrowheads="1"/>
          </p:cNvPicPr>
          <p:nvPr/>
        </p:nvPicPr>
        <p:blipFill>
          <a:blip r:embed="rId2"/>
          <a:srcRect/>
          <a:stretch>
            <a:fillRect/>
          </a:stretch>
        </p:blipFill>
        <p:spPr bwMode="auto">
          <a:xfrm>
            <a:off x="3276600" y="911225"/>
            <a:ext cx="5694363" cy="180498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45"/>
          <p:cNvSpPr txBox="1">
            <a:spLocks noChangeArrowheads="1"/>
          </p:cNvSpPr>
          <p:nvPr/>
        </p:nvSpPr>
        <p:spPr bwMode="auto">
          <a:xfrm>
            <a:off x="228600" y="3376613"/>
            <a:ext cx="6996113"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50000"/>
              </a:lnSpc>
            </a:pPr>
            <a:r>
              <a:rPr lang="en-US" altLang="en-US" sz="2800" b="1">
                <a:latin typeface="Times New Roman" panose="02020603050405020304" pitchFamily="18" charset="0"/>
                <a:cs typeface="Times New Roman" panose="02020603050405020304" pitchFamily="18" charset="0"/>
              </a:rPr>
              <a:t>- Độ dài băng giấy thứ hai là 6 (cm)</a:t>
            </a:r>
          </a:p>
        </p:txBody>
      </p:sp>
      <p:sp>
        <p:nvSpPr>
          <p:cNvPr id="8" name="TextBox 45"/>
          <p:cNvSpPr txBox="1">
            <a:spLocks noChangeArrowheads="1"/>
          </p:cNvSpPr>
          <p:nvPr/>
        </p:nvSpPr>
        <p:spPr bwMode="auto">
          <a:xfrm>
            <a:off x="228600" y="4029075"/>
            <a:ext cx="80772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Arial" panose="020B0604020202020204" pitchFamily="34" charset="0"/>
              </a:defRPr>
            </a:lvl1pPr>
            <a:lvl2pPr>
              <a:defRPr sz="2800">
                <a:solidFill>
                  <a:schemeClr val="tx1"/>
                </a:solidFill>
                <a:latin typeface="Arial" panose="020B0604020202020204" pitchFamily="34" charset="0"/>
                <a:cs typeface="Arial" panose="020B0604020202020204" pitchFamily="34" charset="0"/>
              </a:defRPr>
            </a:lvl2pPr>
            <a:lvl3pPr>
              <a:defRPr sz="2400">
                <a:solidFill>
                  <a:schemeClr val="tx1"/>
                </a:solidFill>
                <a:latin typeface="Arial" panose="020B0604020202020204" pitchFamily="34" charset="0"/>
                <a:cs typeface="Arial" panose="020B0604020202020204" pitchFamily="34" charset="0"/>
              </a:defRPr>
            </a:lvl3pPr>
            <a:lvl4pPr>
              <a:defRPr sz="2000">
                <a:solidFill>
                  <a:schemeClr val="tx1"/>
                </a:solidFill>
                <a:latin typeface="Arial" panose="020B0604020202020204" pitchFamily="34" charset="0"/>
                <a:cs typeface="Arial" panose="020B0604020202020204" pitchFamily="34" charset="0"/>
              </a:defRPr>
            </a:lvl4pPr>
            <a:lvl5pPr>
              <a:defRPr sz="2000">
                <a:solidFill>
                  <a:schemeClr val="tx1"/>
                </a:solidFill>
                <a:latin typeface="Arial" panose="020B0604020202020204" pitchFamily="34" charset="0"/>
                <a:cs typeface="Arial" panose="020B0604020202020204" pitchFamily="34" charset="0"/>
              </a:defRPr>
            </a:lvl5pPr>
            <a:lvl6pPr eaLnBrk="0" hangingPunct="0">
              <a:defRPr sz="2000">
                <a:solidFill>
                  <a:schemeClr val="tx1"/>
                </a:solidFill>
                <a:latin typeface="Arial" panose="020B0604020202020204" pitchFamily="34" charset="0"/>
                <a:cs typeface="Arial" panose="020B0604020202020204" pitchFamily="34" charset="0"/>
              </a:defRPr>
            </a:lvl6pPr>
            <a:lvl7pPr eaLnBrk="0" hangingPunct="0">
              <a:defRPr sz="2000">
                <a:solidFill>
                  <a:schemeClr val="tx1"/>
                </a:solidFill>
                <a:latin typeface="Arial" panose="020B0604020202020204" pitchFamily="34" charset="0"/>
                <a:cs typeface="Arial" panose="020B0604020202020204" pitchFamily="34" charset="0"/>
              </a:defRPr>
            </a:lvl7pPr>
            <a:lvl8pPr eaLnBrk="0" hangingPunct="0">
              <a:defRPr sz="2000">
                <a:solidFill>
                  <a:schemeClr val="tx1"/>
                </a:solidFill>
                <a:latin typeface="Arial" panose="020B0604020202020204" pitchFamily="34" charset="0"/>
                <a:cs typeface="Arial" panose="020B0604020202020204" pitchFamily="34" charset="0"/>
              </a:defRPr>
            </a:lvl8pPr>
            <a:lvl9pPr eaLnBrk="0" hangingPunct="0">
              <a:defRPr sz="2000">
                <a:solidFill>
                  <a:schemeClr val="tx1"/>
                </a:solidFill>
                <a:latin typeface="Arial" panose="020B0604020202020204" pitchFamily="34" charset="0"/>
                <a:cs typeface="Arial" panose="020B0604020202020204" pitchFamily="34" charset="0"/>
              </a:defRPr>
            </a:lvl9pPr>
          </a:lstStyle>
          <a:p>
            <a:pPr marL="457200" indent="-457200" algn="just">
              <a:lnSpc>
                <a:spcPct val="150000"/>
              </a:lnSpc>
              <a:buFontTx/>
              <a:buChar char="-"/>
              <a:defRPr/>
            </a:pPr>
            <a:r>
              <a:rPr lang="en-US" altLang="en-US" sz="2800" b="1" dirty="0" err="1">
                <a:latin typeface="Times New Roman" panose="02020603050405020304" pitchFamily="18" charset="0"/>
                <a:cs typeface="Times New Roman" panose="02020603050405020304" pitchFamily="18" charset="0"/>
              </a:rPr>
              <a:t>Độ</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dài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băng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giấy</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thứ</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ba</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thứ</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tư</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lần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lượt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là</a:t>
            </a:r>
            <a:r>
              <a:rPr lang="en-US" altLang="en-US" sz="2800" b="1" dirty="0">
                <a:latin typeface="Times New Roman" panose="02020603050405020304" pitchFamily="18" charset="0"/>
                <a:cs typeface="Times New Roman" panose="02020603050405020304" pitchFamily="18" charset="0"/>
              </a:rPr>
              <a:t>:</a:t>
            </a:r>
          </a:p>
          <a:p>
            <a:pPr algn="just">
              <a:lnSpc>
                <a:spcPct val="150000"/>
              </a:lnSpc>
              <a:defRPr/>
            </a:pPr>
            <a:r>
              <a:rPr lang="en-US" altLang="en-US" sz="2800" b="1" dirty="0">
                <a:latin typeface="Times New Roman" panose="02020603050405020304" pitchFamily="18" charset="0"/>
                <a:cs typeface="Times New Roman" panose="02020603050405020304" pitchFamily="18" charset="0"/>
              </a:rPr>
              <a:t>    3 . 3 = 9 (cm);      3 . 4 = 12 (cm)</a:t>
            </a:r>
          </a:p>
        </p:txBody>
      </p:sp>
      <p:sp>
        <p:nvSpPr>
          <p:cNvPr id="9" name="TextBox 45"/>
          <p:cNvSpPr txBox="1">
            <a:spLocks noChangeArrowheads="1"/>
          </p:cNvSpPr>
          <p:nvPr/>
        </p:nvSpPr>
        <p:spPr bwMode="auto">
          <a:xfrm>
            <a:off x="1676400" y="5638800"/>
            <a:ext cx="6996113" cy="661988"/>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50000"/>
              </a:lnSpc>
            </a:pPr>
            <a:r>
              <a:rPr lang="en-US" altLang="en-US" sz="2800" b="1">
                <a:latin typeface="Times New Roman" panose="02020603050405020304" pitchFamily="18" charset="0"/>
                <a:cs typeface="Times New Roman" panose="02020603050405020304" pitchFamily="18" charset="0"/>
              </a:rPr>
              <a:t>Hãy tính độ dài của hai băng giấy tiếp theo?</a:t>
            </a:r>
          </a:p>
        </p:txBody>
      </p:sp>
      <p:sp>
        <p:nvSpPr>
          <p:cNvPr id="11" name="TextBox 45"/>
          <p:cNvSpPr txBox="1">
            <a:spLocks noChangeArrowheads="1"/>
          </p:cNvSpPr>
          <p:nvPr/>
        </p:nvSpPr>
        <p:spPr bwMode="auto">
          <a:xfrm>
            <a:off x="1966913" y="5276850"/>
            <a:ext cx="6996112" cy="1384300"/>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50000"/>
              </a:lnSpc>
            </a:pPr>
            <a:r>
              <a:rPr lang="en-US" altLang="en-US" sz="2800" b="1">
                <a:latin typeface="Times New Roman" panose="02020603050405020304" pitchFamily="18" charset="0"/>
                <a:cs typeface="Times New Roman" panose="02020603050405020304" pitchFamily="18" charset="0"/>
              </a:rPr>
              <a:t>Nhận xét về mối liên hệ giữa số đo độ dài (cm) của các băng giấy nói trên với 3?</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par>
                                <p:cTn id="28" presetID="16" presetClass="entr" presetSubtype="21"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arn(inVertical)">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7" grpId="0"/>
      <p:bldP spid="8" grpId="0"/>
      <p:bldP spid="9" grpId="0" animBg="1"/>
      <p:bldP spid="9" grpId="1" animBg="1"/>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1068</Words>
  <Application>Microsoft Office PowerPoint</Application>
  <PresentationFormat>On-screen Show (4:3)</PresentationFormat>
  <Paragraphs>134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http://viet4room.com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Administrator</cp:lastModifiedBy>
  <cp:revision>359</cp:revision>
  <dcterms:created xsi:type="dcterms:W3CDTF">2016-11-26T13:35:00Z</dcterms:created>
  <dcterms:modified xsi:type="dcterms:W3CDTF">2022-11-04T05:21:30Z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FE1A3DCD5F2642A29881843558A98C6C</vt:lpwstr>
  </property>
  <property fmtid="{D5CDD505-2E9C-101B-9397-08002B2CF9AE}" pid="3" name="KSOProductBuildVer">
    <vt:lpwstr>1033-11.2.0.10258</vt:lpwstr>
  </property>
</Properties>
</file>