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3"/>
  </p:notesMasterIdLst>
  <p:sldIdLst>
    <p:sldId id="316" r:id="rId2"/>
    <p:sldId id="325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</p:sldIdLst>
  <p:sldSz cx="9144000" cy="6858000" type="screen4x3"/>
  <p:notesSz cx="6735763" cy="98694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99FFCC"/>
    <a:srgbClr val="FFFF66"/>
    <a:srgbClr val="9900CC"/>
    <a:srgbClr val="0099FF"/>
    <a:srgbClr val="FF0066"/>
    <a:srgbClr val="008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549" autoAdjust="0"/>
  </p:normalViewPr>
  <p:slideViewPr>
    <p:cSldViewPr>
      <p:cViewPr varScale="1">
        <p:scale>
          <a:sx n="85" d="100"/>
          <a:sy n="85" d="100"/>
        </p:scale>
        <p:origin x="14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4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4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4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Narrow" panose="020B0606020202030204" pitchFamily="34" charset="0"/>
              </a:defRPr>
            </a:lvl1pPr>
          </a:lstStyle>
          <a:p>
            <a:fld id="{89E393C0-7A9C-424D-BA0B-B864C1CE1A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7397E6-06E8-4BE4-8BA2-84BBE5C585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6089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E9C1A1-8E28-4736-B726-1C3B40A606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996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F4DAA5-5619-419C-9361-15F815115E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2831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0B4147-6DF2-4CC2-82EB-A91DEED78C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1747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8FFBF0-49CF-44A4-8293-8F6D3BFD97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49061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F65186-F482-49B2-9C3D-9FE37F1074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6707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FECCA3-6017-4BC1-89A5-C71F929C2D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009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B4A62F-D35E-44DD-BCA4-75985FDEDF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1770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9BD6CA-EE51-46AE-A943-F23FE85712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994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F6F285-4E93-479B-9DBF-A4EED26312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976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132169-2C80-4451-BB66-625033AC04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9206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761DAC-91A1-4692-BE3A-0F8532547D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783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6E639F-702A-49E5-A3E2-4693FE3EB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4385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325316-3E59-4B65-BCA6-B4CFA482A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65700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2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2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2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E82E923-979F-4D2E-AAAD-77D1EEEF5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3.e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8.bin"/><Relationship Id="rId2" Type="http://schemas.openxmlformats.org/officeDocument/2006/relationships/image" Target="../media/image3.jpeg"/><Relationship Id="rId16" Type="http://schemas.openxmlformats.org/officeDocument/2006/relationships/image" Target="../media/image12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5.png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hart, bubble chart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342900" y="685800"/>
            <a:ext cx="8534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PHÉP TÍNH TRONG TẬP HỢP SỐ TỰ NHIÊN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838200" y="1219200"/>
            <a:ext cx="411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Cloud 21"/>
          <p:cNvSpPr/>
          <p:nvPr/>
        </p:nvSpPr>
        <p:spPr bwMode="auto">
          <a:xfrm>
            <a:off x="29029" y="1676400"/>
            <a:ext cx="2590800" cy="914400"/>
          </a:xfrm>
          <a:prstGeom prst="cloud">
            <a:avLst/>
          </a:prstGeom>
          <a:solidFill>
            <a:schemeClr val="accent3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1" hangingPunct="1">
              <a:defRPr/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1</a:t>
            </a:r>
          </a:p>
        </p:txBody>
      </p:sp>
      <p:sp>
        <p:nvSpPr>
          <p:cNvPr id="3078" name="TextBox 1"/>
          <p:cNvSpPr txBox="1">
            <a:spLocks noChangeArrowheads="1"/>
          </p:cNvSpPr>
          <p:nvPr/>
        </p:nvSpPr>
        <p:spPr bwMode="auto">
          <a:xfrm>
            <a:off x="228600" y="3810000"/>
            <a:ext cx="891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079" name="TextBox 12"/>
          <p:cNvSpPr txBox="1">
            <a:spLocks noChangeArrowheads="1"/>
          </p:cNvSpPr>
          <p:nvPr/>
        </p:nvSpPr>
        <p:spPr bwMode="auto">
          <a:xfrm>
            <a:off x="838200" y="4800600"/>
            <a:ext cx="739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x 3 000 + 6 x 5 000 +2 x 5000 = 55 000 (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080" name="TextBox 13"/>
          <p:cNvSpPr txBox="1">
            <a:spLocks noChangeArrowheads="1"/>
          </p:cNvSpPr>
          <p:nvPr/>
        </p:nvSpPr>
        <p:spPr bwMode="auto">
          <a:xfrm>
            <a:off x="457200" y="5181600"/>
            <a:ext cx="2971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081" name="TextBox 14"/>
          <p:cNvSpPr txBox="1">
            <a:spLocks noChangeArrowheads="1"/>
          </p:cNvSpPr>
          <p:nvPr/>
        </p:nvSpPr>
        <p:spPr bwMode="auto">
          <a:xfrm>
            <a:off x="990600" y="5791200"/>
            <a:ext cx="5243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100 000 - 55 000 = 45 000 (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67000"/>
            <a:ext cx="8686800" cy="113082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3076" grpId="0"/>
      <p:bldP spid="22" grpId="0" animBg="1"/>
      <p:bldP spid="3078" grpId="0"/>
      <p:bldP spid="3079" grpId="0"/>
      <p:bldP spid="3080" grpId="0"/>
      <p:bldP spid="308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2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2400" y="762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2/15: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/>
          <p:cNvSpPr/>
          <p:nvPr/>
        </p:nvSpPr>
        <p:spPr bwMode="auto">
          <a:xfrm>
            <a:off x="152400" y="533400"/>
            <a:ext cx="8915400" cy="205422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eaLnBrk="1" hangingPunct="1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Bình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tẩy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4 900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bi:   2 900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tẩy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5 000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144963" y="2587625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làm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33400" y="2854325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Mẹ Bình mua hết số tiền là: 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682750" y="3316288"/>
            <a:ext cx="6835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9 . 4 900 + 5 . 2 900 + 2 . 5000 = 68 600 ( đồng) 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234950" y="36576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4/15: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/>
          <p:cNvSpPr/>
          <p:nvPr/>
        </p:nvSpPr>
        <p:spPr bwMode="auto">
          <a:xfrm>
            <a:off x="-76200" y="4119563"/>
            <a:ext cx="9220200" cy="1204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eaLnBrk="1" hangingPunct="1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40 000 km</a:t>
            </a:r>
          </a:p>
          <a:p>
            <a:pPr eaLnBrk="1" hangingPunct="1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HCM:  2 000 km</a:t>
            </a:r>
          </a:p>
          <a:p>
            <a:pPr eaLnBrk="1" hangingPunct="1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3352800" y="5324475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làm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639763" y="5662613"/>
            <a:ext cx="79438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Độ dài đường xích đạo gấp khoảng cách hai thành phố trên số lần là: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436813" y="5956300"/>
            <a:ext cx="341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40 000 : 2 000 = 20 ( lần)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0" grpId="0"/>
      <p:bldP spid="11" grpId="0"/>
      <p:bldP spid="12" grpId="0"/>
      <p:bldP spid="13" grpId="0" animBg="1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2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loud 7"/>
          <p:cNvSpPr/>
          <p:nvPr/>
        </p:nvSpPr>
        <p:spPr bwMode="auto">
          <a:xfrm>
            <a:off x="1752600" y="304800"/>
            <a:ext cx="5562600" cy="9144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1446213"/>
            <a:ext cx="8915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Ôn tập lại các phép tính cộng, trừ, nhân, chia trong tập hợp số tự nhiên.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Xem lại các tính chất của phép toán để tính toán một cách hợp lí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57200" y="2667000"/>
            <a:ext cx="708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trước bài 4: Lũy thừa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7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5" name="Object 17"/>
          <p:cNvGraphicFramePr>
            <a:graphicFrameLocks noChangeAspect="1"/>
          </p:cNvGraphicFramePr>
          <p:nvPr/>
        </p:nvGraphicFramePr>
        <p:xfrm>
          <a:off x="4394200" y="1635125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635125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143000" y="228600"/>
            <a:ext cx="762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Lưu ý tên gọi của các  số trong phép cộng, phép nhân: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838200" y="7620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x b thì a, b gọi là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thừa số</a:t>
            </a:r>
          </a:p>
        </p:txBody>
      </p:sp>
      <p:pic>
        <p:nvPicPr>
          <p:cNvPr id="25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6988"/>
            <a:ext cx="628650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>
            <a:cxnSpLocks/>
          </p:cNvCxnSpPr>
          <p:nvPr/>
        </p:nvCxnSpPr>
        <p:spPr bwMode="auto">
          <a:xfrm>
            <a:off x="5410200" y="957263"/>
            <a:ext cx="0" cy="3386137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104" name="Text Box 6"/>
          <p:cNvSpPr txBox="1">
            <a:spLocks noChangeArrowheads="1"/>
          </p:cNvSpPr>
          <p:nvPr/>
        </p:nvSpPr>
        <p:spPr bwMode="auto">
          <a:xfrm>
            <a:off x="152400" y="1371600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VD: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363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2 018 = 732 534</a:t>
            </a:r>
          </a:p>
        </p:txBody>
      </p:sp>
      <p:cxnSp>
        <p:nvCxnSpPr>
          <p:cNvPr id="39" name="Straight Connector 38"/>
          <p:cNvCxnSpPr/>
          <p:nvPr/>
        </p:nvCxnSpPr>
        <p:spPr bwMode="auto">
          <a:xfrm>
            <a:off x="1276350" y="1752600"/>
            <a:ext cx="0" cy="38258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 bwMode="auto">
          <a:xfrm>
            <a:off x="2190750" y="1752600"/>
            <a:ext cx="0" cy="381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cxnSpLocks/>
          </p:cNvCxnSpPr>
          <p:nvPr/>
        </p:nvCxnSpPr>
        <p:spPr bwMode="auto">
          <a:xfrm>
            <a:off x="3276600" y="1752600"/>
            <a:ext cx="0" cy="762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 bwMode="auto">
          <a:xfrm>
            <a:off x="1276350" y="2133600"/>
            <a:ext cx="8763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 bwMode="auto">
          <a:xfrm>
            <a:off x="1714500" y="2133600"/>
            <a:ext cx="0" cy="38258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 bwMode="auto">
          <a:xfrm>
            <a:off x="1143000" y="2514600"/>
            <a:ext cx="11430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819400" y="2516188"/>
            <a:ext cx="1143000" cy="45561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2" name="Text Box 6"/>
          <p:cNvSpPr txBox="1">
            <a:spLocks noChangeArrowheads="1"/>
          </p:cNvSpPr>
          <p:nvPr/>
        </p:nvSpPr>
        <p:spPr bwMode="auto">
          <a:xfrm>
            <a:off x="990600" y="3092450"/>
            <a:ext cx="3943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363 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2 018 = 732 534</a:t>
            </a:r>
          </a:p>
        </p:txBody>
      </p:sp>
      <p:sp>
        <p:nvSpPr>
          <p:cNvPr id="4113" name="Text Box 6"/>
          <p:cNvSpPr txBox="1">
            <a:spLocks noChangeArrowheads="1"/>
          </p:cNvSpPr>
          <p:nvPr/>
        </p:nvSpPr>
        <p:spPr bwMode="auto">
          <a:xfrm>
            <a:off x="76200" y="3108325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ý: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114" name="Text Box 6"/>
          <p:cNvSpPr txBox="1">
            <a:spLocks noChangeArrowheads="1"/>
          </p:cNvSpPr>
          <p:nvPr/>
        </p:nvSpPr>
        <p:spPr bwMode="auto">
          <a:xfrm>
            <a:off x="1066800" y="3514725"/>
            <a:ext cx="3943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x b ta viết là  a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  hoặc  ab </a:t>
            </a:r>
          </a:p>
        </p:txBody>
      </p:sp>
      <p:sp>
        <p:nvSpPr>
          <p:cNvPr id="4115" name="Text Box 6"/>
          <p:cNvSpPr txBox="1">
            <a:spLocks noChangeArrowheads="1"/>
          </p:cNvSpPr>
          <p:nvPr/>
        </p:nvSpPr>
        <p:spPr bwMode="auto">
          <a:xfrm>
            <a:off x="1066800" y="3971925"/>
            <a:ext cx="457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6 x a x b ta viết là  6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 hoặc  6ab </a:t>
            </a:r>
          </a:p>
        </p:txBody>
      </p:sp>
      <p:sp>
        <p:nvSpPr>
          <p:cNvPr id="4116" name="Text Box 6"/>
          <p:cNvSpPr txBox="1">
            <a:spLocks noChangeArrowheads="1"/>
          </p:cNvSpPr>
          <p:nvPr/>
        </p:nvSpPr>
        <p:spPr bwMode="auto">
          <a:xfrm>
            <a:off x="5505450" y="7620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+ b thì a, b gọi là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số hạng</a:t>
            </a:r>
          </a:p>
        </p:txBody>
      </p:sp>
      <p:sp>
        <p:nvSpPr>
          <p:cNvPr id="4117" name="Text Box 6"/>
          <p:cNvSpPr txBox="1">
            <a:spLocks noChangeArrowheads="1"/>
          </p:cNvSpPr>
          <p:nvPr/>
        </p:nvSpPr>
        <p:spPr bwMode="auto">
          <a:xfrm>
            <a:off x="5448300" y="1371600"/>
            <a:ext cx="3943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VD: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1890 </a:t>
            </a:r>
            <a:r>
              <a:rPr lang="en-US" altLang="en-US" sz="2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72 645 = 72 645</a:t>
            </a:r>
          </a:p>
        </p:txBody>
      </p:sp>
      <p:cxnSp>
        <p:nvCxnSpPr>
          <p:cNvPr id="74" name="Straight Connector 73"/>
          <p:cNvCxnSpPr/>
          <p:nvPr/>
        </p:nvCxnSpPr>
        <p:spPr bwMode="auto">
          <a:xfrm>
            <a:off x="6419850" y="1790700"/>
            <a:ext cx="0" cy="381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 bwMode="auto">
          <a:xfrm>
            <a:off x="7410450" y="1790700"/>
            <a:ext cx="0" cy="38258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cxnSpLocks/>
          </p:cNvCxnSpPr>
          <p:nvPr/>
        </p:nvCxnSpPr>
        <p:spPr bwMode="auto">
          <a:xfrm>
            <a:off x="6419850" y="2171700"/>
            <a:ext cx="9906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 bwMode="auto">
          <a:xfrm>
            <a:off x="6343650" y="2554288"/>
            <a:ext cx="1143000" cy="45561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endParaRPr lang="en-US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8" name="Straight Connector 77"/>
          <p:cNvCxnSpPr>
            <a:cxnSpLocks/>
          </p:cNvCxnSpPr>
          <p:nvPr/>
        </p:nvCxnSpPr>
        <p:spPr bwMode="auto">
          <a:xfrm>
            <a:off x="8553450" y="1752600"/>
            <a:ext cx="0" cy="8001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 bwMode="auto">
          <a:xfrm>
            <a:off x="7924800" y="2552700"/>
            <a:ext cx="11430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1" name="Straight Connector 80"/>
          <p:cNvCxnSpPr/>
          <p:nvPr/>
        </p:nvCxnSpPr>
        <p:spPr bwMode="auto">
          <a:xfrm>
            <a:off x="6934200" y="2209800"/>
            <a:ext cx="0" cy="381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4" grpId="0"/>
      <p:bldP spid="45" grpId="0" animBg="1"/>
      <p:bldP spid="46" grpId="0" animBg="1"/>
      <p:bldP spid="4112" grpId="0"/>
      <p:bldP spid="4113" grpId="0"/>
      <p:bldP spid="4114" grpId="0"/>
      <p:bldP spid="4115" grpId="0"/>
      <p:bldP spid="4116" grpId="0"/>
      <p:bldP spid="4117" grpId="0"/>
      <p:bldP spid="77" grpId="0" animBg="1"/>
      <p:bldP spid="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2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990600" y="381000"/>
            <a:ext cx="739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en-US" sz="24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của phép cộng và phép nhân số tự nhiên:</a:t>
            </a:r>
          </a:p>
        </p:txBody>
      </p:sp>
      <p:pic>
        <p:nvPicPr>
          <p:cNvPr id="512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89013"/>
            <a:ext cx="8382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hought Bubble: Cloud 8"/>
          <p:cNvSpPr>
            <a:spLocks noChangeArrowheads="1"/>
          </p:cNvSpPr>
          <p:nvPr/>
        </p:nvSpPr>
        <p:spPr bwMode="auto">
          <a:xfrm>
            <a:off x="990600" y="944563"/>
            <a:ext cx="7239000" cy="1241425"/>
          </a:xfrm>
          <a:prstGeom prst="cloudCallout">
            <a:avLst>
              <a:gd name="adj1" fmla="val -48625"/>
              <a:gd name="adj2" fmla="val 49898"/>
            </a:avLst>
          </a:prstGeom>
          <a:solidFill>
            <a:schemeClr val="bg1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So sánh kết quả của các phép tính?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Cho biết các phép tính đó áp dụng những tính chất nào  ?</a:t>
            </a:r>
          </a:p>
          <a:p>
            <a:pPr eaLnBrk="1" hangingPunct="1"/>
            <a:endParaRPr lang="en-US" altLang="en-US" sz="2400"/>
          </a:p>
        </p:txBody>
      </p:sp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255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7" name="Object 10"/>
          <p:cNvGraphicFramePr>
            <a:graphicFrameLocks noChangeAspect="1"/>
          </p:cNvGraphicFramePr>
          <p:nvPr/>
        </p:nvGraphicFramePr>
        <p:xfrm>
          <a:off x="250825" y="3022600"/>
          <a:ext cx="229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98700" imgH="330200" progId="Equation.DSMT4">
                  <p:embed/>
                </p:oleObj>
              </mc:Choice>
              <mc:Fallback>
                <p:oleObj name="Equation" r:id="rId5" imgW="2298700" imgH="330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022600"/>
                        <a:ext cx="229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11"/>
          <p:cNvGraphicFramePr>
            <a:graphicFrameLocks noChangeAspect="1"/>
          </p:cNvGraphicFramePr>
          <p:nvPr/>
        </p:nvGraphicFramePr>
        <p:xfrm>
          <a:off x="250825" y="3563938"/>
          <a:ext cx="212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20900" imgH="330200" progId="Equation.DSMT4">
                  <p:embed/>
                </p:oleObj>
              </mc:Choice>
              <mc:Fallback>
                <p:oleObj name="Equation" r:id="rId7" imgW="2120900" imgH="330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563938"/>
                        <a:ext cx="212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13"/>
          <p:cNvGraphicFramePr>
            <a:graphicFrameLocks noChangeAspect="1"/>
          </p:cNvGraphicFramePr>
          <p:nvPr/>
        </p:nvGraphicFramePr>
        <p:xfrm>
          <a:off x="250825" y="4195763"/>
          <a:ext cx="3695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95700" imgH="330200" progId="Equation.DSMT4">
                  <p:embed/>
                </p:oleObj>
              </mc:Choice>
              <mc:Fallback>
                <p:oleObj name="Equation" r:id="rId9" imgW="3695700" imgH="330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195763"/>
                        <a:ext cx="3695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4"/>
          <p:cNvGraphicFramePr>
            <a:graphicFrameLocks noChangeAspect="1"/>
          </p:cNvGraphicFramePr>
          <p:nvPr/>
        </p:nvGraphicFramePr>
        <p:xfrm>
          <a:off x="295275" y="4733925"/>
          <a:ext cx="237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374900" imgH="330200" progId="Equation.DSMT4">
                  <p:embed/>
                </p:oleObj>
              </mc:Choice>
              <mc:Fallback>
                <p:oleObj name="Equation" r:id="rId11" imgW="2374900" imgH="330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4733925"/>
                        <a:ext cx="237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5"/>
          <p:cNvGraphicFramePr>
            <a:graphicFrameLocks noChangeAspect="1"/>
          </p:cNvGraphicFramePr>
          <p:nvPr/>
        </p:nvGraphicFramePr>
        <p:xfrm>
          <a:off x="333375" y="5308600"/>
          <a:ext cx="3695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95700" imgH="330200" progId="Equation.DSMT4">
                  <p:embed/>
                </p:oleObj>
              </mc:Choice>
              <mc:Fallback>
                <p:oleObj name="Equation" r:id="rId13" imgW="3695700" imgH="330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" y="5308600"/>
                        <a:ext cx="3695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24"/>
          <p:cNvGraphicFramePr>
            <a:graphicFrameLocks noChangeAspect="1"/>
          </p:cNvGraphicFramePr>
          <p:nvPr/>
        </p:nvGraphicFramePr>
        <p:xfrm>
          <a:off x="2389188" y="3094038"/>
          <a:ext cx="4381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057" imgH="863225" progId="Equation.DSMT4">
                  <p:embed/>
                </p:oleObj>
              </mc:Choice>
              <mc:Fallback>
                <p:oleObj name="Equation" r:id="rId15" imgW="330057" imgH="863225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3094038"/>
                        <a:ext cx="43815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25"/>
          <p:cNvGraphicFramePr>
            <a:graphicFrameLocks noChangeAspect="1"/>
          </p:cNvGraphicFramePr>
          <p:nvPr/>
        </p:nvGraphicFramePr>
        <p:xfrm>
          <a:off x="3876675" y="4238625"/>
          <a:ext cx="4381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37557" imgH="753118" progId="Equation.DSMT4">
                  <p:embed/>
                </p:oleObj>
              </mc:Choice>
              <mc:Fallback>
                <p:oleObj name="Equation" r:id="rId17" imgW="437557" imgH="753118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675" y="4238625"/>
                        <a:ext cx="43815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Text Box 3"/>
          <p:cNvSpPr txBox="1">
            <a:spLocks noChangeArrowheads="1"/>
          </p:cNvSpPr>
          <p:nvPr/>
        </p:nvSpPr>
        <p:spPr bwMode="auto">
          <a:xfrm>
            <a:off x="3355975" y="3141663"/>
            <a:ext cx="2663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giao hoán</a:t>
            </a:r>
          </a:p>
        </p:txBody>
      </p:sp>
      <p:cxnSp>
        <p:nvCxnSpPr>
          <p:cNvPr id="5135" name="Straight Arrow Connector 5"/>
          <p:cNvCxnSpPr>
            <a:cxnSpLocks noChangeShapeType="1"/>
          </p:cNvCxnSpPr>
          <p:nvPr/>
        </p:nvCxnSpPr>
        <p:spPr bwMode="auto">
          <a:xfrm>
            <a:off x="2827338" y="3429000"/>
            <a:ext cx="44926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6" name="Straight Arrow Connector 31"/>
          <p:cNvCxnSpPr>
            <a:cxnSpLocks noChangeShapeType="1"/>
          </p:cNvCxnSpPr>
          <p:nvPr/>
        </p:nvCxnSpPr>
        <p:spPr bwMode="auto">
          <a:xfrm>
            <a:off x="4314825" y="4633913"/>
            <a:ext cx="4492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7" name="Text Box 3"/>
          <p:cNvSpPr txBox="1">
            <a:spLocks noChangeArrowheads="1"/>
          </p:cNvSpPr>
          <p:nvPr/>
        </p:nvSpPr>
        <p:spPr bwMode="auto">
          <a:xfrm>
            <a:off x="4738688" y="4338638"/>
            <a:ext cx="2663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kết hợp</a:t>
            </a:r>
          </a:p>
        </p:txBody>
      </p:sp>
      <p:sp>
        <p:nvSpPr>
          <p:cNvPr id="5138" name="Text Box 3"/>
          <p:cNvSpPr txBox="1">
            <a:spLocks noChangeArrowheads="1"/>
          </p:cNvSpPr>
          <p:nvPr/>
        </p:nvSpPr>
        <p:spPr bwMode="auto">
          <a:xfrm>
            <a:off x="4648200" y="5199063"/>
            <a:ext cx="2663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phân phối</a:t>
            </a:r>
          </a:p>
        </p:txBody>
      </p:sp>
      <p:cxnSp>
        <p:nvCxnSpPr>
          <p:cNvPr id="5139" name="Straight Arrow Connector 34"/>
          <p:cNvCxnSpPr>
            <a:cxnSpLocks noChangeShapeType="1"/>
          </p:cNvCxnSpPr>
          <p:nvPr/>
        </p:nvCxnSpPr>
        <p:spPr bwMode="auto">
          <a:xfrm>
            <a:off x="4216400" y="5505450"/>
            <a:ext cx="4492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5" grpId="0" animBg="1"/>
      <p:bldP spid="5134" grpId="0"/>
      <p:bldP spid="5137" grpId="0"/>
      <p:bldP spid="51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2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: Rounded Corners 8"/>
          <p:cNvSpPr>
            <a:spLocks noChangeArrowheads="1"/>
          </p:cNvSpPr>
          <p:nvPr/>
        </p:nvSpPr>
        <p:spPr bwMode="auto">
          <a:xfrm>
            <a:off x="381000" y="3613150"/>
            <a:ext cx="8534400" cy="5334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phân phối của phép nhân và phép cộng: a.(b+c)=a.b+a.c </a:t>
            </a:r>
          </a:p>
        </p:txBody>
      </p:sp>
      <p:sp>
        <p:nvSpPr>
          <p:cNvPr id="6148" name="Rectangle: Rounded Corners 9"/>
          <p:cNvSpPr>
            <a:spLocks noChangeArrowheads="1"/>
          </p:cNvSpPr>
          <p:nvPr/>
        </p:nvSpPr>
        <p:spPr bwMode="auto">
          <a:xfrm>
            <a:off x="381000" y="2438400"/>
            <a:ext cx="5100638" cy="9525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kết hợp: (a + b)+c = a+(b+c)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(a.b).c = a.(b.c)</a:t>
            </a:r>
          </a:p>
        </p:txBody>
      </p:sp>
      <p:sp>
        <p:nvSpPr>
          <p:cNvPr id="6149" name="Rectangle: Rounded Corners 10"/>
          <p:cNvSpPr>
            <a:spLocks noChangeArrowheads="1"/>
          </p:cNvSpPr>
          <p:nvPr/>
        </p:nvSpPr>
        <p:spPr bwMode="auto">
          <a:xfrm>
            <a:off x="381000" y="1295400"/>
            <a:ext cx="5334000" cy="8763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giao hoán:   a + b = b + a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a . b = b . a</a:t>
            </a:r>
          </a:p>
        </p:txBody>
      </p:sp>
      <p:sp>
        <p:nvSpPr>
          <p:cNvPr id="6150" name="Rectangle: Rounded Corners 11"/>
          <p:cNvSpPr>
            <a:spLocks noChangeArrowheads="1"/>
          </p:cNvSpPr>
          <p:nvPr/>
        </p:nvSpPr>
        <p:spPr bwMode="auto">
          <a:xfrm>
            <a:off x="381000" y="4419600"/>
            <a:ext cx="5557838" cy="5715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cộng với số 0:   a + 0 = a </a:t>
            </a:r>
          </a:p>
        </p:txBody>
      </p:sp>
      <p:sp>
        <p:nvSpPr>
          <p:cNvPr id="6151" name="Rectangle: Rounded Corners 12"/>
          <p:cNvSpPr>
            <a:spLocks noChangeArrowheads="1"/>
          </p:cNvSpPr>
          <p:nvPr/>
        </p:nvSpPr>
        <p:spPr bwMode="auto">
          <a:xfrm>
            <a:off x="381000" y="5257800"/>
            <a:ext cx="5557838" cy="5715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nhân với số 1:   a .1 = a </a:t>
            </a:r>
          </a:p>
        </p:txBody>
      </p:sp>
      <p:pic>
        <p:nvPicPr>
          <p:cNvPr id="1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4050" y="1301750"/>
            <a:ext cx="6302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 Box 3"/>
          <p:cNvSpPr txBox="1">
            <a:spLocks noChangeArrowheads="1"/>
          </p:cNvSpPr>
          <p:nvPr/>
        </p:nvSpPr>
        <p:spPr bwMode="auto">
          <a:xfrm>
            <a:off x="228600" y="685800"/>
            <a:ext cx="739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en-US" sz="24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của phép cộng và phép nhân số tự nhiên: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  <p:bldP spid="6149" grpId="0" animBg="1"/>
      <p:bldP spid="6150" grpId="0" animBg="1"/>
      <p:bldP spid="6151" grpId="0" animBg="1"/>
      <p:bldP spid="61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2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loud 6"/>
          <p:cNvSpPr/>
          <p:nvPr/>
        </p:nvSpPr>
        <p:spPr bwMode="auto">
          <a:xfrm>
            <a:off x="0" y="533400"/>
            <a:ext cx="2590800" cy="914400"/>
          </a:xfrm>
          <a:prstGeom prst="cloud">
            <a:avLst/>
          </a:prstGeom>
          <a:solidFill>
            <a:schemeClr val="accent3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1" hangingPunct="1">
              <a:defRPr/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2</a:t>
            </a:r>
          </a:p>
        </p:txBody>
      </p:sp>
      <p:sp>
        <p:nvSpPr>
          <p:cNvPr id="7172" name="TextBox 7"/>
          <p:cNvSpPr txBox="1">
            <a:spLocks noChangeArrowheads="1"/>
          </p:cNvSpPr>
          <p:nvPr/>
        </p:nvSpPr>
        <p:spPr bwMode="auto">
          <a:xfrm>
            <a:off x="533400" y="1600200"/>
            <a:ext cx="640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 = 11 . (1 + 3 + 7 + 9) + 89.(1 + 3 + 7 + 9)</a:t>
            </a:r>
          </a:p>
        </p:txBody>
      </p:sp>
      <p:sp>
        <p:nvSpPr>
          <p:cNvPr id="7173" name="TextBox 8"/>
          <p:cNvSpPr txBox="1">
            <a:spLocks noChangeArrowheads="1"/>
          </p:cNvSpPr>
          <p:nvPr/>
        </p:nvSpPr>
        <p:spPr bwMode="auto">
          <a:xfrm>
            <a:off x="533400" y="2203450"/>
            <a:ext cx="2563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 = (1 + 3 + 7 + 9).</a:t>
            </a:r>
          </a:p>
        </p:txBody>
      </p:sp>
      <p:sp>
        <p:nvSpPr>
          <p:cNvPr id="7174" name="TextBox 9"/>
          <p:cNvSpPr txBox="1">
            <a:spLocks noChangeArrowheads="1"/>
          </p:cNvSpPr>
          <p:nvPr/>
        </p:nvSpPr>
        <p:spPr bwMode="auto">
          <a:xfrm>
            <a:off x="533400" y="2805113"/>
            <a:ext cx="2819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 = (1 + 9 + 7 + 3) . </a:t>
            </a:r>
          </a:p>
        </p:txBody>
      </p:sp>
      <p:sp>
        <p:nvSpPr>
          <p:cNvPr id="7175" name="TextBox 10"/>
          <p:cNvSpPr txBox="1">
            <a:spLocks noChangeArrowheads="1"/>
          </p:cNvSpPr>
          <p:nvPr/>
        </p:nvSpPr>
        <p:spPr bwMode="auto">
          <a:xfrm>
            <a:off x="533400" y="3359150"/>
            <a:ext cx="213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 = (10 + 10) . </a:t>
            </a:r>
          </a:p>
        </p:txBody>
      </p:sp>
      <p:sp>
        <p:nvSpPr>
          <p:cNvPr id="7176" name="TextBox 11"/>
          <p:cNvSpPr txBox="1">
            <a:spLocks noChangeArrowheads="1"/>
          </p:cNvSpPr>
          <p:nvPr/>
        </p:nvSpPr>
        <p:spPr bwMode="auto">
          <a:xfrm>
            <a:off x="533400" y="3881438"/>
            <a:ext cx="1219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 = 20.</a:t>
            </a:r>
          </a:p>
        </p:txBody>
      </p:sp>
      <p:sp>
        <p:nvSpPr>
          <p:cNvPr id="7177" name="TextBox 12"/>
          <p:cNvSpPr txBox="1">
            <a:spLocks noChangeArrowheads="1"/>
          </p:cNvSpPr>
          <p:nvPr/>
        </p:nvSpPr>
        <p:spPr bwMode="auto">
          <a:xfrm>
            <a:off x="533400" y="4391025"/>
            <a:ext cx="2590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 = 2000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487613" y="3352800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097213" y="2797175"/>
            <a:ext cx="121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468438" y="3881438"/>
            <a:ext cx="1219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006725" y="2203450"/>
            <a:ext cx="1398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(11 + 89)</a:t>
            </a:r>
          </a:p>
        </p:txBody>
      </p:sp>
      <p:sp>
        <p:nvSpPr>
          <p:cNvPr id="6158" name="TextBox 3"/>
          <p:cNvSpPr txBox="1">
            <a:spLocks noChangeArrowheads="1"/>
          </p:cNvSpPr>
          <p:nvPr/>
        </p:nvSpPr>
        <p:spPr bwMode="auto">
          <a:xfrm>
            <a:off x="2687638" y="636588"/>
            <a:ext cx="434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hợp lí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5" grpId="0"/>
      <p:bldP spid="7176" grpId="0"/>
      <p:bldP spid="7177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2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loud 6"/>
          <p:cNvSpPr/>
          <p:nvPr/>
        </p:nvSpPr>
        <p:spPr bwMode="auto">
          <a:xfrm>
            <a:off x="0" y="533400"/>
            <a:ext cx="2590800" cy="914400"/>
          </a:xfrm>
          <a:prstGeom prst="cloud">
            <a:avLst/>
          </a:prstGeom>
          <a:solidFill>
            <a:schemeClr val="accent3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1" hangingPunct="1">
              <a:defRPr/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3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33400" y="1600200"/>
            <a:ext cx="640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nhanh tích của 1 số với 9 hoặc 99</a:t>
            </a: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533400" y="2214563"/>
            <a:ext cx="487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67 . 9 = 67 . (10 - 1) = 670 – 67 = 603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506413" y="2808288"/>
            <a:ext cx="6656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346 . 99 = 346 . (100 – 1) = 34 600 – 346 = 34 254</a:t>
            </a: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506413" y="3403600"/>
            <a:ext cx="1550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1 234 . 9 =</a:t>
            </a: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533400" y="3997325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1 234 . 99 =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057400" y="3436938"/>
            <a:ext cx="5638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1 234 . (10 – 1) = 12 340 – 1 234 = 11 106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195513" y="3997325"/>
            <a:ext cx="595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1 234 . (100– 1) = 123 400 – 1 234 =  122 166</a:t>
            </a:r>
            <a:endParaRPr lang="en-US" altLang="en-US" sz="240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2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09800" y="533400"/>
            <a:ext cx="411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altLang="en-US" sz="24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trừ và phép chia hết:</a:t>
            </a:r>
          </a:p>
        </p:txBody>
      </p:sp>
      <p:pic>
        <p:nvPicPr>
          <p:cNvPr id="8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143000"/>
            <a:ext cx="7048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9"/>
          <p:cNvSpPr/>
          <p:nvPr/>
        </p:nvSpPr>
        <p:spPr bwMode="auto">
          <a:xfrm>
            <a:off x="914400" y="1066800"/>
            <a:ext cx="7848600" cy="2514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eaLnBrk="1" hangingPunct="1">
              <a:defRPr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200 000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80 000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defRPr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20 000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11150" y="4268788"/>
            <a:ext cx="4108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a) Số tiền các bạn còn thiếu là: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219200" y="4714875"/>
            <a:ext cx="640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200 000 – 80 000 = 120 000 (đồng)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63538" y="5176838"/>
            <a:ext cx="5708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b) Số tháng cần phải thực hiện gây quỹ là: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95400" y="5638800"/>
            <a:ext cx="403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120 000 : 20 000 = 6 ( tháng)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625850" y="3814763"/>
            <a:ext cx="1517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Bài làm: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2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01738" y="-1143000"/>
            <a:ext cx="10666413" cy="800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220788" y="0"/>
            <a:ext cx="762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Lưu ý tên gọi của các  số trong phép trừ, phép chia:</a:t>
            </a: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 bwMode="auto">
          <a:xfrm>
            <a:off x="4648200" y="1143000"/>
            <a:ext cx="0" cy="1539875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600200" y="519113"/>
            <a:ext cx="1562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PHÉP TRỪ: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5972175" y="519113"/>
            <a:ext cx="1884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PHÉP CHIA: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447800" y="852488"/>
            <a:ext cx="2200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  –   b  =   x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791200" y="884238"/>
            <a:ext cx="2590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   :    b    =    x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1617663" y="1143000"/>
            <a:ext cx="0" cy="38258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2346325" y="1185863"/>
            <a:ext cx="0" cy="381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 bwMode="auto">
          <a:xfrm>
            <a:off x="3071813" y="1171575"/>
            <a:ext cx="0" cy="37465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952500" y="1455738"/>
            <a:ext cx="990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058988" y="1450975"/>
            <a:ext cx="782637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35288" y="1455738"/>
            <a:ext cx="693737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5972175" y="1185863"/>
            <a:ext cx="0" cy="38258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 bwMode="auto">
          <a:xfrm>
            <a:off x="6781800" y="1189038"/>
            <a:ext cx="0" cy="381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cxnSpLocks/>
          </p:cNvCxnSpPr>
          <p:nvPr/>
        </p:nvCxnSpPr>
        <p:spPr bwMode="auto">
          <a:xfrm>
            <a:off x="7772400" y="1195388"/>
            <a:ext cx="0" cy="37465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 bwMode="auto">
          <a:xfrm>
            <a:off x="5113338" y="1531938"/>
            <a:ext cx="11303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380163" y="1525588"/>
            <a:ext cx="803275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7318375" y="1525588"/>
            <a:ext cx="90805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ctr" eaLnBrk="1" hangingPunct="1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: Rounded Corners 29"/>
          <p:cNvSpPr/>
          <p:nvPr/>
        </p:nvSpPr>
        <p:spPr bwMode="auto">
          <a:xfrm>
            <a:off x="76200" y="2857500"/>
            <a:ext cx="13716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/>
          <a:lstStyle/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31" name="Rectangle: Rounded Corners 30"/>
          <p:cNvSpPr/>
          <p:nvPr/>
        </p:nvSpPr>
        <p:spPr bwMode="auto">
          <a:xfrm>
            <a:off x="1576388" y="2095500"/>
            <a:ext cx="7296150" cy="166687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eaLnBrk="1" hangingPunct="1">
              <a:defRPr/>
            </a:pP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An 12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36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nay? </a:t>
            </a:r>
          </a:p>
          <a:p>
            <a:pPr eaLnBrk="1" hangingPunct="1">
              <a:defRPr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538163" y="4197350"/>
            <a:ext cx="762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a) Số năm mà tuổi của An bằng tuổi của mẹ hiện nay là:</a:t>
            </a: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3009900" y="4659313"/>
            <a:ext cx="2674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36 – 12 = 24 ( năm)</a:t>
            </a: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457200" y="5116513"/>
            <a:ext cx="5786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b) Năm nay tuổi Mẹ An gấp tuổi An số lần là: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3057525" y="5564188"/>
            <a:ext cx="2674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36 : 12 = 3 ( lần)</a:t>
            </a: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312738" y="5851525"/>
            <a:ext cx="8069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ý: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Phép nhân cũng có tính chất phân phối đối với phép trừ:</a:t>
            </a: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2881313" y="6308725"/>
            <a:ext cx="3124200" cy="4619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a . (b – c) = a . b – a . c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629025" y="3743325"/>
            <a:ext cx="1247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9" grpId="0" animBg="1"/>
      <p:bldP spid="20" grpId="0" animBg="1"/>
      <p:bldP spid="22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/>
      <p:bldP spid="33" grpId="0"/>
      <p:bldP spid="34" grpId="0"/>
      <p:bldP spid="35" grpId="0"/>
      <p:bldP spid="36" grpId="0"/>
      <p:bldP spid="37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2" descr="A picture containing 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: Rounded Corners 6"/>
          <p:cNvSpPr/>
          <p:nvPr/>
        </p:nvSpPr>
        <p:spPr bwMode="auto">
          <a:xfrm>
            <a:off x="3581400" y="457200"/>
            <a:ext cx="15240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/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28600" y="1000125"/>
            <a:ext cx="304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1/15: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Tính hợp lý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76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a) 2021 + 2022 + 2023 + 2024 + 2025 + 2026 + 2027 + 2028 + 2029 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2114550"/>
            <a:ext cx="876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(2021+2029) + (2022+2028) + (2023+2027) + (2024+2026) + 2025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28600" y="2738438"/>
            <a:ext cx="8763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4050 + 4050 + 4050 + 4050 + 2025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247650" y="3278188"/>
            <a:ext cx="2617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4050 . 4 + 2025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277813" y="3902075"/>
            <a:ext cx="2617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b) 30 . 40 . 50 . 60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1300" y="4489450"/>
            <a:ext cx="412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40 . 50 . 30 . 60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2100" y="5033963"/>
            <a:ext cx="4127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2000 . 1800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292100" y="5576888"/>
            <a:ext cx="1931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3 600 000</a:t>
            </a: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2489200" y="3275013"/>
            <a:ext cx="2463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16 200 + 2025</a:t>
            </a: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4610100" y="3278188"/>
            <a:ext cx="2463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18 225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20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6713</TotalTime>
  <Words>1105</Words>
  <Application>Microsoft Office PowerPoint</Application>
  <PresentationFormat>On-screen Show (4:3)</PresentationFormat>
  <Paragraphs>125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Times New Roman</vt:lpstr>
      <vt:lpstr>1_Default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 alone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Quang Minh</dc:creator>
  <cp:lastModifiedBy>Administrator</cp:lastModifiedBy>
  <cp:revision>258</cp:revision>
  <cp:lastPrinted>1601-01-01T00:00:00Z</cp:lastPrinted>
  <dcterms:created xsi:type="dcterms:W3CDTF">2003-11-27T14:41:05Z</dcterms:created>
  <dcterms:modified xsi:type="dcterms:W3CDTF">2022-11-04T05:08:38Z</dcterms:modified>
</cp:coreProperties>
</file>