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4"/>
  </p:notesMasterIdLst>
  <p:sldIdLst>
    <p:sldId id="276" r:id="rId2"/>
    <p:sldId id="269" r:id="rId3"/>
    <p:sldId id="270" r:id="rId4"/>
    <p:sldId id="266" r:id="rId5"/>
    <p:sldId id="267" r:id="rId6"/>
    <p:sldId id="271" r:id="rId7"/>
    <p:sldId id="268" r:id="rId8"/>
    <p:sldId id="272" r:id="rId9"/>
    <p:sldId id="273" r:id="rId10"/>
    <p:sldId id="277" r:id="rId11"/>
    <p:sldId id="295" r:id="rId12"/>
    <p:sldId id="289" r:id="rId13"/>
    <p:sldId id="290" r:id="rId14"/>
    <p:sldId id="291" r:id="rId15"/>
    <p:sldId id="292" r:id="rId16"/>
    <p:sldId id="293" r:id="rId17"/>
    <p:sldId id="294" r:id="rId18"/>
    <p:sldId id="278" r:id="rId19"/>
    <p:sldId id="275" r:id="rId20"/>
    <p:sldId id="280" r:id="rId21"/>
    <p:sldId id="279" r:id="rId22"/>
    <p:sldId id="262"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FF0066"/>
    <a:srgbClr val="60DD43"/>
    <a:srgbClr val="FFFF99"/>
    <a:srgbClr val="E5435E"/>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804"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A90B79-5CB1-45AA-B8AE-321D81433427}" type="datetimeFigureOut">
              <a:rPr lang="en-US" smtClean="0"/>
              <a:t>9/7/2021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E73872-3FCF-4D55-ACE5-C6A1CB108CF4}" type="slidenum">
              <a:rPr lang="en-US" smtClean="0"/>
              <a:t>‹#›</a:t>
            </a:fld>
            <a:endParaRPr lang="en-US"/>
          </a:p>
        </p:txBody>
      </p:sp>
    </p:spTree>
    <p:extLst>
      <p:ext uri="{BB962C8B-B14F-4D97-AF65-F5344CB8AC3E}">
        <p14:creationId xmlns:p14="http://schemas.microsoft.com/office/powerpoint/2010/main" val="63240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E73872-3FCF-4D55-ACE5-C6A1CB108CF4}" type="slidenum">
              <a:rPr lang="en-US" smtClean="0"/>
              <a:t>10</a:t>
            </a:fld>
            <a:endParaRPr lang="en-US"/>
          </a:p>
        </p:txBody>
      </p:sp>
    </p:spTree>
    <p:extLst>
      <p:ext uri="{BB962C8B-B14F-4D97-AF65-F5344CB8AC3E}">
        <p14:creationId xmlns:p14="http://schemas.microsoft.com/office/powerpoint/2010/main" val="310713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Dưới </a:t>
            </a:r>
            <a:endParaRPr lang="en-US"/>
          </a:p>
        </p:txBody>
      </p:sp>
      <p:sp>
        <p:nvSpPr>
          <p:cNvPr id="4" name="Slide Number Placeholder 3"/>
          <p:cNvSpPr>
            <a:spLocks noGrp="1"/>
          </p:cNvSpPr>
          <p:nvPr>
            <p:ph type="sldNum" sz="quarter" idx="10"/>
          </p:nvPr>
        </p:nvSpPr>
        <p:spPr/>
        <p:txBody>
          <a:bodyPr/>
          <a:lstStyle/>
          <a:p>
            <a:fld id="{EFE73872-3FCF-4D55-ACE5-C6A1CB108CF4}" type="slidenum">
              <a:rPr lang="en-US" smtClean="0"/>
              <a:t>18</a:t>
            </a:fld>
            <a:endParaRPr lang="en-US"/>
          </a:p>
        </p:txBody>
      </p:sp>
    </p:spTree>
    <p:extLst>
      <p:ext uri="{BB962C8B-B14F-4D97-AF65-F5344CB8AC3E}">
        <p14:creationId xmlns:p14="http://schemas.microsoft.com/office/powerpoint/2010/main" val="17614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E31887-C9DC-4591-B508-03048A1088D3}" type="slidenum">
              <a:rPr lang="en-US" altLang="en-US" smtClean="0"/>
              <a:pPr/>
              <a:t>‹#›</a:t>
            </a:fld>
            <a:endParaRPr lang="en-US" altLang="en-US"/>
          </a:p>
        </p:txBody>
      </p:sp>
    </p:spTree>
    <p:extLst>
      <p:ext uri="{BB962C8B-B14F-4D97-AF65-F5344CB8AC3E}">
        <p14:creationId xmlns:p14="http://schemas.microsoft.com/office/powerpoint/2010/main" val="3388051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D183622-198B-4D4C-B944-88236B2C4C89}" type="slidenum">
              <a:rPr lang="en-US" altLang="en-US" smtClean="0"/>
              <a:pPr/>
              <a:t>‹#›</a:t>
            </a:fld>
            <a:endParaRPr lang="en-US" altLang="en-US"/>
          </a:p>
        </p:txBody>
      </p:sp>
    </p:spTree>
    <p:extLst>
      <p:ext uri="{BB962C8B-B14F-4D97-AF65-F5344CB8AC3E}">
        <p14:creationId xmlns:p14="http://schemas.microsoft.com/office/powerpoint/2010/main" val="22009656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4F0B7CB-C433-4BA8-B472-F2E69B0C3930}" type="slidenum">
              <a:rPr lang="en-US" altLang="en-US" smtClean="0"/>
              <a:pPr/>
              <a:t>‹#›</a:t>
            </a:fld>
            <a:endParaRPr lang="en-US" altLang="en-US"/>
          </a:p>
        </p:txBody>
      </p:sp>
    </p:spTree>
    <p:extLst>
      <p:ext uri="{BB962C8B-B14F-4D97-AF65-F5344CB8AC3E}">
        <p14:creationId xmlns:p14="http://schemas.microsoft.com/office/powerpoint/2010/main" val="3582932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CAFE5CA-DDEF-4279-8CBF-0BAC29426AEF}" type="slidenum">
              <a:rPr lang="en-US" altLang="en-US" smtClean="0"/>
              <a:pPr/>
              <a:t>‹#›</a:t>
            </a:fld>
            <a:endParaRPr lang="en-US" altLang="en-US"/>
          </a:p>
        </p:txBody>
      </p:sp>
    </p:spTree>
    <p:extLst>
      <p:ext uri="{BB962C8B-B14F-4D97-AF65-F5344CB8AC3E}">
        <p14:creationId xmlns:p14="http://schemas.microsoft.com/office/powerpoint/2010/main" val="1123802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2AE900C-7948-46BA-B49D-474FC35A3C46}" type="slidenum">
              <a:rPr lang="en-US" altLang="en-US" smtClean="0"/>
              <a:pPr/>
              <a:t>‹#›</a:t>
            </a:fld>
            <a:endParaRPr lang="en-US" altLang="en-US"/>
          </a:p>
        </p:txBody>
      </p:sp>
    </p:spTree>
    <p:extLst>
      <p:ext uri="{BB962C8B-B14F-4D97-AF65-F5344CB8AC3E}">
        <p14:creationId xmlns:p14="http://schemas.microsoft.com/office/powerpoint/2010/main" val="2036652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1EEC7B3-D2B3-4100-80A0-F4B33A6BDD66}" type="slidenum">
              <a:rPr lang="en-US" altLang="en-US" smtClean="0"/>
              <a:pPr/>
              <a:t>‹#›</a:t>
            </a:fld>
            <a:endParaRPr lang="en-US" altLang="en-US"/>
          </a:p>
        </p:txBody>
      </p:sp>
    </p:spTree>
    <p:extLst>
      <p:ext uri="{BB962C8B-B14F-4D97-AF65-F5344CB8AC3E}">
        <p14:creationId xmlns:p14="http://schemas.microsoft.com/office/powerpoint/2010/main" val="34953645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8FCBEF0-6E8B-4F6E-A0D9-611D30F4D146}" type="slidenum">
              <a:rPr lang="en-US" altLang="en-US" smtClean="0"/>
              <a:pPr/>
              <a:t>‹#›</a:t>
            </a:fld>
            <a:endParaRPr lang="en-US" altLang="en-US"/>
          </a:p>
        </p:txBody>
      </p:sp>
    </p:spTree>
    <p:extLst>
      <p:ext uri="{BB962C8B-B14F-4D97-AF65-F5344CB8AC3E}">
        <p14:creationId xmlns:p14="http://schemas.microsoft.com/office/powerpoint/2010/main" val="32478227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EA9EF81-65FA-46C7-9329-A46BE6F35187}" type="slidenum">
              <a:rPr lang="en-US" altLang="en-US" smtClean="0"/>
              <a:pPr/>
              <a:t>‹#›</a:t>
            </a:fld>
            <a:endParaRPr lang="en-US" altLang="en-US"/>
          </a:p>
        </p:txBody>
      </p:sp>
    </p:spTree>
    <p:extLst>
      <p:ext uri="{BB962C8B-B14F-4D97-AF65-F5344CB8AC3E}">
        <p14:creationId xmlns:p14="http://schemas.microsoft.com/office/powerpoint/2010/main" val="26133166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8B361889-A372-4A5E-9174-4FA681D31A87}" type="slidenum">
              <a:rPr lang="en-US" altLang="en-US" smtClean="0"/>
              <a:pPr/>
              <a:t>‹#›</a:t>
            </a:fld>
            <a:endParaRPr lang="en-US" altLang="en-US"/>
          </a:p>
        </p:txBody>
      </p:sp>
    </p:spTree>
    <p:extLst>
      <p:ext uri="{BB962C8B-B14F-4D97-AF65-F5344CB8AC3E}">
        <p14:creationId xmlns:p14="http://schemas.microsoft.com/office/powerpoint/2010/main" val="13397000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EE914FB-5EA6-49F1-B70A-228D923468CD}" type="slidenum">
              <a:rPr lang="en-US" altLang="en-US" smtClean="0"/>
              <a:pPr/>
              <a:t>‹#›</a:t>
            </a:fld>
            <a:endParaRPr lang="en-US" altLang="en-US"/>
          </a:p>
        </p:txBody>
      </p:sp>
    </p:spTree>
    <p:extLst>
      <p:ext uri="{BB962C8B-B14F-4D97-AF65-F5344CB8AC3E}">
        <p14:creationId xmlns:p14="http://schemas.microsoft.com/office/powerpoint/2010/main" val="2707924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92E5A8A-01D9-4DEC-ABC5-6A3FDC6F4C79}" type="slidenum">
              <a:rPr lang="en-US" altLang="en-US" smtClean="0"/>
              <a:pPr/>
              <a:t>‹#›</a:t>
            </a:fld>
            <a:endParaRPr lang="en-US" altLang="en-US"/>
          </a:p>
        </p:txBody>
      </p:sp>
    </p:spTree>
    <p:extLst>
      <p:ext uri="{BB962C8B-B14F-4D97-AF65-F5344CB8AC3E}">
        <p14:creationId xmlns:p14="http://schemas.microsoft.com/office/powerpoint/2010/main" val="27761516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EB222-CB37-4D80-A900-29355A0A5C42}" type="slidenum">
              <a:rPr lang="en-US" altLang="en-US" smtClean="0"/>
              <a:pPr/>
              <a:t>‹#›</a:t>
            </a:fld>
            <a:endParaRPr lang="en-US" altLang="en-US"/>
          </a:p>
        </p:txBody>
      </p:sp>
    </p:spTree>
    <p:extLst>
      <p:ext uri="{BB962C8B-B14F-4D97-AF65-F5344CB8AC3E}">
        <p14:creationId xmlns:p14="http://schemas.microsoft.com/office/powerpoint/2010/main" val="1705531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16.gif"/><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18" Type="http://schemas.openxmlformats.org/officeDocument/2006/relationships/image" Target="../media/image26.png"/><Relationship Id="rId3" Type="http://schemas.microsoft.com/office/2007/relationships/media" Target="../media/media3.mp3"/><Relationship Id="rId21" Type="http://schemas.openxmlformats.org/officeDocument/2006/relationships/image" Target="../media/image28.png"/><Relationship Id="rId7" Type="http://schemas.openxmlformats.org/officeDocument/2006/relationships/image" Target="../media/image13.png"/><Relationship Id="rId12" Type="http://schemas.openxmlformats.org/officeDocument/2006/relationships/image" Target="../media/image15.gif"/><Relationship Id="rId17" Type="http://schemas.openxmlformats.org/officeDocument/2006/relationships/image" Target="../media/image25.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8.jpeg"/><Relationship Id="rId11" Type="http://schemas.openxmlformats.org/officeDocument/2006/relationships/image" Target="../media/image16.gif"/><Relationship Id="rId5" Type="http://schemas.openxmlformats.org/officeDocument/2006/relationships/slideLayout" Target="../slideLayouts/slideLayout1.xml"/><Relationship Id="rId15" Type="http://schemas.openxmlformats.org/officeDocument/2006/relationships/image" Target="../media/image24.png"/><Relationship Id="rId23" Type="http://schemas.openxmlformats.org/officeDocument/2006/relationships/image" Target="../media/image21.png"/><Relationship Id="rId10" Type="http://schemas.openxmlformats.org/officeDocument/2006/relationships/image" Target="../media/image14.gif"/><Relationship Id="rId19"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22.gif"/><Relationship Id="rId14" Type="http://schemas.openxmlformats.org/officeDocument/2006/relationships/image" Target="../media/image23.png"/><Relationship Id="rId22"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gif"/><Relationship Id="rId18" Type="http://schemas.openxmlformats.org/officeDocument/2006/relationships/image" Target="../media/image25.png"/><Relationship Id="rId3" Type="http://schemas.microsoft.com/office/2007/relationships/media" Target="../media/media3.mp3"/><Relationship Id="rId21"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6.gif"/><Relationship Id="rId17"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image" Target="../media/image27.png"/><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14.gif"/><Relationship Id="rId24" Type="http://schemas.openxmlformats.org/officeDocument/2006/relationships/image" Target="../media/image21.png"/><Relationship Id="rId5" Type="http://schemas.openxmlformats.org/officeDocument/2006/relationships/slideLayout" Target="../slideLayouts/slideLayout1.xml"/><Relationship Id="rId15" Type="http://schemas.openxmlformats.org/officeDocument/2006/relationships/image" Target="../media/image23.png"/><Relationship Id="rId23" Type="http://schemas.microsoft.com/office/2007/relationships/hdphoto" Target="../media/hdphoto6.wdp"/><Relationship Id="rId10" Type="http://schemas.openxmlformats.org/officeDocument/2006/relationships/image" Target="../media/image22.gif"/><Relationship Id="rId19"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png"/><Relationship Id="rId22"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18" Type="http://schemas.openxmlformats.org/officeDocument/2006/relationships/image" Target="../media/image26.png"/><Relationship Id="rId3" Type="http://schemas.microsoft.com/office/2007/relationships/media" Target="../media/media3.mp3"/><Relationship Id="rId21" Type="http://schemas.openxmlformats.org/officeDocument/2006/relationships/image" Target="../media/image32.png"/><Relationship Id="rId7" Type="http://schemas.openxmlformats.org/officeDocument/2006/relationships/image" Target="../media/image13.png"/><Relationship Id="rId12" Type="http://schemas.openxmlformats.org/officeDocument/2006/relationships/image" Target="../media/image15.gif"/><Relationship Id="rId17" Type="http://schemas.openxmlformats.org/officeDocument/2006/relationships/image" Target="../media/image25.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31.jpeg"/><Relationship Id="rId11" Type="http://schemas.openxmlformats.org/officeDocument/2006/relationships/image" Target="../media/image16.gif"/><Relationship Id="rId5" Type="http://schemas.openxmlformats.org/officeDocument/2006/relationships/slideLayout" Target="../slideLayouts/slideLayout1.xml"/><Relationship Id="rId15" Type="http://schemas.openxmlformats.org/officeDocument/2006/relationships/image" Target="../media/image24.png"/><Relationship Id="rId23" Type="http://schemas.openxmlformats.org/officeDocument/2006/relationships/image" Target="../media/image21.png"/><Relationship Id="rId10" Type="http://schemas.openxmlformats.org/officeDocument/2006/relationships/image" Target="../media/image14.gif"/><Relationship Id="rId19"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22.gif"/><Relationship Id="rId14" Type="http://schemas.openxmlformats.org/officeDocument/2006/relationships/image" Target="../media/image23.png"/><Relationship Id="rId22"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18" Type="http://schemas.openxmlformats.org/officeDocument/2006/relationships/image" Target="../media/image26.png"/><Relationship Id="rId3" Type="http://schemas.microsoft.com/office/2007/relationships/media" Target="../media/media3.mp3"/><Relationship Id="rId21"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15.gif"/><Relationship Id="rId17" Type="http://schemas.openxmlformats.org/officeDocument/2006/relationships/image" Target="../media/image25.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33.jpeg"/><Relationship Id="rId11" Type="http://schemas.openxmlformats.org/officeDocument/2006/relationships/image" Target="../media/image16.gif"/><Relationship Id="rId5" Type="http://schemas.openxmlformats.org/officeDocument/2006/relationships/slideLayout" Target="../slideLayouts/slideLayout1.xml"/><Relationship Id="rId15" Type="http://schemas.openxmlformats.org/officeDocument/2006/relationships/image" Target="../media/image24.png"/><Relationship Id="rId23" Type="http://schemas.openxmlformats.org/officeDocument/2006/relationships/image" Target="../media/image21.png"/><Relationship Id="rId10" Type="http://schemas.openxmlformats.org/officeDocument/2006/relationships/image" Target="../media/image14.gif"/><Relationship Id="rId19"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22.gif"/><Relationship Id="rId14" Type="http://schemas.openxmlformats.org/officeDocument/2006/relationships/image" Target="../media/image23.png"/><Relationship Id="rId22"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18" Type="http://schemas.openxmlformats.org/officeDocument/2006/relationships/image" Target="../media/image26.png"/><Relationship Id="rId3" Type="http://schemas.microsoft.com/office/2007/relationships/media" Target="../media/media3.mp3"/><Relationship Id="rId21" Type="http://schemas.openxmlformats.org/officeDocument/2006/relationships/image" Target="../media/image36.png"/><Relationship Id="rId7" Type="http://schemas.openxmlformats.org/officeDocument/2006/relationships/image" Target="../media/image13.png"/><Relationship Id="rId12" Type="http://schemas.openxmlformats.org/officeDocument/2006/relationships/image" Target="../media/image15.gif"/><Relationship Id="rId17" Type="http://schemas.openxmlformats.org/officeDocument/2006/relationships/image" Target="../media/image25.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35.jpeg"/><Relationship Id="rId11" Type="http://schemas.openxmlformats.org/officeDocument/2006/relationships/image" Target="../media/image16.gif"/><Relationship Id="rId5" Type="http://schemas.openxmlformats.org/officeDocument/2006/relationships/slideLayout" Target="../slideLayouts/slideLayout1.xml"/><Relationship Id="rId15" Type="http://schemas.openxmlformats.org/officeDocument/2006/relationships/image" Target="../media/image24.png"/><Relationship Id="rId23" Type="http://schemas.openxmlformats.org/officeDocument/2006/relationships/image" Target="../media/image21.png"/><Relationship Id="rId10" Type="http://schemas.openxmlformats.org/officeDocument/2006/relationships/image" Target="../media/image14.gif"/><Relationship Id="rId19"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22.gif"/><Relationship Id="rId14" Type="http://schemas.openxmlformats.org/officeDocument/2006/relationships/image" Target="../media/image23.png"/><Relationship Id="rId22"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jpe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23anhdep.net/wp-content/uploads/2016/05/bst-hinh-nen-hoat-hinh-dep-mat-de-thuong-lang-man-nhat-cho-tin-do-yeu-thich-mau-hong-ngot-nga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249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1244025"/>
            <a:ext cx="4419600" cy="584775"/>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b="1" smtClean="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SỐ VÀ ĐẠI SỐ</a:t>
            </a:r>
            <a:endParaRPr lang="en-US" sz="3200" b="1">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14"/>
          <p:cNvSpPr txBox="1">
            <a:spLocks noChangeArrowheads="1"/>
          </p:cNvSpPr>
          <p:nvPr/>
        </p:nvSpPr>
        <p:spPr bwMode="auto">
          <a:xfrm>
            <a:off x="152400" y="1929825"/>
            <a:ext cx="4953000" cy="5847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1: </a:t>
            </a:r>
            <a:r>
              <a:rPr lang="en-US" altLang="en-US" sz="3200" b="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 </a:t>
            </a:r>
            <a:r>
              <a:rPr lang="en-US" altLang="en-US" sz="32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a:t>
            </a:r>
            <a:endParaRPr lang="vi-VN" altLang="en-US" sz="32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381000" y="2729345"/>
            <a:ext cx="4572000" cy="100445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Bài 1:TẬP HỢP. </a:t>
            </a:r>
          </a:p>
          <a:p>
            <a:pPr algn="ctr"/>
            <a:r>
              <a:rPr lang="en-US" sz="2800" b="1" smtClean="0">
                <a:solidFill>
                  <a:schemeClr val="tx1"/>
                </a:solidFill>
                <a:latin typeface="Times New Roman" panose="02020603050405020304" pitchFamily="18" charset="0"/>
                <a:cs typeface="Times New Roman" panose="02020603050405020304" pitchFamily="18" charset="0"/>
              </a:rPr>
              <a:t>PHẦN TỬ CỦA TẬP HỢP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00970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533400"/>
            <a:ext cx="8839200" cy="434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19200" y="498157"/>
            <a:ext cx="3276600" cy="492443"/>
          </a:xfrm>
          <a:prstGeom prst="rect">
            <a:avLst/>
          </a:prstGeom>
          <a:noFill/>
        </p:spPr>
        <p:txBody>
          <a:bodyPr wrap="square" rtlCol="0">
            <a:spAutoFit/>
          </a:bodyPr>
          <a:lstStyle/>
          <a:p>
            <a:r>
              <a:rPr lang="en-US" sz="2600" b="1" smtClean="0">
                <a:solidFill>
                  <a:srgbClr val="D60093"/>
                </a:solidFill>
                <a:latin typeface="Times New Roman" panose="02020603050405020304" pitchFamily="18" charset="0"/>
                <a:cs typeface="Times New Roman" panose="02020603050405020304" pitchFamily="18" charset="0"/>
              </a:rPr>
              <a:t>Em có biết?</a:t>
            </a:r>
            <a:endParaRPr lang="en-US" sz="2600" b="1">
              <a:solidFill>
                <a:srgbClr val="D60093"/>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7320" y="1151453"/>
            <a:ext cx="5341520" cy="2492990"/>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Ngoài hai cách thường dùng để viết tập hợp đã nêu trong bài, người ta còn minh họa tập hợp bằng một vòng kín, mỗi phần tử của tập hợp được biểu diễn bởi một dấu chấm bên trong vòng kín đó</a:t>
            </a:r>
            <a:endParaRPr lang="en-US" sz="2600">
              <a:latin typeface="Times New Roman" panose="02020603050405020304" pitchFamily="18" charset="0"/>
              <a:cs typeface="Times New Roman" panose="02020603050405020304" pitchFamily="18" charset="0"/>
            </a:endParaRPr>
          </a:p>
        </p:txBody>
      </p:sp>
      <p:sp>
        <p:nvSpPr>
          <p:cNvPr id="7" name="Oval 6"/>
          <p:cNvSpPr/>
          <p:nvPr/>
        </p:nvSpPr>
        <p:spPr>
          <a:xfrm>
            <a:off x="6096000" y="1391959"/>
            <a:ext cx="2362200" cy="1981200"/>
          </a:xfrm>
          <a:prstGeom prst="ellipse">
            <a:avLst/>
          </a:prstGeom>
          <a:solidFill>
            <a:srgbClr val="60DD4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269481" y="1696759"/>
            <a:ext cx="45719" cy="76200"/>
          </a:xfrm>
          <a:prstGeom prst="ellipse">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36081" y="2230159"/>
            <a:ext cx="45719" cy="76200"/>
          </a:xfrm>
          <a:prstGeom prst="ellipse">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17081" y="2915959"/>
            <a:ext cx="45719" cy="76200"/>
          </a:xfrm>
          <a:prstGeom prst="ellipse">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91400" y="2306359"/>
            <a:ext cx="45719" cy="76200"/>
          </a:xfrm>
          <a:prstGeom prst="ellipse">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879081" y="2458759"/>
            <a:ext cx="45719" cy="76200"/>
          </a:xfrm>
          <a:prstGeom prst="ellipse">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77000" y="2089427"/>
            <a:ext cx="182881" cy="369332"/>
          </a:xfrm>
          <a:prstGeom prst="rect">
            <a:avLst/>
          </a:prstGeom>
          <a:noFill/>
          <a:ln>
            <a:noFill/>
          </a:ln>
        </p:spPr>
        <p:txBody>
          <a:bodyPr wrap="square" rtlCol="0">
            <a:spAutoFit/>
          </a:bodyPr>
          <a:lstStyle/>
          <a:p>
            <a:r>
              <a:rPr lang="en-US" smtClean="0"/>
              <a:t>1</a:t>
            </a:r>
            <a:endParaRPr lang="en-US"/>
          </a:p>
        </p:txBody>
      </p:sp>
      <p:sp>
        <p:nvSpPr>
          <p:cNvPr id="14" name="TextBox 13"/>
          <p:cNvSpPr txBox="1"/>
          <p:nvPr/>
        </p:nvSpPr>
        <p:spPr>
          <a:xfrm>
            <a:off x="7315200" y="1544359"/>
            <a:ext cx="182881" cy="369332"/>
          </a:xfrm>
          <a:prstGeom prst="rect">
            <a:avLst/>
          </a:prstGeom>
          <a:noFill/>
          <a:ln>
            <a:noFill/>
          </a:ln>
        </p:spPr>
        <p:txBody>
          <a:bodyPr wrap="square" rtlCol="0">
            <a:spAutoFit/>
          </a:bodyPr>
          <a:lstStyle/>
          <a:p>
            <a:r>
              <a:rPr lang="en-US" smtClean="0"/>
              <a:t>3</a:t>
            </a:r>
            <a:endParaRPr lang="en-US"/>
          </a:p>
        </p:txBody>
      </p:sp>
      <p:sp>
        <p:nvSpPr>
          <p:cNvPr id="15" name="TextBox 14"/>
          <p:cNvSpPr txBox="1"/>
          <p:nvPr/>
        </p:nvSpPr>
        <p:spPr>
          <a:xfrm>
            <a:off x="7360919" y="2318027"/>
            <a:ext cx="182881" cy="369332"/>
          </a:xfrm>
          <a:prstGeom prst="rect">
            <a:avLst/>
          </a:prstGeom>
          <a:noFill/>
          <a:ln>
            <a:noFill/>
          </a:ln>
        </p:spPr>
        <p:txBody>
          <a:bodyPr wrap="square" rtlCol="0">
            <a:spAutoFit/>
          </a:bodyPr>
          <a:lstStyle/>
          <a:p>
            <a:r>
              <a:rPr lang="en-US" smtClean="0"/>
              <a:t>2</a:t>
            </a:r>
            <a:endParaRPr lang="en-US"/>
          </a:p>
        </p:txBody>
      </p:sp>
      <p:sp>
        <p:nvSpPr>
          <p:cNvPr id="16" name="TextBox 15"/>
          <p:cNvSpPr txBox="1"/>
          <p:nvPr/>
        </p:nvSpPr>
        <p:spPr>
          <a:xfrm>
            <a:off x="7924800" y="2382559"/>
            <a:ext cx="182881" cy="369332"/>
          </a:xfrm>
          <a:prstGeom prst="rect">
            <a:avLst/>
          </a:prstGeom>
          <a:noFill/>
          <a:ln>
            <a:noFill/>
          </a:ln>
        </p:spPr>
        <p:txBody>
          <a:bodyPr wrap="square" rtlCol="0">
            <a:spAutoFit/>
          </a:bodyPr>
          <a:lstStyle/>
          <a:p>
            <a:r>
              <a:rPr lang="en-US"/>
              <a:t>5</a:t>
            </a:r>
          </a:p>
        </p:txBody>
      </p:sp>
      <p:sp>
        <p:nvSpPr>
          <p:cNvPr id="17" name="TextBox 16"/>
          <p:cNvSpPr txBox="1"/>
          <p:nvPr/>
        </p:nvSpPr>
        <p:spPr>
          <a:xfrm>
            <a:off x="7178040" y="2925360"/>
            <a:ext cx="182881" cy="369332"/>
          </a:xfrm>
          <a:prstGeom prst="rect">
            <a:avLst/>
          </a:prstGeom>
          <a:noFill/>
          <a:ln>
            <a:noFill/>
          </a:ln>
        </p:spPr>
        <p:txBody>
          <a:bodyPr wrap="square" rtlCol="0">
            <a:spAutoFit/>
          </a:bodyPr>
          <a:lstStyle/>
          <a:p>
            <a:r>
              <a:rPr lang="en-US" smtClean="0"/>
              <a:t>4</a:t>
            </a:r>
            <a:endParaRPr lang="en-US"/>
          </a:p>
        </p:txBody>
      </p:sp>
      <p:sp>
        <p:nvSpPr>
          <p:cNvPr id="18" name="TextBox 17"/>
          <p:cNvSpPr txBox="1"/>
          <p:nvPr/>
        </p:nvSpPr>
        <p:spPr>
          <a:xfrm>
            <a:off x="5934890" y="1022627"/>
            <a:ext cx="182881" cy="369332"/>
          </a:xfrm>
          <a:prstGeom prst="rect">
            <a:avLst/>
          </a:prstGeom>
          <a:noFill/>
          <a:ln>
            <a:noFill/>
          </a:ln>
        </p:spPr>
        <p:txBody>
          <a:bodyPr wrap="square" rtlCol="0">
            <a:spAutoFit/>
          </a:bodyPr>
          <a:lstStyle/>
          <a:p>
            <a:r>
              <a:rPr lang="en-US" smtClean="0"/>
              <a:t>A</a:t>
            </a:r>
            <a:endParaRPr lang="en-US"/>
          </a:p>
        </p:txBody>
      </p:sp>
      <p:cxnSp>
        <p:nvCxnSpPr>
          <p:cNvPr id="19" name="Straight Connector 18"/>
          <p:cNvCxnSpPr>
            <a:endCxn id="7" idx="1"/>
          </p:cNvCxnSpPr>
          <p:nvPr/>
        </p:nvCxnSpPr>
        <p:spPr>
          <a:xfrm>
            <a:off x="6248400" y="1391959"/>
            <a:ext cx="193536" cy="29014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609600" y="3733800"/>
            <a:ext cx="579892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Hình bên minh họa tập hợp A={1;2;3;4;5}</a:t>
            </a:r>
            <a:endParaRPr lang="en-US" sz="2600">
              <a:latin typeface="Times New Roman" panose="02020603050405020304" pitchFamily="18" charset="0"/>
              <a:cs typeface="Times New Roman" panose="02020603050405020304" pitchFamily="18" charset="0"/>
            </a:endParaRPr>
          </a:p>
        </p:txBody>
      </p:sp>
      <p:sp>
        <p:nvSpPr>
          <p:cNvPr id="21" name="TextBox 20"/>
          <p:cNvSpPr txBox="1"/>
          <p:nvPr/>
        </p:nvSpPr>
        <p:spPr>
          <a:xfrm>
            <a:off x="622268" y="4267200"/>
            <a:ext cx="6942911"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(Ta nói tập hợp A được minh họa bằng sơ đồ Venn)</a:t>
            </a:r>
            <a:endParaRPr 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0420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Ảnh cực đẹp 3d - Những quả trứng đầy sắc màu | Phục sinh, Trứ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0" y="990600"/>
            <a:ext cx="3429000" cy="1015663"/>
          </a:xfrm>
          <a:prstGeom prst="rect">
            <a:avLst/>
          </a:prstGeom>
          <a:noFill/>
        </p:spPr>
        <p:txBody>
          <a:bodyPr wrap="square" rtlCol="0">
            <a:spAutoFit/>
          </a:bodyPr>
          <a:lstStyle/>
          <a:p>
            <a:r>
              <a:rPr lang="en-US" sz="6000" b="1" smtClean="0">
                <a:solidFill>
                  <a:srgbClr val="D60093"/>
                </a:solidFill>
                <a:latin typeface="Times New Roman" panose="02020603050405020304" pitchFamily="18" charset="0"/>
                <a:cs typeface="Times New Roman" panose="02020603050405020304" pitchFamily="18" charset="0"/>
              </a:rPr>
              <a:t>Trò chơi</a:t>
            </a:r>
            <a:endParaRPr lang="en-US" sz="6000" b="1">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5830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pic>
        <p:nvPicPr>
          <p:cNvPr id="5" name="Picture 8"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821143" y="-3589652"/>
            <a:ext cx="9868466"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lame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76025" y="6248400"/>
            <a:ext cx="1257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1451" y="5734050"/>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53961" y="6151518"/>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706005" y="5232093"/>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2127" y="507550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70" y="-2047875"/>
            <a:ext cx="10715231" cy="4657725"/>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991881" y="-159029"/>
            <a:ext cx="1594907" cy="3075069"/>
          </a:xfrm>
          <a:prstGeom prst="rect">
            <a:avLst/>
          </a:prstGeom>
        </p:spPr>
      </p:pic>
      <p:pic>
        <p:nvPicPr>
          <p:cNvPr id="11"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7993" y="-1047750"/>
            <a:ext cx="5168204" cy="30599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96107" y="1009651"/>
            <a:ext cx="4757854" cy="523220"/>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GIẢI CỨU RỪNG XANH </a:t>
            </a:r>
          </a:p>
        </p:txBody>
      </p:sp>
      <p:pic>
        <p:nvPicPr>
          <p:cNvPr id="13" name="Picture 11"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94315" y="5936534"/>
            <a:ext cx="802236" cy="585633"/>
          </a:xfrm>
          <a:prstGeom prst="rect">
            <a:avLst/>
          </a:prstGeom>
          <a:noFill/>
          <a:extLst>
            <a:ext uri="{909E8E84-426E-40DD-AFC4-6F175D3DCCD1}">
              <a14:hiddenFill xmlns:a14="http://schemas.microsoft.com/office/drawing/2010/main">
                <a:solidFill>
                  <a:srgbClr val="FFFFFF"/>
                </a:solidFill>
              </a14:hiddenFill>
            </a:ext>
          </a:extLst>
        </p:spPr>
      </p:pic>
      <p:pic>
        <p:nvPicPr>
          <p:cNvPr id="3" name="Epic Legend ok - nhac trail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9411266" y="3857625"/>
            <a:ext cx="457200" cy="609600"/>
          </a:xfrm>
          <a:prstGeom prst="rect">
            <a:avLst/>
          </a:prstGeom>
        </p:spPr>
      </p:pic>
      <p:sp>
        <p:nvSpPr>
          <p:cNvPr id="6" name="TextBox 5"/>
          <p:cNvSpPr txBox="1"/>
          <p:nvPr/>
        </p:nvSpPr>
        <p:spPr>
          <a:xfrm>
            <a:off x="1425053" y="2028935"/>
            <a:ext cx="6852075" cy="3108543"/>
          </a:xfrm>
          <a:prstGeom prst="rect">
            <a:avLst/>
          </a:prstGeom>
          <a:noFill/>
        </p:spPr>
        <p:txBody>
          <a:bodyPr wrap="square" rtlCol="0">
            <a:spAutoFit/>
          </a:bodyPr>
          <a:lstStyle/>
          <a:p>
            <a:r>
              <a:rPr lang="en-US" sz="2800" b="1" smtClean="0">
                <a:solidFill>
                  <a:schemeClr val="bg1"/>
                </a:solidFill>
                <a:latin typeface="Times New Roman" panose="02020603050405020304" pitchFamily="18" charset="0"/>
                <a:cs typeface="Times New Roman" panose="02020603050405020304" pitchFamily="18" charset="0"/>
              </a:rPr>
              <a:t>Mỗi câu hỏi sẽ có 4 đáp án.</a:t>
            </a:r>
          </a:p>
          <a:p>
            <a:endParaRPr lang="en-US" sz="2800" b="1" smtClean="0">
              <a:solidFill>
                <a:schemeClr val="bg1"/>
              </a:solidFill>
              <a:latin typeface="Times New Roman" panose="02020603050405020304" pitchFamily="18" charset="0"/>
              <a:cs typeface="Times New Roman" panose="02020603050405020304" pitchFamily="18" charset="0"/>
            </a:endParaRPr>
          </a:p>
          <a:p>
            <a:r>
              <a:rPr lang="en-US" sz="2800" b="1" smtClean="0">
                <a:solidFill>
                  <a:schemeClr val="bg1"/>
                </a:solidFill>
                <a:latin typeface="Times New Roman" panose="02020603050405020304" pitchFamily="18" charset="0"/>
                <a:cs typeface="Times New Roman" panose="02020603050405020304" pitchFamily="18" charset="0"/>
              </a:rPr>
              <a:t>Đáp án đúng sẽ cứu được một con thú đáng thương đang gặp nguy hiểm. </a:t>
            </a:r>
          </a:p>
          <a:p>
            <a:endParaRPr lang="en-US" sz="2800" b="1" smtClean="0">
              <a:solidFill>
                <a:schemeClr val="bg1"/>
              </a:solidFill>
              <a:latin typeface="Times New Roman" panose="02020603050405020304" pitchFamily="18" charset="0"/>
              <a:cs typeface="Times New Roman" panose="02020603050405020304" pitchFamily="18" charset="0"/>
            </a:endParaRPr>
          </a:p>
          <a:p>
            <a:r>
              <a:rPr lang="en-US" sz="2800" b="1" smtClean="0">
                <a:solidFill>
                  <a:schemeClr val="bg1"/>
                </a:solidFill>
                <a:latin typeface="Times New Roman" panose="02020603050405020304" pitchFamily="18" charset="0"/>
                <a:cs typeface="Times New Roman" panose="02020603050405020304" pitchFamily="18" charset="0"/>
              </a:rPr>
              <a:t>Hãy cố gắng giải cứu thật nhiều con thú nhé các em.</a:t>
            </a:r>
            <a:endParaRPr lang="en-US" sz="2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7602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numSld="50">
                <p:cTn id="30" fill="hold" display="0">
                  <p:stCondLst>
                    <p:cond delay="indefinite"/>
                  </p:stCondLst>
                  <p:endCondLst>
                    <p:cond evt="onStopAudio" delay="0">
                      <p:tgtEl>
                        <p:sldTgt/>
                      </p:tgtEl>
                    </p:cond>
                  </p:endCondLst>
                </p:cTn>
                <p:tgtEl>
                  <p:spTgt spid="3"/>
                </p:tgtEl>
              </p:cMediaNode>
            </p:audio>
          </p:childTnLst>
        </p:cTn>
      </p:par>
    </p:tnLst>
    <p:bldLst>
      <p:bldP spid="1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pic>
        <p:nvPicPr>
          <p:cNvPr id="5"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3207545" y="-3479362"/>
            <a:ext cx="9868466"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3692" y="579945"/>
            <a:ext cx="4286250" cy="4286250"/>
          </a:xfrm>
          <a:prstGeom prst="rect">
            <a:avLst/>
          </a:prstGeom>
        </p:spPr>
      </p:pic>
      <p:pic>
        <p:nvPicPr>
          <p:cNvPr id="9" name="Picture 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6172200"/>
            <a:ext cx="1257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52631" y="1777695"/>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4775" y="1777695"/>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6874" y="2485908"/>
            <a:ext cx="4286250" cy="4286250"/>
          </a:xfrm>
          <a:prstGeom prst="rect">
            <a:avLst/>
          </a:prstGeom>
        </p:spPr>
      </p:pic>
      <p:pic>
        <p:nvPicPr>
          <p:cNvPr id="18" name="Picture 1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86612" y="5866534"/>
            <a:ext cx="1957388" cy="1067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69247" y="6036688"/>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80916" y="523939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0597" y="5106023"/>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02234" y="5058018"/>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48277" y="1848797"/>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951299" y="1217162"/>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590535" y="1228353"/>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5715" y="286697"/>
            <a:ext cx="4286250" cy="428625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1462" y="159959"/>
            <a:ext cx="7029215" cy="7029215"/>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7133" y="-1671037"/>
            <a:ext cx="10715231" cy="4657725"/>
          </a:xfrm>
          <a:prstGeom prst="rect">
            <a:avLst/>
          </a:prstGeom>
        </p:spPr>
      </p:pic>
      <p:pic>
        <p:nvPicPr>
          <p:cNvPr id="3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94809" y="6036688"/>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11240" y="5225451"/>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89971" y="5969036"/>
            <a:ext cx="1004814" cy="8031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1832" y="29267"/>
            <a:ext cx="7786725" cy="380300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095500" y="1066800"/>
            <a:ext cx="4686300" cy="1200329"/>
          </a:xfrm>
          <a:prstGeom prst="rect">
            <a:avLst/>
          </a:prstGeom>
          <a:noFill/>
        </p:spPr>
        <p:txBody>
          <a:bodyPr wrap="square" rtlCol="0">
            <a:spAutoFit/>
          </a:bodyPr>
          <a:lstStyle/>
          <a:p>
            <a:pPr algn="ctr" defTabSz="914400"/>
            <a:r>
              <a:rPr lang="en-US" sz="3600">
                <a:solidFill>
                  <a:schemeClr val="bg1"/>
                </a:solidFill>
                <a:latin typeface="Times New Roman" panose="02020603050405020304" pitchFamily="18" charset="0"/>
                <a:ea typeface="Times New Roman" panose="02020603050405020304" pitchFamily="18" charset="0"/>
              </a:rPr>
              <a:t>Cách viết tập hợp nào sau đây đúng?</a:t>
            </a:r>
            <a:r>
              <a:rPr lang="en-US" sz="3600">
                <a:solidFill>
                  <a:schemeClr val="bg1"/>
                </a:solidFill>
                <a:latin typeface="Calibri"/>
              </a:rPr>
              <a:t> </a:t>
            </a:r>
            <a:endParaRPr lang="en-US" sz="3600" dirty="0">
              <a:solidFill>
                <a:schemeClr val="bg1"/>
              </a:solidFill>
              <a:latin typeface="Calibri"/>
            </a:endParaRPr>
          </a:p>
        </p:txBody>
      </p:sp>
      <p:sp>
        <p:nvSpPr>
          <p:cNvPr id="41" name="Rounded Rectangle 40"/>
          <p:cNvSpPr/>
          <p:nvPr/>
        </p:nvSpPr>
        <p:spPr>
          <a:xfrm>
            <a:off x="228600" y="3725469"/>
            <a:ext cx="2452316" cy="54173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2"/>
                </a:solidFill>
                <a:latin typeface="Times New Roman" panose="02020603050405020304" pitchFamily="18" charset="0"/>
                <a:ea typeface="Times New Roman" panose="02020603050405020304" pitchFamily="18" charset="0"/>
              </a:rPr>
              <a:t>a/A </a:t>
            </a:r>
            <a:r>
              <a:rPr lang="en-US" sz="2800">
                <a:solidFill>
                  <a:schemeClr val="tx2"/>
                </a:solidFill>
                <a:latin typeface="Times New Roman" panose="02020603050405020304" pitchFamily="18" charset="0"/>
                <a:ea typeface="Times New Roman" panose="02020603050405020304" pitchFamily="18" charset="0"/>
              </a:rPr>
              <a:t>= 1; 2; 3; </a:t>
            </a:r>
            <a:r>
              <a:rPr lang="en-US" sz="2800" smtClean="0">
                <a:solidFill>
                  <a:schemeClr val="tx2"/>
                </a:solidFill>
                <a:latin typeface="Times New Roman" panose="02020603050405020304" pitchFamily="18" charset="0"/>
                <a:ea typeface="Times New Roman" panose="02020603050405020304" pitchFamily="18" charset="0"/>
              </a:rPr>
              <a:t>4</a:t>
            </a:r>
            <a:endParaRPr lang="en-US" sz="2800" dirty="0">
              <a:solidFill>
                <a:schemeClr val="tx2"/>
              </a:solidFill>
            </a:endParaRPr>
          </a:p>
        </p:txBody>
      </p:sp>
      <p:sp>
        <p:nvSpPr>
          <p:cNvPr id="42" name="Rounded Rectangle 41"/>
          <p:cNvSpPr/>
          <p:nvPr/>
        </p:nvSpPr>
        <p:spPr>
          <a:xfrm>
            <a:off x="914400" y="4726485"/>
            <a:ext cx="2845313" cy="59263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chemeClr val="tx2"/>
                </a:solidFill>
                <a:latin typeface="Times New Roman" panose="02020603050405020304" pitchFamily="18" charset="0"/>
                <a:ea typeface="Times New Roman" panose="02020603050405020304" pitchFamily="18" charset="0"/>
              </a:rPr>
              <a:t>b/A </a:t>
            </a:r>
            <a:r>
              <a:rPr lang="en-US" sz="2800">
                <a:solidFill>
                  <a:schemeClr val="tx2"/>
                </a:solidFill>
                <a:latin typeface="Times New Roman" panose="02020603050405020304" pitchFamily="18" charset="0"/>
                <a:ea typeface="Times New Roman" panose="02020603050405020304" pitchFamily="18" charset="0"/>
              </a:rPr>
              <a:t>= (1; 2; 3; 4)</a:t>
            </a:r>
            <a:endParaRPr lang="en-US" sz="2800" dirty="0">
              <a:solidFill>
                <a:schemeClr val="tx2"/>
              </a:solidFill>
            </a:endParaRPr>
          </a:p>
        </p:txBody>
      </p:sp>
      <p:sp>
        <p:nvSpPr>
          <p:cNvPr id="43" name="Rounded Rectangle 42"/>
          <p:cNvSpPr/>
          <p:nvPr/>
        </p:nvSpPr>
        <p:spPr>
          <a:xfrm>
            <a:off x="4512212" y="4800600"/>
            <a:ext cx="2926726" cy="51643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c/A </a:t>
            </a:r>
            <a:r>
              <a:rPr lang="en-US" sz="280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[1; 2; 3; 4] </a:t>
            </a:r>
            <a:endParaRPr lang="en-US" sz="2800" dirty="0">
              <a:solidFill>
                <a:schemeClr val="tx2"/>
              </a:solidFill>
            </a:endParaRPr>
          </a:p>
        </p:txBody>
      </p:sp>
      <p:sp>
        <p:nvSpPr>
          <p:cNvPr id="44" name="Rounded Rectangle 43"/>
          <p:cNvSpPr/>
          <p:nvPr/>
        </p:nvSpPr>
        <p:spPr>
          <a:xfrm>
            <a:off x="6216209" y="3649269"/>
            <a:ext cx="2963003" cy="54173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chemeClr val="tx2"/>
                </a:solidFill>
                <a:latin typeface="Times New Roman" panose="02020603050405020304" pitchFamily="18" charset="0"/>
                <a:ea typeface="Calibri" panose="020F0502020204030204" pitchFamily="34" charset="0"/>
              </a:rPr>
              <a:t>d/A </a:t>
            </a:r>
            <a:r>
              <a:rPr lang="en-US" sz="2800">
                <a:solidFill>
                  <a:schemeClr val="tx2"/>
                </a:solidFill>
                <a:latin typeface="Times New Roman" panose="02020603050405020304" pitchFamily="18" charset="0"/>
                <a:ea typeface="Calibri" panose="020F0502020204030204" pitchFamily="34" charset="0"/>
              </a:rPr>
              <a:t>= {1; 2; 3; 4}</a:t>
            </a:r>
            <a:endParaRPr lang="en-US" sz="2800" dirty="0">
              <a:solidFill>
                <a:schemeClr val="tx2"/>
              </a:solidFill>
            </a:endParaRPr>
          </a:p>
        </p:txBody>
      </p:sp>
      <p:pic>
        <p:nvPicPr>
          <p:cNvPr id="45"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81320" y="669917"/>
            <a:ext cx="58982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times up"/>
          <p:cNvGrpSpPr/>
          <p:nvPr/>
        </p:nvGrpSpPr>
        <p:grpSpPr>
          <a:xfrm>
            <a:off x="8383481" y="250725"/>
            <a:ext cx="567813" cy="375064"/>
            <a:chOff x="2989747" y="438150"/>
            <a:chExt cx="1572029" cy="683752"/>
          </a:xfrm>
        </p:grpSpPr>
        <p:sp>
          <p:nvSpPr>
            <p:cNvPr id="47" name="Rounded Rectangle 4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48" name="Rounded Rectangle 4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4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37060" y="837854"/>
            <a:ext cx="479235"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A3772A17-BB74-4A75-BA55-D622FE4D0639}"/>
              </a:ext>
            </a:extLst>
          </p:cNvPr>
          <p:cNvGrpSpPr/>
          <p:nvPr/>
        </p:nvGrpSpPr>
        <p:grpSpPr>
          <a:xfrm>
            <a:off x="8642384" y="826225"/>
            <a:ext cx="67683"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8643393" y="1378524"/>
            <a:ext cx="67683" cy="76328"/>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8866169" y="1119244"/>
            <a:ext cx="67683" cy="76328"/>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8" name="Group 67">
            <a:extLst>
              <a:ext uri="{FF2B5EF4-FFF2-40B4-BE49-F238E27FC236}">
                <a16:creationId xmlns:a16="http://schemas.microsoft.com/office/drawing/2014/main" id="{A3772A17-BB74-4A75-BA55-D622FE4D0639}"/>
              </a:ext>
            </a:extLst>
          </p:cNvPr>
          <p:cNvGrpSpPr/>
          <p:nvPr/>
        </p:nvGrpSpPr>
        <p:grpSpPr>
          <a:xfrm>
            <a:off x="8438869" y="1144182"/>
            <a:ext cx="67683" cy="7632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Oval 107"/>
          <p:cNvSpPr>
            <a:spLocks noChangeArrowheads="1"/>
          </p:cNvSpPr>
          <p:nvPr/>
        </p:nvSpPr>
        <p:spPr bwMode="auto">
          <a:xfrm>
            <a:off x="8650811" y="1116366"/>
            <a:ext cx="50846"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Explosion 2 74"/>
          <p:cNvSpPr/>
          <p:nvPr/>
        </p:nvSpPr>
        <p:spPr>
          <a:xfrm>
            <a:off x="7407563" y="1492677"/>
            <a:ext cx="177165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76" name="Picture 75"/>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4282727" y="-6760387"/>
            <a:ext cx="1933483" cy="6858000"/>
          </a:xfrm>
          <a:prstGeom prst="rect">
            <a:avLst/>
          </a:prstGeom>
        </p:spPr>
      </p:pic>
      <p:pic>
        <p:nvPicPr>
          <p:cNvPr id="77" name="Picture 76"/>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72917" y1="19940" x2="73106" y2="36254"/>
                        <a14:foregroundMark x1="83523" y1="23263" x2="79167" y2="42598"/>
                        <a14:backgroundMark x1="30682" y1="62236" x2="31629" y2="62236"/>
                        <a14:backgroundMark x1="54545" y1="82477" x2="54924" y2="82779"/>
                      </a14:backgroundRemoval>
                    </a14:imgEffect>
                  </a14:imgLayer>
                </a14:imgProps>
              </a:ext>
              <a:ext uri="{28A0092B-C50C-407E-A947-70E740481C1C}">
                <a14:useLocalDpi xmlns:a14="http://schemas.microsoft.com/office/drawing/2010/main" val="0"/>
              </a:ext>
            </a:extLst>
          </a:blip>
          <a:stretch>
            <a:fillRect/>
          </a:stretch>
        </p:blipFill>
        <p:spPr>
          <a:xfrm>
            <a:off x="4359026" y="5553052"/>
            <a:ext cx="1540286" cy="1287461"/>
          </a:xfrm>
          <a:prstGeom prst="rect">
            <a:avLst/>
          </a:prstGeom>
        </p:spPr>
      </p:pic>
      <p:pic>
        <p:nvPicPr>
          <p:cNvPr id="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7963" y="2019066"/>
            <a:ext cx="457200" cy="609600"/>
          </a:xfrm>
          <a:prstGeom prst="rect">
            <a:avLst/>
          </a:prstGeom>
        </p:spPr>
      </p:pic>
      <p:pic>
        <p:nvPicPr>
          <p:cNvPr id="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9857963" y="3222669"/>
            <a:ext cx="457200" cy="609600"/>
          </a:xfrm>
          <a:prstGeom prst="rect">
            <a:avLst/>
          </a:prstGeom>
        </p:spPr>
      </p:pic>
      <p:pic>
        <p:nvPicPr>
          <p:cNvPr id="78"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3358" y="4345015"/>
            <a:ext cx="457200" cy="609600"/>
          </a:xfrm>
          <a:prstGeom prst="rect">
            <a:avLst/>
          </a:prstGeom>
        </p:spPr>
      </p:pic>
      <p:pic>
        <p:nvPicPr>
          <p:cNvPr id="79"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19704" y="5256934"/>
            <a:ext cx="457200" cy="609600"/>
          </a:xfrm>
          <a:prstGeom prst="rect">
            <a:avLst/>
          </a:prstGeom>
        </p:spPr>
      </p:pic>
      <p:pic>
        <p:nvPicPr>
          <p:cNvPr id="8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67086" y="6285660"/>
            <a:ext cx="457200" cy="609600"/>
          </a:xfrm>
          <a:prstGeom prst="rect">
            <a:avLst/>
          </a:prstGeom>
        </p:spPr>
      </p:pic>
    </p:spTree>
    <p:extLst>
      <p:ext uri="{BB962C8B-B14F-4D97-AF65-F5344CB8AC3E}">
        <p14:creationId xmlns:p14="http://schemas.microsoft.com/office/powerpoint/2010/main" val="11714580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7"/>
                                        </p:tgtEl>
                                        <p:attrNameLst>
                                          <p:attrName>r</p:attrName>
                                        </p:attrNameLst>
                                      </p:cBhvr>
                                    </p:animRot>
                                    <p:animRot by="-240000">
                                      <p:cBhvr>
                                        <p:cTn id="7" dur="600" fill="hold">
                                          <p:stCondLst>
                                            <p:cond delay="600"/>
                                          </p:stCondLst>
                                        </p:cTn>
                                        <p:tgtEl>
                                          <p:spTgt spid="77"/>
                                        </p:tgtEl>
                                        <p:attrNameLst>
                                          <p:attrName>r</p:attrName>
                                        </p:attrNameLst>
                                      </p:cBhvr>
                                    </p:animRot>
                                    <p:animRot by="240000">
                                      <p:cBhvr>
                                        <p:cTn id="8" dur="600" fill="hold">
                                          <p:stCondLst>
                                            <p:cond delay="1200"/>
                                          </p:stCondLst>
                                        </p:cTn>
                                        <p:tgtEl>
                                          <p:spTgt spid="77"/>
                                        </p:tgtEl>
                                        <p:attrNameLst>
                                          <p:attrName>r</p:attrName>
                                        </p:attrNameLst>
                                      </p:cBhvr>
                                    </p:animRot>
                                    <p:animRot by="-240000">
                                      <p:cBhvr>
                                        <p:cTn id="9" dur="600" fill="hold">
                                          <p:stCondLst>
                                            <p:cond delay="1800"/>
                                          </p:stCondLst>
                                        </p:cTn>
                                        <p:tgtEl>
                                          <p:spTgt spid="77"/>
                                        </p:tgtEl>
                                        <p:attrNameLst>
                                          <p:attrName>r</p:attrName>
                                        </p:attrNameLst>
                                      </p:cBhvr>
                                    </p:animRot>
                                    <p:animRot by="120000">
                                      <p:cBhvr>
                                        <p:cTn id="10" dur="600" fill="hold">
                                          <p:stCondLst>
                                            <p:cond delay="2400"/>
                                          </p:stCondLst>
                                        </p:cTn>
                                        <p:tgtEl>
                                          <p:spTgt spid="7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indefinite" fill="hold" grpId="1" nodeType="withEffect">
                                  <p:stCondLst>
                                    <p:cond delay="0"/>
                                  </p:stCondLst>
                                  <p:childTnLst>
                                    <p:animClr clrSpc="hsl" dir="cw">
                                      <p:cBhvr override="childStyle">
                                        <p:cTn id="29" dur="500" fill="hold"/>
                                        <p:tgtEl>
                                          <p:spTgt spid="44"/>
                                        </p:tgtEl>
                                        <p:attrNameLst>
                                          <p:attrName>style.color</p:attrName>
                                        </p:attrNameLst>
                                      </p:cBhvr>
                                      <p:by>
                                        <p:hsl h="7200000" s="0" l="0"/>
                                      </p:by>
                                    </p:animClr>
                                    <p:animClr clrSpc="hsl" dir="cw">
                                      <p:cBhvr>
                                        <p:cTn id="30" dur="500" fill="hold"/>
                                        <p:tgtEl>
                                          <p:spTgt spid="44"/>
                                        </p:tgtEl>
                                        <p:attrNameLst>
                                          <p:attrName>fillcolor</p:attrName>
                                        </p:attrNameLst>
                                      </p:cBhvr>
                                      <p:by>
                                        <p:hsl h="7200000" s="0" l="0"/>
                                      </p:by>
                                    </p:animClr>
                                    <p:animClr clrSpc="hsl" dir="cw">
                                      <p:cBhvr>
                                        <p:cTn id="31" dur="500" fill="hold"/>
                                        <p:tgtEl>
                                          <p:spTgt spid="44"/>
                                        </p:tgtEl>
                                        <p:attrNameLst>
                                          <p:attrName>stroke.color</p:attrName>
                                        </p:attrNameLst>
                                      </p:cBhvr>
                                      <p:by>
                                        <p:hsl h="7200000" s="0" l="0"/>
                                      </p:by>
                                    </p:animClr>
                                    <p:set>
                                      <p:cBhvr>
                                        <p:cTn id="32" dur="500" fill="hold"/>
                                        <p:tgtEl>
                                          <p:spTgt spid="44"/>
                                        </p:tgtEl>
                                        <p:attrNameLst>
                                          <p:attrName>fill.type</p:attrName>
                                        </p:attrNameLst>
                                      </p:cBhvr>
                                      <p:to>
                                        <p:strVal val="solid"/>
                                      </p:to>
                                    </p:set>
                                  </p:childTnLst>
                                </p:cTn>
                              </p:par>
                              <p:par>
                                <p:cTn id="33" presetID="42" presetClass="path" presetSubtype="0" accel="50000" decel="50000" fill="hold" nodeType="withEffect">
                                  <p:stCondLst>
                                    <p:cond delay="0"/>
                                  </p:stCondLst>
                                  <p:childTnLst>
                                    <p:animMotion origin="layout" path="M 1.45833E-6 -3.7037E-7 L 0.00586 0.98032 " pathEditMode="relative" rAng="0" ptsTypes="AA">
                                      <p:cBhvr>
                                        <p:cTn id="34" dur="3000" fill="hold"/>
                                        <p:tgtEl>
                                          <p:spTgt spid="76"/>
                                        </p:tgtEl>
                                        <p:attrNameLst>
                                          <p:attrName>ppt_x</p:attrName>
                                          <p:attrName>ppt_y</p:attrName>
                                        </p:attrNameLst>
                                      </p:cBhvr>
                                      <p:rCtr x="286" y="49005"/>
                                    </p:animMotion>
                                  </p:childTnLst>
                                </p:cTn>
                              </p:par>
                            </p:childTnLst>
                          </p:cTn>
                        </p:par>
                        <p:par>
                          <p:cTn id="35" fill="hold">
                            <p:stCondLst>
                              <p:cond delay="3000"/>
                            </p:stCondLst>
                            <p:childTnLst>
                              <p:par>
                                <p:cTn id="36" presetID="64" presetClass="path" presetSubtype="0" accel="50000" decel="50000" fill="hold" nodeType="afterEffect">
                                  <p:stCondLst>
                                    <p:cond delay="0"/>
                                  </p:stCondLst>
                                  <p:childTnLst>
                                    <p:animMotion origin="layout" path="M 0.00586 0.98032 L 1.45833E-6 -0.25 " pathEditMode="relative" rAng="0" ptsTypes="AA">
                                      <p:cBhvr>
                                        <p:cTn id="37" dur="3000" fill="hold"/>
                                        <p:tgtEl>
                                          <p:spTgt spid="76"/>
                                        </p:tgtEl>
                                        <p:attrNameLst>
                                          <p:attrName>ppt_x</p:attrName>
                                          <p:attrName>ppt_y</p:attrName>
                                        </p:attrNameLst>
                                      </p:cBhvr>
                                      <p:rCtr x="-573" y="-58750"/>
                                    </p:animMotion>
                                  </p:childTnLst>
                                </p:cTn>
                              </p:par>
                              <p:par>
                                <p:cTn id="38" presetID="64" presetClass="path" presetSubtype="0" accel="50000" decel="50000" fill="hold" nodeType="withEffect">
                                  <p:stCondLst>
                                    <p:cond delay="0"/>
                                  </p:stCondLst>
                                  <p:childTnLst>
                                    <p:animMotion origin="layout" path="M 2.5E-6 -2.22222E-6 L 0.01315 -1.38935 " pathEditMode="relative" rAng="0" ptsTypes="AA">
                                      <p:cBhvr>
                                        <p:cTn id="39" dur="3000" fill="hold"/>
                                        <p:tgtEl>
                                          <p:spTgt spid="77"/>
                                        </p:tgtEl>
                                        <p:attrNameLst>
                                          <p:attrName>ppt_x</p:attrName>
                                          <p:attrName>ppt_y</p:attrName>
                                        </p:attrNameLst>
                                      </p:cBhvr>
                                      <p:rCtr x="651" y="-69468"/>
                                    </p:animMotion>
                                  </p:childTnLst>
                                </p:cTn>
                              </p:par>
                              <p:par>
                                <p:cTn id="40" presetID="1" presetClass="mediacall" presetSubtype="0" fill="hold" nodeType="withEffect">
                                  <p:stCondLst>
                                    <p:cond delay="0"/>
                                  </p:stCondLst>
                                  <p:childTnLst>
                                    <p:cmd type="call" cmd="playFrom(0.0)">
                                      <p:cBhvr>
                                        <p:cTn id="41" dur="5595" fill="hold"/>
                                        <p:tgtEl>
                                          <p:spTgt spid="3"/>
                                        </p:tgtEl>
                                      </p:cBhvr>
                                    </p:cmd>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6"/>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10000" fill="hold"/>
                                        <p:tgtEl>
                                          <p:spTgt spid="49"/>
                                        </p:tgtEl>
                                        <p:attrNameLst>
                                          <p:attrName>r</p:attrName>
                                        </p:attrNameLst>
                                      </p:cBhvr>
                                    </p:animRot>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1773" fill="hold"/>
                                        <p:tgtEl>
                                          <p:spTgt spid="2"/>
                                        </p:tgtEl>
                                      </p:cBhvr>
                                    </p:cmd>
                                  </p:childTnLst>
                                </p:cTn>
                              </p:par>
                              <p:par>
                                <p:cTn id="52" presetID="1" presetClass="exit" presetSubtype="0" fill="hold" grpId="1" nodeType="withEffect">
                                  <p:stCondLst>
                                    <p:cond delay="2000"/>
                                  </p:stCondLst>
                                  <p:childTnLst>
                                    <p:set>
                                      <p:cBhvr>
                                        <p:cTn id="53"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43"/>
                                        </p:tgtEl>
                                        <p:attrNameLst>
                                          <p:attrName>ppt_x</p:attrName>
                                        </p:attrNameLst>
                                      </p:cBhvr>
                                      <p:tavLst>
                                        <p:tav tm="0">
                                          <p:val>
                                            <p:strVal val="ppt_x"/>
                                          </p:val>
                                        </p:tav>
                                        <p:tav tm="100000">
                                          <p:val>
                                            <p:strVal val="ppt_x"/>
                                          </p:val>
                                        </p:tav>
                                      </p:tavLst>
                                    </p:anim>
                                    <p:anim calcmode="lin" valueType="num">
                                      <p:cBhvr additive="base">
                                        <p:cTn id="59" dur="500"/>
                                        <p:tgtEl>
                                          <p:spTgt spid="43"/>
                                        </p:tgtEl>
                                        <p:attrNameLst>
                                          <p:attrName>ppt_y</p:attrName>
                                        </p:attrNameLst>
                                      </p:cBhvr>
                                      <p:tavLst>
                                        <p:tav tm="0">
                                          <p:val>
                                            <p:strVal val="ppt_y"/>
                                          </p:val>
                                        </p:tav>
                                        <p:tav tm="100000">
                                          <p:val>
                                            <p:strVal val="1+ppt_h/2"/>
                                          </p:val>
                                        </p:tav>
                                      </p:tavLst>
                                    </p:anim>
                                    <p:set>
                                      <p:cBhvr>
                                        <p:cTn id="60" dur="1" fill="hold">
                                          <p:stCondLst>
                                            <p:cond delay="499"/>
                                          </p:stCondLst>
                                        </p:cTn>
                                        <p:tgtEl>
                                          <p:spTgt spid="4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773" fill="hold"/>
                                        <p:tgtEl>
                                          <p:spTgt spid="78"/>
                                        </p:tgtEl>
                                      </p:cBhvr>
                                    </p:cmd>
                                  </p:childTnLst>
                                </p:cTn>
                              </p:par>
                            </p:childTnLst>
                          </p:cTn>
                        </p:par>
                      </p:childTnLst>
                    </p:cTn>
                  </p:par>
                </p:childTnLst>
              </p:cTn>
              <p:nextCondLst>
                <p:cond evt="onClick" delay="0">
                  <p:tgtEl>
                    <p:spTgt spid="43"/>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2"/>
                                        </p:tgtEl>
                                        <p:attrNameLst>
                                          <p:attrName>ppt_x</p:attrName>
                                        </p:attrNameLst>
                                      </p:cBhvr>
                                      <p:tavLst>
                                        <p:tav tm="0">
                                          <p:val>
                                            <p:strVal val="ppt_x"/>
                                          </p:val>
                                        </p:tav>
                                        <p:tav tm="100000">
                                          <p:val>
                                            <p:strVal val="ppt_x"/>
                                          </p:val>
                                        </p:tav>
                                      </p:tavLst>
                                    </p:anim>
                                    <p:anim calcmode="lin" valueType="num">
                                      <p:cBhvr additive="base">
                                        <p:cTn id="68" dur="500"/>
                                        <p:tgtEl>
                                          <p:spTgt spid="42"/>
                                        </p:tgtEl>
                                        <p:attrNameLst>
                                          <p:attrName>ppt_y</p:attrName>
                                        </p:attrNameLst>
                                      </p:cBhvr>
                                      <p:tavLst>
                                        <p:tav tm="0">
                                          <p:val>
                                            <p:strVal val="ppt_y"/>
                                          </p:val>
                                        </p:tav>
                                        <p:tav tm="100000">
                                          <p:val>
                                            <p:strVal val="1+ppt_h/2"/>
                                          </p:val>
                                        </p:tav>
                                      </p:tavLst>
                                    </p:anim>
                                    <p:set>
                                      <p:cBhvr>
                                        <p:cTn id="69" dur="1" fill="hold">
                                          <p:stCondLst>
                                            <p:cond delay="499"/>
                                          </p:stCondLst>
                                        </p:cTn>
                                        <p:tgtEl>
                                          <p:spTgt spid="42"/>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126" fill="hold"/>
                                        <p:tgtEl>
                                          <p:spTgt spid="80"/>
                                        </p:tgtEl>
                                      </p:cBhvr>
                                    </p:cmd>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1"/>
                    </p:tgtEl>
                  </p:cond>
                </p:stCondLst>
                <p:endSync evt="end" delay="0">
                  <p:rtn val="all"/>
                </p:endSync>
                <p:childTnLst>
                  <p:par>
                    <p:cTn id="73" fill="hold">
                      <p:stCondLst>
                        <p:cond delay="0"/>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41"/>
                                        </p:tgtEl>
                                        <p:attrNameLst>
                                          <p:attrName>ppt_x</p:attrName>
                                        </p:attrNameLst>
                                      </p:cBhvr>
                                      <p:tavLst>
                                        <p:tav tm="0">
                                          <p:val>
                                            <p:strVal val="ppt_x"/>
                                          </p:val>
                                        </p:tav>
                                        <p:tav tm="100000">
                                          <p:val>
                                            <p:strVal val="ppt_x"/>
                                          </p:val>
                                        </p:tav>
                                      </p:tavLst>
                                    </p:anim>
                                    <p:anim calcmode="lin" valueType="num">
                                      <p:cBhvr additive="base">
                                        <p:cTn id="77" dur="500"/>
                                        <p:tgtEl>
                                          <p:spTgt spid="41"/>
                                        </p:tgtEl>
                                        <p:attrNameLst>
                                          <p:attrName>ppt_y</p:attrName>
                                        </p:attrNameLst>
                                      </p:cBhvr>
                                      <p:tavLst>
                                        <p:tav tm="0">
                                          <p:val>
                                            <p:strVal val="ppt_y"/>
                                          </p:val>
                                        </p:tav>
                                        <p:tav tm="100000">
                                          <p:val>
                                            <p:strVal val="1+ppt_h/2"/>
                                          </p:val>
                                        </p:tav>
                                      </p:tavLst>
                                    </p:anim>
                                    <p:set>
                                      <p:cBhvr>
                                        <p:cTn id="78" dur="1" fill="hold">
                                          <p:stCondLst>
                                            <p:cond delay="499"/>
                                          </p:stCondLst>
                                        </p:cTn>
                                        <p:tgtEl>
                                          <p:spTgt spid="41"/>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773" fill="hold"/>
                                        <p:tgtEl>
                                          <p:spTgt spid="79"/>
                                        </p:tgtEl>
                                      </p:cBhvr>
                                    </p:cmd>
                                  </p:childTnLst>
                                </p:cTn>
                              </p:par>
                            </p:childTnLst>
                          </p:cTn>
                        </p:par>
                      </p:childTnLst>
                    </p:cTn>
                  </p:par>
                </p:childTnLst>
              </p:cTn>
              <p:nextCondLst>
                <p:cond evt="onClick" delay="0">
                  <p:tgtEl>
                    <p:spTgt spid="41"/>
                  </p:tgtEl>
                </p:cond>
              </p:nextCondLst>
            </p:seq>
            <p:audio>
              <p:cMediaNode vol="53030">
                <p:cTn id="81" fill="hold" display="0">
                  <p:stCondLst>
                    <p:cond delay="indefinite"/>
                  </p:stCondLst>
                  <p:endCondLst>
                    <p:cond evt="onStopAudio" delay="0">
                      <p:tgtEl>
                        <p:sldTgt/>
                      </p:tgtEl>
                    </p:cond>
                  </p:endCondLst>
                </p:cTn>
                <p:tgtEl>
                  <p:spTgt spid="2"/>
                </p:tgtEl>
              </p:cMediaNode>
            </p:audio>
            <p:audio>
              <p:cMediaNode vol="53030">
                <p:cTn id="82" fill="hold" display="0">
                  <p:stCondLst>
                    <p:cond delay="indefinite"/>
                  </p:stCondLst>
                  <p:endCondLst>
                    <p:cond evt="onStopAudio" delay="0">
                      <p:tgtEl>
                        <p:sldTgt/>
                      </p:tgtEl>
                    </p:cond>
                  </p:endCondLst>
                </p:cTn>
                <p:tgtEl>
                  <p:spTgt spid="3"/>
                </p:tgtEl>
              </p:cMediaNode>
            </p:audio>
            <p:audio>
              <p:cMediaNode vol="53030">
                <p:cTn id="83" fill="hold" display="0">
                  <p:stCondLst>
                    <p:cond delay="indefinite"/>
                  </p:stCondLst>
                  <p:endCondLst>
                    <p:cond evt="onStopAudio" delay="0">
                      <p:tgtEl>
                        <p:sldTgt/>
                      </p:tgtEl>
                    </p:cond>
                  </p:endCondLst>
                </p:cTn>
                <p:tgtEl>
                  <p:spTgt spid="78"/>
                </p:tgtEl>
              </p:cMediaNode>
            </p:audio>
            <p:audio>
              <p:cMediaNode vol="53030">
                <p:cTn id="84" fill="hold" display="0">
                  <p:stCondLst>
                    <p:cond delay="indefinite"/>
                  </p:stCondLst>
                  <p:endCondLst>
                    <p:cond evt="onStopAudio" delay="0">
                      <p:tgtEl>
                        <p:sldTgt/>
                      </p:tgtEl>
                    </p:cond>
                  </p:endCondLst>
                </p:cTn>
                <p:tgtEl>
                  <p:spTgt spid="79"/>
                </p:tgtEl>
              </p:cMediaNode>
            </p:audio>
            <p:audio>
              <p:cMediaNode vol="53030">
                <p:cTn id="85" fill="hold" display="0">
                  <p:stCondLst>
                    <p:cond delay="indefinite"/>
                  </p:stCondLst>
                  <p:endCondLst>
                    <p:cond evt="onStopAudio" delay="0">
                      <p:tgtEl>
                        <p:sldTgt/>
                      </p:tgtEl>
                    </p:cond>
                  </p:endCondLst>
                </p:cTn>
                <p:tgtEl>
                  <p:spTgt spid="80"/>
                </p:tgtEl>
              </p:cMediaNode>
            </p:audio>
          </p:childTnLst>
        </p:cTn>
      </p:par>
    </p:tnLst>
    <p:bldLst>
      <p:bldP spid="38" grpId="0"/>
      <p:bldP spid="41" grpId="0" animBg="1"/>
      <p:bldP spid="41" grpId="1" animBg="1"/>
      <p:bldP spid="42" grpId="0" animBg="1"/>
      <p:bldP spid="42" grpId="1" animBg="1"/>
      <p:bldP spid="43" grpId="0" animBg="1"/>
      <p:bldP spid="43" grpId="1" animBg="1"/>
      <p:bldP spid="44" grpId="0" animBg="1"/>
      <p:bldP spid="44" grpId="1" animBg="1"/>
      <p:bldP spid="75" grpId="0" animBg="1"/>
      <p:bldP spid="7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137160"/>
            <a:ext cx="9144000" cy="6995160"/>
          </a:xfrm>
          <a:prstGeom prst="rect">
            <a:avLst/>
          </a:prstGeom>
        </p:spPr>
      </p:pic>
      <p:pic>
        <p:nvPicPr>
          <p:cNvPr id="64" name="Picture 8"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3183870" y="-3524786"/>
            <a:ext cx="9868466"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0017" y="534521"/>
            <a:ext cx="4286250" cy="4286250"/>
          </a:xfrm>
          <a:prstGeom prst="rect">
            <a:avLst/>
          </a:prstGeom>
        </p:spPr>
      </p:pic>
      <p:pic>
        <p:nvPicPr>
          <p:cNvPr id="66" name="Picture 65"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674" y="6126776"/>
            <a:ext cx="1257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76306" y="1732271"/>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38450" y="1732271"/>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0548" y="2440484"/>
            <a:ext cx="4286250" cy="4286250"/>
          </a:xfrm>
          <a:prstGeom prst="rect">
            <a:avLst/>
          </a:prstGeom>
        </p:spPr>
      </p:pic>
      <p:pic>
        <p:nvPicPr>
          <p:cNvPr id="70" name="Picture 69"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210287" y="5821110"/>
            <a:ext cx="1957388" cy="10676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92921" y="5991264"/>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04591" y="5193972"/>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14271" y="5060599"/>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5908" y="501259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771951" y="1803373"/>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974973" y="1171738"/>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614210" y="1182929"/>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2040" y="241273"/>
            <a:ext cx="4286250" cy="4286250"/>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5136" y="114536"/>
            <a:ext cx="7029215" cy="7029215"/>
          </a:xfrm>
          <a:prstGeom prst="rect">
            <a:avLst/>
          </a:prstGeom>
        </p:spPr>
      </p:pic>
      <p:pic>
        <p:nvPicPr>
          <p:cNvPr id="80" name="Picture 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3459" y="-1716461"/>
            <a:ext cx="10243815" cy="4657725"/>
          </a:xfrm>
          <a:prstGeom prst="rect">
            <a:avLst/>
          </a:prstGeom>
        </p:spPr>
      </p:pic>
      <p:pic>
        <p:nvPicPr>
          <p:cNvPr id="8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818484" y="5991264"/>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34914" y="5180027"/>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13646" y="5923612"/>
            <a:ext cx="1004814" cy="80312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ADMIN\Desktop\Giai cuu con vat\wooden-board-theme-image-1-vector-clip-art_csp973836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5507" y="-16157"/>
            <a:ext cx="7786725" cy="3803002"/>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1994726" y="762000"/>
            <a:ext cx="4686300" cy="1754326"/>
          </a:xfrm>
          <a:prstGeom prst="rect">
            <a:avLst/>
          </a:prstGeom>
          <a:noFill/>
        </p:spPr>
        <p:txBody>
          <a:bodyPr wrap="square" rtlCol="0">
            <a:spAutoFit/>
          </a:bodyPr>
          <a:lstStyle/>
          <a:p>
            <a:pPr algn="ctr" defTabSz="914400"/>
            <a:r>
              <a:rPr lang="en-US" sz="3600">
                <a:solidFill>
                  <a:schemeClr val="bg1"/>
                </a:solidFill>
                <a:latin typeface="Times New Roman" panose="02020603050405020304" pitchFamily="18" charset="0"/>
                <a:ea typeface="Times New Roman" panose="02020603050405020304" pitchFamily="18" charset="0"/>
              </a:rPr>
              <a:t>Cho B = {2; 3; 4; 5}. Chọn đáp án sai trong các đáp án sau?</a:t>
            </a:r>
            <a:endParaRPr lang="en-US" sz="3600" dirty="0">
              <a:solidFill>
                <a:schemeClr val="bg1"/>
              </a:solidFill>
              <a:latin typeface="Calibri"/>
            </a:endParaRPr>
          </a:p>
        </p:txBody>
      </p:sp>
      <p:sp>
        <p:nvSpPr>
          <p:cNvPr id="86" name="Rounded Rectangle 85"/>
          <p:cNvSpPr/>
          <p:nvPr/>
        </p:nvSpPr>
        <p:spPr>
          <a:xfrm>
            <a:off x="491276" y="3603843"/>
            <a:ext cx="2049495"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00"/>
                </a:solidFill>
                <a:latin typeface="Times New Roman" panose="02020603050405020304" pitchFamily="18" charset="0"/>
                <a:ea typeface="Times New Roman" panose="02020603050405020304" pitchFamily="18" charset="0"/>
              </a:rPr>
              <a:t>a/2 </a:t>
            </a:r>
            <a:r>
              <a:rPr lang="en-US" sz="3600">
                <a:solidFill>
                  <a:srgbClr val="000000"/>
                </a:solidFill>
                <a:latin typeface="Cambria Math" panose="02040503050406030204" pitchFamily="18" charset="0"/>
                <a:ea typeface="Times New Roman" panose="02020603050405020304" pitchFamily="18" charset="0"/>
                <a:cs typeface="Cambria Math" panose="02040503050406030204" pitchFamily="18" charset="0"/>
              </a:rPr>
              <a:t>∈</a:t>
            </a:r>
            <a:r>
              <a:rPr lang="en-US" sz="3600">
                <a:solidFill>
                  <a:srgbClr val="000000"/>
                </a:solidFill>
                <a:latin typeface="Times New Roman" panose="02020603050405020304" pitchFamily="18" charset="0"/>
                <a:ea typeface="Times New Roman" panose="02020603050405020304" pitchFamily="18" charset="0"/>
              </a:rPr>
              <a:t> B</a:t>
            </a:r>
            <a:endParaRPr lang="en-US" sz="3600" dirty="0">
              <a:solidFill>
                <a:srgbClr val="0000FF"/>
              </a:solidFill>
            </a:endParaRPr>
          </a:p>
        </p:txBody>
      </p:sp>
      <p:sp>
        <p:nvSpPr>
          <p:cNvPr id="87" name="Rounded Rectangle 86"/>
          <p:cNvSpPr/>
          <p:nvPr/>
        </p:nvSpPr>
        <p:spPr>
          <a:xfrm>
            <a:off x="5869405" y="4621027"/>
            <a:ext cx="1986575"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0000"/>
                </a:solidFill>
                <a:latin typeface="Times New Roman" panose="02020603050405020304" pitchFamily="18" charset="0"/>
                <a:ea typeface="Times New Roman" panose="02020603050405020304" pitchFamily="18" charset="0"/>
              </a:rPr>
              <a:t>d/ 1 </a:t>
            </a:r>
            <a:r>
              <a:rPr lang="en-US" sz="4000">
                <a:solidFill>
                  <a:srgbClr val="000000"/>
                </a:solidFill>
                <a:latin typeface="Cambria Math" panose="02040503050406030204" pitchFamily="18" charset="0"/>
                <a:ea typeface="Times New Roman" panose="02020603050405020304" pitchFamily="18" charset="0"/>
                <a:cs typeface="Cambria Math" panose="02040503050406030204" pitchFamily="18" charset="0"/>
              </a:rPr>
              <a:t>∉</a:t>
            </a:r>
            <a:r>
              <a:rPr lang="en-US" sz="4000">
                <a:solidFill>
                  <a:srgbClr val="000000"/>
                </a:solidFill>
                <a:latin typeface="Times New Roman" panose="02020603050405020304" pitchFamily="18" charset="0"/>
                <a:ea typeface="Times New Roman" panose="02020603050405020304" pitchFamily="18" charset="0"/>
              </a:rPr>
              <a:t> B</a:t>
            </a:r>
            <a:endParaRPr lang="en-US" sz="4000" dirty="0">
              <a:solidFill>
                <a:srgbClr val="0000FF"/>
              </a:solidFill>
            </a:endParaRPr>
          </a:p>
        </p:txBody>
      </p:sp>
      <p:sp>
        <p:nvSpPr>
          <p:cNvPr id="88" name="Rounded Rectangle 87"/>
          <p:cNvSpPr/>
          <p:nvPr/>
        </p:nvSpPr>
        <p:spPr>
          <a:xfrm>
            <a:off x="4291616" y="3547161"/>
            <a:ext cx="2163717" cy="7578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0000"/>
                </a:solidFill>
                <a:latin typeface="Times New Roman" panose="02020603050405020304" pitchFamily="18" charset="0"/>
                <a:ea typeface="Times New Roman" panose="02020603050405020304" pitchFamily="18" charset="0"/>
              </a:rPr>
              <a:t>c/ 5 </a:t>
            </a:r>
            <a:r>
              <a:rPr lang="en-US" sz="4000">
                <a:solidFill>
                  <a:srgbClr val="000000"/>
                </a:solidFill>
                <a:latin typeface="Cambria Math" panose="02040503050406030204" pitchFamily="18" charset="0"/>
                <a:ea typeface="Times New Roman" panose="02020603050405020304" pitchFamily="18" charset="0"/>
                <a:cs typeface="Cambria Math" panose="02040503050406030204" pitchFamily="18" charset="0"/>
              </a:rPr>
              <a:t>∈</a:t>
            </a:r>
            <a:r>
              <a:rPr lang="en-US" sz="4000">
                <a:solidFill>
                  <a:srgbClr val="000000"/>
                </a:solidFill>
                <a:latin typeface="Times New Roman" panose="02020603050405020304" pitchFamily="18" charset="0"/>
                <a:ea typeface="Times New Roman" panose="02020603050405020304" pitchFamily="18" charset="0"/>
              </a:rPr>
              <a:t> B </a:t>
            </a:r>
            <a:endParaRPr lang="en-US" sz="4000" dirty="0">
              <a:solidFill>
                <a:srgbClr val="0000FF"/>
              </a:solidFill>
            </a:endParaRPr>
          </a:p>
        </p:txBody>
      </p:sp>
      <p:sp>
        <p:nvSpPr>
          <p:cNvPr id="89" name="Rounded Rectangle 88"/>
          <p:cNvSpPr/>
          <p:nvPr/>
        </p:nvSpPr>
        <p:spPr>
          <a:xfrm>
            <a:off x="1710169" y="4739043"/>
            <a:ext cx="1988843"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smtClean="0">
                <a:solidFill>
                  <a:schemeClr val="tx1"/>
                </a:solidFill>
                <a:latin typeface="Times New Roman" panose="02020603050405020304" pitchFamily="18" charset="0"/>
                <a:ea typeface="Calibri" panose="020F0502020204030204" pitchFamily="34" charset="0"/>
              </a:rPr>
              <a:t>b/ 6 </a:t>
            </a:r>
            <a:r>
              <a:rPr lang="en-US" sz="3600">
                <a:solidFill>
                  <a:schemeClr val="tx1"/>
                </a:solidFill>
                <a:latin typeface="Cambria Math" panose="02040503050406030204" pitchFamily="18" charset="0"/>
                <a:ea typeface="Calibri" panose="020F0502020204030204" pitchFamily="34" charset="0"/>
                <a:cs typeface="Cambria Math" panose="02040503050406030204" pitchFamily="18" charset="0"/>
              </a:rPr>
              <a:t>∈</a:t>
            </a:r>
            <a:r>
              <a:rPr lang="en-US" sz="3600">
                <a:solidFill>
                  <a:schemeClr val="tx1"/>
                </a:solidFill>
                <a:latin typeface="Times New Roman" panose="02020603050405020304" pitchFamily="18" charset="0"/>
                <a:ea typeface="Calibri" panose="020F0502020204030204" pitchFamily="34" charset="0"/>
              </a:rPr>
              <a:t> B</a:t>
            </a:r>
            <a:endParaRPr lang="en-US" sz="3600" dirty="0">
              <a:solidFill>
                <a:schemeClr val="tx1"/>
              </a:solidFill>
            </a:endParaRPr>
          </a:p>
        </p:txBody>
      </p:sp>
      <p:pic>
        <p:nvPicPr>
          <p:cNvPr id="90"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04994" y="624493"/>
            <a:ext cx="58982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times up"/>
          <p:cNvGrpSpPr/>
          <p:nvPr/>
        </p:nvGrpSpPr>
        <p:grpSpPr>
          <a:xfrm>
            <a:off x="8407156" y="205301"/>
            <a:ext cx="567813" cy="375064"/>
            <a:chOff x="2989747" y="438150"/>
            <a:chExt cx="1572029" cy="683752"/>
          </a:xfrm>
        </p:grpSpPr>
        <p:sp>
          <p:nvSpPr>
            <p:cNvPr id="92" name="Rounded Rectangle 9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93" name="Rounded Rectangle 9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9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60734" y="792430"/>
            <a:ext cx="479235"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A3772A17-BB74-4A75-BA55-D622FE4D0639}"/>
              </a:ext>
            </a:extLst>
          </p:cNvPr>
          <p:cNvGrpSpPr/>
          <p:nvPr/>
        </p:nvGrpSpPr>
        <p:grpSpPr>
          <a:xfrm>
            <a:off x="8666058" y="780801"/>
            <a:ext cx="67683" cy="76328"/>
            <a:chOff x="2455863" y="2411803"/>
            <a:chExt cx="566738" cy="566738"/>
          </a:xfrm>
        </p:grpSpPr>
        <p:sp>
          <p:nvSpPr>
            <p:cNvPr id="9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1" name="Group 100">
            <a:extLst>
              <a:ext uri="{FF2B5EF4-FFF2-40B4-BE49-F238E27FC236}">
                <a16:creationId xmlns:a16="http://schemas.microsoft.com/office/drawing/2014/main" id="{A3772A17-BB74-4A75-BA55-D622FE4D0639}"/>
              </a:ext>
            </a:extLst>
          </p:cNvPr>
          <p:cNvGrpSpPr/>
          <p:nvPr/>
        </p:nvGrpSpPr>
        <p:grpSpPr>
          <a:xfrm>
            <a:off x="8667068" y="1333100"/>
            <a:ext cx="67683" cy="76328"/>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8889844" y="1073820"/>
            <a:ext cx="67683" cy="76328"/>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8462543" y="1098758"/>
            <a:ext cx="67683" cy="76328"/>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9" name="Oval 107"/>
          <p:cNvSpPr>
            <a:spLocks noChangeArrowheads="1"/>
          </p:cNvSpPr>
          <p:nvPr/>
        </p:nvSpPr>
        <p:spPr bwMode="auto">
          <a:xfrm>
            <a:off x="8674486" y="1070942"/>
            <a:ext cx="50846"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Explosion 2 119"/>
          <p:cNvSpPr/>
          <p:nvPr/>
        </p:nvSpPr>
        <p:spPr>
          <a:xfrm>
            <a:off x="7431237" y="1447253"/>
            <a:ext cx="177165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121" name="Picture 120"/>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4306401" y="-6805811"/>
            <a:ext cx="1933483" cy="6858000"/>
          </a:xfrm>
          <a:prstGeom prst="rect">
            <a:avLst/>
          </a:prstGeom>
        </p:spPr>
      </p:pic>
      <p:pic>
        <p:nvPicPr>
          <p:cNvPr id="122" name="Picture 121"/>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32530" y1="38012" x2="34940" y2="50877"/>
                        <a14:foregroundMark x1="22892" y1="32164" x2="25301" y2="50877"/>
                        <a14:foregroundMark x1="57831" y1="71930" x2="62651" y2="78947"/>
                      </a14:backgroundRemoval>
                    </a14:imgEffect>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rot="901244">
            <a:off x="4726218" y="5605186"/>
            <a:ext cx="1137031" cy="1561705"/>
          </a:xfrm>
          <a:prstGeom prst="rect">
            <a:avLst/>
          </a:prstGeom>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9857963" y="2019066"/>
            <a:ext cx="457200" cy="609600"/>
          </a:xfrm>
          <a:prstGeom prst="rect">
            <a:avLst/>
          </a:prstGeom>
        </p:spPr>
      </p:pic>
      <p:pic>
        <p:nvPicPr>
          <p:cNvPr id="12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tretch>
            <a:fillRect/>
          </a:stretch>
        </p:blipFill>
        <p:spPr>
          <a:xfrm>
            <a:off x="9857963" y="3222669"/>
            <a:ext cx="457200" cy="6096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9850955" y="4345015"/>
            <a:ext cx="457200" cy="6096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9884327" y="5130610"/>
            <a:ext cx="457200" cy="609600"/>
          </a:xfrm>
          <a:prstGeom prst="rect">
            <a:avLst/>
          </a:prstGeom>
        </p:spPr>
      </p:pic>
      <p:pic>
        <p:nvPicPr>
          <p:cNvPr id="126"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9868466" y="6095442"/>
            <a:ext cx="457200" cy="609600"/>
          </a:xfrm>
          <a:prstGeom prst="rect">
            <a:avLst/>
          </a:prstGeom>
        </p:spPr>
      </p:pic>
    </p:spTree>
    <p:extLst>
      <p:ext uri="{BB962C8B-B14F-4D97-AF65-F5344CB8AC3E}">
        <p14:creationId xmlns:p14="http://schemas.microsoft.com/office/powerpoint/2010/main" val="28434816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2"/>
                                        </p:tgtEl>
                                        <p:attrNameLst>
                                          <p:attrName>r</p:attrName>
                                        </p:attrNameLst>
                                      </p:cBhvr>
                                    </p:animRot>
                                    <p:animRot by="-240000">
                                      <p:cBhvr>
                                        <p:cTn id="7" dur="400" fill="hold">
                                          <p:stCondLst>
                                            <p:cond delay="400"/>
                                          </p:stCondLst>
                                        </p:cTn>
                                        <p:tgtEl>
                                          <p:spTgt spid="122"/>
                                        </p:tgtEl>
                                        <p:attrNameLst>
                                          <p:attrName>r</p:attrName>
                                        </p:attrNameLst>
                                      </p:cBhvr>
                                    </p:animRot>
                                    <p:animRot by="240000">
                                      <p:cBhvr>
                                        <p:cTn id="8" dur="400" fill="hold">
                                          <p:stCondLst>
                                            <p:cond delay="800"/>
                                          </p:stCondLst>
                                        </p:cTn>
                                        <p:tgtEl>
                                          <p:spTgt spid="122"/>
                                        </p:tgtEl>
                                        <p:attrNameLst>
                                          <p:attrName>r</p:attrName>
                                        </p:attrNameLst>
                                      </p:cBhvr>
                                    </p:animRot>
                                    <p:animRot by="-240000">
                                      <p:cBhvr>
                                        <p:cTn id="9" dur="400" fill="hold">
                                          <p:stCondLst>
                                            <p:cond delay="1200"/>
                                          </p:stCondLst>
                                        </p:cTn>
                                        <p:tgtEl>
                                          <p:spTgt spid="122"/>
                                        </p:tgtEl>
                                        <p:attrNameLst>
                                          <p:attrName>r</p:attrName>
                                        </p:attrNameLst>
                                      </p:cBhvr>
                                    </p:animRot>
                                    <p:animRot by="120000">
                                      <p:cBhvr>
                                        <p:cTn id="10" dur="400" fill="hold">
                                          <p:stCondLst>
                                            <p:cond delay="1600"/>
                                          </p:stCondLst>
                                        </p:cTn>
                                        <p:tgtEl>
                                          <p:spTgt spid="1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9"/>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indefinite" fill="hold" grpId="1" nodeType="withEffect">
                                  <p:stCondLst>
                                    <p:cond delay="0"/>
                                  </p:stCondLst>
                                  <p:childTnLst>
                                    <p:animClr clrSpc="hsl" dir="cw">
                                      <p:cBhvr override="childStyle">
                                        <p:cTn id="29" dur="500" fill="hold"/>
                                        <p:tgtEl>
                                          <p:spTgt spid="89"/>
                                        </p:tgtEl>
                                        <p:attrNameLst>
                                          <p:attrName>style.color</p:attrName>
                                        </p:attrNameLst>
                                      </p:cBhvr>
                                      <p:by>
                                        <p:hsl h="7200000" s="0" l="0"/>
                                      </p:by>
                                    </p:animClr>
                                    <p:animClr clrSpc="hsl" dir="cw">
                                      <p:cBhvr>
                                        <p:cTn id="30" dur="500" fill="hold"/>
                                        <p:tgtEl>
                                          <p:spTgt spid="89"/>
                                        </p:tgtEl>
                                        <p:attrNameLst>
                                          <p:attrName>fillcolor</p:attrName>
                                        </p:attrNameLst>
                                      </p:cBhvr>
                                      <p:by>
                                        <p:hsl h="7200000" s="0" l="0"/>
                                      </p:by>
                                    </p:animClr>
                                    <p:animClr clrSpc="hsl" dir="cw">
                                      <p:cBhvr>
                                        <p:cTn id="31" dur="500" fill="hold"/>
                                        <p:tgtEl>
                                          <p:spTgt spid="89"/>
                                        </p:tgtEl>
                                        <p:attrNameLst>
                                          <p:attrName>stroke.color</p:attrName>
                                        </p:attrNameLst>
                                      </p:cBhvr>
                                      <p:by>
                                        <p:hsl h="7200000" s="0" l="0"/>
                                      </p:by>
                                    </p:animClr>
                                    <p:set>
                                      <p:cBhvr>
                                        <p:cTn id="32" dur="500" fill="hold"/>
                                        <p:tgtEl>
                                          <p:spTgt spid="89"/>
                                        </p:tgtEl>
                                        <p:attrNameLst>
                                          <p:attrName>fill.type</p:attrName>
                                        </p:attrNameLst>
                                      </p:cBhvr>
                                      <p:to>
                                        <p:strVal val="solid"/>
                                      </p:to>
                                    </p:set>
                                  </p:childTnLst>
                                </p:cTn>
                              </p:par>
                              <p:par>
                                <p:cTn id="33" presetID="42" presetClass="path" presetSubtype="0" accel="50000" decel="50000" fill="hold" nodeType="withEffect">
                                  <p:stCondLst>
                                    <p:cond delay="0"/>
                                  </p:stCondLst>
                                  <p:childTnLst>
                                    <p:animMotion origin="layout" path="M -2.70833E-6 1.11111E-6 L 0.00586 0.98032 " pathEditMode="relative" rAng="0" ptsTypes="AA">
                                      <p:cBhvr>
                                        <p:cTn id="34" dur="3000" fill="hold"/>
                                        <p:tgtEl>
                                          <p:spTgt spid="121"/>
                                        </p:tgtEl>
                                        <p:attrNameLst>
                                          <p:attrName>ppt_x</p:attrName>
                                          <p:attrName>ppt_y</p:attrName>
                                        </p:attrNameLst>
                                      </p:cBhvr>
                                      <p:rCtr x="286" y="49028"/>
                                    </p:animMotion>
                                  </p:childTnLst>
                                </p:cTn>
                              </p:par>
                            </p:childTnLst>
                          </p:cTn>
                        </p:par>
                        <p:par>
                          <p:cTn id="35" fill="hold">
                            <p:stCondLst>
                              <p:cond delay="3000"/>
                            </p:stCondLst>
                            <p:childTnLst>
                              <p:par>
                                <p:cTn id="36" presetID="64" presetClass="path" presetSubtype="0" accel="50000" decel="50000" fill="hold" nodeType="afterEffect">
                                  <p:stCondLst>
                                    <p:cond delay="0"/>
                                  </p:stCondLst>
                                  <p:childTnLst>
                                    <p:animMotion origin="layout" path="M 0.00586 0.98032 L -2.70833E-6 -0.25 " pathEditMode="relative" rAng="0" ptsTypes="AA">
                                      <p:cBhvr>
                                        <p:cTn id="37" dur="3000" fill="hold"/>
                                        <p:tgtEl>
                                          <p:spTgt spid="121"/>
                                        </p:tgtEl>
                                        <p:attrNameLst>
                                          <p:attrName>ppt_x</p:attrName>
                                          <p:attrName>ppt_y</p:attrName>
                                        </p:attrNameLst>
                                      </p:cBhvr>
                                      <p:rCtr x="-299" y="-61505"/>
                                    </p:animMotion>
                                  </p:childTnLst>
                                </p:cTn>
                              </p:par>
                              <p:par>
                                <p:cTn id="38" presetID="64" presetClass="path" presetSubtype="0" accel="50000" decel="50000" fill="hold" nodeType="withEffect">
                                  <p:stCondLst>
                                    <p:cond delay="0"/>
                                  </p:stCondLst>
                                  <p:childTnLst>
                                    <p:animMotion origin="layout" path="M 3.54167E-6 0 L 0.00468 -1.26458 " pathEditMode="relative" rAng="0" ptsTypes="AA">
                                      <p:cBhvr>
                                        <p:cTn id="39" dur="3000" fill="hold"/>
                                        <p:tgtEl>
                                          <p:spTgt spid="122"/>
                                        </p:tgtEl>
                                        <p:attrNameLst>
                                          <p:attrName>ppt_x</p:attrName>
                                          <p:attrName>ppt_y</p:attrName>
                                        </p:attrNameLst>
                                      </p:cBhvr>
                                      <p:rCtr x="234" y="-63241"/>
                                    </p:animMotion>
                                  </p:childTnLst>
                                </p:cTn>
                              </p:par>
                              <p:par>
                                <p:cTn id="40" presetID="1" presetClass="mediacall" presetSubtype="0" fill="hold" nodeType="withEffect">
                                  <p:stCondLst>
                                    <p:cond delay="0"/>
                                  </p:stCondLst>
                                  <p:childTnLst>
                                    <p:cmd type="call" cmd="playFrom(0.0)">
                                      <p:cBhvr>
                                        <p:cTn id="41" dur="5042" fill="hold"/>
                                        <p:tgtEl>
                                          <p:spTgt spid="123"/>
                                        </p:tgtEl>
                                      </p:cBhvr>
                                    </p:cmd>
                                  </p:childTnLst>
                                </p:cTn>
                              </p:par>
                            </p:childTnLst>
                          </p:cTn>
                        </p:par>
                      </p:childTnLst>
                    </p:cTn>
                  </p:par>
                </p:childTnLst>
              </p:cTn>
              <p:nextCondLst>
                <p:cond evt="onClick" delay="0">
                  <p:tgtEl>
                    <p:spTgt spid="89"/>
                  </p:tgtEl>
                </p:cond>
              </p:nextCondLst>
            </p:seq>
            <p:seq concurrent="1" nextAc="seek">
              <p:cTn id="42" restart="whenNotActive" fill="hold" evtFilter="cancelBubble" nodeType="interactiveSeq">
                <p:stCondLst>
                  <p:cond evt="onClick" delay="0">
                    <p:tgtEl>
                      <p:spTgt spid="91"/>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10000" fill="hold"/>
                                        <p:tgtEl>
                                          <p:spTgt spid="94"/>
                                        </p:tgtEl>
                                        <p:attrNameLst>
                                          <p:attrName>r</p:attrName>
                                        </p:attrNameLst>
                                      </p:cBhvr>
                                    </p:animRot>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120"/>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1773" fill="hold"/>
                                        <p:tgtEl>
                                          <p:spTgt spid="62"/>
                                        </p:tgtEl>
                                      </p:cBhvr>
                                    </p:cmd>
                                  </p:childTnLst>
                                </p:cTn>
                              </p:par>
                              <p:par>
                                <p:cTn id="52" presetID="1" presetClass="exit" presetSubtype="0" fill="hold" grpId="1" nodeType="withEffect">
                                  <p:stCondLst>
                                    <p:cond delay="2000"/>
                                  </p:stCondLst>
                                  <p:childTnLst>
                                    <p:set>
                                      <p:cBhvr>
                                        <p:cTn id="53"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54" restart="whenNotActive" fill="hold" evtFilter="cancelBubble" nodeType="interactiveSeq">
                <p:stCondLst>
                  <p:cond evt="onClick" delay="0">
                    <p:tgtEl>
                      <p:spTgt spid="88"/>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88"/>
                                        </p:tgtEl>
                                        <p:attrNameLst>
                                          <p:attrName>ppt_x</p:attrName>
                                        </p:attrNameLst>
                                      </p:cBhvr>
                                      <p:tavLst>
                                        <p:tav tm="0">
                                          <p:val>
                                            <p:strVal val="ppt_x"/>
                                          </p:val>
                                        </p:tav>
                                        <p:tav tm="100000">
                                          <p:val>
                                            <p:strVal val="ppt_x"/>
                                          </p:val>
                                        </p:tav>
                                      </p:tavLst>
                                    </p:anim>
                                    <p:anim calcmode="lin" valueType="num">
                                      <p:cBhvr additive="base">
                                        <p:cTn id="59" dur="500"/>
                                        <p:tgtEl>
                                          <p:spTgt spid="88"/>
                                        </p:tgtEl>
                                        <p:attrNameLst>
                                          <p:attrName>ppt_y</p:attrName>
                                        </p:attrNameLst>
                                      </p:cBhvr>
                                      <p:tavLst>
                                        <p:tav tm="0">
                                          <p:val>
                                            <p:strVal val="ppt_y"/>
                                          </p:val>
                                        </p:tav>
                                        <p:tav tm="100000">
                                          <p:val>
                                            <p:strVal val="1+ppt_h/2"/>
                                          </p:val>
                                        </p:tav>
                                      </p:tavLst>
                                    </p:anim>
                                    <p:set>
                                      <p:cBhvr>
                                        <p:cTn id="60" dur="1" fill="hold">
                                          <p:stCondLst>
                                            <p:cond delay="499"/>
                                          </p:stCondLst>
                                        </p:cTn>
                                        <p:tgtEl>
                                          <p:spTgt spid="88"/>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773" fill="hold"/>
                                        <p:tgtEl>
                                          <p:spTgt spid="124"/>
                                        </p:tgtEl>
                                      </p:cBhvr>
                                    </p:cmd>
                                  </p:childTnLst>
                                </p:cTn>
                              </p:par>
                            </p:childTnLst>
                          </p:cTn>
                        </p:par>
                      </p:childTnLst>
                    </p:cTn>
                  </p:par>
                </p:childTnLst>
              </p:cTn>
              <p:nextCondLst>
                <p:cond evt="onClick" delay="0">
                  <p:tgtEl>
                    <p:spTgt spid="88"/>
                  </p:tgtEl>
                </p:cond>
              </p:nextCondLst>
            </p:seq>
            <p:seq concurrent="1" nextAc="seek">
              <p:cTn id="63" restart="whenNotActive" fill="hold" evtFilter="cancelBubble" nodeType="interactiveSeq">
                <p:stCondLst>
                  <p:cond evt="onClick" delay="0">
                    <p:tgtEl>
                      <p:spTgt spid="8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87"/>
                                        </p:tgtEl>
                                        <p:attrNameLst>
                                          <p:attrName>ppt_x</p:attrName>
                                        </p:attrNameLst>
                                      </p:cBhvr>
                                      <p:tavLst>
                                        <p:tav tm="0">
                                          <p:val>
                                            <p:strVal val="ppt_x"/>
                                          </p:val>
                                        </p:tav>
                                        <p:tav tm="100000">
                                          <p:val>
                                            <p:strVal val="ppt_x"/>
                                          </p:val>
                                        </p:tav>
                                      </p:tavLst>
                                    </p:anim>
                                    <p:anim calcmode="lin" valueType="num">
                                      <p:cBhvr additive="base">
                                        <p:cTn id="68" dur="500"/>
                                        <p:tgtEl>
                                          <p:spTgt spid="87"/>
                                        </p:tgtEl>
                                        <p:attrNameLst>
                                          <p:attrName>ppt_y</p:attrName>
                                        </p:attrNameLst>
                                      </p:cBhvr>
                                      <p:tavLst>
                                        <p:tav tm="0">
                                          <p:val>
                                            <p:strVal val="ppt_y"/>
                                          </p:val>
                                        </p:tav>
                                        <p:tav tm="100000">
                                          <p:val>
                                            <p:strVal val="1+ppt_h/2"/>
                                          </p:val>
                                        </p:tav>
                                      </p:tavLst>
                                    </p:anim>
                                    <p:set>
                                      <p:cBhvr>
                                        <p:cTn id="69" dur="1" fill="hold">
                                          <p:stCondLst>
                                            <p:cond delay="499"/>
                                          </p:stCondLst>
                                        </p:cTn>
                                        <p:tgtEl>
                                          <p:spTgt spid="87"/>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1773" fill="hold"/>
                                        <p:tgtEl>
                                          <p:spTgt spid="125"/>
                                        </p:tgtEl>
                                      </p:cBhvr>
                                    </p:cmd>
                                  </p:childTnLst>
                                </p:cTn>
                              </p:par>
                            </p:childTnLst>
                          </p:cTn>
                        </p:par>
                      </p:childTnLst>
                    </p:cTn>
                  </p:par>
                </p:childTnLst>
              </p:cTn>
              <p:nextCondLst>
                <p:cond evt="onClick" delay="0">
                  <p:tgtEl>
                    <p:spTgt spid="87"/>
                  </p:tgtEl>
                </p:cond>
              </p:nextCondLst>
            </p:seq>
            <p:seq concurrent="1" nextAc="seek">
              <p:cTn id="72" restart="whenNotActive" fill="hold" evtFilter="cancelBubble" nodeType="interactiveSeq">
                <p:stCondLst>
                  <p:cond evt="onClick" delay="0">
                    <p:tgtEl>
                      <p:spTgt spid="86"/>
                    </p:tgtEl>
                  </p:cond>
                </p:stCondLst>
                <p:endSync evt="end" delay="0">
                  <p:rtn val="all"/>
                </p:endSync>
                <p:childTnLst>
                  <p:par>
                    <p:cTn id="73" fill="hold">
                      <p:stCondLst>
                        <p:cond delay="0"/>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86"/>
                                        </p:tgtEl>
                                        <p:attrNameLst>
                                          <p:attrName>ppt_x</p:attrName>
                                        </p:attrNameLst>
                                      </p:cBhvr>
                                      <p:tavLst>
                                        <p:tav tm="0">
                                          <p:val>
                                            <p:strVal val="ppt_x"/>
                                          </p:val>
                                        </p:tav>
                                        <p:tav tm="100000">
                                          <p:val>
                                            <p:strVal val="ppt_x"/>
                                          </p:val>
                                        </p:tav>
                                      </p:tavLst>
                                    </p:anim>
                                    <p:anim calcmode="lin" valueType="num">
                                      <p:cBhvr additive="base">
                                        <p:cTn id="77" dur="500"/>
                                        <p:tgtEl>
                                          <p:spTgt spid="86"/>
                                        </p:tgtEl>
                                        <p:attrNameLst>
                                          <p:attrName>ppt_y</p:attrName>
                                        </p:attrNameLst>
                                      </p:cBhvr>
                                      <p:tavLst>
                                        <p:tav tm="0">
                                          <p:val>
                                            <p:strVal val="ppt_y"/>
                                          </p:val>
                                        </p:tav>
                                        <p:tav tm="100000">
                                          <p:val>
                                            <p:strVal val="1+ppt_h/2"/>
                                          </p:val>
                                        </p:tav>
                                      </p:tavLst>
                                    </p:anim>
                                    <p:set>
                                      <p:cBhvr>
                                        <p:cTn id="78" dur="1" fill="hold">
                                          <p:stCondLst>
                                            <p:cond delay="499"/>
                                          </p:stCondLst>
                                        </p:cTn>
                                        <p:tgtEl>
                                          <p:spTgt spid="86"/>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773" fill="hold"/>
                                        <p:tgtEl>
                                          <p:spTgt spid="126"/>
                                        </p:tgtEl>
                                      </p:cBhvr>
                                    </p:cmd>
                                  </p:childTnLst>
                                </p:cTn>
                              </p:par>
                            </p:childTnLst>
                          </p:cTn>
                        </p:par>
                      </p:childTnLst>
                    </p:cTn>
                  </p:par>
                </p:childTnLst>
              </p:cTn>
              <p:nextCondLst>
                <p:cond evt="onClick" delay="0">
                  <p:tgtEl>
                    <p:spTgt spid="86"/>
                  </p:tgtEl>
                </p:cond>
              </p:nextCondLst>
            </p:seq>
            <p:audio>
              <p:cMediaNode vol="53030">
                <p:cTn id="81" fill="hold" display="0">
                  <p:stCondLst>
                    <p:cond delay="indefinite"/>
                  </p:stCondLst>
                  <p:endCondLst>
                    <p:cond evt="onStopAudio" delay="0">
                      <p:tgtEl>
                        <p:sldTgt/>
                      </p:tgtEl>
                    </p:cond>
                  </p:endCondLst>
                </p:cTn>
                <p:tgtEl>
                  <p:spTgt spid="62"/>
                </p:tgtEl>
              </p:cMediaNode>
            </p:audio>
            <p:audio>
              <p:cMediaNode vol="53030">
                <p:cTn id="82" fill="hold" display="0">
                  <p:stCondLst>
                    <p:cond delay="indefinite"/>
                  </p:stCondLst>
                  <p:endCondLst>
                    <p:cond evt="onStopAudio" delay="0">
                      <p:tgtEl>
                        <p:sldTgt/>
                      </p:tgtEl>
                    </p:cond>
                  </p:endCondLst>
                </p:cTn>
                <p:tgtEl>
                  <p:spTgt spid="123"/>
                </p:tgtEl>
              </p:cMediaNode>
            </p:audio>
            <p:audio>
              <p:cMediaNode vol="53030">
                <p:cTn id="83" fill="hold" display="0">
                  <p:stCondLst>
                    <p:cond delay="indefinite"/>
                  </p:stCondLst>
                  <p:endCondLst>
                    <p:cond evt="onStopAudio" delay="0">
                      <p:tgtEl>
                        <p:sldTgt/>
                      </p:tgtEl>
                    </p:cond>
                  </p:endCondLst>
                </p:cTn>
                <p:tgtEl>
                  <p:spTgt spid="124"/>
                </p:tgtEl>
              </p:cMediaNode>
            </p:audio>
            <p:audio>
              <p:cMediaNode vol="53030">
                <p:cTn id="84" fill="hold" display="0">
                  <p:stCondLst>
                    <p:cond delay="indefinite"/>
                  </p:stCondLst>
                  <p:endCondLst>
                    <p:cond evt="onStopAudio" delay="0">
                      <p:tgtEl>
                        <p:sldTgt/>
                      </p:tgtEl>
                    </p:cond>
                  </p:endCondLst>
                </p:cTn>
                <p:tgtEl>
                  <p:spTgt spid="125"/>
                </p:tgtEl>
              </p:cMediaNode>
            </p:audio>
            <p:audio>
              <p:cMediaNode vol="53030">
                <p:cTn id="85" fill="hold" display="0">
                  <p:stCondLst>
                    <p:cond delay="indefinite"/>
                  </p:stCondLst>
                  <p:endCondLst>
                    <p:cond evt="onStopAudio" delay="0">
                      <p:tgtEl>
                        <p:sldTgt/>
                      </p:tgtEl>
                    </p:cond>
                  </p:endCondLst>
                </p:cTn>
                <p:tgtEl>
                  <p:spTgt spid="126"/>
                </p:tgtEl>
              </p:cMediaNode>
            </p:audio>
          </p:childTnLst>
        </p:cTn>
      </p:par>
    </p:tnLst>
    <p:bldLst>
      <p:bldP spid="85" grpId="0"/>
      <p:bldP spid="86" grpId="0" animBg="1"/>
      <p:bldP spid="86" grpId="1" animBg="1"/>
      <p:bldP spid="87" grpId="0" animBg="1"/>
      <p:bldP spid="87" grpId="1" animBg="1"/>
      <p:bldP spid="88" grpId="0" animBg="1"/>
      <p:bldP spid="88" grpId="1" animBg="1"/>
      <p:bldP spid="89" grpId="0" animBg="1"/>
      <p:bldP spid="89" grpId="1" animBg="1"/>
      <p:bldP spid="120" grpId="0" animBg="1"/>
      <p:bldP spid="1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176"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3194956" y="-3622121"/>
            <a:ext cx="9868466"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4051" y="17201"/>
            <a:ext cx="7029215" cy="7029215"/>
          </a:xfrm>
          <a:prstGeom prst="rect">
            <a:avLst/>
          </a:prstGeom>
        </p:spPr>
      </p:pic>
      <p:pic>
        <p:nvPicPr>
          <p:cNvPr id="178" name="Picture 1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1103" y="437186"/>
            <a:ext cx="4286250" cy="4286250"/>
          </a:xfrm>
          <a:prstGeom prst="rect">
            <a:avLst/>
          </a:prstGeom>
        </p:spPr>
      </p:pic>
      <p:pic>
        <p:nvPicPr>
          <p:cNvPr id="179" name="Picture 17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589" y="6029441"/>
            <a:ext cx="1257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65220" y="163493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8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7364" y="163493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2065" y="2343149"/>
            <a:ext cx="4286250" cy="4286250"/>
          </a:xfrm>
          <a:prstGeom prst="rect">
            <a:avLst/>
          </a:prstGeom>
        </p:spPr>
      </p:pic>
      <p:pic>
        <p:nvPicPr>
          <p:cNvPr id="183" name="Picture 18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99201" y="5723775"/>
            <a:ext cx="1957388" cy="1067666"/>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81836" y="5893929"/>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93505" y="5096637"/>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8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03186" y="496326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8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14822" y="4915259"/>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60865" y="1706038"/>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963887" y="1074403"/>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03124" y="108559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26" y="143938"/>
            <a:ext cx="4286250" cy="4286250"/>
          </a:xfrm>
          <a:prstGeom prst="rect">
            <a:avLst/>
          </a:prstGeom>
        </p:spPr>
      </p:pic>
      <p:pic>
        <p:nvPicPr>
          <p:cNvPr id="192" name="Picture 19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4545" y="-1813796"/>
            <a:ext cx="9447400" cy="4657725"/>
          </a:xfrm>
          <a:prstGeom prst="rect">
            <a:avLst/>
          </a:prstGeom>
        </p:spPr>
      </p:pic>
      <p:pic>
        <p:nvPicPr>
          <p:cNvPr id="19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807398" y="5893929"/>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9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23829" y="5082692"/>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02560" y="5826277"/>
            <a:ext cx="1004814" cy="80312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4421" y="-113492"/>
            <a:ext cx="7786725" cy="3803002"/>
          </a:xfrm>
          <a:prstGeom prst="rect">
            <a:avLst/>
          </a:prstGeom>
          <a:noFill/>
          <a:extLst>
            <a:ext uri="{909E8E84-426E-40DD-AFC4-6F175D3DCCD1}">
              <a14:hiddenFill xmlns:a14="http://schemas.microsoft.com/office/drawing/2010/main">
                <a:solidFill>
                  <a:srgbClr val="FFFFFF"/>
                </a:solidFill>
              </a14:hiddenFill>
            </a:ext>
          </a:extLst>
        </p:spPr>
      </p:pic>
      <p:sp>
        <p:nvSpPr>
          <p:cNvPr id="197" name="TextBox 196"/>
          <p:cNvSpPr txBox="1"/>
          <p:nvPr/>
        </p:nvSpPr>
        <p:spPr>
          <a:xfrm>
            <a:off x="1983640" y="685800"/>
            <a:ext cx="4823757" cy="1754326"/>
          </a:xfrm>
          <a:prstGeom prst="rect">
            <a:avLst/>
          </a:prstGeom>
          <a:noFill/>
        </p:spPr>
        <p:txBody>
          <a:bodyPr wrap="square" rtlCol="0">
            <a:spAutoFit/>
          </a:bodyPr>
          <a:lstStyle/>
          <a:p>
            <a:pPr algn="ctr" defTabSz="914400"/>
            <a:r>
              <a:rPr lang="en-US" sz="3600">
                <a:solidFill>
                  <a:schemeClr val="bg1"/>
                </a:solidFill>
                <a:latin typeface="Times New Roman" panose="02020603050405020304" pitchFamily="18" charset="0"/>
                <a:ea typeface="Times New Roman" panose="02020603050405020304" pitchFamily="18" charset="0"/>
              </a:rPr>
              <a:t>Viết tập hợp A các số tự nhiên lớn hơn 5 và nhỏ hơn 10.</a:t>
            </a:r>
            <a:endParaRPr lang="en-US" sz="3600" dirty="0">
              <a:solidFill>
                <a:schemeClr val="bg1"/>
              </a:solidFill>
              <a:latin typeface="Calibri"/>
            </a:endParaRPr>
          </a:p>
        </p:txBody>
      </p:sp>
      <p:sp>
        <p:nvSpPr>
          <p:cNvPr id="198" name="Rounded Rectangle 197"/>
          <p:cNvSpPr/>
          <p:nvPr/>
        </p:nvSpPr>
        <p:spPr>
          <a:xfrm>
            <a:off x="251013" y="3506511"/>
            <a:ext cx="3279879" cy="60829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rgbClr val="000000"/>
                </a:solidFill>
                <a:latin typeface="Times New Roman" panose="02020603050405020304" pitchFamily="18" charset="0"/>
                <a:ea typeface="Times New Roman" panose="02020603050405020304" pitchFamily="18" charset="0"/>
              </a:rPr>
              <a:t>a/ A </a:t>
            </a:r>
            <a:r>
              <a:rPr lang="en-US" sz="2800">
                <a:solidFill>
                  <a:srgbClr val="000000"/>
                </a:solidFill>
                <a:latin typeface="Times New Roman" panose="02020603050405020304" pitchFamily="18" charset="0"/>
                <a:ea typeface="Times New Roman" panose="02020603050405020304" pitchFamily="18" charset="0"/>
              </a:rPr>
              <a:t>= {5; 6; 7; 8; 9}</a:t>
            </a:r>
            <a:endParaRPr lang="en-US" sz="2800" dirty="0">
              <a:solidFill>
                <a:prstClr val="black"/>
              </a:solidFill>
            </a:endParaRPr>
          </a:p>
        </p:txBody>
      </p:sp>
      <p:sp>
        <p:nvSpPr>
          <p:cNvPr id="199" name="Rounded Rectangle 198"/>
          <p:cNvSpPr/>
          <p:nvPr/>
        </p:nvSpPr>
        <p:spPr>
          <a:xfrm>
            <a:off x="1150144" y="4575061"/>
            <a:ext cx="3485138" cy="58299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rgbClr val="000000"/>
                </a:solidFill>
                <a:latin typeface="Times New Roman" panose="02020603050405020304" pitchFamily="18" charset="0"/>
                <a:ea typeface="Times New Roman" panose="02020603050405020304" pitchFamily="18" charset="0"/>
              </a:rPr>
              <a:t>b/ A </a:t>
            </a:r>
            <a:r>
              <a:rPr lang="en-US" sz="2800">
                <a:solidFill>
                  <a:srgbClr val="000000"/>
                </a:solidFill>
                <a:latin typeface="Times New Roman" panose="02020603050405020304" pitchFamily="18" charset="0"/>
                <a:ea typeface="Times New Roman" panose="02020603050405020304" pitchFamily="18" charset="0"/>
              </a:rPr>
              <a:t>= {6; 7; 8; 9; 10}</a:t>
            </a:r>
            <a:endParaRPr lang="en-US" sz="2800" dirty="0">
              <a:solidFill>
                <a:prstClr val="black"/>
              </a:solidFill>
            </a:endParaRPr>
          </a:p>
        </p:txBody>
      </p:sp>
      <p:sp>
        <p:nvSpPr>
          <p:cNvPr id="200" name="Rounded Rectangle 199"/>
          <p:cNvSpPr/>
          <p:nvPr/>
        </p:nvSpPr>
        <p:spPr>
          <a:xfrm>
            <a:off x="6486726" y="3531480"/>
            <a:ext cx="2520647" cy="58332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rgbClr val="000000"/>
                </a:solidFill>
                <a:latin typeface="Times New Roman" panose="02020603050405020304" pitchFamily="18" charset="0"/>
                <a:ea typeface="Times New Roman" panose="02020603050405020304" pitchFamily="18" charset="0"/>
              </a:rPr>
              <a:t>d/ A </a:t>
            </a:r>
            <a:r>
              <a:rPr lang="en-US" sz="2800">
                <a:solidFill>
                  <a:srgbClr val="000000"/>
                </a:solidFill>
                <a:latin typeface="Times New Roman" panose="02020603050405020304" pitchFamily="18" charset="0"/>
                <a:ea typeface="Times New Roman" panose="02020603050405020304" pitchFamily="18" charset="0"/>
              </a:rPr>
              <a:t>= {6; 7; 8</a:t>
            </a:r>
            <a:r>
              <a:rPr lang="en-US" sz="2800" smtClean="0">
                <a:solidFill>
                  <a:srgbClr val="00000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201" name="Rounded Rectangle 200"/>
          <p:cNvSpPr/>
          <p:nvPr/>
        </p:nvSpPr>
        <p:spPr>
          <a:xfrm>
            <a:off x="5140015" y="4681496"/>
            <a:ext cx="3037880" cy="57630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smtClean="0">
                <a:solidFill>
                  <a:schemeClr val="tx1"/>
                </a:solidFill>
                <a:latin typeface="Times New Roman" panose="02020603050405020304" pitchFamily="18" charset="0"/>
                <a:ea typeface="Calibri" panose="020F0502020204030204" pitchFamily="34" charset="0"/>
              </a:rPr>
              <a:t>c/ A </a:t>
            </a:r>
            <a:r>
              <a:rPr lang="en-US" sz="2800">
                <a:solidFill>
                  <a:schemeClr val="tx1"/>
                </a:solidFill>
                <a:latin typeface="Times New Roman" panose="02020603050405020304" pitchFamily="18" charset="0"/>
                <a:ea typeface="Calibri" panose="020F0502020204030204" pitchFamily="34" charset="0"/>
              </a:rPr>
              <a:t>= {6; 7; 8; 9</a:t>
            </a:r>
            <a:r>
              <a:rPr lang="en-US" sz="2800" smtClean="0">
                <a:solidFill>
                  <a:schemeClr val="tx1"/>
                </a:solidFill>
                <a:latin typeface="Times New Roman" panose="02020603050405020304" pitchFamily="18" charset="0"/>
                <a:ea typeface="Calibri" panose="020F0502020204030204" pitchFamily="34" charset="0"/>
              </a:rPr>
              <a:t>}</a:t>
            </a:r>
            <a:r>
              <a:rPr lang="en-US" sz="2800">
                <a:solidFill>
                  <a:schemeClr val="tx1"/>
                </a:solidFill>
                <a:latin typeface="Times New Roman" panose="02020603050405020304" pitchFamily="18" charset="0"/>
                <a:ea typeface="Calibri" panose="020F0502020204030204" pitchFamily="34" charset="0"/>
              </a:rPr>
              <a:t> </a:t>
            </a:r>
            <a:endParaRPr lang="en-US" sz="2800" dirty="0">
              <a:solidFill>
                <a:schemeClr val="tx1"/>
              </a:solidFill>
              <a:latin typeface="Times New Roman" panose="02020603050405020304" pitchFamily="18" charset="0"/>
              <a:ea typeface="Calibri" panose="020F0502020204030204" pitchFamily="34" charset="0"/>
            </a:endParaRPr>
          </a:p>
        </p:txBody>
      </p:sp>
      <p:pic>
        <p:nvPicPr>
          <p:cNvPr id="20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93908" y="527158"/>
            <a:ext cx="58982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times up"/>
          <p:cNvGrpSpPr/>
          <p:nvPr/>
        </p:nvGrpSpPr>
        <p:grpSpPr>
          <a:xfrm>
            <a:off x="8396070" y="107966"/>
            <a:ext cx="567813" cy="375064"/>
            <a:chOff x="2989747" y="438150"/>
            <a:chExt cx="1572029" cy="683752"/>
          </a:xfrm>
        </p:grpSpPr>
        <p:sp>
          <p:nvSpPr>
            <p:cNvPr id="204" name="Rounded Rectangle 20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05" name="Rounded Rectangle 20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06"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49649" y="695095"/>
            <a:ext cx="479235"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07" name="Group 206">
            <a:extLst>
              <a:ext uri="{FF2B5EF4-FFF2-40B4-BE49-F238E27FC236}">
                <a16:creationId xmlns:a16="http://schemas.microsoft.com/office/drawing/2014/main" id="{A3772A17-BB74-4A75-BA55-D622FE4D0639}"/>
              </a:ext>
            </a:extLst>
          </p:cNvPr>
          <p:cNvGrpSpPr/>
          <p:nvPr/>
        </p:nvGrpSpPr>
        <p:grpSpPr>
          <a:xfrm>
            <a:off x="8654972" y="683466"/>
            <a:ext cx="67683" cy="76328"/>
            <a:chOff x="2455863" y="2411803"/>
            <a:chExt cx="566738" cy="566738"/>
          </a:xfrm>
        </p:grpSpPr>
        <p:sp>
          <p:nvSpPr>
            <p:cNvPr id="2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13" name="Group 212">
            <a:extLst>
              <a:ext uri="{FF2B5EF4-FFF2-40B4-BE49-F238E27FC236}">
                <a16:creationId xmlns:a16="http://schemas.microsoft.com/office/drawing/2014/main" id="{A3772A17-BB74-4A75-BA55-D622FE4D0639}"/>
              </a:ext>
            </a:extLst>
          </p:cNvPr>
          <p:cNvGrpSpPr/>
          <p:nvPr/>
        </p:nvGrpSpPr>
        <p:grpSpPr>
          <a:xfrm>
            <a:off x="8655982" y="1235765"/>
            <a:ext cx="67683" cy="76328"/>
            <a:chOff x="2455863" y="2411803"/>
            <a:chExt cx="566738" cy="566738"/>
          </a:xfrm>
        </p:grpSpPr>
        <p:sp>
          <p:nvSpPr>
            <p:cNvPr id="2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19" name="Group 218">
            <a:extLst>
              <a:ext uri="{FF2B5EF4-FFF2-40B4-BE49-F238E27FC236}">
                <a16:creationId xmlns:a16="http://schemas.microsoft.com/office/drawing/2014/main" id="{A3772A17-BB74-4A75-BA55-D622FE4D0639}"/>
              </a:ext>
            </a:extLst>
          </p:cNvPr>
          <p:cNvGrpSpPr/>
          <p:nvPr/>
        </p:nvGrpSpPr>
        <p:grpSpPr>
          <a:xfrm>
            <a:off x="8878758" y="976485"/>
            <a:ext cx="67683" cy="76328"/>
            <a:chOff x="2455863" y="2411803"/>
            <a:chExt cx="566738" cy="566738"/>
          </a:xfrm>
        </p:grpSpPr>
        <p:sp>
          <p:nvSpPr>
            <p:cNvPr id="2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25" name="Group 224">
            <a:extLst>
              <a:ext uri="{FF2B5EF4-FFF2-40B4-BE49-F238E27FC236}">
                <a16:creationId xmlns:a16="http://schemas.microsoft.com/office/drawing/2014/main" id="{A3772A17-BB74-4A75-BA55-D622FE4D0639}"/>
              </a:ext>
            </a:extLst>
          </p:cNvPr>
          <p:cNvGrpSpPr/>
          <p:nvPr/>
        </p:nvGrpSpPr>
        <p:grpSpPr>
          <a:xfrm>
            <a:off x="8451458" y="1001423"/>
            <a:ext cx="67683" cy="76328"/>
            <a:chOff x="2455863" y="2411803"/>
            <a:chExt cx="566738" cy="566738"/>
          </a:xfrm>
        </p:grpSpPr>
        <p:sp>
          <p:nvSpPr>
            <p:cNvPr id="2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31" name="Oval 107"/>
          <p:cNvSpPr>
            <a:spLocks noChangeArrowheads="1"/>
          </p:cNvSpPr>
          <p:nvPr/>
        </p:nvSpPr>
        <p:spPr bwMode="auto">
          <a:xfrm>
            <a:off x="8663400" y="973607"/>
            <a:ext cx="50846"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Explosion 2 231"/>
          <p:cNvSpPr/>
          <p:nvPr/>
        </p:nvSpPr>
        <p:spPr>
          <a:xfrm>
            <a:off x="7420151" y="1349918"/>
            <a:ext cx="177165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233" name="Picture 232"/>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4295316" y="-6903146"/>
            <a:ext cx="1933483" cy="6858000"/>
          </a:xfrm>
          <a:prstGeom prst="rect">
            <a:avLst/>
          </a:prstGeom>
        </p:spPr>
      </p:pic>
      <p:pic>
        <p:nvPicPr>
          <p:cNvPr id="1026" name="Picture 2" descr="Káº¿t quáº£ hÃ¬nh áº£nh cho cute baby tiger cartoons"/>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512" l="0" r="100000">
                        <a14:foregroundMark x1="6250" y1="7805" x2="55375" y2="59268"/>
                        <a14:foregroundMark x1="11500" y1="19878" x2="23875" y2="55610"/>
                        <a14:foregroundMark x1="44125" y1="15854" x2="48250" y2="43293"/>
                        <a14:foregroundMark x1="7750" y1="26098" x2="11875" y2="44024"/>
                        <a14:foregroundMark x1="76750" y1="27927" x2="63250" y2="39268"/>
                        <a14:foregroundMark x1="16000" y1="91829" x2="46750" y2="94390"/>
                        <a14:foregroundMark x1="54625" y1="94024" x2="70375" y2="90366"/>
                        <a14:foregroundMark x1="21785" y1="18205" x2="38583" y2="66410"/>
                        <a14:foregroundMark x1="56955" y1="25641" x2="39370" y2="58205"/>
                        <a14:foregroundMark x1="62205" y1="34615" x2="51181" y2="49231"/>
                        <a14:foregroundMark x1="40420" y1="23077" x2="34383" y2="50000"/>
                        <a14:foregroundMark x1="7349" y1="42308" x2="36745" y2="60256"/>
                        <a14:foregroundMark x1="45932" y1="90769" x2="19423" y2="88974"/>
                        <a14:foregroundMark x1="20997" y1="86923" x2="15223" y2="89231"/>
                        <a14:foregroundMark x1="64304" y1="84103" x2="56168" y2="92564"/>
                        <a14:foregroundMark x1="17060" y1="30000" x2="36745" y2="54615"/>
                        <a14:foregroundMark x1="5512" y1="35385" x2="23360" y2="56923"/>
                        <a14:foregroundMark x1="49344" y1="18462" x2="40682" y2="47949"/>
                        <a14:foregroundMark x1="54593" y1="23077" x2="42257" y2="38974"/>
                        <a14:foregroundMark x1="53806" y1="20769" x2="38845" y2="37179"/>
                        <a14:foregroundMark x1="14173" y1="24872" x2="27822" y2="35641"/>
                        <a14:foregroundMark x1="7087" y1="31026" x2="6037" y2="41795"/>
                      </a14:backgroundRemoval>
                    </a14:imgEffect>
                  </a14:imgLayer>
                </a14:imgProps>
              </a:ext>
              <a:ext uri="{28A0092B-C50C-407E-A947-70E740481C1C}">
                <a14:useLocalDpi xmlns:a14="http://schemas.microsoft.com/office/drawing/2010/main" val="0"/>
              </a:ext>
            </a:extLst>
          </a:blip>
          <a:srcRect/>
          <a:stretch>
            <a:fillRect/>
          </a:stretch>
        </p:blipFill>
        <p:spPr bwMode="auto">
          <a:xfrm>
            <a:off x="4849503" y="5478851"/>
            <a:ext cx="1088110" cy="1487084"/>
          </a:xfrm>
          <a:prstGeom prst="rect">
            <a:avLst/>
          </a:prstGeom>
          <a:noFill/>
          <a:extLst>
            <a:ext uri="{909E8E84-426E-40DD-AFC4-6F175D3DCCD1}">
              <a14:hiddenFill xmlns:a14="http://schemas.microsoft.com/office/drawing/2010/main">
                <a:solidFill>
                  <a:srgbClr val="FFFFFF"/>
                </a:solidFill>
              </a14:hiddenFill>
            </a:ext>
          </a:extLst>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7963" y="2019066"/>
            <a:ext cx="457200" cy="609600"/>
          </a:xfrm>
          <a:prstGeom prst="rect">
            <a:avLst/>
          </a:prstGeom>
        </p:spPr>
      </p:pic>
      <p:pic>
        <p:nvPicPr>
          <p:cNvPr id="6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9857963" y="3222669"/>
            <a:ext cx="457200" cy="609600"/>
          </a:xfrm>
          <a:prstGeom prst="rect">
            <a:avLst/>
          </a:prstGeom>
        </p:spPr>
      </p:pic>
      <p:pic>
        <p:nvPicPr>
          <p:cNvPr id="6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0955" y="4345015"/>
            <a:ext cx="457200" cy="609600"/>
          </a:xfrm>
          <a:prstGeom prst="rect">
            <a:avLst/>
          </a:prstGeom>
        </p:spPr>
      </p:pic>
      <p:pic>
        <p:nvPicPr>
          <p:cNvPr id="6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84327" y="5130610"/>
            <a:ext cx="457200" cy="609600"/>
          </a:xfrm>
          <a:prstGeom prst="rect">
            <a:avLst/>
          </a:prstGeom>
        </p:spPr>
      </p:pic>
      <p:pic>
        <p:nvPicPr>
          <p:cNvPr id="66"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68466" y="6095442"/>
            <a:ext cx="457200" cy="609600"/>
          </a:xfrm>
          <a:prstGeom prst="rect">
            <a:avLst/>
          </a:prstGeom>
        </p:spPr>
      </p:pic>
    </p:spTree>
    <p:extLst>
      <p:ext uri="{BB962C8B-B14F-4D97-AF65-F5344CB8AC3E}">
        <p14:creationId xmlns:p14="http://schemas.microsoft.com/office/powerpoint/2010/main" val="26925046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1"/>
                    </p:tgtEl>
                  </p:cond>
                </p:stCondLst>
                <p:endSync evt="end" delay="0">
                  <p:rtn val="all"/>
                </p:endSync>
                <p:childTnLst>
                  <p:par>
                    <p:cTn id="24" fill="hold">
                      <p:stCondLst>
                        <p:cond delay="0"/>
                      </p:stCondLst>
                      <p:childTnLst>
                        <p:par>
                          <p:cTn id="25" fill="hold">
                            <p:stCondLst>
                              <p:cond delay="0"/>
                            </p:stCondLst>
                            <p:childTnLst>
                              <p:par>
                                <p:cTn id="26" presetID="21" presetClass="emph" presetSubtype="0" repeatCount="indefinite" fill="hold" grpId="1" nodeType="withEffect">
                                  <p:stCondLst>
                                    <p:cond delay="0"/>
                                  </p:stCondLst>
                                  <p:childTnLst>
                                    <p:animClr clrSpc="hsl" dir="cw">
                                      <p:cBhvr override="childStyle">
                                        <p:cTn id="27" dur="500" fill="hold"/>
                                        <p:tgtEl>
                                          <p:spTgt spid="201"/>
                                        </p:tgtEl>
                                        <p:attrNameLst>
                                          <p:attrName>style.color</p:attrName>
                                        </p:attrNameLst>
                                      </p:cBhvr>
                                      <p:by>
                                        <p:hsl h="7200000" s="0" l="0"/>
                                      </p:by>
                                    </p:animClr>
                                    <p:animClr clrSpc="hsl" dir="cw">
                                      <p:cBhvr>
                                        <p:cTn id="28" dur="500" fill="hold"/>
                                        <p:tgtEl>
                                          <p:spTgt spid="201"/>
                                        </p:tgtEl>
                                        <p:attrNameLst>
                                          <p:attrName>fillcolor</p:attrName>
                                        </p:attrNameLst>
                                      </p:cBhvr>
                                      <p:by>
                                        <p:hsl h="7200000" s="0" l="0"/>
                                      </p:by>
                                    </p:animClr>
                                    <p:animClr clrSpc="hsl" dir="cw">
                                      <p:cBhvr>
                                        <p:cTn id="29" dur="500" fill="hold"/>
                                        <p:tgtEl>
                                          <p:spTgt spid="201"/>
                                        </p:tgtEl>
                                        <p:attrNameLst>
                                          <p:attrName>stroke.color</p:attrName>
                                        </p:attrNameLst>
                                      </p:cBhvr>
                                      <p:by>
                                        <p:hsl h="7200000" s="0" l="0"/>
                                      </p:by>
                                    </p:animClr>
                                    <p:set>
                                      <p:cBhvr>
                                        <p:cTn id="30" dur="500" fill="hold"/>
                                        <p:tgtEl>
                                          <p:spTgt spid="201"/>
                                        </p:tgtEl>
                                        <p:attrNameLst>
                                          <p:attrName>fill.type</p:attrName>
                                        </p:attrNameLst>
                                      </p:cBhvr>
                                      <p:to>
                                        <p:strVal val="solid"/>
                                      </p:to>
                                    </p:set>
                                  </p:childTnLst>
                                </p:cTn>
                              </p:par>
                              <p:par>
                                <p:cTn id="31" presetID="42" presetClass="path" presetSubtype="0" accel="50000" decel="50000" fill="hold" nodeType="withEffect">
                                  <p:stCondLst>
                                    <p:cond delay="0"/>
                                  </p:stCondLst>
                                  <p:childTnLst>
                                    <p:animMotion origin="layout" path="M -8.33333E-7 1.48148E-6 L 0.00586 0.98032 " pathEditMode="relative" rAng="0" ptsTypes="AA">
                                      <p:cBhvr>
                                        <p:cTn id="32" dur="3000" fill="hold"/>
                                        <p:tgtEl>
                                          <p:spTgt spid="233"/>
                                        </p:tgtEl>
                                        <p:attrNameLst>
                                          <p:attrName>ppt_x</p:attrName>
                                          <p:attrName>ppt_y</p:attrName>
                                        </p:attrNameLst>
                                      </p:cBhvr>
                                      <p:rCtr x="286" y="49028"/>
                                    </p:animMotion>
                                  </p:childTnLst>
                                </p:cTn>
                              </p:par>
                            </p:childTnLst>
                          </p:cTn>
                        </p:par>
                        <p:par>
                          <p:cTn id="33" fill="hold">
                            <p:stCondLst>
                              <p:cond delay="3000"/>
                            </p:stCondLst>
                            <p:childTnLst>
                              <p:par>
                                <p:cTn id="34" presetID="64" presetClass="path" presetSubtype="0" accel="50000" decel="50000" fill="hold" nodeType="afterEffect">
                                  <p:stCondLst>
                                    <p:cond delay="0"/>
                                  </p:stCondLst>
                                  <p:childTnLst>
                                    <p:animMotion origin="layout" path="M 0.00586 0.98032 L -8.33333E-7 -0.25 " pathEditMode="relative" rAng="0" ptsTypes="AA">
                                      <p:cBhvr>
                                        <p:cTn id="35" dur="3000" fill="hold"/>
                                        <p:tgtEl>
                                          <p:spTgt spid="233"/>
                                        </p:tgtEl>
                                        <p:attrNameLst>
                                          <p:attrName>ppt_x</p:attrName>
                                          <p:attrName>ppt_y</p:attrName>
                                        </p:attrNameLst>
                                      </p:cBhvr>
                                      <p:rCtr x="-299" y="-61505"/>
                                    </p:animMotion>
                                  </p:childTnLst>
                                </p:cTn>
                              </p:par>
                              <p:par>
                                <p:cTn id="36" presetID="64" presetClass="path" presetSubtype="0" accel="50000" decel="50000" fill="hold" nodeType="withEffect">
                                  <p:stCondLst>
                                    <p:cond delay="0"/>
                                  </p:stCondLst>
                                  <p:childTnLst>
                                    <p:animMotion origin="layout" path="M -3.75E-6 4.07407E-6 L -0.01966 -1.41459 " pathEditMode="relative" rAng="0" ptsTypes="AA">
                                      <p:cBhvr>
                                        <p:cTn id="37" dur="3000" fill="hold"/>
                                        <p:tgtEl>
                                          <p:spTgt spid="1026"/>
                                        </p:tgtEl>
                                        <p:attrNameLst>
                                          <p:attrName>ppt_x</p:attrName>
                                          <p:attrName>ppt_y</p:attrName>
                                        </p:attrNameLst>
                                      </p:cBhvr>
                                      <p:rCtr x="-990" y="-70741"/>
                                    </p:animMotion>
                                  </p:childTnLst>
                                </p:cTn>
                              </p:par>
                              <p:par>
                                <p:cTn id="38" presetID="1" presetClass="mediacall" presetSubtype="0" fill="hold" nodeType="withEffect">
                                  <p:stCondLst>
                                    <p:cond delay="0"/>
                                  </p:stCondLst>
                                  <p:childTnLst>
                                    <p:cmd type="call" cmd="playFrom(0.0)">
                                      <p:cBhvr>
                                        <p:cTn id="39" dur="5042" fill="hold"/>
                                        <p:tgtEl>
                                          <p:spTgt spid="63"/>
                                        </p:tgtEl>
                                      </p:cBhvr>
                                    </p:cmd>
                                  </p:childTnLst>
                                </p:cTn>
                              </p:par>
                            </p:childTnLst>
                          </p:cTn>
                        </p:par>
                      </p:childTnLst>
                    </p:cTn>
                  </p:par>
                </p:childTnLst>
              </p:cTn>
              <p:nextCondLst>
                <p:cond evt="onClick" delay="0">
                  <p:tgtEl>
                    <p:spTgt spid="201"/>
                  </p:tgtEl>
                </p:cond>
              </p:nextCondLst>
            </p:seq>
            <p:seq concurrent="1" nextAc="seek">
              <p:cTn id="40" restart="whenNotActive" fill="hold" evtFilter="cancelBubble" nodeType="interactiveSeq">
                <p:stCondLst>
                  <p:cond evt="onClick" delay="0">
                    <p:tgtEl>
                      <p:spTgt spid="203"/>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nodeType="clickEffect">
                                  <p:stCondLst>
                                    <p:cond delay="0"/>
                                  </p:stCondLst>
                                  <p:childTnLst>
                                    <p:animRot by="21600000">
                                      <p:cBhvr>
                                        <p:cTn id="44" dur="10000" fill="hold"/>
                                        <p:tgtEl>
                                          <p:spTgt spid="206"/>
                                        </p:tgtEl>
                                        <p:attrNameLst>
                                          <p:attrName>r</p:attrName>
                                        </p:attrNameLst>
                                      </p:cBhvr>
                                    </p:animRot>
                                  </p:child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0"/>
                                          </p:stCondLst>
                                        </p:cTn>
                                        <p:tgtEl>
                                          <p:spTgt spid="232"/>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1773" fill="hold"/>
                                        <p:tgtEl>
                                          <p:spTgt spid="62"/>
                                        </p:tgtEl>
                                      </p:cBhvr>
                                    </p:cmd>
                                  </p:childTnLst>
                                </p:cTn>
                              </p:par>
                              <p:par>
                                <p:cTn id="50" presetID="1" presetClass="exit" presetSubtype="0" fill="hold" grpId="1" nodeType="withEffect">
                                  <p:stCondLst>
                                    <p:cond delay="2000"/>
                                  </p:stCondLst>
                                  <p:childTnLst>
                                    <p:set>
                                      <p:cBhvr>
                                        <p:cTn id="51" dur="1" fill="hold">
                                          <p:stCondLst>
                                            <p:cond delay="0"/>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52" restart="whenNotActive" fill="hold" evtFilter="cancelBubble" nodeType="interactiveSeq">
                <p:stCondLst>
                  <p:cond evt="onClick" delay="0">
                    <p:tgtEl>
                      <p:spTgt spid="200"/>
                    </p:tgtEl>
                  </p:cond>
                </p:stCondLst>
                <p:endSync evt="end" delay="0">
                  <p:rtn val="all"/>
                </p:endSync>
                <p:childTnLst>
                  <p:par>
                    <p:cTn id="53" fill="hold">
                      <p:stCondLst>
                        <p:cond delay="0"/>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200"/>
                                        </p:tgtEl>
                                        <p:attrNameLst>
                                          <p:attrName>ppt_x</p:attrName>
                                        </p:attrNameLst>
                                      </p:cBhvr>
                                      <p:tavLst>
                                        <p:tav tm="0">
                                          <p:val>
                                            <p:strVal val="ppt_x"/>
                                          </p:val>
                                        </p:tav>
                                        <p:tav tm="100000">
                                          <p:val>
                                            <p:strVal val="ppt_x"/>
                                          </p:val>
                                        </p:tav>
                                      </p:tavLst>
                                    </p:anim>
                                    <p:anim calcmode="lin" valueType="num">
                                      <p:cBhvr additive="base">
                                        <p:cTn id="57" dur="500"/>
                                        <p:tgtEl>
                                          <p:spTgt spid="200"/>
                                        </p:tgtEl>
                                        <p:attrNameLst>
                                          <p:attrName>ppt_y</p:attrName>
                                        </p:attrNameLst>
                                      </p:cBhvr>
                                      <p:tavLst>
                                        <p:tav tm="0">
                                          <p:val>
                                            <p:strVal val="ppt_y"/>
                                          </p:val>
                                        </p:tav>
                                        <p:tav tm="100000">
                                          <p:val>
                                            <p:strVal val="1+ppt_h/2"/>
                                          </p:val>
                                        </p:tav>
                                      </p:tavLst>
                                    </p:anim>
                                    <p:set>
                                      <p:cBhvr>
                                        <p:cTn id="58" dur="1" fill="hold">
                                          <p:stCondLst>
                                            <p:cond delay="499"/>
                                          </p:stCondLst>
                                        </p:cTn>
                                        <p:tgtEl>
                                          <p:spTgt spid="200"/>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1773" fill="hold"/>
                                        <p:tgtEl>
                                          <p:spTgt spid="66"/>
                                        </p:tgtEl>
                                      </p:cBhvr>
                                    </p:cmd>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199"/>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grpId="1" nodeType="clickEffect">
                                  <p:stCondLst>
                                    <p:cond delay="0"/>
                                  </p:stCondLst>
                                  <p:childTnLst>
                                    <p:anim calcmode="lin" valueType="num">
                                      <p:cBhvr additive="base">
                                        <p:cTn id="65" dur="500"/>
                                        <p:tgtEl>
                                          <p:spTgt spid="199"/>
                                        </p:tgtEl>
                                        <p:attrNameLst>
                                          <p:attrName>ppt_x</p:attrName>
                                        </p:attrNameLst>
                                      </p:cBhvr>
                                      <p:tavLst>
                                        <p:tav tm="0">
                                          <p:val>
                                            <p:strVal val="ppt_x"/>
                                          </p:val>
                                        </p:tav>
                                        <p:tav tm="100000">
                                          <p:val>
                                            <p:strVal val="ppt_x"/>
                                          </p:val>
                                        </p:tav>
                                      </p:tavLst>
                                    </p:anim>
                                    <p:anim calcmode="lin" valueType="num">
                                      <p:cBhvr additive="base">
                                        <p:cTn id="66" dur="500"/>
                                        <p:tgtEl>
                                          <p:spTgt spid="199"/>
                                        </p:tgtEl>
                                        <p:attrNameLst>
                                          <p:attrName>ppt_y</p:attrName>
                                        </p:attrNameLst>
                                      </p:cBhvr>
                                      <p:tavLst>
                                        <p:tav tm="0">
                                          <p:val>
                                            <p:strVal val="ppt_y"/>
                                          </p:val>
                                        </p:tav>
                                        <p:tav tm="100000">
                                          <p:val>
                                            <p:strVal val="1+ppt_h/2"/>
                                          </p:val>
                                        </p:tav>
                                      </p:tavLst>
                                    </p:anim>
                                    <p:set>
                                      <p:cBhvr>
                                        <p:cTn id="67" dur="1" fill="hold">
                                          <p:stCondLst>
                                            <p:cond delay="499"/>
                                          </p:stCondLst>
                                        </p:cTn>
                                        <p:tgtEl>
                                          <p:spTgt spid="19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773" fill="hold"/>
                                        <p:tgtEl>
                                          <p:spTgt spid="65"/>
                                        </p:tgtEl>
                                      </p:cBhvr>
                                    </p:cmd>
                                  </p:childTnLst>
                                </p:cTn>
                              </p:par>
                            </p:childTnLst>
                          </p:cTn>
                        </p:par>
                      </p:childTnLst>
                    </p:cTn>
                  </p:par>
                </p:childTnLst>
              </p:cTn>
              <p:nextCondLst>
                <p:cond evt="onClick" delay="0">
                  <p:tgtEl>
                    <p:spTgt spid="199"/>
                  </p:tgtEl>
                </p:cond>
              </p:nextCondLst>
            </p:seq>
            <p:seq concurrent="1" nextAc="seek">
              <p:cTn id="70" restart="whenNotActive" fill="hold" evtFilter="cancelBubble" nodeType="interactiveSeq">
                <p:stCondLst>
                  <p:cond evt="onClick" delay="0">
                    <p:tgtEl>
                      <p:spTgt spid="198"/>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198"/>
                                        </p:tgtEl>
                                        <p:attrNameLst>
                                          <p:attrName>ppt_x</p:attrName>
                                        </p:attrNameLst>
                                      </p:cBhvr>
                                      <p:tavLst>
                                        <p:tav tm="0">
                                          <p:val>
                                            <p:strVal val="ppt_x"/>
                                          </p:val>
                                        </p:tav>
                                        <p:tav tm="100000">
                                          <p:val>
                                            <p:strVal val="ppt_x"/>
                                          </p:val>
                                        </p:tav>
                                      </p:tavLst>
                                    </p:anim>
                                    <p:anim calcmode="lin" valueType="num">
                                      <p:cBhvr additive="base">
                                        <p:cTn id="75" dur="500"/>
                                        <p:tgtEl>
                                          <p:spTgt spid="198"/>
                                        </p:tgtEl>
                                        <p:attrNameLst>
                                          <p:attrName>ppt_y</p:attrName>
                                        </p:attrNameLst>
                                      </p:cBhvr>
                                      <p:tavLst>
                                        <p:tav tm="0">
                                          <p:val>
                                            <p:strVal val="ppt_y"/>
                                          </p:val>
                                        </p:tav>
                                        <p:tav tm="100000">
                                          <p:val>
                                            <p:strVal val="1+ppt_h/2"/>
                                          </p:val>
                                        </p:tav>
                                      </p:tavLst>
                                    </p:anim>
                                    <p:set>
                                      <p:cBhvr>
                                        <p:cTn id="76" dur="1" fill="hold">
                                          <p:stCondLst>
                                            <p:cond delay="499"/>
                                          </p:stCondLst>
                                        </p:cTn>
                                        <p:tgtEl>
                                          <p:spTgt spid="198"/>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773" fill="hold"/>
                                        <p:tgtEl>
                                          <p:spTgt spid="64"/>
                                        </p:tgtEl>
                                      </p:cBhvr>
                                    </p:cmd>
                                  </p:childTnLst>
                                </p:cTn>
                              </p:par>
                            </p:childTnLst>
                          </p:cTn>
                        </p:par>
                      </p:childTnLst>
                    </p:cTn>
                  </p:par>
                </p:childTnLst>
              </p:cTn>
              <p:nextCondLst>
                <p:cond evt="onClick" delay="0">
                  <p:tgtEl>
                    <p:spTgt spid="198"/>
                  </p:tgtEl>
                </p:cond>
              </p:nextCondLst>
            </p:seq>
            <p:audio>
              <p:cMediaNode vol="53030">
                <p:cTn id="79" fill="hold" display="0">
                  <p:stCondLst>
                    <p:cond delay="indefinite"/>
                  </p:stCondLst>
                  <p:endCondLst>
                    <p:cond evt="onStopAudio" delay="0">
                      <p:tgtEl>
                        <p:sldTgt/>
                      </p:tgtEl>
                    </p:cond>
                  </p:endCondLst>
                </p:cTn>
                <p:tgtEl>
                  <p:spTgt spid="62"/>
                </p:tgtEl>
              </p:cMediaNode>
            </p:audio>
            <p:audio>
              <p:cMediaNode vol="53030">
                <p:cTn id="80" fill="hold" display="0">
                  <p:stCondLst>
                    <p:cond delay="indefinite"/>
                  </p:stCondLst>
                  <p:endCondLst>
                    <p:cond evt="onStopAudio" delay="0">
                      <p:tgtEl>
                        <p:sldTgt/>
                      </p:tgtEl>
                    </p:cond>
                  </p:endCondLst>
                </p:cTn>
                <p:tgtEl>
                  <p:spTgt spid="63"/>
                </p:tgtEl>
              </p:cMediaNode>
            </p:audio>
            <p:audio>
              <p:cMediaNode vol="53030">
                <p:cTn id="81" fill="hold" display="0">
                  <p:stCondLst>
                    <p:cond delay="indefinite"/>
                  </p:stCondLst>
                  <p:endCondLst>
                    <p:cond evt="onStopAudio" delay="0">
                      <p:tgtEl>
                        <p:sldTgt/>
                      </p:tgtEl>
                    </p:cond>
                  </p:endCondLst>
                </p:cTn>
                <p:tgtEl>
                  <p:spTgt spid="64"/>
                </p:tgtEl>
              </p:cMediaNode>
            </p:audio>
            <p:audio>
              <p:cMediaNode vol="53030">
                <p:cTn id="82" fill="hold" display="0">
                  <p:stCondLst>
                    <p:cond delay="indefinite"/>
                  </p:stCondLst>
                  <p:endCondLst>
                    <p:cond evt="onStopAudio" delay="0">
                      <p:tgtEl>
                        <p:sldTgt/>
                      </p:tgtEl>
                    </p:cond>
                  </p:endCondLst>
                </p:cTn>
                <p:tgtEl>
                  <p:spTgt spid="65"/>
                </p:tgtEl>
              </p:cMediaNode>
            </p:audio>
            <p:audio>
              <p:cMediaNode vol="53030">
                <p:cTn id="83" fill="hold" display="0">
                  <p:stCondLst>
                    <p:cond delay="indefinite"/>
                  </p:stCondLst>
                  <p:endCondLst>
                    <p:cond evt="onStopAudio" delay="0">
                      <p:tgtEl>
                        <p:sldTgt/>
                      </p:tgtEl>
                    </p:cond>
                  </p:endCondLst>
                </p:cTn>
                <p:tgtEl>
                  <p:spTgt spid="66"/>
                </p:tgtEl>
              </p:cMediaNode>
            </p:audio>
          </p:childTnLst>
        </p:cTn>
      </p:par>
    </p:tnLst>
    <p:bldLst>
      <p:bldP spid="197" grpId="0"/>
      <p:bldP spid="198" grpId="0" animBg="1"/>
      <p:bldP spid="198" grpId="1" animBg="1"/>
      <p:bldP spid="199" grpId="0" animBg="1"/>
      <p:bldP spid="199" grpId="1" animBg="1"/>
      <p:bldP spid="200" grpId="0" animBg="1"/>
      <p:bldP spid="200" grpId="1" animBg="1"/>
      <p:bldP spid="201" grpId="0" animBg="1"/>
      <p:bldP spid="201" grpId="1" animBg="1"/>
      <p:bldP spid="232" grpId="0" animBg="1"/>
      <p:bldP spid="23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3198040" y="-3439061"/>
            <a:ext cx="9868466"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4187" y="620246"/>
            <a:ext cx="4286250" cy="4286250"/>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505" y="6212501"/>
            <a:ext cx="1257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62136" y="181799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4280" y="181799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6379" y="2526209"/>
            <a:ext cx="4286250" cy="4286250"/>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96117" y="5906835"/>
            <a:ext cx="1957388" cy="10676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78752" y="6076989"/>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90421" y="5279697"/>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00102" y="514632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11738" y="5098319"/>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57781" y="1889098"/>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960803" y="1257463"/>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00040" y="126865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210" y="326998"/>
            <a:ext cx="4286250" cy="4286250"/>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7361" y="85882"/>
            <a:ext cx="7029215" cy="7029215"/>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7629" y="-1630736"/>
            <a:ext cx="8850817" cy="4657725"/>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804314" y="6076989"/>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20745" y="5265752"/>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99476" y="6009337"/>
            <a:ext cx="1004814" cy="80312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1337" y="69568"/>
            <a:ext cx="7786725" cy="380300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1980557" y="1066800"/>
            <a:ext cx="4686300" cy="1200329"/>
          </a:xfrm>
          <a:prstGeom prst="rect">
            <a:avLst/>
          </a:prstGeom>
          <a:noFill/>
        </p:spPr>
        <p:txBody>
          <a:bodyPr wrap="square" rtlCol="0">
            <a:spAutoFit/>
          </a:bodyPr>
          <a:lstStyle/>
          <a:p>
            <a:pPr algn="ctr" defTabSz="914400"/>
            <a:r>
              <a:rPr lang="en-US" sz="3600">
                <a:solidFill>
                  <a:prstClr val="white"/>
                </a:solidFill>
                <a:latin typeface="Calibri"/>
              </a:rPr>
              <a:t>Viết tập hợp P các chữ cái trong từ “HOC SINH”</a:t>
            </a:r>
            <a:endParaRPr lang="en-US" sz="3600" dirty="0">
              <a:solidFill>
                <a:prstClr val="white"/>
              </a:solidFill>
              <a:latin typeface="Calibri"/>
            </a:endParaRPr>
          </a:p>
        </p:txBody>
      </p:sp>
      <p:sp>
        <p:nvSpPr>
          <p:cNvPr id="84" name="Rounded Rectangle 83"/>
          <p:cNvSpPr/>
          <p:nvPr/>
        </p:nvSpPr>
        <p:spPr>
          <a:xfrm>
            <a:off x="4715961" y="4262306"/>
            <a:ext cx="3970839" cy="61449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a:solidFill>
                  <a:srgbClr val="000000"/>
                </a:solidFill>
                <a:latin typeface="Times New Roman" panose="02020603050405020304" pitchFamily="18" charset="0"/>
                <a:ea typeface="Times New Roman" panose="02020603050405020304" pitchFamily="18" charset="0"/>
              </a:rPr>
              <a:t>b</a:t>
            </a:r>
            <a:r>
              <a:rPr lang="en-US" sz="2800" smtClean="0">
                <a:solidFill>
                  <a:srgbClr val="000000"/>
                </a:solidFill>
                <a:latin typeface="Times New Roman" panose="02020603050405020304" pitchFamily="18" charset="0"/>
                <a:ea typeface="Times New Roman" panose="02020603050405020304" pitchFamily="18" charset="0"/>
              </a:rPr>
              <a:t>/ P </a:t>
            </a:r>
            <a:r>
              <a:rPr lang="en-US" sz="2800">
                <a:solidFill>
                  <a:srgbClr val="000000"/>
                </a:solidFill>
                <a:latin typeface="Times New Roman" panose="02020603050405020304" pitchFamily="18" charset="0"/>
                <a:ea typeface="Times New Roman" panose="02020603050405020304" pitchFamily="18" charset="0"/>
              </a:rPr>
              <a:t>= {H; O; C; H; I; N}</a:t>
            </a:r>
            <a:endParaRPr lang="en-US" sz="2800" dirty="0">
              <a:solidFill>
                <a:prstClr val="black"/>
              </a:solidFill>
            </a:endParaRPr>
          </a:p>
        </p:txBody>
      </p:sp>
      <p:sp>
        <p:nvSpPr>
          <p:cNvPr id="85" name="Rounded Rectangle 84"/>
          <p:cNvSpPr/>
          <p:nvPr/>
        </p:nvSpPr>
        <p:spPr>
          <a:xfrm>
            <a:off x="114135" y="5291135"/>
            <a:ext cx="4534065" cy="615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a:solidFill>
                  <a:srgbClr val="000000"/>
                </a:solidFill>
                <a:latin typeface="Times New Roman" panose="02020603050405020304" pitchFamily="18" charset="0"/>
                <a:ea typeface="Times New Roman" panose="02020603050405020304" pitchFamily="18" charset="0"/>
              </a:rPr>
              <a:t>c</a:t>
            </a:r>
            <a:r>
              <a:rPr lang="en-US" sz="2800" smtClean="0">
                <a:solidFill>
                  <a:srgbClr val="000000"/>
                </a:solidFill>
                <a:latin typeface="Times New Roman" panose="02020603050405020304" pitchFamily="18" charset="0"/>
                <a:ea typeface="Times New Roman" panose="02020603050405020304" pitchFamily="18" charset="0"/>
              </a:rPr>
              <a:t>/ P </a:t>
            </a:r>
            <a:r>
              <a:rPr lang="en-US" sz="2800">
                <a:solidFill>
                  <a:srgbClr val="000000"/>
                </a:solidFill>
                <a:latin typeface="Times New Roman" panose="02020603050405020304" pitchFamily="18" charset="0"/>
                <a:ea typeface="Times New Roman" panose="02020603050405020304" pitchFamily="18" charset="0"/>
              </a:rPr>
              <a:t>= {H; O; C; S; I; N; H}</a:t>
            </a:r>
            <a:endParaRPr lang="en-US" sz="2800" dirty="0">
              <a:solidFill>
                <a:prstClr val="black"/>
              </a:solidFill>
            </a:endParaRPr>
          </a:p>
        </p:txBody>
      </p:sp>
      <p:sp>
        <p:nvSpPr>
          <p:cNvPr id="86" name="Rounded Rectangle 85"/>
          <p:cNvSpPr/>
          <p:nvPr/>
        </p:nvSpPr>
        <p:spPr>
          <a:xfrm>
            <a:off x="5520622" y="5694264"/>
            <a:ext cx="3394778" cy="63014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Times New Roman" panose="02020603050405020304" pitchFamily="18" charset="0"/>
                <a:ea typeface="Times New Roman" panose="02020603050405020304" pitchFamily="18" charset="0"/>
              </a:rPr>
              <a:t>d</a:t>
            </a:r>
            <a:r>
              <a:rPr lang="en-US" sz="2800" smtClean="0">
                <a:solidFill>
                  <a:srgbClr val="000000"/>
                </a:solidFill>
                <a:latin typeface="Times New Roman" panose="02020603050405020304" pitchFamily="18" charset="0"/>
                <a:ea typeface="Times New Roman" panose="02020603050405020304" pitchFamily="18" charset="0"/>
              </a:rPr>
              <a:t>/ P </a:t>
            </a:r>
            <a:r>
              <a:rPr lang="en-US" sz="2800">
                <a:solidFill>
                  <a:srgbClr val="000000"/>
                </a:solidFill>
                <a:latin typeface="Times New Roman" panose="02020603050405020304" pitchFamily="18" charset="0"/>
                <a:ea typeface="Times New Roman" panose="02020603050405020304" pitchFamily="18" charset="0"/>
              </a:rPr>
              <a:t>= {H; C; S; I; N</a:t>
            </a:r>
            <a:r>
              <a:rPr lang="en-US" sz="2800" smtClean="0">
                <a:solidFill>
                  <a:srgbClr val="000000"/>
                </a:solidFill>
                <a:latin typeface="Times New Roman" panose="02020603050405020304" pitchFamily="18" charset="0"/>
                <a:ea typeface="Times New Roman" panose="02020603050405020304" pitchFamily="18" charset="0"/>
              </a:rPr>
              <a:t>}</a:t>
            </a:r>
            <a:endParaRPr lang="en-US" sz="2800" dirty="0">
              <a:solidFill>
                <a:srgbClr val="0000FF"/>
              </a:solidFill>
            </a:endParaRPr>
          </a:p>
        </p:txBody>
      </p:sp>
      <p:sp>
        <p:nvSpPr>
          <p:cNvPr id="87" name="Rounded Rectangle 86"/>
          <p:cNvSpPr/>
          <p:nvPr/>
        </p:nvSpPr>
        <p:spPr>
          <a:xfrm>
            <a:off x="152399" y="3505200"/>
            <a:ext cx="3900001" cy="6144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chemeClr val="tx1"/>
                </a:solidFill>
                <a:latin typeface="Times New Roman" panose="02020603050405020304" pitchFamily="18" charset="0"/>
                <a:ea typeface="Calibri" panose="020F0502020204030204" pitchFamily="34" charset="0"/>
              </a:rPr>
              <a:t>a/ P </a:t>
            </a:r>
            <a:r>
              <a:rPr lang="en-US" sz="2800">
                <a:solidFill>
                  <a:schemeClr val="tx1"/>
                </a:solidFill>
                <a:latin typeface="Times New Roman" panose="02020603050405020304" pitchFamily="18" charset="0"/>
                <a:ea typeface="Calibri" panose="020F0502020204030204" pitchFamily="34" charset="0"/>
              </a:rPr>
              <a:t>= {H; O; C; S; I; N}</a:t>
            </a:r>
            <a:endParaRPr lang="en-US" sz="2800" dirty="0">
              <a:solidFill>
                <a:schemeClr val="tx1"/>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90824" y="710218"/>
            <a:ext cx="58982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8392986" y="291026"/>
            <a:ext cx="567813" cy="375064"/>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46565" y="878155"/>
            <a:ext cx="479235"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A3772A17-BB74-4A75-BA55-D622FE4D0639}"/>
              </a:ext>
            </a:extLst>
          </p:cNvPr>
          <p:cNvGrpSpPr/>
          <p:nvPr/>
        </p:nvGrpSpPr>
        <p:grpSpPr>
          <a:xfrm>
            <a:off x="8651888" y="866526"/>
            <a:ext cx="67683" cy="76328"/>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9" name="Group 98">
            <a:extLst>
              <a:ext uri="{FF2B5EF4-FFF2-40B4-BE49-F238E27FC236}">
                <a16:creationId xmlns:a16="http://schemas.microsoft.com/office/drawing/2014/main" id="{A3772A17-BB74-4A75-BA55-D622FE4D0639}"/>
              </a:ext>
            </a:extLst>
          </p:cNvPr>
          <p:cNvGrpSpPr/>
          <p:nvPr/>
        </p:nvGrpSpPr>
        <p:grpSpPr>
          <a:xfrm>
            <a:off x="8652898" y="1418825"/>
            <a:ext cx="67683" cy="76328"/>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5" name="Group 104">
            <a:extLst>
              <a:ext uri="{FF2B5EF4-FFF2-40B4-BE49-F238E27FC236}">
                <a16:creationId xmlns:a16="http://schemas.microsoft.com/office/drawing/2014/main" id="{A3772A17-BB74-4A75-BA55-D622FE4D0639}"/>
              </a:ext>
            </a:extLst>
          </p:cNvPr>
          <p:cNvGrpSpPr/>
          <p:nvPr/>
        </p:nvGrpSpPr>
        <p:grpSpPr>
          <a:xfrm>
            <a:off x="8875674" y="1159545"/>
            <a:ext cx="67683" cy="76328"/>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A3772A17-BB74-4A75-BA55-D622FE4D0639}"/>
              </a:ext>
            </a:extLst>
          </p:cNvPr>
          <p:cNvGrpSpPr/>
          <p:nvPr/>
        </p:nvGrpSpPr>
        <p:grpSpPr>
          <a:xfrm>
            <a:off x="8448374" y="1184483"/>
            <a:ext cx="67683" cy="76328"/>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7" name="Oval 107"/>
          <p:cNvSpPr>
            <a:spLocks noChangeArrowheads="1"/>
          </p:cNvSpPr>
          <p:nvPr/>
        </p:nvSpPr>
        <p:spPr bwMode="auto">
          <a:xfrm>
            <a:off x="8660316" y="1156667"/>
            <a:ext cx="50846"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Explosion 2 117"/>
          <p:cNvSpPr/>
          <p:nvPr/>
        </p:nvSpPr>
        <p:spPr>
          <a:xfrm>
            <a:off x="7417067" y="1532978"/>
            <a:ext cx="177165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119" name="Picture 118"/>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4292232" y="-6720086"/>
            <a:ext cx="1933483" cy="6858000"/>
          </a:xfrm>
          <a:prstGeom prst="rect">
            <a:avLst/>
          </a:prstGeom>
        </p:spPr>
      </p:pic>
      <p:pic>
        <p:nvPicPr>
          <p:cNvPr id="120" name="Picture 2" descr="C:\Users\ADMIN\Desktop\Giai cuu con vat\historieta-linda-de-los-ciervos-47108548.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084597">
            <a:off x="4563530" y="5131511"/>
            <a:ext cx="1647594" cy="2050976"/>
          </a:xfrm>
          <a:prstGeom prst="rect">
            <a:avLst/>
          </a:prstGeom>
          <a:noFill/>
          <a:extLst>
            <a:ext uri="{909E8E84-426E-40DD-AFC4-6F175D3DCCD1}">
              <a14:hiddenFill xmlns:a14="http://schemas.microsoft.com/office/drawing/2010/main">
                <a:solidFill>
                  <a:srgbClr val="FFFFFF"/>
                </a:solidFill>
              </a14:hiddenFill>
            </a:ext>
          </a:extLst>
        </p:spPr>
      </p:pic>
      <p:pic>
        <p:nvPicPr>
          <p:cNvPr id="121"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7963" y="2019066"/>
            <a:ext cx="457200" cy="609600"/>
          </a:xfrm>
          <a:prstGeom prst="rect">
            <a:avLst/>
          </a:prstGeom>
        </p:spPr>
      </p:pic>
      <p:pic>
        <p:nvPicPr>
          <p:cNvPr id="122"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9857963" y="3222669"/>
            <a:ext cx="457200" cy="6096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0955" y="4345015"/>
            <a:ext cx="457200" cy="6096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84327" y="5130610"/>
            <a:ext cx="457200" cy="6096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68466" y="6095442"/>
            <a:ext cx="457200" cy="609600"/>
          </a:xfrm>
          <a:prstGeom prst="rect">
            <a:avLst/>
          </a:prstGeom>
        </p:spPr>
      </p:pic>
    </p:spTree>
    <p:extLst>
      <p:ext uri="{BB962C8B-B14F-4D97-AF65-F5344CB8AC3E}">
        <p14:creationId xmlns:p14="http://schemas.microsoft.com/office/powerpoint/2010/main" val="15571950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0"/>
                                        </p:tgtEl>
                                        <p:attrNameLst>
                                          <p:attrName>r</p:attrName>
                                        </p:attrNameLst>
                                      </p:cBhvr>
                                    </p:animRot>
                                    <p:animRot by="-240000">
                                      <p:cBhvr>
                                        <p:cTn id="7" dur="400" fill="hold">
                                          <p:stCondLst>
                                            <p:cond delay="400"/>
                                          </p:stCondLst>
                                        </p:cTn>
                                        <p:tgtEl>
                                          <p:spTgt spid="120"/>
                                        </p:tgtEl>
                                        <p:attrNameLst>
                                          <p:attrName>r</p:attrName>
                                        </p:attrNameLst>
                                      </p:cBhvr>
                                    </p:animRot>
                                    <p:animRot by="240000">
                                      <p:cBhvr>
                                        <p:cTn id="8" dur="400" fill="hold">
                                          <p:stCondLst>
                                            <p:cond delay="800"/>
                                          </p:stCondLst>
                                        </p:cTn>
                                        <p:tgtEl>
                                          <p:spTgt spid="120"/>
                                        </p:tgtEl>
                                        <p:attrNameLst>
                                          <p:attrName>r</p:attrName>
                                        </p:attrNameLst>
                                      </p:cBhvr>
                                    </p:animRot>
                                    <p:animRot by="-240000">
                                      <p:cBhvr>
                                        <p:cTn id="9" dur="400" fill="hold">
                                          <p:stCondLst>
                                            <p:cond delay="1200"/>
                                          </p:stCondLst>
                                        </p:cTn>
                                        <p:tgtEl>
                                          <p:spTgt spid="120"/>
                                        </p:tgtEl>
                                        <p:attrNameLst>
                                          <p:attrName>r</p:attrName>
                                        </p:attrNameLst>
                                      </p:cBhvr>
                                    </p:animRot>
                                    <p:animRot by="120000">
                                      <p:cBhvr>
                                        <p:cTn id="10" dur="400" fill="hold">
                                          <p:stCondLst>
                                            <p:cond delay="1600"/>
                                          </p:stCondLst>
                                        </p:cTn>
                                        <p:tgtEl>
                                          <p:spTgt spid="1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7"/>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indefinite" fill="hold" grpId="1" nodeType="withEffect">
                                  <p:stCondLst>
                                    <p:cond delay="0"/>
                                  </p:stCondLst>
                                  <p:childTnLst>
                                    <p:animClr clrSpc="hsl" dir="cw">
                                      <p:cBhvr override="childStyle">
                                        <p:cTn id="29" dur="500" fill="hold"/>
                                        <p:tgtEl>
                                          <p:spTgt spid="87"/>
                                        </p:tgtEl>
                                        <p:attrNameLst>
                                          <p:attrName>style.color</p:attrName>
                                        </p:attrNameLst>
                                      </p:cBhvr>
                                      <p:by>
                                        <p:hsl h="7200000" s="0" l="0"/>
                                      </p:by>
                                    </p:animClr>
                                    <p:animClr clrSpc="hsl" dir="cw">
                                      <p:cBhvr>
                                        <p:cTn id="30" dur="500" fill="hold"/>
                                        <p:tgtEl>
                                          <p:spTgt spid="87"/>
                                        </p:tgtEl>
                                        <p:attrNameLst>
                                          <p:attrName>fillcolor</p:attrName>
                                        </p:attrNameLst>
                                      </p:cBhvr>
                                      <p:by>
                                        <p:hsl h="7200000" s="0" l="0"/>
                                      </p:by>
                                    </p:animClr>
                                    <p:animClr clrSpc="hsl" dir="cw">
                                      <p:cBhvr>
                                        <p:cTn id="31" dur="500" fill="hold"/>
                                        <p:tgtEl>
                                          <p:spTgt spid="87"/>
                                        </p:tgtEl>
                                        <p:attrNameLst>
                                          <p:attrName>stroke.color</p:attrName>
                                        </p:attrNameLst>
                                      </p:cBhvr>
                                      <p:by>
                                        <p:hsl h="7200000" s="0" l="0"/>
                                      </p:by>
                                    </p:animClr>
                                    <p:set>
                                      <p:cBhvr>
                                        <p:cTn id="32" dur="500" fill="hold"/>
                                        <p:tgtEl>
                                          <p:spTgt spid="87"/>
                                        </p:tgtEl>
                                        <p:attrNameLst>
                                          <p:attrName>fill.type</p:attrName>
                                        </p:attrNameLst>
                                      </p:cBhvr>
                                      <p:to>
                                        <p:strVal val="solid"/>
                                      </p:to>
                                    </p:set>
                                  </p:childTnLst>
                                </p:cTn>
                              </p:par>
                              <p:par>
                                <p:cTn id="33" presetID="42" presetClass="path" presetSubtype="0" accel="50000" decel="50000" fill="hold" nodeType="withEffect">
                                  <p:stCondLst>
                                    <p:cond delay="0"/>
                                  </p:stCondLst>
                                  <p:childTnLst>
                                    <p:animMotion origin="layout" path="M -2.08333E-7 1.11111E-6 L 0.00586 0.98032 " pathEditMode="relative" rAng="0" ptsTypes="AA">
                                      <p:cBhvr>
                                        <p:cTn id="34" dur="3000" fill="hold"/>
                                        <p:tgtEl>
                                          <p:spTgt spid="119"/>
                                        </p:tgtEl>
                                        <p:attrNameLst>
                                          <p:attrName>ppt_x</p:attrName>
                                          <p:attrName>ppt_y</p:attrName>
                                        </p:attrNameLst>
                                      </p:cBhvr>
                                      <p:rCtr x="286" y="49005"/>
                                    </p:animMotion>
                                  </p:childTnLst>
                                </p:cTn>
                              </p:par>
                            </p:childTnLst>
                          </p:cTn>
                        </p:par>
                        <p:par>
                          <p:cTn id="35" fill="hold">
                            <p:stCondLst>
                              <p:cond delay="3000"/>
                            </p:stCondLst>
                            <p:childTnLst>
                              <p:par>
                                <p:cTn id="36" presetID="64" presetClass="path" presetSubtype="0" accel="50000" decel="50000" fill="hold" nodeType="afterEffect">
                                  <p:stCondLst>
                                    <p:cond delay="0"/>
                                  </p:stCondLst>
                                  <p:childTnLst>
                                    <p:animMotion origin="layout" path="M 0.00586 0.98032 L -2.08333E-7 -0.25 " pathEditMode="relative" rAng="0" ptsTypes="AA">
                                      <p:cBhvr>
                                        <p:cTn id="37" dur="3000" fill="hold"/>
                                        <p:tgtEl>
                                          <p:spTgt spid="119"/>
                                        </p:tgtEl>
                                        <p:attrNameLst>
                                          <p:attrName>ppt_x</p:attrName>
                                          <p:attrName>ppt_y</p:attrName>
                                        </p:attrNameLst>
                                      </p:cBhvr>
                                      <p:rCtr x="-299" y="-61505"/>
                                    </p:animMotion>
                                  </p:childTnLst>
                                </p:cTn>
                              </p:par>
                              <p:par>
                                <p:cTn id="38" presetID="64" presetClass="path" presetSubtype="0" accel="50000" decel="50000" fill="hold" nodeType="withEffect">
                                  <p:stCondLst>
                                    <p:cond delay="0"/>
                                  </p:stCondLst>
                                  <p:childTnLst>
                                    <p:animMotion origin="layout" path="M -2.08333E-7 4.81481E-6 L 0.01523 -1.21852 " pathEditMode="relative" rAng="0" ptsTypes="AA">
                                      <p:cBhvr>
                                        <p:cTn id="39" dur="3000" fill="hold"/>
                                        <p:tgtEl>
                                          <p:spTgt spid="120"/>
                                        </p:tgtEl>
                                        <p:attrNameLst>
                                          <p:attrName>ppt_x</p:attrName>
                                          <p:attrName>ppt_y</p:attrName>
                                        </p:attrNameLst>
                                      </p:cBhvr>
                                      <p:rCtr x="755" y="-60926"/>
                                    </p:animMotion>
                                  </p:childTnLst>
                                </p:cTn>
                              </p:par>
                              <p:par>
                                <p:cTn id="40" presetID="1" presetClass="mediacall" presetSubtype="0" fill="hold" nodeType="withEffect">
                                  <p:stCondLst>
                                    <p:cond delay="0"/>
                                  </p:stCondLst>
                                  <p:childTnLst>
                                    <p:cmd type="call" cmd="playFrom(0.0)">
                                      <p:cBhvr>
                                        <p:cTn id="41" dur="5042" fill="hold"/>
                                        <p:tgtEl>
                                          <p:spTgt spid="122"/>
                                        </p:tgtEl>
                                      </p:cBhvr>
                                    </p:cmd>
                                  </p:childTnLst>
                                </p:cTn>
                              </p:par>
                            </p:childTnLst>
                          </p:cTn>
                        </p:par>
                      </p:childTnLst>
                    </p:cTn>
                  </p:par>
                </p:childTnLst>
              </p:cTn>
              <p:nextCondLst>
                <p:cond evt="onClick" delay="0">
                  <p:tgtEl>
                    <p:spTgt spid="87"/>
                  </p:tgtEl>
                </p:cond>
              </p:nextCondLst>
            </p:seq>
            <p:seq concurrent="1" nextAc="seek">
              <p:cTn id="42" restart="whenNotActive" fill="hold" evtFilter="cancelBubble" nodeType="interactiveSeq">
                <p:stCondLst>
                  <p:cond evt="onClick" delay="0">
                    <p:tgtEl>
                      <p:spTgt spid="89"/>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10000" fill="hold"/>
                                        <p:tgtEl>
                                          <p:spTgt spid="92"/>
                                        </p:tgtEl>
                                        <p:attrNameLst>
                                          <p:attrName>r</p:attrName>
                                        </p:attrNameLst>
                                      </p:cBhvr>
                                    </p:animRot>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118"/>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1773" fill="hold"/>
                                        <p:tgtEl>
                                          <p:spTgt spid="121"/>
                                        </p:tgtEl>
                                      </p:cBhvr>
                                    </p:cmd>
                                  </p:childTnLst>
                                </p:cTn>
                              </p:par>
                              <p:par>
                                <p:cTn id="52" presetID="1" presetClass="exit" presetSubtype="0" fill="hold" grpId="1" nodeType="withEffect">
                                  <p:stCondLst>
                                    <p:cond delay="2000"/>
                                  </p:stCondLst>
                                  <p:childTnLst>
                                    <p:set>
                                      <p:cBhvr>
                                        <p:cTn id="53"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54" restart="whenNotActive" fill="hold" evtFilter="cancelBubble" nodeType="interactiveSeq">
                <p:stCondLst>
                  <p:cond evt="onClick" delay="0">
                    <p:tgtEl>
                      <p:spTgt spid="86"/>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86"/>
                                        </p:tgtEl>
                                        <p:attrNameLst>
                                          <p:attrName>ppt_x</p:attrName>
                                        </p:attrNameLst>
                                      </p:cBhvr>
                                      <p:tavLst>
                                        <p:tav tm="0">
                                          <p:val>
                                            <p:strVal val="ppt_x"/>
                                          </p:val>
                                        </p:tav>
                                        <p:tav tm="100000">
                                          <p:val>
                                            <p:strVal val="ppt_x"/>
                                          </p:val>
                                        </p:tav>
                                      </p:tavLst>
                                    </p:anim>
                                    <p:anim calcmode="lin" valueType="num">
                                      <p:cBhvr additive="base">
                                        <p:cTn id="59" dur="500"/>
                                        <p:tgtEl>
                                          <p:spTgt spid="86"/>
                                        </p:tgtEl>
                                        <p:attrNameLst>
                                          <p:attrName>ppt_y</p:attrName>
                                        </p:attrNameLst>
                                      </p:cBhvr>
                                      <p:tavLst>
                                        <p:tav tm="0">
                                          <p:val>
                                            <p:strVal val="ppt_y"/>
                                          </p:val>
                                        </p:tav>
                                        <p:tav tm="100000">
                                          <p:val>
                                            <p:strVal val="1+ppt_h/2"/>
                                          </p:val>
                                        </p:tav>
                                      </p:tavLst>
                                    </p:anim>
                                    <p:set>
                                      <p:cBhvr>
                                        <p:cTn id="60" dur="1" fill="hold">
                                          <p:stCondLst>
                                            <p:cond delay="499"/>
                                          </p:stCondLst>
                                        </p:cTn>
                                        <p:tgtEl>
                                          <p:spTgt spid="86"/>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773" fill="hold"/>
                                        <p:tgtEl>
                                          <p:spTgt spid="124"/>
                                        </p:tgtEl>
                                      </p:cBhvr>
                                    </p:cmd>
                                  </p:childTnLst>
                                </p:cTn>
                              </p:par>
                            </p:childTnLst>
                          </p:cTn>
                        </p:par>
                      </p:childTnLst>
                    </p:cTn>
                  </p:par>
                </p:childTnLst>
              </p:cTn>
              <p:nextCondLst>
                <p:cond evt="onClick" delay="0">
                  <p:tgtEl>
                    <p:spTgt spid="86"/>
                  </p:tgtEl>
                </p:cond>
              </p:nextCondLst>
            </p:seq>
            <p:seq concurrent="1" nextAc="seek">
              <p:cTn id="63" restart="whenNotActive" fill="hold" evtFilter="cancelBubble" nodeType="interactiveSeq">
                <p:stCondLst>
                  <p:cond evt="onClick" delay="0">
                    <p:tgtEl>
                      <p:spTgt spid="85"/>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85"/>
                                        </p:tgtEl>
                                        <p:attrNameLst>
                                          <p:attrName>ppt_x</p:attrName>
                                        </p:attrNameLst>
                                      </p:cBhvr>
                                      <p:tavLst>
                                        <p:tav tm="0">
                                          <p:val>
                                            <p:strVal val="ppt_x"/>
                                          </p:val>
                                        </p:tav>
                                        <p:tav tm="100000">
                                          <p:val>
                                            <p:strVal val="ppt_x"/>
                                          </p:val>
                                        </p:tav>
                                      </p:tavLst>
                                    </p:anim>
                                    <p:anim calcmode="lin" valueType="num">
                                      <p:cBhvr additive="base">
                                        <p:cTn id="68" dur="500"/>
                                        <p:tgtEl>
                                          <p:spTgt spid="85"/>
                                        </p:tgtEl>
                                        <p:attrNameLst>
                                          <p:attrName>ppt_y</p:attrName>
                                        </p:attrNameLst>
                                      </p:cBhvr>
                                      <p:tavLst>
                                        <p:tav tm="0">
                                          <p:val>
                                            <p:strVal val="ppt_y"/>
                                          </p:val>
                                        </p:tav>
                                        <p:tav tm="100000">
                                          <p:val>
                                            <p:strVal val="1+ppt_h/2"/>
                                          </p:val>
                                        </p:tav>
                                      </p:tavLst>
                                    </p:anim>
                                    <p:set>
                                      <p:cBhvr>
                                        <p:cTn id="69" dur="1" fill="hold">
                                          <p:stCondLst>
                                            <p:cond delay="499"/>
                                          </p:stCondLst>
                                        </p:cTn>
                                        <p:tgtEl>
                                          <p:spTgt spid="85"/>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1773" fill="hold"/>
                                        <p:tgtEl>
                                          <p:spTgt spid="123"/>
                                        </p:tgtEl>
                                      </p:cBhvr>
                                    </p:cmd>
                                  </p:childTnLst>
                                </p:cTn>
                              </p:par>
                            </p:childTnLst>
                          </p:cTn>
                        </p:par>
                      </p:childTnLst>
                    </p:cTn>
                  </p:par>
                </p:childTnLst>
              </p:cTn>
              <p:nextCondLst>
                <p:cond evt="onClick" delay="0">
                  <p:tgtEl>
                    <p:spTgt spid="85"/>
                  </p:tgtEl>
                </p:cond>
              </p:nextCondLst>
            </p:seq>
            <p:seq concurrent="1" nextAc="seek">
              <p:cTn id="72" restart="whenNotActive" fill="hold" evtFilter="cancelBubble" nodeType="interactiveSeq">
                <p:stCondLst>
                  <p:cond evt="onClick" delay="0">
                    <p:tgtEl>
                      <p:spTgt spid="84"/>
                    </p:tgtEl>
                  </p:cond>
                </p:stCondLst>
                <p:endSync evt="end" delay="0">
                  <p:rtn val="all"/>
                </p:endSync>
                <p:childTnLst>
                  <p:par>
                    <p:cTn id="73" fill="hold">
                      <p:stCondLst>
                        <p:cond delay="0"/>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84"/>
                                        </p:tgtEl>
                                        <p:attrNameLst>
                                          <p:attrName>ppt_x</p:attrName>
                                        </p:attrNameLst>
                                      </p:cBhvr>
                                      <p:tavLst>
                                        <p:tav tm="0">
                                          <p:val>
                                            <p:strVal val="ppt_x"/>
                                          </p:val>
                                        </p:tav>
                                        <p:tav tm="100000">
                                          <p:val>
                                            <p:strVal val="ppt_x"/>
                                          </p:val>
                                        </p:tav>
                                      </p:tavLst>
                                    </p:anim>
                                    <p:anim calcmode="lin" valueType="num">
                                      <p:cBhvr additive="base">
                                        <p:cTn id="77" dur="500"/>
                                        <p:tgtEl>
                                          <p:spTgt spid="84"/>
                                        </p:tgtEl>
                                        <p:attrNameLst>
                                          <p:attrName>ppt_y</p:attrName>
                                        </p:attrNameLst>
                                      </p:cBhvr>
                                      <p:tavLst>
                                        <p:tav tm="0">
                                          <p:val>
                                            <p:strVal val="ppt_y"/>
                                          </p:val>
                                        </p:tav>
                                        <p:tav tm="100000">
                                          <p:val>
                                            <p:strVal val="1+ppt_h/2"/>
                                          </p:val>
                                        </p:tav>
                                      </p:tavLst>
                                    </p:anim>
                                    <p:set>
                                      <p:cBhvr>
                                        <p:cTn id="78" dur="1" fill="hold">
                                          <p:stCondLst>
                                            <p:cond delay="499"/>
                                          </p:stCondLst>
                                        </p:cTn>
                                        <p:tgtEl>
                                          <p:spTgt spid="84"/>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773" fill="hold"/>
                                        <p:tgtEl>
                                          <p:spTgt spid="125"/>
                                        </p:tgtEl>
                                      </p:cBhvr>
                                    </p:cmd>
                                  </p:childTnLst>
                                </p:cTn>
                              </p:par>
                            </p:childTnLst>
                          </p:cTn>
                        </p:par>
                      </p:childTnLst>
                    </p:cTn>
                  </p:par>
                </p:childTnLst>
              </p:cTn>
              <p:nextCondLst>
                <p:cond evt="onClick" delay="0">
                  <p:tgtEl>
                    <p:spTgt spid="84"/>
                  </p:tgtEl>
                </p:cond>
              </p:nextCondLst>
            </p:seq>
            <p:audio>
              <p:cMediaNode vol="53030">
                <p:cTn id="81" fill="hold" display="0">
                  <p:stCondLst>
                    <p:cond delay="indefinite"/>
                  </p:stCondLst>
                  <p:endCondLst>
                    <p:cond evt="onStopAudio" delay="0">
                      <p:tgtEl>
                        <p:sldTgt/>
                      </p:tgtEl>
                    </p:cond>
                  </p:endCondLst>
                </p:cTn>
                <p:tgtEl>
                  <p:spTgt spid="121"/>
                </p:tgtEl>
              </p:cMediaNode>
            </p:audio>
            <p:audio>
              <p:cMediaNode vol="53030">
                <p:cTn id="82" fill="hold" display="0">
                  <p:stCondLst>
                    <p:cond delay="indefinite"/>
                  </p:stCondLst>
                  <p:endCondLst>
                    <p:cond evt="onStopAudio" delay="0">
                      <p:tgtEl>
                        <p:sldTgt/>
                      </p:tgtEl>
                    </p:cond>
                  </p:endCondLst>
                </p:cTn>
                <p:tgtEl>
                  <p:spTgt spid="122"/>
                </p:tgtEl>
              </p:cMediaNode>
            </p:audio>
            <p:audio>
              <p:cMediaNode vol="53030">
                <p:cTn id="83" fill="hold" display="0">
                  <p:stCondLst>
                    <p:cond delay="indefinite"/>
                  </p:stCondLst>
                  <p:endCondLst>
                    <p:cond evt="onStopAudio" delay="0">
                      <p:tgtEl>
                        <p:sldTgt/>
                      </p:tgtEl>
                    </p:cond>
                  </p:endCondLst>
                </p:cTn>
                <p:tgtEl>
                  <p:spTgt spid="123"/>
                </p:tgtEl>
              </p:cMediaNode>
            </p:audio>
            <p:audio>
              <p:cMediaNode vol="53030">
                <p:cTn id="84" fill="hold" display="0">
                  <p:stCondLst>
                    <p:cond delay="indefinite"/>
                  </p:stCondLst>
                  <p:endCondLst>
                    <p:cond evt="onStopAudio" delay="0">
                      <p:tgtEl>
                        <p:sldTgt/>
                      </p:tgtEl>
                    </p:cond>
                  </p:endCondLst>
                </p:cTn>
                <p:tgtEl>
                  <p:spTgt spid="124"/>
                </p:tgtEl>
              </p:cMediaNode>
            </p:audio>
            <p:audio>
              <p:cMediaNode vol="53030">
                <p:cTn id="85" fill="hold" display="0">
                  <p:stCondLst>
                    <p:cond delay="indefinite"/>
                  </p:stCondLst>
                  <p:endCondLst>
                    <p:cond evt="onStopAudio" delay="0">
                      <p:tgtEl>
                        <p:sldTgt/>
                      </p:tgtEl>
                    </p:cond>
                  </p:endCondLst>
                </p:cTn>
                <p:tgtEl>
                  <p:spTgt spid="125"/>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3226733" y="-3507821"/>
            <a:ext cx="9868466" cy="121046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2880" y="551486"/>
            <a:ext cx="4286250" cy="4286250"/>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188" y="6143741"/>
            <a:ext cx="12573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33443" y="174923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95588" y="1749236"/>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7686" y="2457449"/>
            <a:ext cx="4286250" cy="4286250"/>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67424" y="5838075"/>
            <a:ext cx="1957388" cy="10676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50059" y="6008229"/>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61728" y="5210937"/>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1409" y="507756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83046" y="5029559"/>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29089" y="1820338"/>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932111" y="1188703"/>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571347" y="1199894"/>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4903" y="258238"/>
            <a:ext cx="4286250" cy="4286250"/>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2274" y="222266"/>
            <a:ext cx="7029215" cy="7029215"/>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6321" y="-1699496"/>
            <a:ext cx="9340436" cy="4657725"/>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75621" y="6008229"/>
            <a:ext cx="644129"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692052" y="5196992"/>
            <a:ext cx="82277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70783" y="5940577"/>
            <a:ext cx="1004814" cy="80312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644" y="808"/>
            <a:ext cx="7786725" cy="380300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1219200" y="944940"/>
            <a:ext cx="5893940" cy="1569660"/>
          </a:xfrm>
          <a:prstGeom prst="rect">
            <a:avLst/>
          </a:prstGeom>
          <a:noFill/>
        </p:spPr>
        <p:txBody>
          <a:bodyPr wrap="square" rtlCol="0">
            <a:spAutoFit/>
          </a:bodyPr>
          <a:lstStyle/>
          <a:p>
            <a:pPr algn="ctr" defTabSz="914400"/>
            <a:r>
              <a:rPr lang="en-US" sz="3200">
                <a:solidFill>
                  <a:schemeClr val="bg1"/>
                </a:solidFill>
                <a:latin typeface="Times New Roman" panose="02020603050405020304" pitchFamily="18" charset="0"/>
                <a:ea typeface="Times New Roman" panose="02020603050405020304" pitchFamily="18" charset="0"/>
              </a:rPr>
              <a:t>Viết tập hợp A = {16; 17; 18; 19} dưới dạng chỉ ra tính chất đặc trưng</a:t>
            </a:r>
            <a:endParaRPr lang="en-US" sz="3200" dirty="0">
              <a:solidFill>
                <a:schemeClr val="bg1"/>
              </a:solidFill>
              <a:latin typeface="Calibri"/>
            </a:endParaRPr>
          </a:p>
        </p:txBody>
      </p:sp>
      <p:sp>
        <p:nvSpPr>
          <p:cNvPr id="84" name="Rounded Rectangle 83"/>
          <p:cNvSpPr/>
          <p:nvPr/>
        </p:nvSpPr>
        <p:spPr>
          <a:xfrm>
            <a:off x="-47032" y="3620810"/>
            <a:ext cx="3933232" cy="57019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rgbClr val="000000"/>
                </a:solidFill>
                <a:latin typeface="Times New Roman" panose="02020603050405020304" pitchFamily="18" charset="0"/>
                <a:ea typeface="Times New Roman" panose="02020603050405020304" pitchFamily="18" charset="0"/>
              </a:rPr>
              <a:t>a/ A </a:t>
            </a:r>
            <a:r>
              <a:rPr lang="en-US" sz="2800">
                <a:solidFill>
                  <a:srgbClr val="000000"/>
                </a:solidFill>
                <a:latin typeface="Times New Roman" panose="02020603050405020304" pitchFamily="18" charset="0"/>
                <a:ea typeface="Times New Roman" panose="02020603050405020304" pitchFamily="18" charset="0"/>
              </a:rPr>
              <a:t>= {x|16 &lt; x &lt; 20}</a:t>
            </a:r>
            <a:endParaRPr lang="en-US" sz="2800" dirty="0">
              <a:solidFill>
                <a:prstClr val="black"/>
              </a:solidFill>
            </a:endParaRPr>
          </a:p>
        </p:txBody>
      </p:sp>
      <p:sp>
        <p:nvSpPr>
          <p:cNvPr id="85" name="Rounded Rectangle 84"/>
          <p:cNvSpPr/>
          <p:nvPr/>
        </p:nvSpPr>
        <p:spPr>
          <a:xfrm>
            <a:off x="706978" y="4623751"/>
            <a:ext cx="3572396" cy="55006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rgbClr val="000000"/>
                </a:solidFill>
                <a:latin typeface="Times New Roman" panose="02020603050405020304" pitchFamily="18" charset="0"/>
                <a:ea typeface="Times New Roman" panose="02020603050405020304" pitchFamily="18" charset="0"/>
              </a:rPr>
              <a:t>b/ A </a:t>
            </a:r>
            <a:r>
              <a:rPr lang="en-US" sz="2800">
                <a:solidFill>
                  <a:srgbClr val="000000"/>
                </a:solidFill>
                <a:latin typeface="Times New Roman" panose="02020603050405020304" pitchFamily="18" charset="0"/>
                <a:ea typeface="Times New Roman" panose="02020603050405020304" pitchFamily="18" charset="0"/>
              </a:rPr>
              <a:t>= {x|15 &lt; x &lt; 19}</a:t>
            </a:r>
            <a:endParaRPr lang="en-US" sz="2800" dirty="0">
              <a:solidFill>
                <a:prstClr val="black"/>
              </a:solidFill>
            </a:endParaRPr>
          </a:p>
        </p:txBody>
      </p:sp>
      <p:sp>
        <p:nvSpPr>
          <p:cNvPr id="86" name="Rounded Rectangle 85"/>
          <p:cNvSpPr/>
          <p:nvPr/>
        </p:nvSpPr>
        <p:spPr>
          <a:xfrm>
            <a:off x="4516592" y="3637004"/>
            <a:ext cx="3445941" cy="59641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ea typeface="Calibri" panose="020F0502020204030204" pitchFamily="34" charset="0"/>
              </a:rPr>
              <a:t>c/ A </a:t>
            </a:r>
            <a:r>
              <a:rPr lang="en-US" sz="2800">
                <a:solidFill>
                  <a:schemeClr val="tx1"/>
                </a:solidFill>
                <a:latin typeface="Times New Roman" panose="02020603050405020304" pitchFamily="18" charset="0"/>
                <a:ea typeface="Calibri" panose="020F0502020204030204" pitchFamily="34" charset="0"/>
              </a:rPr>
              <a:t>= {x|15 &lt; x ≤ 20</a:t>
            </a:r>
            <a:r>
              <a:rPr lang="en-US" sz="2800" smtClean="0">
                <a:solidFill>
                  <a:schemeClr val="tx1"/>
                </a:solidFill>
                <a:latin typeface="Times New Roman" panose="02020603050405020304" pitchFamily="18" charset="0"/>
                <a:ea typeface="Calibri" panose="020F0502020204030204" pitchFamily="34" charset="0"/>
              </a:rPr>
              <a:t>}</a:t>
            </a:r>
            <a:endParaRPr lang="en-US" sz="2800" dirty="0">
              <a:solidFill>
                <a:srgbClr val="0000FF"/>
              </a:solidFill>
            </a:endParaRPr>
          </a:p>
        </p:txBody>
      </p:sp>
      <p:sp>
        <p:nvSpPr>
          <p:cNvPr id="87" name="Rounded Rectangle 86"/>
          <p:cNvSpPr/>
          <p:nvPr/>
        </p:nvSpPr>
        <p:spPr>
          <a:xfrm>
            <a:off x="5105400" y="4800600"/>
            <a:ext cx="3829889" cy="57019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smtClean="0">
                <a:solidFill>
                  <a:srgbClr val="000000"/>
                </a:solidFill>
                <a:latin typeface="Times New Roman" panose="02020603050405020304" pitchFamily="18" charset="0"/>
                <a:ea typeface="Times New Roman" panose="02020603050405020304" pitchFamily="18" charset="0"/>
              </a:rPr>
              <a:t>d/A </a:t>
            </a:r>
            <a:r>
              <a:rPr lang="en-US" sz="2800">
                <a:solidFill>
                  <a:srgbClr val="000000"/>
                </a:solidFill>
                <a:latin typeface="Times New Roman" panose="02020603050405020304" pitchFamily="18" charset="0"/>
                <a:ea typeface="Times New Roman" panose="02020603050405020304" pitchFamily="18" charset="0"/>
              </a:rPr>
              <a:t>= {x|15 &lt; x &lt; 20}</a:t>
            </a:r>
            <a:endParaRPr lang="en-US" sz="2800" dirty="0">
              <a:solidFill>
                <a:prstClr val="black"/>
              </a:solidFill>
            </a:endParaRP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62132" y="641458"/>
            <a:ext cx="58982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8364293" y="222266"/>
            <a:ext cx="567813" cy="375064"/>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17872" y="809395"/>
            <a:ext cx="479235"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A3772A17-BB74-4A75-BA55-D622FE4D0639}"/>
              </a:ext>
            </a:extLst>
          </p:cNvPr>
          <p:cNvGrpSpPr/>
          <p:nvPr/>
        </p:nvGrpSpPr>
        <p:grpSpPr>
          <a:xfrm>
            <a:off x="8623196" y="797766"/>
            <a:ext cx="67683" cy="76328"/>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9" name="Group 98">
            <a:extLst>
              <a:ext uri="{FF2B5EF4-FFF2-40B4-BE49-F238E27FC236}">
                <a16:creationId xmlns:a16="http://schemas.microsoft.com/office/drawing/2014/main" id="{A3772A17-BB74-4A75-BA55-D622FE4D0639}"/>
              </a:ext>
            </a:extLst>
          </p:cNvPr>
          <p:cNvGrpSpPr/>
          <p:nvPr/>
        </p:nvGrpSpPr>
        <p:grpSpPr>
          <a:xfrm>
            <a:off x="8624205" y="1350065"/>
            <a:ext cx="67683" cy="76328"/>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5" name="Group 104">
            <a:extLst>
              <a:ext uri="{FF2B5EF4-FFF2-40B4-BE49-F238E27FC236}">
                <a16:creationId xmlns:a16="http://schemas.microsoft.com/office/drawing/2014/main" id="{A3772A17-BB74-4A75-BA55-D622FE4D0639}"/>
              </a:ext>
            </a:extLst>
          </p:cNvPr>
          <p:cNvGrpSpPr/>
          <p:nvPr/>
        </p:nvGrpSpPr>
        <p:grpSpPr>
          <a:xfrm>
            <a:off x="8846981" y="1090785"/>
            <a:ext cx="67683" cy="76328"/>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A3772A17-BB74-4A75-BA55-D622FE4D0639}"/>
              </a:ext>
            </a:extLst>
          </p:cNvPr>
          <p:cNvGrpSpPr/>
          <p:nvPr/>
        </p:nvGrpSpPr>
        <p:grpSpPr>
          <a:xfrm>
            <a:off x="8419681" y="1115723"/>
            <a:ext cx="67683" cy="76328"/>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7" name="Oval 107"/>
          <p:cNvSpPr>
            <a:spLocks noChangeArrowheads="1"/>
          </p:cNvSpPr>
          <p:nvPr/>
        </p:nvSpPr>
        <p:spPr bwMode="auto">
          <a:xfrm>
            <a:off x="8631623" y="1087907"/>
            <a:ext cx="50846"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Explosion 2 117"/>
          <p:cNvSpPr/>
          <p:nvPr/>
        </p:nvSpPr>
        <p:spPr>
          <a:xfrm>
            <a:off x="7388375" y="1464218"/>
            <a:ext cx="177165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119" name="Picture 118"/>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4263539" y="-6788846"/>
            <a:ext cx="1933483" cy="6858000"/>
          </a:xfrm>
          <a:prstGeom prst="rect">
            <a:avLst/>
          </a:prstGeom>
        </p:spPr>
      </p:pic>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backgroundRemoval t="1835" b="100000" l="0" r="100000">
                        <a14:foregroundMark x1="34247" y1="28899" x2="35616" y2="31193"/>
                        <a14:backgroundMark x1="21233" y1="37156" x2="10274" y2="44037"/>
                        <a14:backgroundMark x1="7534" y1="44495" x2="4110" y2="53211"/>
                        <a14:backgroundMark x1="6164" y1="54587" x2="10959" y2="54128"/>
                        <a14:backgroundMark x1="18493" y1="53670" x2="21233" y2="52294"/>
                        <a14:backgroundMark x1="23973" y1="52294" x2="26027" y2="55963"/>
                        <a14:backgroundMark x1="42466" y1="56422" x2="34247" y2="60550"/>
                        <a14:backgroundMark x1="27397" y1="57339" x2="32877" y2="58257"/>
                        <a14:backgroundMark x1="38356" y1="42202" x2="33562" y2="44954"/>
                        <a14:backgroundMark x1="27397" y1="40367" x2="28767" y2="41284"/>
                        <a14:backgroundMark x1="47945" y1="58716" x2="43836" y2="65138"/>
                        <a14:backgroundMark x1="37671" y1="69266" x2="29452" y2="72936"/>
                        <a14:backgroundMark x1="22603" y1="59174" x2="13699" y2="63303"/>
                        <a14:backgroundMark x1="13699" y1="67890" x2="9589" y2="73853"/>
                        <a14:backgroundMark x1="23973" y1="61927" x2="27397" y2="66514"/>
                        <a14:backgroundMark x1="82877" y1="40826" x2="82192" y2="51376"/>
                        <a14:backgroundMark x1="84247" y1="57798" x2="93836" y2="68349"/>
                        <a14:backgroundMark x1="83562" y1="36239" x2="78767" y2="39450"/>
                        <a14:backgroundMark x1="98630" y1="31193" x2="91096" y2="37156"/>
                        <a14:backgroundMark x1="30822" y1="27064" x2="39041" y2="38991"/>
                        <a14:backgroundMark x1="80137" y1="41743" x2="80822" y2="40826"/>
                        <a14:backgroundMark x1="87671" y1="23853" x2="97945" y2="25229"/>
                        <a14:backgroundMark x1="33562" y1="10550" x2="34932" y2="14679"/>
                        <a14:backgroundMark x1="41781" y1="10092" x2="45890" y2="13303"/>
                        <a14:backgroundMark x1="69178" y1="11009" x2="85616" y2="16055"/>
                        <a14:backgroundMark x1="30822" y1="16055" x2="32877" y2="21101"/>
                        <a14:backgroundMark x1="91096" y1="85321" x2="83562" y2="97248"/>
                        <a14:backgroundMark x1="94521" y1="77523" x2="89041" y2="83945"/>
                        <a14:backgroundMark x1="54110" y1="94495" x2="80137" y2="95872"/>
                        <a14:backgroundMark x1="47945" y1="93578" x2="30822" y2="88073"/>
                        <a14:backgroundMark x1="8904" y1="83486" x2="24658" y2="8807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42150" y="5236062"/>
            <a:ext cx="952961" cy="1897220"/>
          </a:xfrm>
          <a:prstGeom prst="rect">
            <a:avLst/>
          </a:prstGeom>
        </p:spPr>
      </p:pic>
      <p:pic>
        <p:nvPicPr>
          <p:cNvPr id="12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7963" y="2019066"/>
            <a:ext cx="457200" cy="609600"/>
          </a:xfrm>
          <a:prstGeom prst="rect">
            <a:avLst/>
          </a:prstGeom>
        </p:spPr>
      </p:pic>
      <p:pic>
        <p:nvPicPr>
          <p:cNvPr id="121"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9857963" y="3222669"/>
            <a:ext cx="457200" cy="609600"/>
          </a:xfrm>
          <a:prstGeom prst="rect">
            <a:avLst/>
          </a:prstGeom>
        </p:spPr>
      </p:pic>
      <p:pic>
        <p:nvPicPr>
          <p:cNvPr id="12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50955" y="4345015"/>
            <a:ext cx="457200" cy="6096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84327" y="5130610"/>
            <a:ext cx="457200" cy="6096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9868466" y="6095442"/>
            <a:ext cx="457200" cy="609600"/>
          </a:xfrm>
          <a:prstGeom prst="rect">
            <a:avLst/>
          </a:prstGeom>
        </p:spPr>
      </p:pic>
    </p:spTree>
    <p:extLst>
      <p:ext uri="{BB962C8B-B14F-4D97-AF65-F5344CB8AC3E}">
        <p14:creationId xmlns:p14="http://schemas.microsoft.com/office/powerpoint/2010/main" val="4053146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7"/>
                    </p:tgtEl>
                  </p:cond>
                </p:stCondLst>
                <p:endSync evt="end" delay="0">
                  <p:rtn val="all"/>
                </p:endSync>
                <p:childTnLst>
                  <p:par>
                    <p:cTn id="24" fill="hold">
                      <p:stCondLst>
                        <p:cond delay="0"/>
                      </p:stCondLst>
                      <p:childTnLst>
                        <p:par>
                          <p:cTn id="25" fill="hold">
                            <p:stCondLst>
                              <p:cond delay="0"/>
                            </p:stCondLst>
                            <p:childTnLst>
                              <p:par>
                                <p:cTn id="26" presetID="21" presetClass="emph" presetSubtype="0" repeatCount="indefinite" fill="hold" grpId="1" nodeType="withEffect">
                                  <p:stCondLst>
                                    <p:cond delay="0"/>
                                  </p:stCondLst>
                                  <p:childTnLst>
                                    <p:animClr clrSpc="hsl" dir="cw">
                                      <p:cBhvr override="childStyle">
                                        <p:cTn id="27" dur="500" fill="hold"/>
                                        <p:tgtEl>
                                          <p:spTgt spid="87"/>
                                        </p:tgtEl>
                                        <p:attrNameLst>
                                          <p:attrName>style.color</p:attrName>
                                        </p:attrNameLst>
                                      </p:cBhvr>
                                      <p:by>
                                        <p:hsl h="7200000" s="0" l="0"/>
                                      </p:by>
                                    </p:animClr>
                                    <p:animClr clrSpc="hsl" dir="cw">
                                      <p:cBhvr>
                                        <p:cTn id="28" dur="500" fill="hold"/>
                                        <p:tgtEl>
                                          <p:spTgt spid="87"/>
                                        </p:tgtEl>
                                        <p:attrNameLst>
                                          <p:attrName>fillcolor</p:attrName>
                                        </p:attrNameLst>
                                      </p:cBhvr>
                                      <p:by>
                                        <p:hsl h="7200000" s="0" l="0"/>
                                      </p:by>
                                    </p:animClr>
                                    <p:animClr clrSpc="hsl" dir="cw">
                                      <p:cBhvr>
                                        <p:cTn id="29" dur="500" fill="hold"/>
                                        <p:tgtEl>
                                          <p:spTgt spid="87"/>
                                        </p:tgtEl>
                                        <p:attrNameLst>
                                          <p:attrName>stroke.color</p:attrName>
                                        </p:attrNameLst>
                                      </p:cBhvr>
                                      <p:by>
                                        <p:hsl h="7200000" s="0" l="0"/>
                                      </p:by>
                                    </p:animClr>
                                    <p:set>
                                      <p:cBhvr>
                                        <p:cTn id="30" dur="500" fill="hold"/>
                                        <p:tgtEl>
                                          <p:spTgt spid="87"/>
                                        </p:tgtEl>
                                        <p:attrNameLst>
                                          <p:attrName>fill.type</p:attrName>
                                        </p:attrNameLst>
                                      </p:cBhvr>
                                      <p:to>
                                        <p:strVal val="solid"/>
                                      </p:to>
                                    </p:set>
                                  </p:childTnLst>
                                </p:cTn>
                              </p:par>
                              <p:par>
                                <p:cTn id="31" presetID="42" presetClass="path" presetSubtype="0" accel="50000" decel="50000" fill="hold" nodeType="withEffect">
                                  <p:stCondLst>
                                    <p:cond delay="0"/>
                                  </p:stCondLst>
                                  <p:childTnLst>
                                    <p:animMotion origin="layout" path="M 3.54167E-6 -2.96296E-6 L 0.00586 0.98033 " pathEditMode="relative" rAng="0" ptsTypes="AA">
                                      <p:cBhvr>
                                        <p:cTn id="32" dur="3000" fill="hold"/>
                                        <p:tgtEl>
                                          <p:spTgt spid="119"/>
                                        </p:tgtEl>
                                        <p:attrNameLst>
                                          <p:attrName>ppt_x</p:attrName>
                                          <p:attrName>ppt_y</p:attrName>
                                        </p:attrNameLst>
                                      </p:cBhvr>
                                      <p:rCtr x="299" y="49028"/>
                                    </p:animMotion>
                                  </p:childTnLst>
                                </p:cTn>
                              </p:par>
                            </p:childTnLst>
                          </p:cTn>
                        </p:par>
                        <p:par>
                          <p:cTn id="33" fill="hold">
                            <p:stCondLst>
                              <p:cond delay="3000"/>
                            </p:stCondLst>
                            <p:childTnLst>
                              <p:par>
                                <p:cTn id="34" presetID="64" presetClass="path" presetSubtype="0" accel="50000" decel="50000" fill="hold" nodeType="afterEffect">
                                  <p:stCondLst>
                                    <p:cond delay="0"/>
                                  </p:stCondLst>
                                  <p:childTnLst>
                                    <p:animMotion origin="layout" path="M 0.00586 0.98033 L 3.54167E-6 -0.25 " pathEditMode="relative" rAng="0" ptsTypes="AA">
                                      <p:cBhvr>
                                        <p:cTn id="35" dur="3000" fill="hold"/>
                                        <p:tgtEl>
                                          <p:spTgt spid="119"/>
                                        </p:tgtEl>
                                        <p:attrNameLst>
                                          <p:attrName>ppt_x</p:attrName>
                                          <p:attrName>ppt_y</p:attrName>
                                        </p:attrNameLst>
                                      </p:cBhvr>
                                      <p:rCtr x="-286" y="-61505"/>
                                    </p:animMotion>
                                  </p:childTnLst>
                                </p:cTn>
                              </p:par>
                              <p:par>
                                <p:cTn id="36" presetID="64" presetClass="path" presetSubtype="0" accel="50000" decel="50000" fill="hold" nodeType="withEffect">
                                  <p:stCondLst>
                                    <p:cond delay="0"/>
                                  </p:stCondLst>
                                  <p:childTnLst>
                                    <p:animMotion origin="layout" path="M -3.125E-6 -3.7037E-7 L 0.00131 -1.23079 " pathEditMode="relative" rAng="0" ptsTypes="AA">
                                      <p:cBhvr>
                                        <p:cTn id="37" dur="3000" fill="hold"/>
                                        <p:tgtEl>
                                          <p:spTgt spid="3"/>
                                        </p:tgtEl>
                                        <p:attrNameLst>
                                          <p:attrName>ppt_x</p:attrName>
                                          <p:attrName>ppt_y</p:attrName>
                                        </p:attrNameLst>
                                      </p:cBhvr>
                                      <p:rCtr x="65" y="-61551"/>
                                    </p:animMotion>
                                  </p:childTnLst>
                                </p:cTn>
                              </p:par>
                              <p:par>
                                <p:cTn id="38" presetID="1" presetClass="mediacall" presetSubtype="0" fill="hold" nodeType="withEffect">
                                  <p:stCondLst>
                                    <p:cond delay="0"/>
                                  </p:stCondLst>
                                  <p:childTnLst>
                                    <p:cmd type="call" cmd="playFrom(0.0)">
                                      <p:cBhvr>
                                        <p:cTn id="39" dur="5595" fill="hold"/>
                                        <p:tgtEl>
                                          <p:spTgt spid="121"/>
                                        </p:tgtEl>
                                      </p:cBhvr>
                                    </p:cmd>
                                  </p:childTnLst>
                                </p:cTn>
                              </p:par>
                            </p:childTnLst>
                          </p:cTn>
                        </p:par>
                      </p:childTnLst>
                    </p:cTn>
                  </p:par>
                </p:childTnLst>
              </p:cTn>
              <p:nextCondLst>
                <p:cond evt="onClick" delay="0">
                  <p:tgtEl>
                    <p:spTgt spid="87"/>
                  </p:tgtEl>
                </p:cond>
              </p:nextCondLst>
            </p:seq>
            <p:seq concurrent="1" nextAc="seek">
              <p:cTn id="40" restart="whenNotActive" fill="hold" evtFilter="cancelBubble" nodeType="interactiveSeq">
                <p:stCondLst>
                  <p:cond evt="onClick" delay="0">
                    <p:tgtEl>
                      <p:spTgt spid="89"/>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nodeType="clickEffect">
                                  <p:stCondLst>
                                    <p:cond delay="0"/>
                                  </p:stCondLst>
                                  <p:childTnLst>
                                    <p:animRot by="21600000">
                                      <p:cBhvr>
                                        <p:cTn id="44" dur="10000" fill="hold"/>
                                        <p:tgtEl>
                                          <p:spTgt spid="92"/>
                                        </p:tgtEl>
                                        <p:attrNameLst>
                                          <p:attrName>r</p:attrName>
                                        </p:attrNameLst>
                                      </p:cBhvr>
                                    </p:animRot>
                                  </p:child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0"/>
                                          </p:stCondLst>
                                        </p:cTn>
                                        <p:tgtEl>
                                          <p:spTgt spid="1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1773" fill="hold"/>
                                        <p:tgtEl>
                                          <p:spTgt spid="120"/>
                                        </p:tgtEl>
                                      </p:cBhvr>
                                    </p:cmd>
                                  </p:childTnLst>
                                </p:cTn>
                              </p:par>
                              <p:par>
                                <p:cTn id="50" presetID="1" presetClass="exit" presetSubtype="0" fill="hold" grpId="1" nodeType="withEffect">
                                  <p:stCondLst>
                                    <p:cond delay="2000"/>
                                  </p:stCondLst>
                                  <p:childTnLst>
                                    <p:set>
                                      <p:cBhvr>
                                        <p:cTn id="51"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52" restart="whenNotActive" fill="hold" evtFilter="cancelBubble" nodeType="interactiveSeq">
                <p:stCondLst>
                  <p:cond evt="onClick" delay="0">
                    <p:tgtEl>
                      <p:spTgt spid="86"/>
                    </p:tgtEl>
                  </p:cond>
                </p:stCondLst>
                <p:endSync evt="end" delay="0">
                  <p:rtn val="all"/>
                </p:endSync>
                <p:childTnLst>
                  <p:par>
                    <p:cTn id="53" fill="hold">
                      <p:stCondLst>
                        <p:cond delay="0"/>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86"/>
                                        </p:tgtEl>
                                        <p:attrNameLst>
                                          <p:attrName>ppt_x</p:attrName>
                                        </p:attrNameLst>
                                      </p:cBhvr>
                                      <p:tavLst>
                                        <p:tav tm="0">
                                          <p:val>
                                            <p:strVal val="ppt_x"/>
                                          </p:val>
                                        </p:tav>
                                        <p:tav tm="100000">
                                          <p:val>
                                            <p:strVal val="ppt_x"/>
                                          </p:val>
                                        </p:tav>
                                      </p:tavLst>
                                    </p:anim>
                                    <p:anim calcmode="lin" valueType="num">
                                      <p:cBhvr additive="base">
                                        <p:cTn id="57" dur="500"/>
                                        <p:tgtEl>
                                          <p:spTgt spid="86"/>
                                        </p:tgtEl>
                                        <p:attrNameLst>
                                          <p:attrName>ppt_y</p:attrName>
                                        </p:attrNameLst>
                                      </p:cBhvr>
                                      <p:tavLst>
                                        <p:tav tm="0">
                                          <p:val>
                                            <p:strVal val="ppt_y"/>
                                          </p:val>
                                        </p:tav>
                                        <p:tav tm="100000">
                                          <p:val>
                                            <p:strVal val="1+ppt_h/2"/>
                                          </p:val>
                                        </p:tav>
                                      </p:tavLst>
                                    </p:anim>
                                    <p:set>
                                      <p:cBhvr>
                                        <p:cTn id="58" dur="1" fill="hold">
                                          <p:stCondLst>
                                            <p:cond delay="499"/>
                                          </p:stCondLst>
                                        </p:cTn>
                                        <p:tgtEl>
                                          <p:spTgt spid="8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126" fill="hold"/>
                                        <p:tgtEl>
                                          <p:spTgt spid="122"/>
                                        </p:tgtEl>
                                      </p:cBhvr>
                                    </p:cmd>
                                  </p:childTnLst>
                                </p:cTn>
                              </p:par>
                            </p:childTnLst>
                          </p:cTn>
                        </p:par>
                      </p:childTnLst>
                    </p:cTn>
                  </p:par>
                </p:childTnLst>
              </p:cTn>
              <p:nextCondLst>
                <p:cond evt="onClick" delay="0">
                  <p:tgtEl>
                    <p:spTgt spid="86"/>
                  </p:tgtEl>
                </p:cond>
              </p:nextCondLst>
            </p:seq>
            <p:seq concurrent="1" nextAc="seek">
              <p:cTn id="61" restart="whenNotActive" fill="hold" evtFilter="cancelBubble" nodeType="interactiveSeq">
                <p:stCondLst>
                  <p:cond evt="onClick" delay="0">
                    <p:tgtEl>
                      <p:spTgt spid="85"/>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grpId="1" nodeType="clickEffect">
                                  <p:stCondLst>
                                    <p:cond delay="0"/>
                                  </p:stCondLst>
                                  <p:childTnLst>
                                    <p:anim calcmode="lin" valueType="num">
                                      <p:cBhvr additive="base">
                                        <p:cTn id="65" dur="500"/>
                                        <p:tgtEl>
                                          <p:spTgt spid="85"/>
                                        </p:tgtEl>
                                        <p:attrNameLst>
                                          <p:attrName>ppt_x</p:attrName>
                                        </p:attrNameLst>
                                      </p:cBhvr>
                                      <p:tavLst>
                                        <p:tav tm="0">
                                          <p:val>
                                            <p:strVal val="ppt_x"/>
                                          </p:val>
                                        </p:tav>
                                        <p:tav tm="100000">
                                          <p:val>
                                            <p:strVal val="ppt_x"/>
                                          </p:val>
                                        </p:tav>
                                      </p:tavLst>
                                    </p:anim>
                                    <p:anim calcmode="lin" valueType="num">
                                      <p:cBhvr additive="base">
                                        <p:cTn id="66" dur="500"/>
                                        <p:tgtEl>
                                          <p:spTgt spid="85"/>
                                        </p:tgtEl>
                                        <p:attrNameLst>
                                          <p:attrName>ppt_y</p:attrName>
                                        </p:attrNameLst>
                                      </p:cBhvr>
                                      <p:tavLst>
                                        <p:tav tm="0">
                                          <p:val>
                                            <p:strVal val="ppt_y"/>
                                          </p:val>
                                        </p:tav>
                                        <p:tav tm="100000">
                                          <p:val>
                                            <p:strVal val="1+ppt_h/2"/>
                                          </p:val>
                                        </p:tav>
                                      </p:tavLst>
                                    </p:anim>
                                    <p:set>
                                      <p:cBhvr>
                                        <p:cTn id="67" dur="1" fill="hold">
                                          <p:stCondLst>
                                            <p:cond delay="499"/>
                                          </p:stCondLst>
                                        </p:cTn>
                                        <p:tgtEl>
                                          <p:spTgt spid="85"/>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773" fill="hold"/>
                                        <p:tgtEl>
                                          <p:spTgt spid="123"/>
                                        </p:tgtEl>
                                      </p:cBhvr>
                                    </p:cmd>
                                  </p:childTnLst>
                                </p:cTn>
                              </p:par>
                            </p:childTnLst>
                          </p:cTn>
                        </p:par>
                      </p:childTnLst>
                    </p:cTn>
                  </p:par>
                </p:childTnLst>
              </p:cTn>
              <p:nextCondLst>
                <p:cond evt="onClick" delay="0">
                  <p:tgtEl>
                    <p:spTgt spid="85"/>
                  </p:tgtEl>
                </p:cond>
              </p:nextCondLst>
            </p:seq>
            <p:seq concurrent="1" nextAc="seek">
              <p:cTn id="70" restart="whenNotActive" fill="hold" evtFilter="cancelBubble" nodeType="interactiveSeq">
                <p:stCondLst>
                  <p:cond evt="onClick" delay="0">
                    <p:tgtEl>
                      <p:spTgt spid="84"/>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84"/>
                                        </p:tgtEl>
                                        <p:attrNameLst>
                                          <p:attrName>ppt_x</p:attrName>
                                        </p:attrNameLst>
                                      </p:cBhvr>
                                      <p:tavLst>
                                        <p:tav tm="0">
                                          <p:val>
                                            <p:strVal val="ppt_x"/>
                                          </p:val>
                                        </p:tav>
                                        <p:tav tm="100000">
                                          <p:val>
                                            <p:strVal val="ppt_x"/>
                                          </p:val>
                                        </p:tav>
                                      </p:tavLst>
                                    </p:anim>
                                    <p:anim calcmode="lin" valueType="num">
                                      <p:cBhvr additive="base">
                                        <p:cTn id="75" dur="500"/>
                                        <p:tgtEl>
                                          <p:spTgt spid="84"/>
                                        </p:tgtEl>
                                        <p:attrNameLst>
                                          <p:attrName>ppt_y</p:attrName>
                                        </p:attrNameLst>
                                      </p:cBhvr>
                                      <p:tavLst>
                                        <p:tav tm="0">
                                          <p:val>
                                            <p:strVal val="ppt_y"/>
                                          </p:val>
                                        </p:tav>
                                        <p:tav tm="100000">
                                          <p:val>
                                            <p:strVal val="1+ppt_h/2"/>
                                          </p:val>
                                        </p:tav>
                                      </p:tavLst>
                                    </p:anim>
                                    <p:set>
                                      <p:cBhvr>
                                        <p:cTn id="76" dur="1" fill="hold">
                                          <p:stCondLst>
                                            <p:cond delay="499"/>
                                          </p:stCondLst>
                                        </p:cTn>
                                        <p:tgtEl>
                                          <p:spTgt spid="84"/>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2126" fill="hold"/>
                                        <p:tgtEl>
                                          <p:spTgt spid="124"/>
                                        </p:tgtEl>
                                      </p:cBhvr>
                                    </p:cmd>
                                  </p:childTnLst>
                                </p:cTn>
                              </p:par>
                            </p:childTnLst>
                          </p:cTn>
                        </p:par>
                      </p:childTnLst>
                    </p:cTn>
                  </p:par>
                </p:childTnLst>
              </p:cTn>
              <p:nextCondLst>
                <p:cond evt="onClick" delay="0">
                  <p:tgtEl>
                    <p:spTgt spid="84"/>
                  </p:tgtEl>
                </p:cond>
              </p:nextCondLst>
            </p:seq>
            <p:audio>
              <p:cMediaNode vol="53030">
                <p:cTn id="79" fill="hold" display="0">
                  <p:stCondLst>
                    <p:cond delay="indefinite"/>
                  </p:stCondLst>
                  <p:endCondLst>
                    <p:cond evt="onStopAudio" delay="0">
                      <p:tgtEl>
                        <p:sldTgt/>
                      </p:tgtEl>
                    </p:cond>
                  </p:endCondLst>
                </p:cTn>
                <p:tgtEl>
                  <p:spTgt spid="120"/>
                </p:tgtEl>
              </p:cMediaNode>
            </p:audio>
            <p:audio>
              <p:cMediaNode vol="53030">
                <p:cTn id="80" fill="hold" display="0">
                  <p:stCondLst>
                    <p:cond delay="indefinite"/>
                  </p:stCondLst>
                  <p:endCondLst>
                    <p:cond evt="onStopAudio" delay="0">
                      <p:tgtEl>
                        <p:sldTgt/>
                      </p:tgtEl>
                    </p:cond>
                  </p:endCondLst>
                </p:cTn>
                <p:tgtEl>
                  <p:spTgt spid="121"/>
                </p:tgtEl>
              </p:cMediaNode>
            </p:audio>
            <p:audio>
              <p:cMediaNode vol="53030">
                <p:cTn id="81" fill="hold" display="0">
                  <p:stCondLst>
                    <p:cond delay="indefinite"/>
                  </p:stCondLst>
                  <p:endCondLst>
                    <p:cond evt="onStopAudio" delay="0">
                      <p:tgtEl>
                        <p:sldTgt/>
                      </p:tgtEl>
                    </p:cond>
                  </p:endCondLst>
                </p:cTn>
                <p:tgtEl>
                  <p:spTgt spid="122"/>
                </p:tgtEl>
              </p:cMediaNode>
            </p:audio>
            <p:audio>
              <p:cMediaNode vol="53030">
                <p:cTn id="82" fill="hold" display="0">
                  <p:stCondLst>
                    <p:cond delay="indefinite"/>
                  </p:stCondLst>
                  <p:endCondLst>
                    <p:cond evt="onStopAudio" delay="0">
                      <p:tgtEl>
                        <p:sldTgt/>
                      </p:tgtEl>
                    </p:cond>
                  </p:endCondLst>
                </p:cTn>
                <p:tgtEl>
                  <p:spTgt spid="123"/>
                </p:tgtEl>
              </p:cMediaNode>
            </p:audio>
            <p:audio>
              <p:cMediaNode vol="53030">
                <p:cTn id="83" fill="hold" display="0">
                  <p:stCondLst>
                    <p:cond delay="indefinite"/>
                  </p:stCondLst>
                  <p:endCondLst>
                    <p:cond evt="onStopAudio" delay="0">
                      <p:tgtEl>
                        <p:sldTgt/>
                      </p:tgtEl>
                    </p:cond>
                  </p:endCondLst>
                </p:cTn>
                <p:tgtEl>
                  <p:spTgt spid="124"/>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733800" y="152400"/>
            <a:ext cx="1447800" cy="492443"/>
          </a:xfrm>
          <a:prstGeom prst="rect">
            <a:avLst/>
          </a:prstGeom>
          <a:noFill/>
        </p:spPr>
        <p:txBody>
          <a:bodyPr wrap="square" rtlCol="0">
            <a:spAutoFit/>
          </a:bodyPr>
          <a:lstStyle/>
          <a:p>
            <a:r>
              <a:rPr lang="en-US" sz="2600" b="1" smtClean="0">
                <a:solidFill>
                  <a:srgbClr val="FF0066"/>
                </a:solidFill>
                <a:latin typeface="Times New Roman" panose="02020603050405020304" pitchFamily="18" charset="0"/>
                <a:cs typeface="Times New Roman" panose="02020603050405020304" pitchFamily="18" charset="0"/>
              </a:rPr>
              <a:t>Bài tập </a:t>
            </a:r>
            <a:endParaRPr lang="en-US" sz="2600" b="1">
              <a:solidFill>
                <a:srgbClr val="FF0066"/>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371600" y="838200"/>
            <a:ext cx="7315200" cy="1692771"/>
            <a:chOff x="1371600" y="838200"/>
            <a:chExt cx="7315200" cy="1692771"/>
          </a:xfrm>
        </p:grpSpPr>
        <mc:AlternateContent xmlns:mc="http://schemas.openxmlformats.org/markup-compatibility/2006" xmlns:a14="http://schemas.microsoft.com/office/drawing/2010/main">
          <mc:Choice Requires="a14">
            <p:sp>
              <p:nvSpPr>
                <p:cNvPr id="4" name="TextBox 3"/>
                <p:cNvSpPr txBox="1"/>
                <p:nvPr/>
              </p:nvSpPr>
              <p:spPr>
                <a:xfrm>
                  <a:off x="1371600" y="838200"/>
                  <a:ext cx="7315200" cy="1692771"/>
                </a:xfrm>
                <a:prstGeom prst="rect">
                  <a:avLst/>
                </a:prstGeom>
                <a:solidFill>
                  <a:schemeClr val="accent5">
                    <a:lumMod val="20000"/>
                    <a:lumOff val="80000"/>
                  </a:schemeClr>
                </a:solid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1</a:t>
                  </a:r>
                  <a:r>
                    <a:rPr lang="en-US" sz="2600" smtClean="0">
                      <a:latin typeface="Times New Roman" panose="02020603050405020304" pitchFamily="18" charset="0"/>
                      <a:cs typeface="Times New Roman" panose="02020603050405020304" pitchFamily="18" charset="0"/>
                    </a:rPr>
                    <a:t>.Cho D là tập hợp các số tự nhiên vừa lớn hơn 5 vừa nhỏ hơn 12. Viết tập hợp D theo hai cách rồi chọn kí hiệu </a:t>
                  </a:r>
                  <a14:m>
                    <m:oMath xmlns:m="http://schemas.openxmlformats.org/officeDocument/2006/math">
                      <m:r>
                        <a:rPr lang="en-US" sz="2600" i="1" smtClean="0">
                          <a:latin typeface="Cambria Math"/>
                          <a:ea typeface="Cambria Math"/>
                        </a:rPr>
                        <m:t>∈</m:t>
                      </m:r>
                    </m:oMath>
                  </a14:m>
                  <a:r>
                    <a:rPr lang="en-US" sz="2600" smtClean="0">
                      <a:latin typeface="Times New Roman" panose="02020603050405020304" pitchFamily="18" charset="0"/>
                      <a:cs typeface="Times New Roman" panose="02020603050405020304" pitchFamily="18" charset="0"/>
                    </a:rPr>
                    <a:t>, </a:t>
                  </a:r>
                  <a14:m>
                    <m:oMath xmlns:m="http://schemas.openxmlformats.org/officeDocument/2006/math">
                      <m:r>
                        <a:rPr lang="en-US" sz="2600" i="1" smtClean="0">
                          <a:latin typeface="Cambria Math"/>
                          <a:ea typeface="Cambria Math"/>
                        </a:rPr>
                        <m:t>∈</m:t>
                      </m:r>
                    </m:oMath>
                  </a14:m>
                  <a:r>
                    <a:rPr lang="en-US" sz="2600" smtClean="0">
                      <a:latin typeface="Times New Roman" panose="02020603050405020304" pitchFamily="18" charset="0"/>
                      <a:cs typeface="Times New Roman" panose="02020603050405020304" pitchFamily="18" charset="0"/>
                    </a:rPr>
                    <a:t> thích hợp thay cho mỗi     dưới đây:  </a:t>
                  </a:r>
                </a:p>
                <a:p>
                  <a:r>
                    <a:rPr lang="en-US" sz="2600" smtClean="0">
                      <a:latin typeface="Times New Roman" panose="02020603050405020304" pitchFamily="18" charset="0"/>
                      <a:cs typeface="Times New Roman" panose="02020603050405020304" pitchFamily="18" charset="0"/>
                    </a:rPr>
                    <a:t>5     D;	      7     D;      17     D;       0    D;      10     D</a:t>
                  </a:r>
                  <a:endParaRPr lang="en-US" sz="2600">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371600" y="838200"/>
                  <a:ext cx="7315200" cy="1692771"/>
                </a:xfrm>
                <a:prstGeom prst="rect">
                  <a:avLst/>
                </a:prstGeom>
                <a:blipFill rotWithShape="1">
                  <a:blip r:embed="rId4"/>
                  <a:stretch>
                    <a:fillRect l="-1417" t="-3249" r="-1833" b="-7942"/>
                  </a:stretch>
                </a:blipFill>
              </p:spPr>
              <p:txBody>
                <a:bodyPr/>
                <a:lstStyle/>
                <a:p>
                  <a:r>
                    <a:rPr lang="en-US">
                      <a:noFill/>
                    </a:rPr>
                    <a:t> </a:t>
                  </a:r>
                </a:p>
              </p:txBody>
            </p:sp>
          </mc:Fallback>
        </mc:AlternateContent>
        <p:cxnSp>
          <p:nvCxnSpPr>
            <p:cNvPr id="6" name="Straight Connector 5"/>
            <p:cNvCxnSpPr/>
            <p:nvPr/>
          </p:nvCxnSpPr>
          <p:spPr>
            <a:xfrm flipH="1">
              <a:off x="2528455" y="1747650"/>
              <a:ext cx="138545" cy="304800"/>
            </a:xfrm>
            <a:prstGeom prst="line">
              <a:avLst/>
            </a:prstGeom>
          </p:spPr>
          <p:style>
            <a:lnRef idx="1">
              <a:schemeClr val="dk1"/>
            </a:lnRef>
            <a:fillRef idx="0">
              <a:schemeClr val="dk1"/>
            </a:fillRef>
            <a:effectRef idx="0">
              <a:schemeClr val="dk1"/>
            </a:effectRef>
            <a:fontRef idx="minor">
              <a:schemeClr val="tx1"/>
            </a:fontRef>
          </p:style>
        </p:cxnSp>
        <p:sp>
          <p:nvSpPr>
            <p:cNvPr id="5" name="Rectangle 4"/>
            <p:cNvSpPr/>
            <p:nvPr/>
          </p:nvSpPr>
          <p:spPr>
            <a:xfrm>
              <a:off x="5867400" y="1735775"/>
              <a:ext cx="3048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a:t>
              </a:r>
              <a:endParaRPr lang="en-US">
                <a:solidFill>
                  <a:schemeClr val="tx2"/>
                </a:solidFill>
              </a:endParaRPr>
            </a:p>
          </p:txBody>
        </p:sp>
        <p:sp>
          <p:nvSpPr>
            <p:cNvPr id="8" name="Rectangle 7"/>
            <p:cNvSpPr/>
            <p:nvPr/>
          </p:nvSpPr>
          <p:spPr>
            <a:xfrm>
              <a:off x="1676400" y="2090738"/>
              <a:ext cx="3048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   </a:t>
              </a:r>
              <a:endParaRPr lang="en-US">
                <a:solidFill>
                  <a:schemeClr val="tx2"/>
                </a:solidFill>
              </a:endParaRPr>
            </a:p>
          </p:txBody>
        </p:sp>
        <p:sp>
          <p:nvSpPr>
            <p:cNvPr id="9" name="Rectangle 8"/>
            <p:cNvSpPr/>
            <p:nvPr/>
          </p:nvSpPr>
          <p:spPr>
            <a:xfrm>
              <a:off x="3048000" y="2090738"/>
              <a:ext cx="3048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a:t>
              </a:r>
              <a:endParaRPr lang="en-US">
                <a:solidFill>
                  <a:schemeClr val="tx2"/>
                </a:solidFill>
              </a:endParaRPr>
            </a:p>
          </p:txBody>
        </p:sp>
        <p:sp>
          <p:nvSpPr>
            <p:cNvPr id="10" name="Rectangle 9"/>
            <p:cNvSpPr/>
            <p:nvPr/>
          </p:nvSpPr>
          <p:spPr>
            <a:xfrm>
              <a:off x="4648200" y="2090738"/>
              <a:ext cx="3048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a:t>
              </a:r>
              <a:endParaRPr lang="en-US">
                <a:solidFill>
                  <a:schemeClr val="tx2"/>
                </a:solidFill>
              </a:endParaRPr>
            </a:p>
          </p:txBody>
        </p:sp>
        <p:sp>
          <p:nvSpPr>
            <p:cNvPr id="11" name="Rectangle 10"/>
            <p:cNvSpPr/>
            <p:nvPr/>
          </p:nvSpPr>
          <p:spPr>
            <a:xfrm>
              <a:off x="6097979" y="2090738"/>
              <a:ext cx="3048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a:t>
              </a:r>
              <a:endParaRPr lang="en-US">
                <a:solidFill>
                  <a:schemeClr val="tx2"/>
                </a:solidFill>
              </a:endParaRPr>
            </a:p>
          </p:txBody>
        </p:sp>
        <p:sp>
          <p:nvSpPr>
            <p:cNvPr id="12" name="Rectangle 11"/>
            <p:cNvSpPr/>
            <p:nvPr/>
          </p:nvSpPr>
          <p:spPr>
            <a:xfrm>
              <a:off x="7620000" y="2090738"/>
              <a:ext cx="3048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a:t>
              </a:r>
              <a:endParaRPr lang="en-US">
                <a:solidFill>
                  <a:schemeClr val="tx2"/>
                </a:solidFill>
              </a:endParaRPr>
            </a:p>
          </p:txBody>
        </p:sp>
      </p:grpSp>
      <p:sp>
        <p:nvSpPr>
          <p:cNvPr id="14" name="TextBox 13"/>
          <p:cNvSpPr txBox="1"/>
          <p:nvPr/>
        </p:nvSpPr>
        <p:spPr>
          <a:xfrm>
            <a:off x="1447800" y="2895600"/>
            <a:ext cx="5867400" cy="892552"/>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D= {6;7;8;9;10;11}</a:t>
            </a:r>
          </a:p>
          <a:p>
            <a:r>
              <a:rPr lang="en-US" sz="2600" smtClean="0">
                <a:latin typeface="Times New Roman" panose="02020603050405020304" pitchFamily="18" charset="0"/>
                <a:cs typeface="Times New Roman" panose="02020603050405020304" pitchFamily="18" charset="0"/>
              </a:rPr>
              <a:t>D={x|x là số tự nhiên và 5&lt;x&lt;12}</a:t>
            </a: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p:cNvSpPr txBox="1"/>
              <p:nvPr/>
            </p:nvSpPr>
            <p:spPr>
              <a:xfrm>
                <a:off x="7270172" y="4070874"/>
                <a:ext cx="99060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1</a:t>
                </a:r>
                <a:r>
                  <a:rPr lang="en-US" sz="2600" smtClean="0">
                    <a:latin typeface="Times New Roman" panose="02020603050405020304" pitchFamily="18" charset="0"/>
                    <a:cs typeface="Times New Roman" panose="02020603050405020304" pitchFamily="18" charset="0"/>
                  </a:rPr>
                  <a:t>0</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D</a:t>
                </a:r>
                <a:endParaRPr lang="en-US" sz="2600">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270172" y="4070874"/>
                <a:ext cx="990600" cy="492443"/>
              </a:xfrm>
              <a:prstGeom prst="rect">
                <a:avLst/>
              </a:prstGeom>
              <a:blipFill rotWithShape="1">
                <a:blip r:embed="rId5"/>
                <a:stretch>
                  <a:fillRect l="-11111" t="-11111" r="-8025"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667000" y="4079557"/>
                <a:ext cx="99060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7</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D</a:t>
                </a:r>
                <a:endParaRPr lang="en-US" sz="2600">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667000" y="4079557"/>
                <a:ext cx="990600" cy="492443"/>
              </a:xfrm>
              <a:prstGeom prst="rect">
                <a:avLst/>
              </a:prstGeom>
              <a:blipFill rotWithShape="1">
                <a:blip r:embed="rId6"/>
                <a:stretch>
                  <a:fillRect l="-11111" t="-11111" b="-29630"/>
                </a:stretch>
              </a:blipFill>
            </p:spPr>
            <p:txBody>
              <a:bodyPr/>
              <a:lstStyle/>
              <a:p>
                <a:r>
                  <a:rPr lang="en-US">
                    <a:noFill/>
                  </a:rPr>
                  <a:t> </a:t>
                </a:r>
              </a:p>
            </p:txBody>
          </p:sp>
        </mc:Fallback>
      </mc:AlternateContent>
      <p:grpSp>
        <p:nvGrpSpPr>
          <p:cNvPr id="16" name="Group 15"/>
          <p:cNvGrpSpPr/>
          <p:nvPr/>
        </p:nvGrpSpPr>
        <p:grpSpPr>
          <a:xfrm>
            <a:off x="1371600" y="4079557"/>
            <a:ext cx="990600" cy="492443"/>
            <a:chOff x="1447800" y="4191000"/>
            <a:chExt cx="990600" cy="492443"/>
          </a:xfrm>
        </p:grpSpPr>
        <mc:AlternateContent xmlns:mc="http://schemas.openxmlformats.org/markup-compatibility/2006" xmlns:a14="http://schemas.microsoft.com/office/drawing/2010/main">
          <mc:Choice Requires="a14">
            <p:sp>
              <p:nvSpPr>
                <p:cNvPr id="15" name="TextBox 14"/>
                <p:cNvSpPr txBox="1"/>
                <p:nvPr/>
              </p:nvSpPr>
              <p:spPr>
                <a:xfrm>
                  <a:off x="1447800" y="4191000"/>
                  <a:ext cx="9906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5</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D</a:t>
                  </a:r>
                  <a:endParaRPr lang="en-US" sz="260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447800" y="4191000"/>
                  <a:ext cx="990600" cy="492443"/>
                </a:xfrm>
                <a:prstGeom prst="rect">
                  <a:avLst/>
                </a:prstGeom>
                <a:blipFill rotWithShape="1">
                  <a:blip r:embed="rId7"/>
                  <a:stretch>
                    <a:fillRect l="-10429" t="-11111" b="-29630"/>
                  </a:stretch>
                </a:blipFill>
              </p:spPr>
              <p:txBody>
                <a:bodyPr/>
                <a:lstStyle/>
                <a:p>
                  <a:r>
                    <a:rPr lang="en-US">
                      <a:noFill/>
                    </a:rPr>
                    <a:t> </a:t>
                  </a:r>
                </a:p>
              </p:txBody>
            </p:sp>
          </mc:Fallback>
        </mc:AlternateContent>
        <p:cxnSp>
          <p:nvCxnSpPr>
            <p:cNvPr id="21" name="Straight Connector 20"/>
            <p:cNvCxnSpPr/>
            <p:nvPr/>
          </p:nvCxnSpPr>
          <p:spPr>
            <a:xfrm flipH="1">
              <a:off x="1728850" y="4302825"/>
              <a:ext cx="138545" cy="3048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4114800" y="4079557"/>
            <a:ext cx="990600" cy="492443"/>
            <a:chOff x="5372100" y="4173378"/>
            <a:chExt cx="990600" cy="492443"/>
          </a:xfrm>
        </p:grpSpPr>
        <mc:AlternateContent xmlns:mc="http://schemas.openxmlformats.org/markup-compatibility/2006" xmlns:a14="http://schemas.microsoft.com/office/drawing/2010/main">
          <mc:Choice Requires="a14">
            <p:sp>
              <p:nvSpPr>
                <p:cNvPr id="19" name="TextBox 18"/>
                <p:cNvSpPr txBox="1"/>
                <p:nvPr/>
              </p:nvSpPr>
              <p:spPr>
                <a:xfrm>
                  <a:off x="5372100" y="4173378"/>
                  <a:ext cx="9906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17</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D</a:t>
                  </a:r>
                  <a:endParaRPr lang="en-US" sz="260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372100" y="4173378"/>
                  <a:ext cx="990600" cy="492443"/>
                </a:xfrm>
                <a:prstGeom prst="rect">
                  <a:avLst/>
                </a:prstGeom>
                <a:blipFill rotWithShape="1">
                  <a:blip r:embed="rId8"/>
                  <a:stretch>
                    <a:fillRect l="-10429" t="-11111" r="-7362" b="-29630"/>
                  </a:stretch>
                </a:blipFill>
              </p:spPr>
              <p:txBody>
                <a:bodyPr/>
                <a:lstStyle/>
                <a:p>
                  <a:r>
                    <a:rPr lang="en-US">
                      <a:noFill/>
                    </a:rPr>
                    <a:t> </a:t>
                  </a:r>
                </a:p>
              </p:txBody>
            </p:sp>
          </mc:Fallback>
        </mc:AlternateContent>
        <p:cxnSp>
          <p:nvCxnSpPr>
            <p:cNvPr id="23" name="Straight Connector 22"/>
            <p:cNvCxnSpPr/>
            <p:nvPr/>
          </p:nvCxnSpPr>
          <p:spPr>
            <a:xfrm flipH="1">
              <a:off x="5840682" y="4279074"/>
              <a:ext cx="138545" cy="304800"/>
            </a:xfrm>
            <a:prstGeom prst="line">
              <a:avLst/>
            </a:prstGeom>
          </p:spPr>
          <p:style>
            <a:lnRef idx="1">
              <a:schemeClr val="dk1"/>
            </a:lnRef>
            <a:fillRef idx="0">
              <a:schemeClr val="dk1"/>
            </a:fillRef>
            <a:effectRef idx="0">
              <a:schemeClr val="dk1"/>
            </a:effectRef>
            <a:fontRef idx="minor">
              <a:schemeClr val="tx1"/>
            </a:fontRef>
          </p:style>
        </p:cxnSp>
      </p:grpSp>
      <p:grpSp>
        <p:nvGrpSpPr>
          <p:cNvPr id="24" name="Group 23"/>
          <p:cNvGrpSpPr/>
          <p:nvPr/>
        </p:nvGrpSpPr>
        <p:grpSpPr>
          <a:xfrm>
            <a:off x="5791200" y="4079557"/>
            <a:ext cx="990600" cy="492443"/>
            <a:chOff x="1371600" y="5029200"/>
            <a:chExt cx="990600" cy="492443"/>
          </a:xfrm>
        </p:grpSpPr>
        <mc:AlternateContent xmlns:mc="http://schemas.openxmlformats.org/markup-compatibility/2006" xmlns:a14="http://schemas.microsoft.com/office/drawing/2010/main">
          <mc:Choice Requires="a14">
            <p:sp>
              <p:nvSpPr>
                <p:cNvPr id="17" name="TextBox 16"/>
                <p:cNvSpPr txBox="1"/>
                <p:nvPr/>
              </p:nvSpPr>
              <p:spPr>
                <a:xfrm>
                  <a:off x="1371600" y="5029200"/>
                  <a:ext cx="99060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0</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D</a:t>
                  </a:r>
                  <a:endParaRPr lang="en-US" sz="2600">
                    <a:latin typeface="Times New Roman" panose="020206030504050203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371600" y="5029200"/>
                  <a:ext cx="990600" cy="492443"/>
                </a:xfrm>
                <a:prstGeom prst="rect">
                  <a:avLst/>
                </a:prstGeom>
                <a:blipFill rotWithShape="1">
                  <a:blip r:embed="rId9"/>
                  <a:stretch>
                    <a:fillRect l="-10429" t="-11111" b="-29630"/>
                  </a:stretch>
                </a:blipFill>
              </p:spPr>
              <p:txBody>
                <a:bodyPr/>
                <a:lstStyle/>
                <a:p>
                  <a:r>
                    <a:rPr lang="en-US">
                      <a:noFill/>
                    </a:rPr>
                    <a:t> </a:t>
                  </a:r>
                </a:p>
              </p:txBody>
            </p:sp>
          </mc:Fallback>
        </mc:AlternateContent>
        <p:cxnSp>
          <p:nvCxnSpPr>
            <p:cNvPr id="25" name="Straight Connector 24"/>
            <p:cNvCxnSpPr/>
            <p:nvPr/>
          </p:nvCxnSpPr>
          <p:spPr>
            <a:xfrm flipH="1">
              <a:off x="1659577" y="5123021"/>
              <a:ext cx="138545" cy="30480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776755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431"/>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33800" y="152400"/>
            <a:ext cx="1447800" cy="492443"/>
          </a:xfrm>
          <a:prstGeom prst="rect">
            <a:avLst/>
          </a:prstGeom>
          <a:noFill/>
        </p:spPr>
        <p:txBody>
          <a:bodyPr wrap="square" rtlCol="0">
            <a:spAutoFit/>
          </a:bodyPr>
          <a:lstStyle/>
          <a:p>
            <a:r>
              <a:rPr lang="en-US" sz="2600" b="1" smtClean="0">
                <a:solidFill>
                  <a:srgbClr val="FF0066"/>
                </a:solidFill>
                <a:latin typeface="Times New Roman" panose="02020603050405020304" pitchFamily="18" charset="0"/>
                <a:cs typeface="Times New Roman" panose="02020603050405020304" pitchFamily="18" charset="0"/>
              </a:rPr>
              <a:t>Bài tập </a:t>
            </a:r>
            <a:endParaRPr lang="en-US" sz="2600" b="1">
              <a:solidFill>
                <a:srgbClr val="FF0066"/>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219200" y="914400"/>
            <a:ext cx="7315200" cy="2893100"/>
            <a:chOff x="1371600" y="838200"/>
            <a:chExt cx="7315200" cy="2893100"/>
          </a:xfrm>
        </p:grpSpPr>
        <p:grpSp>
          <p:nvGrpSpPr>
            <p:cNvPr id="5" name="Group 4"/>
            <p:cNvGrpSpPr/>
            <p:nvPr/>
          </p:nvGrpSpPr>
          <p:grpSpPr>
            <a:xfrm>
              <a:off x="1371600" y="838200"/>
              <a:ext cx="7315200" cy="2893100"/>
              <a:chOff x="1371600" y="838200"/>
              <a:chExt cx="7315200" cy="2893100"/>
            </a:xfrm>
          </p:grpSpPr>
          <mc:AlternateContent xmlns:mc="http://schemas.openxmlformats.org/markup-compatibility/2006" xmlns:a14="http://schemas.microsoft.com/office/drawing/2010/main">
            <mc:Choice Requires="a14">
              <p:sp>
                <p:nvSpPr>
                  <p:cNvPr id="6" name="TextBox 5"/>
                  <p:cNvSpPr txBox="1"/>
                  <p:nvPr/>
                </p:nvSpPr>
                <p:spPr>
                  <a:xfrm>
                    <a:off x="1371600" y="838200"/>
                    <a:ext cx="7315200" cy="2893100"/>
                  </a:xfrm>
                  <a:prstGeom prst="rect">
                    <a:avLst/>
                  </a:prstGeom>
                  <a:solidFill>
                    <a:schemeClr val="accent5">
                      <a:lumMod val="20000"/>
                      <a:lumOff val="80000"/>
                    </a:schemeClr>
                  </a:solid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2</a:t>
                    </a:r>
                    <a:r>
                      <a:rPr lang="en-US" sz="2600" smtClean="0">
                        <a:latin typeface="Times New Roman" panose="02020603050405020304" pitchFamily="18" charset="0"/>
                        <a:cs typeface="Times New Roman" panose="02020603050405020304" pitchFamily="18" charset="0"/>
                      </a:rPr>
                      <a:t>.Cho B là tập hợp các số tự nhiên  lẻ và lớn hơn 30. Trong các khẳng định sau, khẳng định nào là đúng, khẳng định nào là sai?  </a:t>
                    </a:r>
                  </a:p>
                  <a:p>
                    <a:endParaRPr lang="en-US" sz="2600" smtClean="0">
                      <a:latin typeface="Times New Roman" panose="02020603050405020304" pitchFamily="18" charset="0"/>
                      <a:cs typeface="Times New Roman" panose="02020603050405020304" pitchFamily="18" charset="0"/>
                    </a:endParaRPr>
                  </a:p>
                  <a:p>
                    <a:r>
                      <a:rPr lang="en-US" sz="2600" smtClean="0">
                        <a:latin typeface="Times New Roman" panose="02020603050405020304" pitchFamily="18" charset="0"/>
                        <a:cs typeface="Times New Roman" panose="02020603050405020304" pitchFamily="18" charset="0"/>
                      </a:rPr>
                      <a:t>31</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B				32</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a:latin typeface="Times New Roman" panose="02020603050405020304" pitchFamily="18" charset="0"/>
                        <a:cs typeface="Times New Roman" panose="02020603050405020304" pitchFamily="18" charset="0"/>
                      </a:rPr>
                      <a:t>B	</a:t>
                    </a:r>
                    <a:endParaRPr lang="en-US" sz="2600" smtClean="0">
                      <a:latin typeface="Times New Roman" panose="02020603050405020304" pitchFamily="18" charset="0"/>
                      <a:cs typeface="Times New Roman" panose="02020603050405020304" pitchFamily="18" charset="0"/>
                    </a:endParaRPr>
                  </a:p>
                  <a:p>
                    <a:endParaRPr lang="en-US" sz="2600" smtClean="0">
                      <a:latin typeface="Times New Roman" panose="02020603050405020304" pitchFamily="18" charset="0"/>
                      <a:cs typeface="Times New Roman" panose="02020603050405020304" pitchFamily="18" charset="0"/>
                    </a:endParaRPr>
                  </a:p>
                  <a:p>
                    <a:r>
                      <a:rPr lang="en-US" sz="2600" smtClean="0">
                        <a:latin typeface="Times New Roman" panose="02020603050405020304" pitchFamily="18" charset="0"/>
                        <a:cs typeface="Times New Roman" panose="02020603050405020304" pitchFamily="18" charset="0"/>
                      </a:rPr>
                      <a:t>2002</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B			2003</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B</a:t>
                    </a:r>
                    <a:r>
                      <a:rPr lang="en-US" sz="2600">
                        <a:latin typeface="Times New Roman" panose="02020603050405020304" pitchFamily="18" charset="0"/>
                        <a:cs typeface="Times New Roman" panose="02020603050405020304" pitchFamily="18"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1371600" y="838200"/>
                    <a:ext cx="7315200" cy="2893100"/>
                  </a:xfrm>
                  <a:prstGeom prst="rect">
                    <a:avLst/>
                  </a:prstGeom>
                  <a:blipFill rotWithShape="1">
                    <a:blip r:embed="rId3"/>
                    <a:stretch>
                      <a:fillRect l="-1417" t="-1895" r="-167" b="-4211"/>
                    </a:stretch>
                  </a:blipFill>
                </p:spPr>
                <p:txBody>
                  <a:bodyPr/>
                  <a:lstStyle/>
                  <a:p>
                    <a:r>
                      <a:rPr lang="en-US">
                        <a:noFill/>
                      </a:rPr>
                      <a:t> </a:t>
                    </a:r>
                  </a:p>
                </p:txBody>
              </p:sp>
            </mc:Fallback>
          </mc:AlternateContent>
          <p:cxnSp>
            <p:nvCxnSpPr>
              <p:cNvPr id="7" name="Straight Connector 6"/>
              <p:cNvCxnSpPr/>
              <p:nvPr/>
            </p:nvCxnSpPr>
            <p:spPr>
              <a:xfrm flipH="1">
                <a:off x="2164280" y="3329050"/>
                <a:ext cx="138545" cy="304800"/>
              </a:xfrm>
              <a:prstGeom prst="line">
                <a:avLst/>
              </a:prstGeom>
            </p:spPr>
            <p:style>
              <a:lnRef idx="1">
                <a:schemeClr val="dk1"/>
              </a:lnRef>
              <a:fillRef idx="0">
                <a:schemeClr val="dk1"/>
              </a:fillRef>
              <a:effectRef idx="0">
                <a:schemeClr val="dk1"/>
              </a:effectRef>
              <a:fontRef idx="minor">
                <a:schemeClr val="tx1"/>
              </a:fontRef>
            </p:style>
          </p:cxnSp>
        </p:grpSp>
        <p:cxnSp>
          <p:nvCxnSpPr>
            <p:cNvPr id="14" name="Straight Connector 13"/>
            <p:cNvCxnSpPr/>
            <p:nvPr/>
          </p:nvCxnSpPr>
          <p:spPr>
            <a:xfrm flipH="1">
              <a:off x="5814950" y="3329050"/>
              <a:ext cx="138545" cy="304800"/>
            </a:xfrm>
            <a:prstGeom prst="line">
              <a:avLst/>
            </a:prstGeom>
          </p:spPr>
          <p:style>
            <a:lnRef idx="1">
              <a:schemeClr val="dk1"/>
            </a:lnRef>
            <a:fillRef idx="0">
              <a:schemeClr val="dk1"/>
            </a:fillRef>
            <a:effectRef idx="0">
              <a:schemeClr val="dk1"/>
            </a:effectRef>
            <a:fontRef idx="minor">
              <a:schemeClr val="tx1"/>
            </a:fontRef>
          </p:style>
        </p:cxnSp>
      </p:grpSp>
      <p:sp>
        <p:nvSpPr>
          <p:cNvPr id="15" name="TextBox 14"/>
          <p:cNvSpPr txBox="1"/>
          <p:nvPr/>
        </p:nvSpPr>
        <p:spPr>
          <a:xfrm>
            <a:off x="1219200" y="4155757"/>
            <a:ext cx="40386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B={31;33;35;37;39;41;….}</a:t>
            </a:r>
            <a:endParaRPr lang="en-US" sz="2600">
              <a:latin typeface="Times New Roman" panose="02020603050405020304" pitchFamily="18" charset="0"/>
              <a:cs typeface="Times New Roman" panose="02020603050405020304" pitchFamily="18" charset="0"/>
            </a:endParaRPr>
          </a:p>
        </p:txBody>
      </p:sp>
      <p:sp>
        <p:nvSpPr>
          <p:cNvPr id="16" name="TextBox 15"/>
          <p:cNvSpPr txBox="1"/>
          <p:nvPr/>
        </p:nvSpPr>
        <p:spPr>
          <a:xfrm>
            <a:off x="6096000" y="3276600"/>
            <a:ext cx="495300" cy="492443"/>
          </a:xfrm>
          <a:prstGeom prst="rect">
            <a:avLst/>
          </a:prstGeom>
          <a:no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S</a:t>
            </a:r>
            <a:endParaRPr lang="en-US" sz="260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476500" y="3276600"/>
            <a:ext cx="495300" cy="492443"/>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Đ</a:t>
            </a:r>
          </a:p>
        </p:txBody>
      </p:sp>
      <p:sp>
        <p:nvSpPr>
          <p:cNvPr id="19" name="TextBox 18"/>
          <p:cNvSpPr txBox="1"/>
          <p:nvPr/>
        </p:nvSpPr>
        <p:spPr>
          <a:xfrm>
            <a:off x="5866410" y="2457586"/>
            <a:ext cx="495300" cy="492443"/>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S</a:t>
            </a:r>
          </a:p>
        </p:txBody>
      </p:sp>
      <p:sp>
        <p:nvSpPr>
          <p:cNvPr id="20" name="TextBox 19"/>
          <p:cNvSpPr txBox="1"/>
          <p:nvPr/>
        </p:nvSpPr>
        <p:spPr>
          <a:xfrm>
            <a:off x="2457450" y="2464513"/>
            <a:ext cx="495300" cy="492443"/>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30989513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4572000" cy="523220"/>
          </a:xfrm>
          <a:prstGeom prst="rect">
            <a:avLst/>
          </a:prstGeom>
          <a:noFill/>
        </p:spPr>
        <p:txBody>
          <a:bodyPr wrap="square" rtlCol="0">
            <a:spAutoFit/>
          </a:bodyPr>
          <a:lstStyle/>
          <a:p>
            <a:r>
              <a:rPr lang="en-US" sz="2800" b="1" smtClean="0">
                <a:solidFill>
                  <a:srgbClr val="FF0066"/>
                </a:solidFill>
                <a:latin typeface="Times New Roman" panose="02020603050405020304" pitchFamily="18" charset="0"/>
                <a:cs typeface="Times New Roman" panose="02020603050405020304" pitchFamily="18" charset="0"/>
              </a:rPr>
              <a:t>1. Làm quen với tập hợp</a:t>
            </a:r>
            <a:endParaRPr lang="en-US" sz="2800" b="1">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2400" y="914400"/>
            <a:ext cx="8839200" cy="492443"/>
          </a:xfrm>
          <a:prstGeom prst="rect">
            <a:avLst/>
          </a:prstGeom>
          <a:noFill/>
        </p:spPr>
        <p:txBody>
          <a:bodyPr wrap="square" rtlCol="0">
            <a:spAutoFit/>
          </a:bodyPr>
          <a:lstStyle/>
          <a:p>
            <a:r>
              <a:rPr lang="en-US" sz="2600" smtClean="0">
                <a:solidFill>
                  <a:srgbClr val="0070C0"/>
                </a:solidFill>
                <a:latin typeface="Times New Roman" panose="02020603050405020304" pitchFamily="18" charset="0"/>
                <a:cs typeface="Times New Roman" panose="02020603050405020304" pitchFamily="18" charset="0"/>
              </a:rPr>
              <a:t>Khái niệm </a:t>
            </a:r>
            <a:r>
              <a:rPr lang="en-US" sz="2600" b="1" smtClean="0">
                <a:solidFill>
                  <a:srgbClr val="0070C0"/>
                </a:solidFill>
                <a:latin typeface="Times New Roman" panose="02020603050405020304" pitchFamily="18" charset="0"/>
                <a:cs typeface="Times New Roman" panose="02020603050405020304" pitchFamily="18" charset="0"/>
              </a:rPr>
              <a:t>tập hợp </a:t>
            </a:r>
            <a:r>
              <a:rPr lang="en-US" sz="2600" smtClean="0">
                <a:solidFill>
                  <a:srgbClr val="0070C0"/>
                </a:solidFill>
                <a:latin typeface="Times New Roman" panose="02020603050405020304" pitchFamily="18" charset="0"/>
                <a:cs typeface="Times New Roman" panose="02020603050405020304" pitchFamily="18" charset="0"/>
              </a:rPr>
              <a:t>thường gặp trong toán học và trong đời sống</a:t>
            </a:r>
            <a:endParaRPr lang="en-US" sz="2600">
              <a:solidFill>
                <a:srgbClr val="0070C0"/>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7620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06378"/>
            <a:ext cx="21431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1447800"/>
            <a:ext cx="4800600" cy="892552"/>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Em hãy viết vào vở:</a:t>
            </a:r>
          </a:p>
          <a:p>
            <a:r>
              <a:rPr lang="en-US" sz="2600" smtClean="0">
                <a:latin typeface="Times New Roman" panose="02020603050405020304" pitchFamily="18" charset="0"/>
                <a:cs typeface="Times New Roman" panose="02020603050405020304" pitchFamily="18" charset="0"/>
              </a:rPr>
              <a:t>-Tên các đồ vật trên bàn ở hình 1</a:t>
            </a:r>
          </a:p>
        </p:txBody>
      </p:sp>
      <p:sp>
        <p:nvSpPr>
          <p:cNvPr id="7" name="TextBox 6"/>
          <p:cNvSpPr txBox="1"/>
          <p:nvPr/>
        </p:nvSpPr>
        <p:spPr>
          <a:xfrm>
            <a:off x="1143000" y="3012757"/>
            <a:ext cx="65532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-Các số tự nhiên vừa lớn hơn 3 vừa nhỏ hơn 12</a:t>
            </a:r>
            <a:endParaRPr lang="en-US" sz="260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403157"/>
            <a:ext cx="44958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-Tên các bạn trong tổ của em</a:t>
            </a:r>
          </a:p>
        </p:txBody>
      </p:sp>
      <p:sp>
        <p:nvSpPr>
          <p:cNvPr id="9" name="TextBox 8"/>
          <p:cNvSpPr txBox="1"/>
          <p:nvPr/>
        </p:nvSpPr>
        <p:spPr>
          <a:xfrm>
            <a:off x="609600" y="3927157"/>
            <a:ext cx="7086600" cy="492443"/>
          </a:xfrm>
          <a:prstGeom prst="rect">
            <a:avLst/>
          </a:prstGeom>
          <a:noFill/>
        </p:spPr>
        <p:txBody>
          <a:bodyPr wrap="square" rtlCol="0">
            <a:spAutoFit/>
          </a:bodyPr>
          <a:lstStyle/>
          <a:p>
            <a:r>
              <a:rPr lang="en-US" sz="2600" smtClean="0">
                <a:solidFill>
                  <a:srgbClr val="0070C0"/>
                </a:solidFill>
                <a:latin typeface="Times New Roman" panose="02020603050405020304" pitchFamily="18" charset="0"/>
                <a:cs typeface="Times New Roman" panose="02020603050405020304" pitchFamily="18" charset="0"/>
              </a:rPr>
              <a:t>Các đồ vật trên bàn tạo thành một </a:t>
            </a:r>
            <a:r>
              <a:rPr lang="en-US" sz="2600" b="1" smtClean="0">
                <a:solidFill>
                  <a:srgbClr val="0070C0"/>
                </a:solidFill>
                <a:latin typeface="Times New Roman" panose="02020603050405020304" pitchFamily="18" charset="0"/>
                <a:cs typeface="Times New Roman" panose="02020603050405020304" pitchFamily="18" charset="0"/>
              </a:rPr>
              <a:t>tập hợp </a:t>
            </a:r>
            <a:endParaRPr lang="en-US" sz="2600" b="1">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09600" y="4419600"/>
            <a:ext cx="8305800" cy="492443"/>
          </a:xfrm>
          <a:prstGeom prst="rect">
            <a:avLst/>
          </a:prstGeom>
          <a:noFill/>
        </p:spPr>
        <p:txBody>
          <a:bodyPr wrap="square" rtlCol="0">
            <a:spAutoFit/>
          </a:bodyPr>
          <a:lstStyle/>
          <a:p>
            <a:r>
              <a:rPr lang="en-US" sz="2600" smtClean="0">
                <a:solidFill>
                  <a:srgbClr val="0070C0"/>
                </a:solidFill>
                <a:latin typeface="Times New Roman" panose="02020603050405020304" pitchFamily="18" charset="0"/>
                <a:cs typeface="Times New Roman" panose="02020603050405020304" pitchFamily="18" charset="0"/>
              </a:rPr>
              <a:t>Mỗi đồ vật trên bàn được gọi là một </a:t>
            </a:r>
            <a:r>
              <a:rPr lang="en-US" sz="2600" b="1" smtClean="0">
                <a:solidFill>
                  <a:srgbClr val="0070C0"/>
                </a:solidFill>
                <a:latin typeface="Times New Roman" panose="02020603050405020304" pitchFamily="18" charset="0"/>
                <a:cs typeface="Times New Roman" panose="02020603050405020304" pitchFamily="18" charset="0"/>
              </a:rPr>
              <a:t>phần tử </a:t>
            </a:r>
            <a:r>
              <a:rPr lang="en-US" sz="2600" smtClean="0">
                <a:solidFill>
                  <a:srgbClr val="0070C0"/>
                </a:solidFill>
                <a:latin typeface="Times New Roman" panose="02020603050405020304" pitchFamily="18" charset="0"/>
                <a:cs typeface="Times New Roman" panose="02020603050405020304" pitchFamily="18" charset="0"/>
              </a:rPr>
              <a:t>của tập hợp đó</a:t>
            </a:r>
            <a:endParaRPr lang="en-US" sz="2600" b="1">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3400" y="4953000"/>
            <a:ext cx="8001000" cy="492443"/>
          </a:xfrm>
          <a:prstGeom prst="rect">
            <a:avLst/>
          </a:prstGeom>
          <a:noFill/>
        </p:spPr>
        <p:txBody>
          <a:bodyPr wrap="square" rtlCol="0">
            <a:spAutoFit/>
          </a:bodyPr>
          <a:lstStyle/>
          <a:p>
            <a:r>
              <a:rPr lang="en-US" sz="2600" smtClean="0">
                <a:solidFill>
                  <a:srgbClr val="0070C0"/>
                </a:solidFill>
                <a:latin typeface="Times New Roman" panose="02020603050405020304" pitchFamily="18" charset="0"/>
                <a:cs typeface="Times New Roman" panose="02020603050405020304" pitchFamily="18" charset="0"/>
              </a:rPr>
              <a:t>Tương tự, các bạn trong tổ của em tạo thành một </a:t>
            </a:r>
            <a:r>
              <a:rPr lang="en-US" sz="2600" b="1" smtClean="0">
                <a:solidFill>
                  <a:srgbClr val="0070C0"/>
                </a:solidFill>
                <a:latin typeface="Times New Roman" panose="02020603050405020304" pitchFamily="18" charset="0"/>
                <a:cs typeface="Times New Roman" panose="02020603050405020304" pitchFamily="18" charset="0"/>
              </a:rPr>
              <a:t>tập hợp </a:t>
            </a:r>
            <a:endParaRPr lang="en-US" sz="2600" b="1">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3400" y="5486400"/>
            <a:ext cx="8382000" cy="892552"/>
          </a:xfrm>
          <a:prstGeom prst="rect">
            <a:avLst/>
          </a:prstGeom>
          <a:noFill/>
        </p:spPr>
        <p:txBody>
          <a:bodyPr wrap="square" rtlCol="0">
            <a:spAutoFit/>
          </a:bodyPr>
          <a:lstStyle/>
          <a:p>
            <a:r>
              <a:rPr lang="en-US" sz="2600" smtClean="0">
                <a:solidFill>
                  <a:srgbClr val="0070C0"/>
                </a:solidFill>
                <a:latin typeface="Times New Roman" panose="02020603050405020304" pitchFamily="18" charset="0"/>
                <a:cs typeface="Times New Roman" panose="02020603050405020304" pitchFamily="18" charset="0"/>
              </a:rPr>
              <a:t>Các </a:t>
            </a:r>
            <a:r>
              <a:rPr lang="en-US" sz="2600">
                <a:solidFill>
                  <a:srgbClr val="0070C0"/>
                </a:solidFill>
                <a:latin typeface="Times New Roman" panose="02020603050405020304" pitchFamily="18" charset="0"/>
                <a:cs typeface="Times New Roman" panose="02020603050405020304" pitchFamily="18" charset="0"/>
              </a:rPr>
              <a:t>số tự nhiên vừa lớn hơn 3 vừa nhỏ hơn </a:t>
            </a:r>
            <a:r>
              <a:rPr lang="en-US" sz="2600" smtClean="0">
                <a:solidFill>
                  <a:srgbClr val="0070C0"/>
                </a:solidFill>
                <a:latin typeface="Times New Roman" panose="02020603050405020304" pitchFamily="18" charset="0"/>
                <a:cs typeface="Times New Roman" panose="02020603050405020304" pitchFamily="18" charset="0"/>
              </a:rPr>
              <a:t>12 tạo thành một </a:t>
            </a:r>
            <a:r>
              <a:rPr lang="en-US" sz="2600" b="1" smtClean="0">
                <a:solidFill>
                  <a:srgbClr val="0070C0"/>
                </a:solidFill>
                <a:latin typeface="Times New Roman" panose="02020603050405020304" pitchFamily="18" charset="0"/>
                <a:cs typeface="Times New Roman" panose="02020603050405020304" pitchFamily="18" charset="0"/>
              </a:rPr>
              <a:t>tập hợp </a:t>
            </a:r>
            <a:endParaRPr lang="en-US" sz="26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95400" y="1842448"/>
            <a:ext cx="4038600" cy="492443"/>
          </a:xfrm>
          <a:prstGeom prst="rect">
            <a:avLst/>
          </a:prstGeom>
          <a:noFill/>
        </p:spPr>
        <p:txBody>
          <a:bodyPr wrap="square" rtlCol="0">
            <a:spAutoFit/>
          </a:bodyPr>
          <a:lstStyle/>
          <a:p>
            <a:r>
              <a:rPr lang="en-US" sz="2600" b="1" smtClean="0">
                <a:solidFill>
                  <a:srgbClr val="FFC000"/>
                </a:solidFill>
                <a:latin typeface="Times New Roman" panose="02020603050405020304" pitchFamily="18" charset="0"/>
                <a:cs typeface="Times New Roman" panose="02020603050405020304" pitchFamily="18" charset="0"/>
              </a:rPr>
              <a:t>Ê-ke,thước thẳng,viết,tập</a:t>
            </a:r>
            <a:endParaRPr lang="en-US" sz="2600" b="1">
              <a:solidFill>
                <a:srgbClr val="FFC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295400" y="2403157"/>
            <a:ext cx="4038600" cy="492443"/>
          </a:xfrm>
          <a:prstGeom prst="rect">
            <a:avLst/>
          </a:prstGeom>
          <a:noFill/>
        </p:spPr>
        <p:txBody>
          <a:bodyPr wrap="square" rtlCol="0">
            <a:spAutoFit/>
          </a:bodyPr>
          <a:lstStyle/>
          <a:p>
            <a:r>
              <a:rPr lang="en-US" sz="2600" b="1" smtClean="0">
                <a:solidFill>
                  <a:srgbClr val="FFC000"/>
                </a:solidFill>
                <a:latin typeface="Times New Roman" panose="02020603050405020304" pitchFamily="18" charset="0"/>
                <a:cs typeface="Times New Roman" panose="02020603050405020304" pitchFamily="18" charset="0"/>
              </a:rPr>
              <a:t>Bình,Khoa,An,Mai,….</a:t>
            </a:r>
            <a:endParaRPr lang="en-US" sz="2600" b="1">
              <a:solidFill>
                <a:srgbClr val="FFC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95400" y="3012757"/>
            <a:ext cx="3086100" cy="492443"/>
          </a:xfrm>
          <a:prstGeom prst="rect">
            <a:avLst/>
          </a:prstGeom>
          <a:noFill/>
        </p:spPr>
        <p:txBody>
          <a:bodyPr wrap="square" rtlCol="0">
            <a:spAutoFit/>
          </a:bodyPr>
          <a:lstStyle/>
          <a:p>
            <a:r>
              <a:rPr lang="en-US" sz="2600" b="1" smtClean="0">
                <a:solidFill>
                  <a:srgbClr val="FFC000"/>
                </a:solidFill>
                <a:latin typeface="Times New Roman" panose="02020603050405020304" pitchFamily="18" charset="0"/>
                <a:cs typeface="Times New Roman" panose="02020603050405020304" pitchFamily="18" charset="0"/>
              </a:rPr>
              <a:t>4;5;6;7;8;9;10;11</a:t>
            </a:r>
            <a:endParaRPr lang="en-US" sz="2600" b="1">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8008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7" grpId="0"/>
      <p:bldP spid="7" grpId="1"/>
      <p:bldP spid="8" grpId="0"/>
      <p:bldP spid="8" grpId="1"/>
      <p:bldP spid="9" grpId="0"/>
      <p:bldP spid="11" grpId="0"/>
      <p:bldP spid="13" grpId="0"/>
      <p:bldP spid="14" grpId="0"/>
      <p:bldP spid="10"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431"/>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33800" y="-35243"/>
            <a:ext cx="1447800" cy="492443"/>
          </a:xfrm>
          <a:prstGeom prst="rect">
            <a:avLst/>
          </a:prstGeom>
          <a:noFill/>
        </p:spPr>
        <p:txBody>
          <a:bodyPr wrap="square" rtlCol="0">
            <a:spAutoFit/>
          </a:bodyPr>
          <a:lstStyle/>
          <a:p>
            <a:r>
              <a:rPr lang="en-US" sz="2600" b="1" smtClean="0">
                <a:solidFill>
                  <a:srgbClr val="FF0066"/>
                </a:solidFill>
                <a:latin typeface="Times New Roman" panose="02020603050405020304" pitchFamily="18" charset="0"/>
                <a:cs typeface="Times New Roman" panose="02020603050405020304" pitchFamily="18" charset="0"/>
              </a:rPr>
              <a:t>Bài tập </a:t>
            </a:r>
            <a:endParaRPr lang="en-US" sz="2600" b="1">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1600" y="457200"/>
            <a:ext cx="7391400" cy="492443"/>
          </a:xfrm>
          <a:prstGeom prst="rect">
            <a:avLst/>
          </a:prstGeom>
          <a:no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3</a:t>
            </a:r>
            <a:r>
              <a:rPr lang="en-US" sz="2600" smtClean="0">
                <a:latin typeface="Times New Roman" panose="02020603050405020304" pitchFamily="18" charset="0"/>
                <a:cs typeface="Times New Roman" panose="02020603050405020304" pitchFamily="18" charset="0"/>
              </a:rPr>
              <a:t>. Hoàn thành bảng dưới đây vào vở (theo mẫu)</a:t>
            </a:r>
            <a:endParaRPr lang="en-US" sz="260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81009818"/>
              </p:ext>
            </p:extLst>
          </p:nvPr>
        </p:nvGraphicFramePr>
        <p:xfrm>
          <a:off x="838200" y="956467"/>
          <a:ext cx="8153400" cy="521208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40">
                <a:tc>
                  <a:txBody>
                    <a:bodyPr/>
                    <a:lstStyle/>
                    <a:p>
                      <a:pPr algn="ctr"/>
                      <a:r>
                        <a:rPr lang="en-US" sz="2600" smtClean="0">
                          <a:latin typeface="Times New Roman" panose="02020603050405020304" pitchFamily="18" charset="0"/>
                          <a:cs typeface="Times New Roman" panose="02020603050405020304" pitchFamily="18" charset="0"/>
                        </a:rPr>
                        <a:t>Tập</a:t>
                      </a:r>
                      <a:r>
                        <a:rPr lang="en-US" sz="2600" baseline="0" smtClean="0">
                          <a:latin typeface="Times New Roman" panose="02020603050405020304" pitchFamily="18" charset="0"/>
                          <a:cs typeface="Times New Roman" panose="02020603050405020304" pitchFamily="18" charset="0"/>
                        </a:rPr>
                        <a:t> hợp cho bởi cách liệt kê các phần tử</a:t>
                      </a:r>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600" smtClean="0">
                          <a:latin typeface="Times New Roman" panose="02020603050405020304" pitchFamily="18" charset="0"/>
                          <a:cs typeface="Times New Roman" panose="02020603050405020304" pitchFamily="18" charset="0"/>
                        </a:rPr>
                        <a:t>Tập</a:t>
                      </a:r>
                      <a:r>
                        <a:rPr lang="en-US" sz="2600" baseline="0" smtClean="0">
                          <a:latin typeface="Times New Roman" panose="02020603050405020304" pitchFamily="18" charset="0"/>
                          <a:cs typeface="Times New Roman" panose="02020603050405020304" pitchFamily="18" charset="0"/>
                        </a:rPr>
                        <a:t> hợp cho bởi tính chất đặc trưng</a:t>
                      </a:r>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r>
                        <a:rPr lang="en-US" sz="2600" smtClean="0">
                          <a:latin typeface="Times New Roman" panose="02020603050405020304" pitchFamily="18" charset="0"/>
                          <a:cs typeface="Times New Roman" panose="02020603050405020304" pitchFamily="18" charset="0"/>
                        </a:rPr>
                        <a:t>H={2;4;6;8;10}</a:t>
                      </a:r>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smtClean="0">
                          <a:latin typeface="Times New Roman" panose="02020603050405020304" pitchFamily="18" charset="0"/>
                          <a:cs typeface="Times New Roman" panose="02020603050405020304" pitchFamily="18" charset="0"/>
                        </a:rPr>
                        <a:t>H là</a:t>
                      </a:r>
                      <a:r>
                        <a:rPr lang="en-US" sz="2600" baseline="0" smtClean="0">
                          <a:latin typeface="Times New Roman" panose="02020603050405020304" pitchFamily="18" charset="0"/>
                          <a:cs typeface="Times New Roman" panose="02020603050405020304" pitchFamily="18" charset="0"/>
                        </a:rPr>
                        <a:t> tập hợp các số tự nhiên chẵn khác 0 và nhỏ hơn11</a:t>
                      </a:r>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smtClean="0">
                          <a:latin typeface="Times New Roman" panose="02020603050405020304" pitchFamily="18" charset="0"/>
                          <a:cs typeface="Times New Roman" panose="02020603050405020304" pitchFamily="18" charset="0"/>
                        </a:rPr>
                        <a:t>M là</a:t>
                      </a:r>
                      <a:r>
                        <a:rPr lang="en-US" sz="2600" baseline="0" smtClean="0">
                          <a:latin typeface="Times New Roman" panose="02020603050405020304" pitchFamily="18" charset="0"/>
                          <a:cs typeface="Times New Roman" panose="02020603050405020304" pitchFamily="18" charset="0"/>
                        </a:rPr>
                        <a:t> tập hợp các số tự nhiên nhỏ hơn11</a:t>
                      </a:r>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2600" smtClean="0">
                          <a:latin typeface="Times New Roman" panose="02020603050405020304" pitchFamily="18" charset="0"/>
                          <a:cs typeface="Times New Roman" panose="02020603050405020304" pitchFamily="18" charset="0"/>
                        </a:rPr>
                        <a:t>P={11;13;15;17;19;21}</a:t>
                      </a:r>
                    </a:p>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smtClean="0">
                          <a:latin typeface="Times New Roman" panose="02020603050405020304" pitchFamily="18" charset="0"/>
                          <a:cs typeface="Times New Roman" panose="02020603050405020304" pitchFamily="18" charset="0"/>
                        </a:rPr>
                        <a:t>X là</a:t>
                      </a:r>
                      <a:r>
                        <a:rPr lang="en-US" sz="2600" baseline="0" smtClean="0">
                          <a:latin typeface="Times New Roman" panose="02020603050405020304" pitchFamily="18" charset="0"/>
                          <a:cs typeface="Times New Roman" panose="02020603050405020304" pitchFamily="18" charset="0"/>
                        </a:rPr>
                        <a:t> tập hợp các nước ở khu vực Đông Nam Á</a:t>
                      </a:r>
                    </a:p>
                    <a:p>
                      <a:endParaRPr lang="en-US" sz="2600" baseline="0" smtClean="0">
                        <a:latin typeface="Times New Roman" panose="02020603050405020304" pitchFamily="18" charset="0"/>
                        <a:cs typeface="Times New Roman" panose="02020603050405020304" pitchFamily="18" charset="0"/>
                      </a:endParaRPr>
                    </a:p>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 name="TextBox 5"/>
          <p:cNvSpPr txBox="1"/>
          <p:nvPr/>
        </p:nvSpPr>
        <p:spPr>
          <a:xfrm>
            <a:off x="838200" y="2819400"/>
            <a:ext cx="3962400" cy="492443"/>
          </a:xfrm>
          <a:prstGeom prst="rect">
            <a:avLst/>
          </a:prstGeom>
          <a:noFill/>
        </p:spPr>
        <p:txBody>
          <a:bodyPr wrap="square" rtlCol="0">
            <a:spAutoFit/>
          </a:bodyPr>
          <a:lstStyle/>
          <a:p>
            <a:r>
              <a:rPr lang="en-US" sz="2600" smtClean="0">
                <a:solidFill>
                  <a:srgbClr val="D60093"/>
                </a:solidFill>
                <a:latin typeface="Times New Roman" panose="02020603050405020304" pitchFamily="18" charset="0"/>
                <a:cs typeface="Times New Roman" panose="02020603050405020304" pitchFamily="18" charset="0"/>
              </a:rPr>
              <a:t>M={0;1;2;3;4;5;6;7;8;9;10}</a:t>
            </a:r>
            <a:endParaRPr lang="en-US" sz="2600">
              <a:solidFill>
                <a:srgbClr val="D6009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105400" y="3592324"/>
            <a:ext cx="3924300" cy="892552"/>
          </a:xfrm>
          <a:prstGeom prst="rect">
            <a:avLst/>
          </a:prstGeom>
          <a:noFill/>
        </p:spPr>
        <p:txBody>
          <a:bodyPr wrap="square" rtlCol="0">
            <a:spAutoFit/>
          </a:bodyPr>
          <a:lstStyle/>
          <a:p>
            <a:r>
              <a:rPr lang="en-US" sz="2600" smtClean="0">
                <a:solidFill>
                  <a:srgbClr val="D60093"/>
                </a:solidFill>
                <a:latin typeface="Times New Roman" panose="02020603050405020304" pitchFamily="18" charset="0"/>
                <a:cs typeface="Times New Roman" panose="02020603050405020304" pitchFamily="18" charset="0"/>
              </a:rPr>
              <a:t>P là tập hợp các số tự nhiên lẻ nhỏ hơn 22 và lớn hơn 10</a:t>
            </a:r>
            <a:endParaRPr lang="en-US" sz="2600">
              <a:solidFill>
                <a:srgbClr val="D60093"/>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27890" y="4463955"/>
            <a:ext cx="4381005" cy="1692771"/>
          </a:xfrm>
          <a:prstGeom prst="rect">
            <a:avLst/>
          </a:prstGeom>
          <a:noFill/>
        </p:spPr>
        <p:txBody>
          <a:bodyPr wrap="square" rtlCol="0">
            <a:spAutoFit/>
          </a:bodyPr>
          <a:lstStyle/>
          <a:p>
            <a:r>
              <a:rPr lang="en-US" sz="2600" smtClean="0">
                <a:solidFill>
                  <a:srgbClr val="D60093"/>
                </a:solidFill>
                <a:latin typeface="Times New Roman" panose="02020603050405020304" pitchFamily="18" charset="0"/>
                <a:cs typeface="Times New Roman" panose="02020603050405020304" pitchFamily="18" charset="0"/>
              </a:rPr>
              <a:t>X={Việt Nam;Thái Lan; Singapore;Philippines;Malaysia;Lào;Campuchia;Myanmar;</a:t>
            </a:r>
          </a:p>
          <a:p>
            <a:r>
              <a:rPr lang="en-US" sz="2600" smtClean="0">
                <a:solidFill>
                  <a:srgbClr val="D60093"/>
                </a:solidFill>
                <a:latin typeface="Times New Roman" panose="02020603050405020304" pitchFamily="18" charset="0"/>
                <a:cs typeface="Times New Roman" panose="02020603050405020304" pitchFamily="18" charset="0"/>
              </a:rPr>
              <a:t>Đông timor;Brunei;Indonesia}</a:t>
            </a:r>
            <a:endParaRPr lang="en-US" sz="2600">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2094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431"/>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33800" y="152400"/>
            <a:ext cx="1447800" cy="492443"/>
          </a:xfrm>
          <a:prstGeom prst="rect">
            <a:avLst/>
          </a:prstGeom>
          <a:noFill/>
        </p:spPr>
        <p:txBody>
          <a:bodyPr wrap="square" rtlCol="0">
            <a:spAutoFit/>
          </a:bodyPr>
          <a:lstStyle/>
          <a:p>
            <a:r>
              <a:rPr lang="en-US" sz="2600" b="1" smtClean="0">
                <a:solidFill>
                  <a:srgbClr val="FF0066"/>
                </a:solidFill>
                <a:latin typeface="Times New Roman" panose="02020603050405020304" pitchFamily="18" charset="0"/>
                <a:cs typeface="Times New Roman" panose="02020603050405020304" pitchFamily="18" charset="0"/>
              </a:rPr>
              <a:t>Bài tập </a:t>
            </a:r>
            <a:endParaRPr lang="en-US" sz="2600" b="1">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24000" y="840938"/>
            <a:ext cx="6858000" cy="1292662"/>
          </a:xfrm>
          <a:prstGeom prst="rect">
            <a:avLst/>
          </a:prstGeom>
          <a:solidFill>
            <a:schemeClr val="accent5">
              <a:lumMod val="20000"/>
              <a:lumOff val="80000"/>
            </a:schemeClr>
          </a:solid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4</a:t>
            </a:r>
            <a:r>
              <a:rPr lang="en-US" sz="2600" smtClean="0">
                <a:latin typeface="Times New Roman" panose="02020603050405020304" pitchFamily="18" charset="0"/>
                <a:cs typeface="Times New Roman" panose="02020603050405020304" pitchFamily="18" charset="0"/>
              </a:rPr>
              <a:t>. Viết tập hợp T gồm tên các tháng dương lịch trong quý IV (ba tháng cuối năm). Trong tập hợp T, những phần tử nào có số ngày là 31? </a:t>
            </a:r>
            <a:endParaRPr lang="en-US" sz="2600">
              <a:latin typeface="Times New Roman" panose="02020603050405020304" pitchFamily="18" charset="0"/>
              <a:cs typeface="Times New Roman" panose="02020603050405020304" pitchFamily="18" charset="0"/>
            </a:endParaRPr>
          </a:p>
        </p:txBody>
      </p:sp>
      <p:sp>
        <p:nvSpPr>
          <p:cNvPr id="6" name="TextBox 5"/>
          <p:cNvSpPr txBox="1"/>
          <p:nvPr/>
        </p:nvSpPr>
        <p:spPr>
          <a:xfrm>
            <a:off x="1524000" y="2667000"/>
            <a:ext cx="68580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T={tháng mười;tháng mười một; tháng mười hai}</a:t>
            </a:r>
            <a:endParaRPr lang="en-US" sz="2600">
              <a:latin typeface="Times New Roman" panose="02020603050405020304" pitchFamily="18" charset="0"/>
              <a:cs typeface="Times New Roman" panose="02020603050405020304" pitchFamily="18" charset="0"/>
            </a:endParaRPr>
          </a:p>
        </p:txBody>
      </p:sp>
      <p:sp>
        <p:nvSpPr>
          <p:cNvPr id="7" name="TextBox 6"/>
          <p:cNvSpPr txBox="1"/>
          <p:nvPr/>
        </p:nvSpPr>
        <p:spPr>
          <a:xfrm>
            <a:off x="1600200" y="3450848"/>
            <a:ext cx="5486400" cy="892552"/>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Những phần tử có số ngày là 31:</a:t>
            </a:r>
          </a:p>
          <a:p>
            <a:r>
              <a:rPr lang="en-US" sz="2600" smtClean="0">
                <a:latin typeface="Times New Roman" panose="02020603050405020304" pitchFamily="18" charset="0"/>
                <a:cs typeface="Times New Roman" panose="02020603050405020304" pitchFamily="18" charset="0"/>
              </a:rPr>
              <a:t>Tháng mười, tháng mười hai</a:t>
            </a:r>
            <a:endParaRPr 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1477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vietnamdoc.net/data/image/2019/09/28/hinh-nen-thiet-ke-bai-gian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5400" y="2533471"/>
            <a:ext cx="6781800" cy="1200329"/>
          </a:xfrm>
          <a:prstGeom prst="rect">
            <a:avLst/>
          </a:prstGeom>
          <a:noFill/>
        </p:spPr>
        <p:txBody>
          <a:bodyPr wrap="square" rtlCol="0">
            <a:spAutoFit/>
          </a:bodyPr>
          <a:lstStyle/>
          <a:p>
            <a:pPr algn="ctr"/>
            <a:r>
              <a:rPr lang="en-US" sz="2400" b="1" smtClean="0">
                <a:solidFill>
                  <a:srgbClr val="FF0000"/>
                </a:solidFill>
              </a:rPr>
              <a:t>HẸN GẶP LẠI CÁC EM Ở BÀI HỌC SAU NHÉ. </a:t>
            </a:r>
          </a:p>
          <a:p>
            <a:pPr algn="ctr"/>
            <a:endParaRPr lang="en-US" sz="2400" b="1">
              <a:solidFill>
                <a:srgbClr val="FF0000"/>
              </a:solidFill>
            </a:endParaRPr>
          </a:p>
          <a:p>
            <a:pPr algn="ctr"/>
            <a:r>
              <a:rPr lang="en-US" sz="2400" b="1" smtClean="0">
                <a:solidFill>
                  <a:srgbClr val="FF0000"/>
                </a:solidFill>
              </a:rPr>
              <a:t>CÔ CHÀO CÁC EM.</a:t>
            </a:r>
            <a:endParaRPr lang="en-US" sz="2400" b="1">
              <a:solidFill>
                <a:srgbClr val="FF0000"/>
              </a:solidFill>
            </a:endParaRPr>
          </a:p>
        </p:txBody>
      </p:sp>
    </p:spTree>
    <p:extLst>
      <p:ext uri="{BB962C8B-B14F-4D97-AF65-F5344CB8AC3E}">
        <p14:creationId xmlns:p14="http://schemas.microsoft.com/office/powerpoint/2010/main" val="3908603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4572000" cy="523220"/>
          </a:xfrm>
          <a:prstGeom prst="rect">
            <a:avLst/>
          </a:prstGeom>
          <a:noFill/>
        </p:spPr>
        <p:txBody>
          <a:bodyPr wrap="square" rtlCol="0">
            <a:spAutoFit/>
          </a:bodyPr>
          <a:lstStyle/>
          <a:p>
            <a:r>
              <a:rPr lang="en-US" sz="2800" b="1" smtClean="0">
                <a:solidFill>
                  <a:srgbClr val="FF0066"/>
                </a:solidFill>
                <a:latin typeface="Times New Roman" panose="02020603050405020304" pitchFamily="18" charset="0"/>
                <a:cs typeface="Times New Roman" panose="02020603050405020304" pitchFamily="18" charset="0"/>
              </a:rPr>
              <a:t>2. Các kí hiệu</a:t>
            </a:r>
            <a:endParaRPr lang="en-US" sz="2800" b="1">
              <a:solidFill>
                <a:srgbClr val="FF0066"/>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330" y="1219200"/>
            <a:ext cx="462296" cy="56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1241048"/>
            <a:ext cx="7924800" cy="892552"/>
          </a:xfrm>
          <a:prstGeom prst="rect">
            <a:avLst/>
          </a:prstGeom>
          <a:solidFill>
            <a:schemeClr val="accent3">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600" b="1" smtClean="0">
                <a:solidFill>
                  <a:srgbClr val="00B050"/>
                </a:solidFill>
                <a:latin typeface="Times New Roman" panose="02020603050405020304" pitchFamily="18" charset="0"/>
                <a:cs typeface="Times New Roman" panose="02020603050405020304" pitchFamily="18" charset="0"/>
              </a:rPr>
              <a:t>-Người ta thường dùng các chữ cái in hoa A,B,C…  để kí hiệu tập hợp</a:t>
            </a:r>
            <a:endParaRPr lang="en-US" sz="2600" b="1">
              <a:solidFill>
                <a:srgbClr val="00B05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90600" y="2133600"/>
            <a:ext cx="7924800" cy="1292662"/>
          </a:xfrm>
          <a:prstGeom prst="rect">
            <a:avLst/>
          </a:prstGeom>
          <a:solidFill>
            <a:schemeClr val="accent3">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600" b="1" smtClean="0">
                <a:solidFill>
                  <a:srgbClr val="00B050"/>
                </a:solidFill>
                <a:latin typeface="Times New Roman" panose="02020603050405020304" pitchFamily="18" charset="0"/>
                <a:cs typeface="Times New Roman" panose="02020603050405020304" pitchFamily="18" charset="0"/>
              </a:rPr>
              <a:t>-Các phần tử của một tập hợp được viết trong hai dấu ngoặc nhọn {}, cách nhau bởi dấu chấm phẩy “;”. Mỗi phần tử được liệt kê một lần, thứ tự liệt kê tùy ý.</a:t>
            </a:r>
            <a:endParaRPr lang="en-US" sz="2600" b="1">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990600" y="3429000"/>
                <a:ext cx="7924800" cy="1692771"/>
              </a:xfrm>
              <a:prstGeom prst="rect">
                <a:avLst/>
              </a:prstGeom>
              <a:solidFill>
                <a:schemeClr val="accent3">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600" b="1" smtClean="0">
                    <a:solidFill>
                      <a:srgbClr val="00B050"/>
                    </a:solidFill>
                    <a:latin typeface="Times New Roman" panose="02020603050405020304" pitchFamily="18" charset="0"/>
                    <a:cs typeface="Times New Roman" panose="02020603050405020304" pitchFamily="18" charset="0"/>
                  </a:rPr>
                  <a:t>-Phần tử x thuộc tập hợp A được kí hiệu là </a:t>
                </a:r>
                <a:r>
                  <a:rPr lang="en-US" sz="2600" b="1" smtClean="0">
                    <a:solidFill>
                      <a:srgbClr val="FFC000"/>
                    </a:solidFill>
                    <a:latin typeface="Times New Roman" panose="02020603050405020304" pitchFamily="18" charset="0"/>
                    <a:cs typeface="Times New Roman" panose="02020603050405020304" pitchFamily="18" charset="0"/>
                  </a:rPr>
                  <a:t>x</a:t>
                </a:r>
                <a14:m>
                  <m:oMath xmlns:m="http://schemas.openxmlformats.org/officeDocument/2006/math">
                    <m:r>
                      <a:rPr lang="en-US" sz="2600" b="1" i="1" smtClean="0">
                        <a:solidFill>
                          <a:srgbClr val="FFC000"/>
                        </a:solidFill>
                        <a:latin typeface="Cambria Math"/>
                        <a:ea typeface="Cambria Math"/>
                        <a:cs typeface="Times New Roman" panose="02020603050405020304" pitchFamily="18" charset="0"/>
                      </a:rPr>
                      <m:t>∈</m:t>
                    </m:r>
                  </m:oMath>
                </a14:m>
                <a:r>
                  <a:rPr lang="en-US" sz="2600" b="1" smtClean="0">
                    <a:solidFill>
                      <a:srgbClr val="FFC000"/>
                    </a:solidFill>
                    <a:latin typeface="Times New Roman" panose="02020603050405020304" pitchFamily="18" charset="0"/>
                    <a:cs typeface="Times New Roman" panose="02020603050405020304" pitchFamily="18" charset="0"/>
                  </a:rPr>
                  <a:t>A</a:t>
                </a:r>
                <a:r>
                  <a:rPr lang="en-US" sz="2600" b="1" smtClean="0">
                    <a:solidFill>
                      <a:srgbClr val="00B050"/>
                    </a:solidFill>
                    <a:latin typeface="Times New Roman" panose="02020603050405020304" pitchFamily="18" charset="0"/>
                    <a:cs typeface="Times New Roman" panose="02020603050405020304" pitchFamily="18" charset="0"/>
                  </a:rPr>
                  <a:t>, đọc là “x thuộc A”.</a:t>
                </a:r>
              </a:p>
              <a:p>
                <a:r>
                  <a:rPr lang="en-US" sz="2600" b="1" smtClean="0">
                    <a:solidFill>
                      <a:srgbClr val="00B050"/>
                    </a:solidFill>
                    <a:latin typeface="Times New Roman" panose="02020603050405020304" pitchFamily="18" charset="0"/>
                    <a:cs typeface="Times New Roman" panose="02020603050405020304" pitchFamily="18" charset="0"/>
                  </a:rPr>
                  <a:t>Phần tử y không thuộc tập hợp A được kí hiệu là </a:t>
                </a:r>
                <a:r>
                  <a:rPr lang="en-US" sz="2600" b="1" smtClean="0">
                    <a:solidFill>
                      <a:srgbClr val="FFC000"/>
                    </a:solidFill>
                    <a:latin typeface="Times New Roman" panose="02020603050405020304" pitchFamily="18" charset="0"/>
                    <a:cs typeface="Times New Roman" panose="02020603050405020304" pitchFamily="18" charset="0"/>
                  </a:rPr>
                  <a:t>y</a:t>
                </a:r>
                <a14:m>
                  <m:oMath xmlns:m="http://schemas.openxmlformats.org/officeDocument/2006/math">
                    <m:r>
                      <a:rPr lang="en-US" sz="2600" b="1" i="1">
                        <a:solidFill>
                          <a:srgbClr val="FFC000"/>
                        </a:solidFill>
                        <a:latin typeface="Cambria Math"/>
                        <a:ea typeface="Cambria Math"/>
                        <a:cs typeface="Times New Roman" panose="02020603050405020304" pitchFamily="18" charset="0"/>
                      </a:rPr>
                      <m:t>∈</m:t>
                    </m:r>
                  </m:oMath>
                </a14:m>
                <a:r>
                  <a:rPr lang="en-US" sz="2600" b="1" smtClean="0">
                    <a:solidFill>
                      <a:srgbClr val="FFC000"/>
                    </a:solidFill>
                    <a:latin typeface="Times New Roman" panose="02020603050405020304" pitchFamily="18" charset="0"/>
                    <a:cs typeface="Times New Roman" panose="02020603050405020304" pitchFamily="18" charset="0"/>
                  </a:rPr>
                  <a:t>A</a:t>
                </a:r>
                <a:r>
                  <a:rPr lang="en-US" sz="2600" b="1" smtClean="0">
                    <a:solidFill>
                      <a:srgbClr val="00B050"/>
                    </a:solidFill>
                    <a:latin typeface="Times New Roman" panose="02020603050405020304" pitchFamily="18" charset="0"/>
                    <a:cs typeface="Times New Roman" panose="02020603050405020304" pitchFamily="18" charset="0"/>
                  </a:rPr>
                  <a:t> ,đọc là “ y không thuộc A”</a:t>
                </a:r>
                <a:endParaRPr lang="en-US" sz="2600" b="1">
                  <a:solidFill>
                    <a:srgbClr val="00B050"/>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90600" y="3429000"/>
                <a:ext cx="7924800" cy="1692771"/>
              </a:xfrm>
              <a:prstGeom prst="rect">
                <a:avLst/>
              </a:prstGeom>
              <a:blipFill rotWithShape="1">
                <a:blip r:embed="rId3"/>
                <a:stretch>
                  <a:fillRect/>
                </a:stretch>
              </a:blipFill>
              <a:ln>
                <a:noFill/>
              </a:ln>
            </p:spPr>
            <p:txBody>
              <a:bodyPr/>
              <a:lstStyle/>
              <a:p>
                <a:r>
                  <a:rPr lang="en-US">
                    <a:noFill/>
                  </a:rPr>
                  <a:t> </a:t>
                </a:r>
              </a:p>
            </p:txBody>
          </p:sp>
        </mc:Fallback>
      </mc:AlternateContent>
      <p:cxnSp>
        <p:nvCxnSpPr>
          <p:cNvPr id="5" name="Straight Connector 4"/>
          <p:cNvCxnSpPr/>
          <p:nvPr/>
        </p:nvCxnSpPr>
        <p:spPr>
          <a:xfrm flipH="1">
            <a:off x="8201272" y="4329752"/>
            <a:ext cx="138545" cy="30480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29365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399" y="76200"/>
            <a:ext cx="7553325" cy="2092881"/>
          </a:xfrm>
          <a:prstGeom prst="rect">
            <a:avLst/>
          </a:prstGeom>
          <a:no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Ví dụ:</a:t>
            </a:r>
          </a:p>
          <a:p>
            <a:r>
              <a:rPr lang="en-US" sz="2600" smtClean="0">
                <a:latin typeface="Times New Roman" panose="02020603050405020304" pitchFamily="18" charset="0"/>
                <a:cs typeface="Times New Roman" panose="02020603050405020304" pitchFamily="18" charset="0"/>
              </a:rPr>
              <a:t>a) Gọi A là tập hợp các số tự nhiên nhỏ hơn 6.</a:t>
            </a:r>
          </a:p>
          <a:p>
            <a:r>
              <a:rPr lang="en-US" sz="2600" smtClean="0">
                <a:latin typeface="Times New Roman" panose="02020603050405020304" pitchFamily="18" charset="0"/>
                <a:cs typeface="Times New Roman" panose="02020603050405020304" pitchFamily="18" charset="0"/>
              </a:rPr>
              <a:t>b) Gọi B là tập hợp các chữ cái tiếng việt có mặt trong từ “ nhiên”.</a:t>
            </a:r>
          </a:p>
          <a:p>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a:t>
            </a:r>
            <a:r>
              <a:rPr lang="en-US" sz="2600" u="sng" smtClean="0">
                <a:solidFill>
                  <a:srgbClr val="FF0000"/>
                </a:solidFill>
                <a:latin typeface="Times New Roman" panose="02020603050405020304" pitchFamily="18" charset="0"/>
                <a:cs typeface="Times New Roman" panose="02020603050405020304" pitchFamily="18" charset="0"/>
              </a:rPr>
              <a:t>Giải</a:t>
            </a:r>
            <a:endParaRPr lang="en-US" sz="2600" u="sng">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2209800"/>
            <a:ext cx="3034145"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a) A={ 0;1;2;3;4;5}</a:t>
            </a:r>
            <a:endParaRPr lang="en-US" sz="2600">
              <a:latin typeface="Times New Roman" panose="02020603050405020304" pitchFamily="18" charset="0"/>
              <a:cs typeface="Times New Roman" panose="02020603050405020304" pitchFamily="18" charset="0"/>
            </a:endParaRPr>
          </a:p>
        </p:txBody>
      </p:sp>
      <p:sp>
        <p:nvSpPr>
          <p:cNvPr id="7" name="TextBox 6"/>
          <p:cNvSpPr txBox="1"/>
          <p:nvPr/>
        </p:nvSpPr>
        <p:spPr>
          <a:xfrm>
            <a:off x="4114800" y="2209800"/>
            <a:ext cx="381000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h</a:t>
            </a:r>
            <a:r>
              <a:rPr lang="en-US" sz="2600" smtClean="0">
                <a:latin typeface="Times New Roman" panose="02020603050405020304" pitchFamily="18" charset="0"/>
                <a:cs typeface="Times New Roman" panose="02020603050405020304" pitchFamily="18" charset="0"/>
              </a:rPr>
              <a:t>ay  A={ 1;5;2;4;0;3}….</a:t>
            </a:r>
            <a:endParaRPr lang="en-US" sz="2600">
              <a:latin typeface="Times New Roman" panose="02020603050405020304" pitchFamily="18" charset="0"/>
              <a:cs typeface="Times New Roman" panose="02020603050405020304" pitchFamily="18" charset="0"/>
            </a:endParaRPr>
          </a:p>
        </p:txBody>
      </p:sp>
      <p:sp>
        <p:nvSpPr>
          <p:cNvPr id="8" name="TextBox 7"/>
          <p:cNvSpPr txBox="1"/>
          <p:nvPr/>
        </p:nvSpPr>
        <p:spPr>
          <a:xfrm>
            <a:off x="1305636" y="2743200"/>
            <a:ext cx="7228764"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Mỗi số 0;1;2;3;4;5 là một phần tử của tập hợp A </a:t>
            </a:r>
            <a:endParaRPr lang="en-US" sz="2600">
              <a:latin typeface="Times New Roman" panose="02020603050405020304" pitchFamily="18" charset="0"/>
              <a:cs typeface="Times New Roman" panose="02020603050405020304" pitchFamily="18" charset="0"/>
            </a:endParaRPr>
          </a:p>
        </p:txBody>
      </p:sp>
      <p:sp>
        <p:nvSpPr>
          <p:cNvPr id="9" name="TextBox 8"/>
          <p:cNvSpPr txBox="1"/>
          <p:nvPr/>
        </p:nvSpPr>
        <p:spPr>
          <a:xfrm>
            <a:off x="1305636" y="3276600"/>
            <a:ext cx="7838364"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Số 8 không là phần tử của tập hợp A ( 8 không thuộc A) </a:t>
            </a:r>
            <a:endParaRPr lang="en-US" sz="2600">
              <a:latin typeface="Times New Roman" panose="02020603050405020304" pitchFamily="18" charset="0"/>
              <a:cs typeface="Times New Roman" panose="02020603050405020304" pitchFamily="18" charset="0"/>
            </a:endParaRPr>
          </a:p>
        </p:txBody>
      </p:sp>
      <p:grpSp>
        <p:nvGrpSpPr>
          <p:cNvPr id="6" name="Group 5"/>
          <p:cNvGrpSpPr/>
          <p:nvPr/>
        </p:nvGrpSpPr>
        <p:grpSpPr>
          <a:xfrm>
            <a:off x="1295400" y="3774757"/>
            <a:ext cx="4724400" cy="492443"/>
            <a:chOff x="1295400" y="4384357"/>
            <a:chExt cx="4724400" cy="492443"/>
          </a:xfrm>
        </p:grpSpPr>
        <mc:AlternateContent xmlns:mc="http://schemas.openxmlformats.org/markup-compatibility/2006" xmlns:a14="http://schemas.microsoft.com/office/drawing/2010/main">
          <mc:Choice Requires="a14">
            <p:sp>
              <p:nvSpPr>
                <p:cNvPr id="11" name="TextBox 10"/>
                <p:cNvSpPr txBox="1"/>
                <p:nvPr/>
              </p:nvSpPr>
              <p:spPr>
                <a:xfrm>
                  <a:off x="1295400" y="4384357"/>
                  <a:ext cx="47244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Ta viết: 0</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1</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a:latin typeface="Times New Roman" panose="02020603050405020304" pitchFamily="18" charset="0"/>
                      <a:cs typeface="Times New Roman" panose="02020603050405020304" pitchFamily="18" charset="0"/>
                    </a:rPr>
                    <a:t>A</a:t>
                  </a:r>
                  <a:r>
                    <a:rPr lang="en-US" sz="2600" smtClean="0">
                      <a:latin typeface="Times New Roman" panose="02020603050405020304" pitchFamily="18" charset="0"/>
                      <a:cs typeface="Times New Roman" panose="02020603050405020304" pitchFamily="18" charset="0"/>
                    </a:rPr>
                    <a:t>;…;</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5</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a:latin typeface="Times New Roman" panose="02020603050405020304" pitchFamily="18" charset="0"/>
                      <a:cs typeface="Times New Roman" panose="02020603050405020304" pitchFamily="18" charset="0"/>
                    </a:rPr>
                    <a:t>A; </a:t>
                  </a:r>
                  <a:r>
                    <a:rPr lang="en-US" sz="2600" smtClean="0">
                      <a:latin typeface="Times New Roman" panose="02020603050405020304" pitchFamily="18" charset="0"/>
                      <a:cs typeface="Times New Roman" panose="02020603050405020304" pitchFamily="18" charset="0"/>
                    </a:rPr>
                    <a:t>8</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a:t>
                  </a:r>
                  <a:endParaRPr lang="en-US" sz="260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295400" y="4384357"/>
                  <a:ext cx="4724400" cy="492443"/>
                </a:xfrm>
                <a:prstGeom prst="rect">
                  <a:avLst/>
                </a:prstGeom>
                <a:blipFill rotWithShape="1">
                  <a:blip r:embed="rId3"/>
                  <a:stretch>
                    <a:fillRect l="-2323" t="-11111" r="-516" b="-29630"/>
                  </a:stretch>
                </a:blipFill>
              </p:spPr>
              <p:txBody>
                <a:bodyPr/>
                <a:lstStyle/>
                <a:p>
                  <a:r>
                    <a:rPr lang="en-US">
                      <a:noFill/>
                    </a:rPr>
                    <a:t> </a:t>
                  </a:r>
                </a:p>
              </p:txBody>
            </p:sp>
          </mc:Fallback>
        </mc:AlternateContent>
        <p:cxnSp>
          <p:nvCxnSpPr>
            <p:cNvPr id="12" name="Straight Connector 11"/>
            <p:cNvCxnSpPr/>
            <p:nvPr/>
          </p:nvCxnSpPr>
          <p:spPr>
            <a:xfrm flipH="1">
              <a:off x="5461948" y="4482152"/>
              <a:ext cx="138545" cy="304800"/>
            </a:xfrm>
            <a:prstGeom prst="line">
              <a:avLst/>
            </a:prstGeom>
          </p:spPr>
          <p:style>
            <a:lnRef idx="1">
              <a:schemeClr val="dk1"/>
            </a:lnRef>
            <a:fillRef idx="0">
              <a:schemeClr val="dk1"/>
            </a:fillRef>
            <a:effectRef idx="0">
              <a:schemeClr val="dk1"/>
            </a:effectRef>
            <a:fontRef idx="minor">
              <a:schemeClr val="tx1"/>
            </a:fontRef>
          </p:style>
        </p:cxnSp>
      </p:grpSp>
      <p:sp>
        <p:nvSpPr>
          <p:cNvPr id="14" name="TextBox 13"/>
          <p:cNvSpPr txBox="1"/>
          <p:nvPr/>
        </p:nvSpPr>
        <p:spPr>
          <a:xfrm>
            <a:off x="1309048" y="4572000"/>
            <a:ext cx="242475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b</a:t>
            </a:r>
            <a:r>
              <a:rPr lang="en-US" sz="2600" smtClean="0">
                <a:latin typeface="Times New Roman" panose="02020603050405020304" pitchFamily="18" charset="0"/>
                <a:cs typeface="Times New Roman" panose="02020603050405020304" pitchFamily="18" charset="0"/>
              </a:rPr>
              <a:t>) B={ n;h;i;ê}</a:t>
            </a:r>
            <a:endParaRPr lang="en-US" sz="2600">
              <a:latin typeface="Times New Roman" panose="02020603050405020304" pitchFamily="18" charset="0"/>
              <a:cs typeface="Times New Roman" panose="02020603050405020304" pitchFamily="18" charset="0"/>
            </a:endParaRPr>
          </a:p>
        </p:txBody>
      </p:sp>
      <p:sp>
        <p:nvSpPr>
          <p:cNvPr id="15" name="TextBox 14"/>
          <p:cNvSpPr txBox="1"/>
          <p:nvPr/>
        </p:nvSpPr>
        <p:spPr>
          <a:xfrm>
            <a:off x="3733800" y="4585661"/>
            <a:ext cx="274899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h</a:t>
            </a:r>
            <a:r>
              <a:rPr lang="en-US" sz="2600" smtClean="0">
                <a:latin typeface="Times New Roman" panose="02020603050405020304" pitchFamily="18" charset="0"/>
                <a:cs typeface="Times New Roman" panose="02020603050405020304" pitchFamily="18" charset="0"/>
              </a:rPr>
              <a:t>ay B={ h;i;ê;n}</a:t>
            </a:r>
            <a:endParaRPr lang="en-US" sz="260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371600" y="5070157"/>
            <a:ext cx="4724400" cy="492443"/>
            <a:chOff x="1295400" y="4384357"/>
            <a:chExt cx="4724400" cy="492443"/>
          </a:xfrm>
        </p:grpSpPr>
        <mc:AlternateContent xmlns:mc="http://schemas.openxmlformats.org/markup-compatibility/2006" xmlns:a14="http://schemas.microsoft.com/office/drawing/2010/main">
          <mc:Choice Requires="a14">
            <p:sp>
              <p:nvSpPr>
                <p:cNvPr id="17" name="TextBox 16"/>
                <p:cNvSpPr txBox="1"/>
                <p:nvPr/>
              </p:nvSpPr>
              <p:spPr>
                <a:xfrm>
                  <a:off x="1295400" y="4384357"/>
                  <a:ext cx="47244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Ta viết: n</a:t>
                  </a:r>
                  <a14:m>
                    <m:oMath xmlns:m="http://schemas.openxmlformats.org/officeDocument/2006/math">
                      <m:r>
                        <a:rPr lang="en-US" sz="2600" i="1" smtClean="0">
                          <a:latin typeface="Cambria Math"/>
                          <a:ea typeface="Cambria Math"/>
                          <a:cs typeface="Times New Roman" panose="02020603050405020304" pitchFamily="18" charset="0"/>
                        </a:rPr>
                        <m:t>∈</m:t>
                      </m:r>
                      <m:r>
                        <m:rPr>
                          <m:sty m:val="p"/>
                        </m:rPr>
                        <a:rPr lang="en-US" sz="2600" b="0" i="0" smtClean="0">
                          <a:latin typeface="Cambria Math"/>
                          <a:ea typeface="Cambria Math"/>
                          <a:cs typeface="Times New Roman" panose="02020603050405020304" pitchFamily="18" charset="0"/>
                        </a:rPr>
                        <m:t>B</m:t>
                      </m:r>
                    </m:oMath>
                  </a14:m>
                  <a:r>
                    <a:rPr lang="en-US" sz="2600" smtClean="0">
                      <a:latin typeface="Times New Roman" panose="02020603050405020304" pitchFamily="18" charset="0"/>
                      <a:cs typeface="Times New Roman" panose="02020603050405020304" pitchFamily="18" charset="0"/>
                    </a:rPr>
                    <a:t>;</a:t>
                  </a:r>
                  <a:r>
                    <a:rPr lang="en-US" sz="2600">
                      <a:latin typeface="Times New Roman" panose="02020603050405020304" pitchFamily="18" charset="0"/>
                      <a:cs typeface="Times New Roman" panose="02020603050405020304" pitchFamily="18" charset="0"/>
                    </a:rPr>
                    <a:t> i</a:t>
                  </a:r>
                  <a14:m>
                    <m:oMath xmlns:m="http://schemas.openxmlformats.org/officeDocument/2006/math">
                      <m:r>
                        <a:rPr lang="en-US" sz="2600" i="1">
                          <a:latin typeface="Cambria Math"/>
                          <a:ea typeface="Cambria Math"/>
                          <a:cs typeface="Times New Roman" panose="02020603050405020304" pitchFamily="18" charset="0"/>
                        </a:rPr>
                        <m:t>∈</m:t>
                      </m:r>
                      <m:r>
                        <m:rPr>
                          <m:sty m:val="p"/>
                        </m:rPr>
                        <a:rPr lang="en-US" sz="2600" b="0" i="0" smtClean="0">
                          <a:latin typeface="Cambria Math"/>
                          <a:ea typeface="Cambria Math"/>
                          <a:cs typeface="Times New Roman" panose="02020603050405020304" pitchFamily="18" charset="0"/>
                        </a:rPr>
                        <m:t>B</m:t>
                      </m:r>
                      <m:r>
                        <a:rPr lang="en-US" sz="2600" b="0" i="0"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 </a:t>
                  </a:r>
                  <a:r>
                    <a:rPr lang="en-US" sz="2600">
                      <a:latin typeface="Times New Roman" panose="02020603050405020304" pitchFamily="18" charset="0"/>
                      <a:cs typeface="Times New Roman" panose="02020603050405020304" pitchFamily="18" charset="0"/>
                    </a:rPr>
                    <a:t>k</a:t>
                  </a:r>
                  <a14:m>
                    <m:oMath xmlns:m="http://schemas.openxmlformats.org/officeDocument/2006/math">
                      <m:r>
                        <a:rPr lang="en-US" sz="2600" i="1">
                          <a:latin typeface="Cambria Math"/>
                          <a:ea typeface="Cambria Math"/>
                          <a:cs typeface="Times New Roman" panose="02020603050405020304" pitchFamily="18" charset="0"/>
                        </a:rPr>
                        <m:t>∈</m:t>
                      </m:r>
                      <m:r>
                        <m:rPr>
                          <m:sty m:val="p"/>
                        </m:rPr>
                        <a:rPr lang="en-US" sz="2600" b="0" i="0" smtClean="0">
                          <a:latin typeface="Cambria Math"/>
                          <a:ea typeface="Cambria Math"/>
                          <a:cs typeface="Times New Roman" panose="02020603050405020304" pitchFamily="18" charset="0"/>
                        </a:rPr>
                        <m:t>B</m:t>
                      </m:r>
                    </m:oMath>
                  </a14:m>
                  <a:endParaRPr lang="en-US" sz="2600">
                    <a:latin typeface="Times New Roman" panose="020206030504050203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295400" y="4384357"/>
                  <a:ext cx="4724400" cy="492443"/>
                </a:xfrm>
                <a:prstGeom prst="rect">
                  <a:avLst/>
                </a:prstGeom>
                <a:blipFill rotWithShape="1">
                  <a:blip r:embed="rId4"/>
                  <a:stretch>
                    <a:fillRect l="-2194" t="-11111" b="-29630"/>
                  </a:stretch>
                </a:blipFill>
              </p:spPr>
              <p:txBody>
                <a:bodyPr/>
                <a:lstStyle/>
                <a:p>
                  <a:r>
                    <a:rPr lang="en-US">
                      <a:noFill/>
                    </a:rPr>
                    <a:t> </a:t>
                  </a:r>
                </a:p>
              </p:txBody>
            </p:sp>
          </mc:Fallback>
        </mc:AlternateContent>
        <p:cxnSp>
          <p:nvCxnSpPr>
            <p:cNvPr id="18" name="Straight Connector 17"/>
            <p:cNvCxnSpPr/>
            <p:nvPr/>
          </p:nvCxnSpPr>
          <p:spPr>
            <a:xfrm flipH="1">
              <a:off x="4268235" y="4478178"/>
              <a:ext cx="138545" cy="30480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84611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371600" y="228600"/>
            <a:ext cx="2514600" cy="685800"/>
          </a:xfrm>
          <a:prstGeom prst="roundRect">
            <a:avLst>
              <a:gd name="adj" fmla="val 5000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srgbClr val="FF0000"/>
                </a:solidFill>
                <a:latin typeface="Times New Roman" panose="02020603050405020304" pitchFamily="18" charset="0"/>
                <a:cs typeface="Times New Roman" panose="02020603050405020304" pitchFamily="18" charset="0"/>
              </a:rPr>
              <a:t>Thực hành 1</a:t>
            </a:r>
            <a:endParaRPr lang="en-US" sz="2600" b="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295401" y="1121727"/>
            <a:ext cx="7162799" cy="2492990"/>
            <a:chOff x="1590675" y="1121727"/>
            <a:chExt cx="7553325" cy="2492990"/>
          </a:xfrm>
          <a:solidFill>
            <a:srgbClr val="FFFF99"/>
          </a:solidFill>
        </p:grpSpPr>
        <mc:AlternateContent xmlns:mc="http://schemas.openxmlformats.org/markup-compatibility/2006" xmlns:a14="http://schemas.microsoft.com/office/drawing/2010/main">
          <mc:Choice Requires="a14">
            <p:sp>
              <p:nvSpPr>
                <p:cNvPr id="8" name="TextBox 7"/>
                <p:cNvSpPr txBox="1"/>
                <p:nvPr/>
              </p:nvSpPr>
              <p:spPr>
                <a:xfrm>
                  <a:off x="1590675" y="1121727"/>
                  <a:ext cx="7553325" cy="2492990"/>
                </a:xfrm>
                <a:prstGeom prst="rect">
                  <a:avLst/>
                </a:prstGeom>
                <a:grpFill/>
                <a:ln>
                  <a:solidFill>
                    <a:srgbClr val="FFC000"/>
                  </a:solidFill>
                </a:ln>
              </p:spPr>
              <p:txBody>
                <a:bodyPr wrap="square" rtlCol="0">
                  <a:spAutoFit/>
                </a:bodyPr>
                <a:lstStyle/>
                <a:p>
                  <a:r>
                    <a:rPr lang="en-US" sz="2600" smtClean="0">
                      <a:latin typeface="Times New Roman" panose="02020603050405020304" pitchFamily="18" charset="0"/>
                      <a:cs typeface="Times New Roman" panose="02020603050405020304" pitchFamily="18" charset="0"/>
                    </a:rPr>
                    <a:t>Gọi M tập hợp các chữ cái tiếng việt có mặt trong từ  “gia đình”.</a:t>
                  </a:r>
                </a:p>
                <a:p>
                  <a:r>
                    <a:rPr lang="en-US" sz="2600" smtClean="0">
                      <a:latin typeface="Times New Roman" panose="02020603050405020304" pitchFamily="18" charset="0"/>
                      <a:cs typeface="Times New Roman" panose="02020603050405020304" pitchFamily="18" charset="0"/>
                    </a:rPr>
                    <a:t>a)Hãy viết tập hợp M bằng cách liệt kê các phần tử.</a:t>
                  </a:r>
                </a:p>
                <a:p>
                  <a:r>
                    <a:rPr lang="en-US" sz="2600" smtClean="0">
                      <a:latin typeface="Times New Roman" panose="02020603050405020304" pitchFamily="18" charset="0"/>
                      <a:cs typeface="Times New Roman" panose="02020603050405020304" pitchFamily="18" charset="0"/>
                    </a:rPr>
                    <a:t>b) Các khẳng định sau đúng hay sai?</a:t>
                  </a:r>
                </a:p>
                <a:p>
                  <a:r>
                    <a:rPr lang="en-US" sz="2600" smtClean="0">
                      <a:latin typeface="Times New Roman" panose="02020603050405020304" pitchFamily="18" charset="0"/>
                      <a:cs typeface="Times New Roman" panose="02020603050405020304" pitchFamily="18" charset="0"/>
                    </a:rPr>
                    <a:t>a</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 o</a:t>
                  </a:r>
                  <a14:m>
                    <m:oMath xmlns:m="http://schemas.openxmlformats.org/officeDocument/2006/math">
                      <m:r>
                        <a:rPr lang="en-US" sz="2600" b="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M;b</a:t>
                  </a:r>
                  <a14:m>
                    <m:oMath xmlns:m="http://schemas.openxmlformats.org/officeDocument/2006/math">
                      <m:r>
                        <a:rPr lang="en-US" sz="2600" b="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i</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a:t>
                  </a:r>
                </a:p>
                <a:p>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a:t>
                  </a:r>
                  <a:r>
                    <a:rPr lang="en-US" sz="2600" u="sng" smtClean="0">
                      <a:solidFill>
                        <a:srgbClr val="FF0000"/>
                      </a:solidFill>
                      <a:latin typeface="Times New Roman" panose="02020603050405020304" pitchFamily="18" charset="0"/>
                      <a:cs typeface="Times New Roman" panose="02020603050405020304" pitchFamily="18" charset="0"/>
                    </a:rPr>
                    <a:t>Giải</a:t>
                  </a:r>
                  <a:endParaRPr lang="en-US" sz="2600" u="sng">
                    <a:solidFill>
                      <a:srgbClr val="FF0000"/>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90675" y="1121727"/>
                  <a:ext cx="7553325" cy="2492990"/>
                </a:xfrm>
                <a:prstGeom prst="rect">
                  <a:avLst/>
                </a:prstGeom>
                <a:blipFill rotWithShape="1">
                  <a:blip r:embed="rId3"/>
                  <a:stretch>
                    <a:fillRect l="-1444" t="-1946" r="-3059" b="-4866"/>
                  </a:stretch>
                </a:blipFill>
                <a:ln>
                  <a:solidFill>
                    <a:srgbClr val="FFC000"/>
                  </a:solidFill>
                </a:ln>
              </p:spPr>
              <p:txBody>
                <a:bodyPr/>
                <a:lstStyle/>
                <a:p>
                  <a:r>
                    <a:rPr lang="en-US">
                      <a:noFill/>
                    </a:rPr>
                    <a:t> </a:t>
                  </a:r>
                </a:p>
              </p:txBody>
            </p:sp>
          </mc:Fallback>
        </mc:AlternateContent>
        <p:cxnSp>
          <p:nvCxnSpPr>
            <p:cNvPr id="9" name="Straight Connector 8"/>
            <p:cNvCxnSpPr/>
            <p:nvPr/>
          </p:nvCxnSpPr>
          <p:spPr>
            <a:xfrm flipH="1">
              <a:off x="3599537" y="2794489"/>
              <a:ext cx="138545" cy="304800"/>
            </a:xfrm>
            <a:prstGeom prst="line">
              <a:avLst/>
            </a:prstGeom>
            <a:ln/>
          </p:spPr>
          <p:style>
            <a:lnRef idx="1">
              <a:schemeClr val="dk1"/>
            </a:lnRef>
            <a:fillRef idx="0">
              <a:schemeClr val="dk1"/>
            </a:fillRef>
            <a:effectRef idx="0">
              <a:schemeClr val="dk1"/>
            </a:effectRef>
            <a:fontRef idx="minor">
              <a:schemeClr val="tx1"/>
            </a:fontRef>
          </p:style>
        </p:cxnSp>
      </p:grpSp>
      <p:sp>
        <p:nvSpPr>
          <p:cNvPr id="7" name="TextBox 6"/>
          <p:cNvSpPr txBox="1"/>
          <p:nvPr/>
        </p:nvSpPr>
        <p:spPr>
          <a:xfrm>
            <a:off x="1676400" y="3810000"/>
            <a:ext cx="39624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a) M={g;i;a;đ;n;h}</a:t>
            </a:r>
            <a:endParaRPr lang="en-US" sz="260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677536" y="4495800"/>
            <a:ext cx="2513463" cy="1692771"/>
            <a:chOff x="1677536" y="4495800"/>
            <a:chExt cx="2513463" cy="1692771"/>
          </a:xfrm>
        </p:grpSpPr>
        <mc:AlternateContent xmlns:mc="http://schemas.openxmlformats.org/markup-compatibility/2006" xmlns:a14="http://schemas.microsoft.com/office/drawing/2010/main">
          <mc:Choice Requires="a14">
            <p:sp>
              <p:nvSpPr>
                <p:cNvPr id="10" name="Rectangle 9"/>
                <p:cNvSpPr/>
                <p:nvPr/>
              </p:nvSpPr>
              <p:spPr>
                <a:xfrm>
                  <a:off x="1677536" y="4495800"/>
                  <a:ext cx="2513463" cy="1692771"/>
                </a:xfrm>
                <a:prstGeom prst="rect">
                  <a:avLst/>
                </a:prstGeom>
              </p:spPr>
              <p:txBody>
                <a:bodyPr wrap="square">
                  <a:spAutoFit/>
                </a:bodyPr>
                <a:lstStyle/>
                <a:p>
                  <a:r>
                    <a:rPr lang="en-US" sz="2600" smtClean="0">
                      <a:latin typeface="Times New Roman" panose="02020603050405020304" pitchFamily="18" charset="0"/>
                      <a:cs typeface="Times New Roman" panose="02020603050405020304" pitchFamily="18" charset="0"/>
                    </a:rPr>
                    <a:t>b) a</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 </a:t>
                  </a:r>
                </a:p>
                <a:p>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o</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a:t>
                  </a:r>
                </a:p>
                <a:p>
                  <a:r>
                    <a:rPr lang="en-US" sz="2600" smtClean="0">
                      <a:latin typeface="Times New Roman" panose="02020603050405020304" pitchFamily="18" charset="0"/>
                      <a:cs typeface="Times New Roman" panose="02020603050405020304" pitchFamily="18" charset="0"/>
                    </a:rPr>
                    <a:t>    b</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M</a:t>
                  </a:r>
                </a:p>
                <a:p>
                  <a:r>
                    <a:rPr lang="en-US" sz="2600" smtClean="0">
                      <a:latin typeface="Times New Roman" panose="02020603050405020304" pitchFamily="18" charset="0"/>
                      <a:cs typeface="Times New Roman" panose="02020603050405020304" pitchFamily="18" charset="0"/>
                    </a:rPr>
                    <a:t>     i</a:t>
                  </a:r>
                  <a14:m>
                    <m:oMath xmlns:m="http://schemas.openxmlformats.org/officeDocument/2006/math">
                      <m:r>
                        <a:rPr lang="en-US" sz="2600" i="1">
                          <a:latin typeface="Cambria Math"/>
                          <a:ea typeface="Cambria Math"/>
                          <a:cs typeface="Times New Roman" panose="02020603050405020304" pitchFamily="18" charset="0"/>
                        </a:rPr>
                        <m:t>∈</m:t>
                      </m:r>
                    </m:oMath>
                  </a14:m>
                  <a:r>
                    <a:rPr lang="en-US" sz="2600">
                      <a:latin typeface="Times New Roman" panose="02020603050405020304" pitchFamily="18" charset="0"/>
                      <a:cs typeface="Times New Roman" panose="02020603050405020304" pitchFamily="18" charset="0"/>
                    </a:rPr>
                    <a:t>M</a:t>
                  </a:r>
                </a:p>
              </p:txBody>
            </p:sp>
          </mc:Choice>
          <mc:Fallback xmlns="">
            <p:sp>
              <p:nvSpPr>
                <p:cNvPr id="10" name="Rectangle 9"/>
                <p:cNvSpPr>
                  <a:spLocks noRot="1" noChangeAspect="1" noMove="1" noResize="1" noEditPoints="1" noAdjustHandles="1" noChangeArrowheads="1" noChangeShapeType="1" noTextEdit="1"/>
                </p:cNvSpPr>
                <p:nvPr/>
              </p:nvSpPr>
              <p:spPr>
                <a:xfrm>
                  <a:off x="1677536" y="4495800"/>
                  <a:ext cx="2513463" cy="1692771"/>
                </a:xfrm>
                <a:prstGeom prst="rect">
                  <a:avLst/>
                </a:prstGeom>
                <a:blipFill rotWithShape="1">
                  <a:blip r:embed="rId4"/>
                  <a:stretch>
                    <a:fillRect l="-4126" t="-3249" b="-7942"/>
                  </a:stretch>
                </a:blipFill>
              </p:spPr>
              <p:txBody>
                <a:bodyPr/>
                <a:lstStyle/>
                <a:p>
                  <a:r>
                    <a:rPr lang="en-US">
                      <a:noFill/>
                    </a:rPr>
                    <a:t> </a:t>
                  </a:r>
                </a:p>
              </p:txBody>
            </p:sp>
          </mc:Fallback>
        </mc:AlternateContent>
        <p:cxnSp>
          <p:nvCxnSpPr>
            <p:cNvPr id="12" name="Straight Connector 11"/>
            <p:cNvCxnSpPr/>
            <p:nvPr/>
          </p:nvCxnSpPr>
          <p:spPr>
            <a:xfrm flipH="1">
              <a:off x="2299855" y="5360943"/>
              <a:ext cx="138545" cy="304800"/>
            </a:xfrm>
            <a:prstGeom prst="line">
              <a:avLst/>
            </a:prstGeom>
          </p:spPr>
          <p:style>
            <a:lnRef idx="1">
              <a:schemeClr val="dk1"/>
            </a:lnRef>
            <a:fillRef idx="0">
              <a:schemeClr val="dk1"/>
            </a:fillRef>
            <a:effectRef idx="0">
              <a:schemeClr val="dk1"/>
            </a:effectRef>
            <a:fontRef idx="minor">
              <a:schemeClr val="tx1"/>
            </a:fontRef>
          </p:style>
        </p:cxnSp>
      </p:grpSp>
      <p:sp>
        <p:nvSpPr>
          <p:cNvPr id="13" name="TextBox 12"/>
          <p:cNvSpPr txBox="1"/>
          <p:nvPr/>
        </p:nvSpPr>
        <p:spPr>
          <a:xfrm>
            <a:off x="3200400" y="5669507"/>
            <a:ext cx="554831" cy="492443"/>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Đ</a:t>
            </a:r>
          </a:p>
        </p:txBody>
      </p:sp>
      <p:sp>
        <p:nvSpPr>
          <p:cNvPr id="15" name="TextBox 14"/>
          <p:cNvSpPr txBox="1"/>
          <p:nvPr/>
        </p:nvSpPr>
        <p:spPr>
          <a:xfrm>
            <a:off x="3200400" y="5262350"/>
            <a:ext cx="554831" cy="492443"/>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Đ</a:t>
            </a:r>
          </a:p>
        </p:txBody>
      </p:sp>
      <p:sp>
        <p:nvSpPr>
          <p:cNvPr id="16" name="TextBox 15"/>
          <p:cNvSpPr txBox="1"/>
          <p:nvPr/>
        </p:nvSpPr>
        <p:spPr>
          <a:xfrm>
            <a:off x="3200400" y="4876800"/>
            <a:ext cx="554831" cy="492443"/>
          </a:xfrm>
          <a:prstGeom prst="rect">
            <a:avLst/>
          </a:prstGeom>
          <a:noFill/>
        </p:spPr>
        <p:txBody>
          <a:bodyPr wrap="square" rtlCol="0">
            <a:spAutoFit/>
          </a:bodyPr>
          <a:lstStyle/>
          <a:p>
            <a:r>
              <a:rPr lang="en-US" sz="2600" smtClean="0">
                <a:solidFill>
                  <a:srgbClr val="FF0000"/>
                </a:solidFill>
                <a:latin typeface="Times New Roman" panose="02020603050405020304" pitchFamily="18" charset="0"/>
                <a:cs typeface="Times New Roman" panose="02020603050405020304" pitchFamily="18" charset="0"/>
              </a:rPr>
              <a:t>S</a:t>
            </a:r>
            <a:endParaRPr lang="en-US" sz="260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158511" y="4495800"/>
            <a:ext cx="554831" cy="492443"/>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684611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3"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4572000" cy="523220"/>
          </a:xfrm>
          <a:prstGeom prst="rect">
            <a:avLst/>
          </a:prstGeom>
          <a:noFill/>
        </p:spPr>
        <p:txBody>
          <a:bodyPr wrap="square" rtlCol="0">
            <a:spAutoFit/>
          </a:bodyPr>
          <a:lstStyle/>
          <a:p>
            <a:r>
              <a:rPr lang="en-US" sz="2800" b="1" smtClean="0">
                <a:solidFill>
                  <a:srgbClr val="FF0066"/>
                </a:solidFill>
                <a:latin typeface="Times New Roman" panose="02020603050405020304" pitchFamily="18" charset="0"/>
                <a:cs typeface="Times New Roman" panose="02020603050405020304" pitchFamily="18" charset="0"/>
              </a:rPr>
              <a:t>3. Cách cho tập hợp</a:t>
            </a:r>
            <a:endParaRPr lang="en-US" sz="2800" b="1">
              <a:solidFill>
                <a:srgbClr val="FF0066"/>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81001" y="990600"/>
            <a:ext cx="8153400" cy="1692771"/>
          </a:xfrm>
          <a:prstGeom prst="rect">
            <a:avLst/>
          </a:prstGeom>
          <a:noFill/>
        </p:spPr>
        <p:txBody>
          <a:bodyPr wrap="square" rtlCol="0">
            <a:spAutoFit/>
          </a:bodyPr>
          <a:lstStyle/>
          <a:p>
            <a:r>
              <a:rPr lang="en-US" sz="2600" smtClean="0">
                <a:solidFill>
                  <a:srgbClr val="0070C0"/>
                </a:solidFill>
                <a:latin typeface="Times New Roman" panose="02020603050405020304" pitchFamily="18" charset="0"/>
                <a:cs typeface="Times New Roman" panose="02020603050405020304" pitchFamily="18" charset="0"/>
              </a:rPr>
              <a:t>Để cho tập hợp A trong ví dụ trên, ngoài cách </a:t>
            </a:r>
            <a:r>
              <a:rPr lang="en-US" sz="2600" i="1" smtClean="0">
                <a:solidFill>
                  <a:srgbClr val="0070C0"/>
                </a:solidFill>
                <a:latin typeface="Times New Roman" panose="02020603050405020304" pitchFamily="18" charset="0"/>
                <a:cs typeface="Times New Roman" panose="02020603050405020304" pitchFamily="18" charset="0"/>
              </a:rPr>
              <a:t>liệt kê tất cả các phần tử của tập hợp A</a:t>
            </a:r>
            <a:r>
              <a:rPr lang="en-US" sz="2600" smtClean="0">
                <a:solidFill>
                  <a:srgbClr val="0070C0"/>
                </a:solidFill>
                <a:latin typeface="Times New Roman" panose="02020603050405020304" pitchFamily="18" charset="0"/>
                <a:cs typeface="Times New Roman" panose="02020603050405020304" pitchFamily="18" charset="0"/>
              </a:rPr>
              <a:t>, ta còn có thể viết :</a:t>
            </a:r>
          </a:p>
          <a:p>
            <a:r>
              <a:rPr lang="en-US" sz="2600" smtClean="0">
                <a:solidFill>
                  <a:srgbClr val="0070C0"/>
                </a:solidFill>
                <a:latin typeface="Times New Roman" panose="02020603050405020304" pitchFamily="18" charset="0"/>
                <a:cs typeface="Times New Roman" panose="02020603050405020304" pitchFamily="18" charset="0"/>
              </a:rPr>
              <a:t>A={x|x là số tự nhiên,x&lt;6}. Trong cách này, ta chỉ ra tính chất đặc trung cho các phần tử x của tập hợp A</a:t>
            </a:r>
            <a:endParaRPr lang="en-US" sz="260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8200" y="2819400"/>
            <a:ext cx="1524000" cy="492443"/>
          </a:xfrm>
          <a:prstGeom prst="rect">
            <a:avLst/>
          </a:prstGeom>
          <a:noFill/>
        </p:spPr>
        <p:txBody>
          <a:bodyPr wrap="square" rtlCol="0">
            <a:spAutoFit/>
          </a:bodyPr>
          <a:lstStyle/>
          <a:p>
            <a:r>
              <a:rPr lang="en-US" sz="2600" i="1" smtClean="0">
                <a:latin typeface="Times New Roman" panose="02020603050405020304" pitchFamily="18" charset="0"/>
                <a:cs typeface="Times New Roman" panose="02020603050405020304" pitchFamily="18" charset="0"/>
              </a:rPr>
              <a:t>Nhận xét:</a:t>
            </a:r>
            <a:endParaRPr lang="en-US" sz="2600" i="1">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371937"/>
            <a:ext cx="462296" cy="56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3400" y="3429000"/>
            <a:ext cx="8610600" cy="1292662"/>
          </a:xfrm>
          <a:prstGeom prst="rect">
            <a:avLst/>
          </a:prstGeom>
          <a:solidFill>
            <a:schemeClr val="accent6">
              <a:lumMod val="40000"/>
              <a:lumOff val="60000"/>
            </a:schemeClr>
          </a:solidFill>
        </p:spPr>
        <p:txBody>
          <a:bodyPr wrap="square" rtlCol="0">
            <a:spAutoFit/>
          </a:bodyPr>
          <a:lstStyle/>
          <a:p>
            <a:r>
              <a:rPr lang="en-US" sz="2600" b="1" smtClean="0">
                <a:solidFill>
                  <a:srgbClr val="00B050"/>
                </a:solidFill>
                <a:latin typeface="Times New Roman" panose="02020603050405020304" pitchFamily="18" charset="0"/>
                <a:cs typeface="Times New Roman" panose="02020603050405020304" pitchFamily="18" charset="0"/>
              </a:rPr>
              <a:t>Để cho một tập hợp, thường có hai cách:</a:t>
            </a:r>
          </a:p>
          <a:p>
            <a:pPr marL="514350" indent="-514350">
              <a:buAutoNum type="alphaLcParenR"/>
            </a:pPr>
            <a:r>
              <a:rPr lang="en-US" sz="2600" b="1" smtClean="0">
                <a:solidFill>
                  <a:srgbClr val="00B050"/>
                </a:solidFill>
                <a:latin typeface="Times New Roman" panose="02020603050405020304" pitchFamily="18" charset="0"/>
                <a:cs typeface="Times New Roman" panose="02020603050405020304" pitchFamily="18" charset="0"/>
              </a:rPr>
              <a:t>Liệt kê các phần tử của tập hợp</a:t>
            </a:r>
          </a:p>
          <a:p>
            <a:pPr marL="514350" indent="-514350">
              <a:buAutoNum type="alphaLcParenR"/>
            </a:pPr>
            <a:r>
              <a:rPr lang="en-US" sz="2600" b="1" smtClean="0">
                <a:solidFill>
                  <a:srgbClr val="00B050"/>
                </a:solidFill>
                <a:latin typeface="Times New Roman" panose="02020603050405020304" pitchFamily="18" charset="0"/>
                <a:cs typeface="Times New Roman" panose="02020603050405020304" pitchFamily="18" charset="0"/>
              </a:rPr>
              <a:t>Chỉ ra tính chất đặc trưng cho các phần tử của tập hợp.</a:t>
            </a:r>
            <a:endParaRPr lang="en-US" sz="26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151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371600" y="381000"/>
            <a:ext cx="2476500" cy="685800"/>
          </a:xfrm>
          <a:prstGeom prst="roundRect">
            <a:avLst>
              <a:gd name="adj" fmla="val 5000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srgbClr val="FF0000"/>
                </a:solidFill>
                <a:latin typeface="Times New Roman" panose="02020603050405020304" pitchFamily="18" charset="0"/>
                <a:cs typeface="Times New Roman" panose="02020603050405020304" pitchFamily="18" charset="0"/>
              </a:rPr>
              <a:t>Thực hành 2</a:t>
            </a:r>
            <a:endParaRPr lang="en-US" sz="26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19200" y="1371600"/>
            <a:ext cx="7553325" cy="2492990"/>
          </a:xfrm>
          <a:prstGeom prst="rect">
            <a:avLst/>
          </a:prstGeom>
          <a:solidFill>
            <a:srgbClr val="FFFF99"/>
          </a:solidFill>
          <a:ln>
            <a:solidFill>
              <a:srgbClr val="FFC000"/>
            </a:solidFill>
          </a:ln>
        </p:spPr>
        <p:txBody>
          <a:bodyPr wrap="square" rtlCol="0">
            <a:spAutoFit/>
          </a:bodyPr>
          <a:lstStyle/>
          <a:p>
            <a:r>
              <a:rPr lang="en-US" sz="2600" smtClean="0">
                <a:latin typeface="Times New Roman" panose="02020603050405020304" pitchFamily="18" charset="0"/>
                <a:cs typeface="Times New Roman" panose="02020603050405020304" pitchFamily="18" charset="0"/>
              </a:rPr>
              <a:t>a)Cho tập hợp E={0;2;4;6;8}.</a:t>
            </a:r>
          </a:p>
          <a:p>
            <a:r>
              <a:rPr lang="en-US" sz="2600" smtClean="0">
                <a:latin typeface="Times New Roman" panose="02020603050405020304" pitchFamily="18" charset="0"/>
                <a:cs typeface="Times New Roman" panose="02020603050405020304" pitchFamily="18" charset="0"/>
              </a:rPr>
              <a:t>Hãy chỉ ra tính chất đặc trưng cho các phần tử của tập hợp E và viết tập hợp E theo cách này.</a:t>
            </a:r>
          </a:p>
          <a:p>
            <a:r>
              <a:rPr lang="en-US" sz="2600" smtClean="0">
                <a:latin typeface="Times New Roman" panose="02020603050405020304" pitchFamily="18" charset="0"/>
                <a:cs typeface="Times New Roman" panose="02020603050405020304" pitchFamily="18" charset="0"/>
              </a:rPr>
              <a:t>b)Cho tập hợp P={x|x là số tự nhiên và 10&lt;x&lt;20}.</a:t>
            </a:r>
          </a:p>
          <a:p>
            <a:r>
              <a:rPr lang="en-US" sz="2600" smtClean="0">
                <a:latin typeface="Times New Roman" panose="02020603050405020304" pitchFamily="18" charset="0"/>
                <a:cs typeface="Times New Roman" panose="02020603050405020304" pitchFamily="18" charset="0"/>
              </a:rPr>
              <a:t>Hãy viết tập hợp P theo cách liệt kê tất cả các phần tử.</a:t>
            </a:r>
          </a:p>
          <a:p>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a:t>
            </a:r>
            <a:r>
              <a:rPr lang="en-US" sz="2600" u="sng" smtClean="0">
                <a:solidFill>
                  <a:srgbClr val="FF0000"/>
                </a:solidFill>
                <a:latin typeface="Times New Roman" panose="02020603050405020304" pitchFamily="18" charset="0"/>
                <a:cs typeface="Times New Roman" panose="02020603050405020304" pitchFamily="18" charset="0"/>
              </a:rPr>
              <a:t>Giải</a:t>
            </a:r>
            <a:endParaRPr lang="en-US" sz="2600" u="sng">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4361021"/>
            <a:ext cx="51054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a) E={x|x là số tự nhiên chẵn,x&lt;9}</a:t>
            </a:r>
            <a:endParaRPr lang="en-US" sz="2600">
              <a:latin typeface="Times New Roman" panose="02020603050405020304" pitchFamily="18" charset="0"/>
              <a:cs typeface="Times New Roman" panose="02020603050405020304" pitchFamily="18" charset="0"/>
            </a:endParaRPr>
          </a:p>
        </p:txBody>
      </p:sp>
      <p:sp>
        <p:nvSpPr>
          <p:cNvPr id="10" name="TextBox 9"/>
          <p:cNvSpPr txBox="1"/>
          <p:nvPr/>
        </p:nvSpPr>
        <p:spPr>
          <a:xfrm>
            <a:off x="1295400" y="5257800"/>
            <a:ext cx="51054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b) P={11;12;13;14;15;16;17;18;19}</a:t>
            </a:r>
            <a:endParaRPr 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611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powerpoint-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371599" y="228600"/>
            <a:ext cx="2528455" cy="685800"/>
          </a:xfrm>
          <a:prstGeom prst="roundRect">
            <a:avLst>
              <a:gd name="adj" fmla="val 5000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srgbClr val="FF0000"/>
                </a:solidFill>
                <a:latin typeface="Times New Roman" panose="02020603050405020304" pitchFamily="18" charset="0"/>
                <a:cs typeface="Times New Roman" panose="02020603050405020304" pitchFamily="18" charset="0"/>
              </a:rPr>
              <a:t>Thực hành 3</a:t>
            </a:r>
            <a:endParaRPr lang="en-US" sz="2600" b="1">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19200" y="1066800"/>
            <a:ext cx="7553325" cy="3293209"/>
          </a:xfrm>
          <a:prstGeom prst="rect">
            <a:avLst/>
          </a:prstGeom>
          <a:solidFill>
            <a:srgbClr val="FFFF99"/>
          </a:solidFill>
          <a:ln>
            <a:solidFill>
              <a:srgbClr val="FFC000"/>
            </a:solidFill>
          </a:ln>
        </p:spPr>
        <p:txBody>
          <a:bodyPr wrap="square" rtlCol="0">
            <a:spAutoFit/>
          </a:bodyPr>
          <a:lstStyle/>
          <a:p>
            <a:r>
              <a:rPr lang="en-US" sz="2600" smtClean="0">
                <a:latin typeface="Times New Roman" panose="02020603050405020304" pitchFamily="18" charset="0"/>
                <a:cs typeface="Times New Roman" panose="02020603050405020304" pitchFamily="18" charset="0"/>
              </a:rPr>
              <a:t>Cho tập hợp A gồm các số tự nhiên vừa lớn hơn 7 vừa nhỏ hơn 15</a:t>
            </a:r>
          </a:p>
          <a:p>
            <a:r>
              <a:rPr lang="en-US" sz="2600" smtClean="0">
                <a:latin typeface="Times New Roman" panose="02020603050405020304" pitchFamily="18" charset="0"/>
                <a:cs typeface="Times New Roman" panose="02020603050405020304" pitchFamily="18" charset="0"/>
              </a:rPr>
              <a:t>a)Hãy </a:t>
            </a:r>
            <a:r>
              <a:rPr lang="en-US" sz="2600">
                <a:latin typeface="Times New Roman" panose="02020603050405020304" pitchFamily="18" charset="0"/>
                <a:cs typeface="Times New Roman" panose="02020603050405020304" pitchFamily="18" charset="0"/>
              </a:rPr>
              <a:t>viết tập hợp </a:t>
            </a:r>
            <a:r>
              <a:rPr lang="en-US" sz="2600" smtClean="0">
                <a:latin typeface="Times New Roman" panose="02020603050405020304" pitchFamily="18" charset="0"/>
                <a:cs typeface="Times New Roman" panose="02020603050405020304" pitchFamily="18" charset="0"/>
              </a:rPr>
              <a:t>A </a:t>
            </a:r>
            <a:r>
              <a:rPr lang="en-US" sz="2600">
                <a:latin typeface="Times New Roman" panose="02020603050405020304" pitchFamily="18" charset="0"/>
                <a:cs typeface="Times New Roman" panose="02020603050405020304" pitchFamily="18" charset="0"/>
              </a:rPr>
              <a:t>theo cách liệt kê </a:t>
            </a:r>
            <a:r>
              <a:rPr lang="en-US" sz="2600" smtClean="0">
                <a:latin typeface="Times New Roman" panose="02020603050405020304" pitchFamily="18" charset="0"/>
                <a:cs typeface="Times New Roman" panose="02020603050405020304" pitchFamily="18" charset="0"/>
              </a:rPr>
              <a:t>các </a:t>
            </a:r>
            <a:r>
              <a:rPr lang="en-US" sz="2600">
                <a:latin typeface="Times New Roman" panose="02020603050405020304" pitchFamily="18" charset="0"/>
                <a:cs typeface="Times New Roman" panose="02020603050405020304" pitchFamily="18" charset="0"/>
              </a:rPr>
              <a:t>phần </a:t>
            </a:r>
            <a:r>
              <a:rPr lang="en-US" sz="2600" smtClean="0">
                <a:latin typeface="Times New Roman" panose="02020603050405020304" pitchFamily="18" charset="0"/>
                <a:cs typeface="Times New Roman" panose="02020603050405020304" pitchFamily="18" charset="0"/>
              </a:rPr>
              <a:t>tử.</a:t>
            </a:r>
          </a:p>
          <a:p>
            <a:r>
              <a:rPr lang="en-US" sz="2600" smtClean="0">
                <a:latin typeface="Times New Roman" panose="02020603050405020304" pitchFamily="18" charset="0"/>
                <a:cs typeface="Times New Roman" panose="02020603050405020304" pitchFamily="18" charset="0"/>
              </a:rPr>
              <a:t>b)Kiểm tra xem trong những số 10;13;16;19, số nào là   phần tử thuộc tập hợp A,số nào không thuộc tập hợp A.</a:t>
            </a:r>
          </a:p>
          <a:p>
            <a:r>
              <a:rPr lang="en-US" sz="2600">
                <a:latin typeface="Times New Roman" panose="02020603050405020304" pitchFamily="18" charset="0"/>
                <a:cs typeface="Times New Roman" panose="02020603050405020304" pitchFamily="18" charset="0"/>
              </a:rPr>
              <a:t>c</a:t>
            </a:r>
            <a:r>
              <a:rPr lang="en-US" sz="2600" smtClean="0">
                <a:latin typeface="Times New Roman" panose="02020603050405020304" pitchFamily="18" charset="0"/>
                <a:cs typeface="Times New Roman" panose="02020603050405020304" pitchFamily="18" charset="0"/>
              </a:rPr>
              <a:t>)Gọi B là tập hợp các số chẵn thuộc tập hợp A. Hãy viết tập hợp B theo 2 cách.</a:t>
            </a:r>
          </a:p>
          <a:p>
            <a:r>
              <a:rPr lang="en-US" sz="2600" smtClean="0">
                <a:solidFill>
                  <a:srgbClr val="FF0000"/>
                </a:solidFill>
                <a:latin typeface="Times New Roman" panose="02020603050405020304" pitchFamily="18" charset="0"/>
                <a:cs typeface="Times New Roman" panose="02020603050405020304" pitchFamily="18" charset="0"/>
              </a:rPr>
              <a:t>			Giải </a:t>
            </a:r>
            <a:endParaRPr lang="en-US" sz="26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19200" y="4572000"/>
            <a:ext cx="51816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a) A={8;9;10;11;12;13;14}</a:t>
            </a:r>
            <a:endParaRPr lang="en-US" sz="2600">
              <a:latin typeface="Times New Roman" panose="02020603050405020304" pitchFamily="18" charset="0"/>
              <a:cs typeface="Times New Roman" panose="02020603050405020304" pitchFamily="18" charset="0"/>
            </a:endParaRPr>
          </a:p>
        </p:txBody>
      </p:sp>
      <p:grpSp>
        <p:nvGrpSpPr>
          <p:cNvPr id="7" name="Group 6"/>
          <p:cNvGrpSpPr/>
          <p:nvPr/>
        </p:nvGrpSpPr>
        <p:grpSpPr>
          <a:xfrm>
            <a:off x="1219200" y="5181600"/>
            <a:ext cx="6096000" cy="492443"/>
            <a:chOff x="1371600" y="5257800"/>
            <a:chExt cx="6096000" cy="492443"/>
          </a:xfrm>
        </p:grpSpPr>
        <mc:AlternateContent xmlns:mc="http://schemas.openxmlformats.org/markup-compatibility/2006" xmlns:a14="http://schemas.microsoft.com/office/drawing/2010/main">
          <mc:Choice Requires="a14">
            <p:sp>
              <p:nvSpPr>
                <p:cNvPr id="6" name="TextBox 5"/>
                <p:cNvSpPr txBox="1"/>
                <p:nvPr/>
              </p:nvSpPr>
              <p:spPr>
                <a:xfrm>
                  <a:off x="1371600" y="5257800"/>
                  <a:ext cx="6096000"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b) 10</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 13</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 16</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 19</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a:t>
                  </a:r>
                  <a:endParaRPr lang="en-US" sz="260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371600" y="5257800"/>
                  <a:ext cx="6096000" cy="492443"/>
                </a:xfrm>
                <a:prstGeom prst="rect">
                  <a:avLst/>
                </a:prstGeom>
                <a:blipFill rotWithShape="1">
                  <a:blip r:embed="rId3"/>
                  <a:stretch>
                    <a:fillRect l="-1700" t="-11111" b="-29630"/>
                  </a:stretch>
                </a:blipFill>
              </p:spPr>
              <p:txBody>
                <a:bodyPr/>
                <a:lstStyle/>
                <a:p>
                  <a:r>
                    <a:rPr lang="en-US">
                      <a:noFill/>
                    </a:rPr>
                    <a:t> </a:t>
                  </a:r>
                </a:p>
              </p:txBody>
            </p:sp>
          </mc:Fallback>
        </mc:AlternateContent>
        <p:cxnSp>
          <p:nvCxnSpPr>
            <p:cNvPr id="8" name="Straight Connector 7"/>
            <p:cNvCxnSpPr/>
            <p:nvPr/>
          </p:nvCxnSpPr>
          <p:spPr>
            <a:xfrm flipH="1">
              <a:off x="4052455" y="5360943"/>
              <a:ext cx="138545" cy="3048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5015759" y="5347648"/>
              <a:ext cx="138545" cy="304800"/>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1" name="TextBox 10"/>
              <p:cNvSpPr txBox="1"/>
              <p:nvPr/>
            </p:nvSpPr>
            <p:spPr>
              <a:xfrm>
                <a:off x="1219200" y="5791200"/>
                <a:ext cx="7682345"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c</a:t>
                </a:r>
                <a:r>
                  <a:rPr lang="en-US" sz="2600" smtClean="0">
                    <a:latin typeface="Times New Roman" panose="02020603050405020304" pitchFamily="18" charset="0"/>
                    <a:cs typeface="Times New Roman" panose="02020603050405020304" pitchFamily="18" charset="0"/>
                  </a:rPr>
                  <a:t>) B={8;10;12;14} hay B={x|x</a:t>
                </a:r>
                <a14:m>
                  <m:oMath xmlns:m="http://schemas.openxmlformats.org/officeDocument/2006/math">
                    <m:r>
                      <a:rPr lang="en-US" sz="2600" i="1" smtClean="0">
                        <a:latin typeface="Cambria Math"/>
                        <a:ea typeface="Cambria Math"/>
                        <a:cs typeface="Times New Roman" panose="02020603050405020304" pitchFamily="18" charset="0"/>
                      </a:rPr>
                      <m:t>∈</m:t>
                    </m:r>
                  </m:oMath>
                </a14:m>
                <a:r>
                  <a:rPr lang="en-US" sz="2600" smtClean="0">
                    <a:latin typeface="Times New Roman" panose="02020603050405020304" pitchFamily="18" charset="0"/>
                    <a:cs typeface="Times New Roman" panose="02020603050405020304" pitchFamily="18" charset="0"/>
                  </a:rPr>
                  <a:t>A, x là số chẵn}</a:t>
                </a:r>
                <a:endParaRPr lang="en-US" sz="260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219200" y="5791200"/>
                <a:ext cx="7682345" cy="492443"/>
              </a:xfrm>
              <a:prstGeom prst="rect">
                <a:avLst/>
              </a:prstGeom>
              <a:blipFill rotWithShape="1">
                <a:blip r:embed="rId4"/>
                <a:stretch>
                  <a:fillRect l="-1349" t="-11111" b="-29630"/>
                </a:stretch>
              </a:blipFill>
            </p:spPr>
            <p:txBody>
              <a:bodyPr/>
              <a:lstStyle/>
              <a:p>
                <a:r>
                  <a:rPr lang="en-US">
                    <a:noFill/>
                  </a:rPr>
                  <a:t> </a:t>
                </a:r>
              </a:p>
            </p:txBody>
          </p:sp>
        </mc:Fallback>
      </mc:AlternateContent>
    </p:spTree>
    <p:extLst>
      <p:ext uri="{BB962C8B-B14F-4D97-AF65-F5344CB8AC3E}">
        <p14:creationId xmlns:p14="http://schemas.microsoft.com/office/powerpoint/2010/main" val="438024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304800"/>
            <a:ext cx="1905000" cy="685800"/>
          </a:xfrm>
          <a:prstGeom prst="roundRect">
            <a:avLst>
              <a:gd name="adj" fmla="val 50000"/>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srgbClr val="FF0000"/>
                </a:solidFill>
                <a:latin typeface="Times New Roman" panose="02020603050405020304" pitchFamily="18" charset="0"/>
                <a:cs typeface="Times New Roman" panose="02020603050405020304" pitchFamily="18" charset="0"/>
              </a:rPr>
              <a:t>Vận dụng</a:t>
            </a:r>
            <a:endParaRPr lang="en-US" sz="26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209800" y="479048"/>
            <a:ext cx="5586697" cy="892552"/>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Dưới đây là quảng cáo khuyến mãi cuối tuần của một siêu thị</a:t>
            </a:r>
            <a:endParaRPr lang="en-US" sz="2600">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991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1" y="4572000"/>
            <a:ext cx="7086599" cy="892552"/>
          </a:xfrm>
          <a:prstGeom prst="rect">
            <a:avLst/>
          </a:prstGeom>
          <a:noFill/>
        </p:spPr>
        <p:txBody>
          <a:bodyPr wrap="square" rtlCol="0">
            <a:spAutoFit/>
          </a:bodyPr>
          <a:lstStyle/>
          <a:p>
            <a:pPr algn="ctr"/>
            <a:r>
              <a:rPr lang="en-US" sz="2600" smtClean="0">
                <a:latin typeface="Times New Roman" panose="02020603050405020304" pitchFamily="18" charset="0"/>
                <a:cs typeface="Times New Roman" panose="02020603050405020304" pitchFamily="18" charset="0"/>
              </a:rPr>
              <a:t>Hãy viết tập hợp các sản phẩm được giảm giá trên 12 000 đồng mỗi kí-lô-gam</a:t>
            </a:r>
            <a:endParaRPr lang="en-US" sz="2600">
              <a:latin typeface="Times New Roman" panose="02020603050405020304" pitchFamily="18" charset="0"/>
              <a:cs typeface="Times New Roman" panose="02020603050405020304" pitchFamily="18" charset="0"/>
            </a:endParaRPr>
          </a:p>
        </p:txBody>
      </p:sp>
      <p:sp>
        <p:nvSpPr>
          <p:cNvPr id="5" name="TextBox 4"/>
          <p:cNvSpPr txBox="1"/>
          <p:nvPr/>
        </p:nvSpPr>
        <p:spPr>
          <a:xfrm>
            <a:off x="1524000" y="5638800"/>
            <a:ext cx="4648200" cy="492443"/>
          </a:xfrm>
          <a:prstGeom prst="rect">
            <a:avLst/>
          </a:prstGeom>
          <a:noFill/>
        </p:spPr>
        <p:txBody>
          <a:bodyPr wrap="square" rtlCol="0">
            <a:spAutoFit/>
          </a:bodyPr>
          <a:lstStyle/>
          <a:p>
            <a:r>
              <a:rPr lang="en-US" sz="2600" smtClean="0">
                <a:solidFill>
                  <a:srgbClr val="C00000"/>
                </a:solidFill>
                <a:latin typeface="Times New Roman" panose="02020603050405020304" pitchFamily="18" charset="0"/>
                <a:cs typeface="Times New Roman" panose="02020603050405020304" pitchFamily="18" charset="0"/>
              </a:rPr>
              <a:t>M= {Xoài tượng;cá chép;gà}</a:t>
            </a:r>
            <a:endParaRPr lang="en-US" sz="26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408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10082</TotalTime>
  <Words>1556</Words>
  <Application>Microsoft Office PowerPoint</Application>
  <PresentationFormat>On-screen Show (4:3)</PresentationFormat>
  <Paragraphs>180</Paragraphs>
  <Slides>22</Slides>
  <Notes>2</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Tien</dc:creator>
  <cp:lastModifiedBy>Windows User</cp:lastModifiedBy>
  <cp:revision>77</cp:revision>
  <dcterms:created xsi:type="dcterms:W3CDTF">2020-08-19T16:34:49Z</dcterms:created>
  <dcterms:modified xsi:type="dcterms:W3CDTF">2021-09-07T14:49:27Z</dcterms:modified>
</cp:coreProperties>
</file>