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5" r:id="rId7"/>
    <p:sldId id="294" r:id="rId8"/>
    <p:sldId id="266" r:id="rId9"/>
    <p:sldId id="29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10/6/2022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3. </a:t>
            </a:r>
            <a:r>
              <a:rPr lang="en-US" sz="2400" b="1" dirty="0" err="1">
                <a:solidFill>
                  <a:srgbClr val="FF0000"/>
                </a:solidFill>
                <a:latin typeface="Arial" panose="020B0604020202020204" pitchFamily="34" charset="0"/>
                <a:cs typeface="Arial" panose="020B0604020202020204" pitchFamily="34" charset="0"/>
              </a:rPr>
              <a:t>QUY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TRÌNH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TRỌT</a:t>
            </a:r>
            <a:r>
              <a:rPr lang="en-US" sz="2400" b="1" dirty="0">
                <a:solidFill>
                  <a:srgbClr val="FF0000"/>
                </a:solidFill>
                <a:latin typeface="Arial" panose="020B0604020202020204" pitchFamily="34" charset="0"/>
                <a:cs typeface="Arial" panose="020B0604020202020204" pitchFamily="34" charset="0"/>
              </a:rPr>
              <a:t> ( </a:t>
            </a:r>
            <a:r>
              <a:rPr lang="en-US" sz="2400" b="1" dirty="0" err="1">
                <a:solidFill>
                  <a:srgbClr val="FF0000"/>
                </a:solidFill>
                <a:latin typeface="Arial" panose="020B0604020202020204" pitchFamily="34" charset="0"/>
                <a:cs typeface="Arial" panose="020B0604020202020204" pitchFamily="34" charset="0"/>
              </a:rPr>
              <a:t>tiết</a:t>
            </a:r>
            <a:r>
              <a:rPr lang="en-US" sz="2400" b="1" dirty="0">
                <a:solidFill>
                  <a:srgbClr val="FF0000"/>
                </a:solidFill>
                <a:latin typeface="Arial" panose="020B0604020202020204" pitchFamily="34" charset="0"/>
                <a:cs typeface="Arial" panose="020B0604020202020204" pitchFamily="34" charset="0"/>
              </a:rPr>
              <a:t> 1)</a:t>
            </a:r>
            <a:endParaRPr lang="en-US" sz="2400" dirty="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86275" y="3962400"/>
            <a:ext cx="4611370" cy="2245360"/>
          </a:xfrm>
          <a:prstGeom prst="rect">
            <a:avLst/>
          </a:prstGeom>
        </p:spPr>
        <p:txBody>
          <a:bodyPr wrap="square">
            <a:spAutoFit/>
          </a:bodyPr>
          <a:lstStyle/>
          <a:p>
            <a:r>
              <a:rPr lang="vi-VN" sz="2000">
                <a:solidFill>
                  <a:srgbClr val="FF0000"/>
                </a:solidFill>
                <a:latin typeface="Arial" panose="020B0604020202020204" pitchFamily="34" charset="0"/>
                <a:cs typeface="Arial" panose="020B0604020202020204" pitchFamily="34" charset="0"/>
              </a:rPr>
              <a:t>   +</a:t>
            </a:r>
            <a:r>
              <a:rPr lang="en-US" altLang="vi-VN" sz="2000">
                <a:solidFill>
                  <a:srgbClr val="FF0000"/>
                </a:solidFill>
                <a:latin typeface="Arial" panose="020B0604020202020204" pitchFamily="34" charset="0"/>
                <a:cs typeface="Arial" panose="020B0604020202020204" pitchFamily="34" charset="0"/>
              </a:rPr>
              <a:t>Chuẩn bị đất trồng, xẻng, cuốc, máy cày,phân bón</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Chuẩn bị giống cây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Gieo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Chăm sóc cây</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Th</a:t>
            </a:r>
            <a:r>
              <a:rPr lang="en-US" altLang="vi-VN" sz="2000">
                <a:solidFill>
                  <a:srgbClr val="FF0000"/>
                </a:solidFill>
                <a:latin typeface="Arial" panose="020B0604020202020204" pitchFamily="34" charset="0"/>
                <a:cs typeface="Arial" panose="020B0604020202020204" pitchFamily="34" charset="0"/>
              </a:rPr>
              <a:t>u hoạch</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1.Chuẩn bị đất trồng:</a:t>
            </a:r>
            <a:br>
              <a:rPr lang="en-US" sz="3110">
                <a:solidFill>
                  <a:srgbClr val="FF0000"/>
                </a:solidFill>
              </a:rPr>
            </a:br>
            <a:r>
              <a:rPr lang="en-US" sz="3110">
                <a:solidFill>
                  <a:srgbClr val="FF0000"/>
                </a:solidFill>
              </a:rPr>
              <a:t>Quan sát hình 3.1 em hãy cho biết những công việc nào thuộc giai đoạn chuẩn bị đất trồng</a:t>
            </a: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377815" y="3864610"/>
            <a:ext cx="3428365" cy="1591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 Xới đất bằng máy, cuốc, xẻng, bay...</a:t>
            </a:r>
          </a:p>
          <a:p>
            <a:pPr algn="ctr"/>
            <a:r>
              <a:rPr lang="en-US"/>
              <a:t>-Bón phân lót: thường dùng phân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381000" y="4876800"/>
            <a:ext cx="7696200" cy="1322070"/>
          </a:xfrm>
          <a:prstGeom prst="rect">
            <a:avLst/>
          </a:prstGeom>
        </p:spPr>
        <p:txBody>
          <a:bodyPr wrap="square">
            <a:spAutoFit/>
          </a:bodyPr>
          <a:lstStyle/>
          <a:p>
            <a:r>
              <a:rPr lang="en-US" altLang="vi-VN" sz="20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555" dirty="0" err="1">
                <a:solidFill>
                  <a:srgbClr val="FF0000"/>
                </a:solidFill>
              </a:rPr>
              <a:t>Vậy</a:t>
            </a:r>
            <a:r>
              <a:rPr lang="en-US" sz="3555" dirty="0">
                <a:solidFill>
                  <a:srgbClr val="FF0000"/>
                </a:solidFill>
              </a:rPr>
              <a:t> </a:t>
            </a:r>
            <a:r>
              <a:rPr lang="en-US" sz="3555" dirty="0" err="1">
                <a:solidFill>
                  <a:srgbClr val="FF0000"/>
                </a:solidFill>
              </a:rPr>
              <a:t>mục</a:t>
            </a:r>
            <a:r>
              <a:rPr lang="en-US" sz="3555" dirty="0">
                <a:solidFill>
                  <a:srgbClr val="FF0000"/>
                </a:solidFill>
              </a:rPr>
              <a:t> </a:t>
            </a:r>
            <a:r>
              <a:rPr lang="en-US" sz="3555" dirty="0" err="1">
                <a:solidFill>
                  <a:srgbClr val="FF0000"/>
                </a:solidFill>
              </a:rPr>
              <a:t>đích</a:t>
            </a:r>
            <a:r>
              <a:rPr lang="en-US" sz="3555" dirty="0">
                <a:solidFill>
                  <a:srgbClr val="FF0000"/>
                </a:solidFill>
              </a:rPr>
              <a:t> </a:t>
            </a:r>
            <a:r>
              <a:rPr lang="en-US" sz="3555" dirty="0" err="1">
                <a:solidFill>
                  <a:srgbClr val="FF0000"/>
                </a:solidFill>
              </a:rPr>
              <a:t>của</a:t>
            </a:r>
            <a:r>
              <a:rPr lang="en-US" sz="3555" dirty="0">
                <a:solidFill>
                  <a:srgbClr val="FF0000"/>
                </a:solidFill>
              </a:rPr>
              <a:t> </a:t>
            </a:r>
            <a:r>
              <a:rPr lang="en-US" sz="3555" dirty="0" err="1">
                <a:solidFill>
                  <a:srgbClr val="FF0000"/>
                </a:solidFill>
              </a:rPr>
              <a:t>việc</a:t>
            </a:r>
            <a:r>
              <a:rPr lang="en-US" sz="3555" dirty="0">
                <a:solidFill>
                  <a:srgbClr val="FF0000"/>
                </a:solidFill>
              </a:rPr>
              <a:t> </a:t>
            </a:r>
            <a:r>
              <a:rPr lang="en-US" sz="3555" dirty="0" err="1">
                <a:solidFill>
                  <a:srgbClr val="FF0000"/>
                </a:solidFill>
              </a:rPr>
              <a:t>chuẩn</a:t>
            </a:r>
            <a:r>
              <a:rPr lang="en-US" sz="3555" dirty="0">
                <a:solidFill>
                  <a:srgbClr val="FF0000"/>
                </a:solidFill>
              </a:rPr>
              <a:t> </a:t>
            </a:r>
            <a:r>
              <a:rPr lang="en-US" sz="3555" dirty="0" err="1">
                <a:solidFill>
                  <a:srgbClr val="FF0000"/>
                </a:solidFill>
              </a:rPr>
              <a:t>bị</a:t>
            </a:r>
            <a:r>
              <a:rPr lang="en-US" sz="3555" dirty="0">
                <a:solidFill>
                  <a:srgbClr val="FF0000"/>
                </a:solidFill>
              </a:rPr>
              <a:t> </a:t>
            </a:r>
            <a:r>
              <a:rPr lang="en-US" sz="3555" dirty="0" err="1">
                <a:solidFill>
                  <a:srgbClr val="FF0000"/>
                </a:solidFill>
              </a:rPr>
              <a:t>đất</a:t>
            </a:r>
            <a:r>
              <a:rPr lang="en-US" sz="3555" dirty="0">
                <a:solidFill>
                  <a:srgbClr val="FF0000"/>
                </a:solidFill>
              </a:rPr>
              <a:t> </a:t>
            </a:r>
            <a:r>
              <a:rPr lang="en-US" sz="3555" dirty="0" err="1">
                <a:solidFill>
                  <a:srgbClr val="FF0000"/>
                </a:solidFill>
              </a:rPr>
              <a:t>trước</a:t>
            </a:r>
            <a:r>
              <a:rPr lang="en-US" sz="3555" dirty="0">
                <a:solidFill>
                  <a:srgbClr val="FF0000"/>
                </a:solidFill>
              </a:rPr>
              <a:t> </a:t>
            </a:r>
            <a:r>
              <a:rPr lang="en-US" sz="3555" dirty="0" err="1">
                <a:solidFill>
                  <a:srgbClr val="FF0000"/>
                </a:solidFill>
              </a:rPr>
              <a:t>khi</a:t>
            </a:r>
            <a:r>
              <a:rPr lang="en-US" sz="3555" dirty="0">
                <a:solidFill>
                  <a:srgbClr val="FF0000"/>
                </a:solidFill>
              </a:rPr>
              <a:t> </a:t>
            </a:r>
            <a:r>
              <a:rPr lang="en-US" sz="3555" dirty="0" err="1">
                <a:solidFill>
                  <a:srgbClr val="FF0000"/>
                </a:solidFill>
              </a:rPr>
              <a:t>gieo</a:t>
            </a:r>
            <a:r>
              <a:rPr lang="en-US" sz="3555" dirty="0">
                <a:solidFill>
                  <a:srgbClr val="FF0000"/>
                </a:solidFill>
              </a:rPr>
              <a:t> </a:t>
            </a:r>
            <a:r>
              <a:rPr lang="en-US" sz="3555" dirty="0" err="1">
                <a:solidFill>
                  <a:srgbClr val="FF0000"/>
                </a:solidFill>
              </a:rPr>
              <a:t>trồng</a:t>
            </a:r>
            <a:r>
              <a:rPr lang="en-US" sz="3555" dirty="0">
                <a:solidFill>
                  <a:srgbClr val="FF0000"/>
                </a:solidFill>
              </a:rPr>
              <a:t> </a:t>
            </a:r>
            <a:r>
              <a:rPr lang="en-US" sz="3555" dirty="0" err="1">
                <a:solidFill>
                  <a:srgbClr val="FF0000"/>
                </a:solidFill>
              </a:rPr>
              <a:t>là</a:t>
            </a:r>
            <a:r>
              <a:rPr lang="en-US" sz="3555" dirty="0">
                <a:solidFill>
                  <a:srgbClr val="FF0000"/>
                </a:solidFill>
              </a:rPr>
              <a:t> </a:t>
            </a:r>
            <a:r>
              <a:rPr lang="en-US" sz="3555" dirty="0" err="1">
                <a:solidFill>
                  <a:srgbClr val="FF0000"/>
                </a:solidFill>
              </a:rPr>
              <a:t>gì</a:t>
            </a:r>
            <a:r>
              <a:rPr lang="en-US" sz="3555" dirty="0">
                <a:solidFill>
                  <a:srgbClr val="FF0000"/>
                </a:solidFill>
              </a:rPr>
              <a:t>?</a:t>
            </a:r>
          </a:p>
        </p:txBody>
      </p:sp>
      <p:sp>
        <p:nvSpPr>
          <p:cNvPr id="3" name="Content Placeholder 2"/>
          <p:cNvSpPr>
            <a:spLocks noGrp="1"/>
          </p:cNvSpPr>
          <p:nvPr>
            <p:ph sz="half" idx="1"/>
          </p:nvPr>
        </p:nvSpPr>
        <p:spPr>
          <a:xfrm>
            <a:off x="381000" y="2057400"/>
            <a:ext cx="4038600" cy="4525963"/>
          </a:xfrm>
        </p:spPr>
        <p:txBody>
          <a:bodyPr/>
          <a:lstStyle/>
          <a:p>
            <a:r>
              <a:rPr lang="en-US" sz="2800" dirty="0"/>
              <a:t>- </a:t>
            </a:r>
            <a:r>
              <a:rPr lang="en-US" sz="2800" dirty="0" err="1"/>
              <a:t>Làm</a:t>
            </a:r>
            <a:r>
              <a:rPr lang="en-US" sz="2800" dirty="0"/>
              <a:t> </a:t>
            </a:r>
            <a:r>
              <a:rPr lang="en-US" sz="2800" dirty="0" err="1"/>
              <a:t>đất</a:t>
            </a:r>
            <a:r>
              <a:rPr lang="en-US" sz="2800" dirty="0"/>
              <a:t> </a:t>
            </a:r>
            <a:r>
              <a:rPr lang="en-US" sz="2800" dirty="0" err="1"/>
              <a:t>trở</a:t>
            </a:r>
            <a:r>
              <a:rPr lang="en-US" sz="2800" dirty="0"/>
              <a:t> </a:t>
            </a:r>
            <a:r>
              <a:rPr lang="en-US" sz="2800" dirty="0" err="1"/>
              <a:t>nên</a:t>
            </a:r>
            <a:r>
              <a:rPr lang="en-US" sz="2800" dirty="0"/>
              <a:t> </a:t>
            </a:r>
            <a:r>
              <a:rPr lang="en-US" sz="2800" dirty="0" err="1"/>
              <a:t>tơi</a:t>
            </a:r>
            <a:r>
              <a:rPr lang="en-US" sz="2800" dirty="0"/>
              <a:t> </a:t>
            </a:r>
            <a:r>
              <a:rPr lang="en-US" sz="2800" dirty="0" err="1"/>
              <a:t>xốp</a:t>
            </a:r>
            <a:r>
              <a:rPr lang="en-US" sz="2800" dirty="0"/>
              <a:t>, </a:t>
            </a:r>
            <a:r>
              <a:rPr lang="en-US" sz="2800" dirty="0" err="1"/>
              <a:t>đủ</a:t>
            </a:r>
            <a:r>
              <a:rPr lang="en-US" sz="2800" dirty="0"/>
              <a:t> </a:t>
            </a:r>
            <a:r>
              <a:rPr lang="en-US" sz="2800" dirty="0" err="1"/>
              <a:t>ẩm</a:t>
            </a:r>
            <a:r>
              <a:rPr lang="en-US" sz="2800" dirty="0"/>
              <a:t> </a:t>
            </a:r>
            <a:r>
              <a:rPr lang="en-US" sz="2800" dirty="0" err="1"/>
              <a:t>và</a:t>
            </a:r>
            <a:r>
              <a:rPr lang="en-US" sz="2800" dirty="0"/>
              <a:t> </a:t>
            </a:r>
            <a:r>
              <a:rPr lang="en-US" sz="2800" dirty="0" err="1"/>
              <a:t>dinh</a:t>
            </a:r>
            <a:r>
              <a:rPr lang="en-US" sz="2800" dirty="0"/>
              <a:t> </a:t>
            </a:r>
            <a:r>
              <a:rPr lang="en-US" sz="2800" dirty="0" err="1"/>
              <a:t>dưỡng</a:t>
            </a:r>
            <a:endParaRPr lang="en-US" sz="2800" dirty="0"/>
          </a:p>
          <a:p>
            <a:r>
              <a:rPr lang="en-US" sz="2800" dirty="0" err="1"/>
              <a:t>Loại</a:t>
            </a:r>
            <a:r>
              <a:rPr lang="en-US" sz="2800" dirty="0"/>
              <a:t> </a:t>
            </a:r>
            <a:r>
              <a:rPr lang="en-US" sz="2800" dirty="0" err="1"/>
              <a:t>bỏ</a:t>
            </a:r>
            <a:r>
              <a:rPr lang="en-US" sz="2800" dirty="0"/>
              <a:t> </a:t>
            </a:r>
            <a:r>
              <a:rPr lang="en-US" sz="2800" dirty="0" err="1"/>
              <a:t>các</a:t>
            </a:r>
            <a:r>
              <a:rPr lang="en-US" sz="2800" dirty="0"/>
              <a:t> </a:t>
            </a:r>
            <a:r>
              <a:rPr lang="en-US" sz="2800" dirty="0" err="1"/>
              <a:t>chất</a:t>
            </a:r>
            <a:r>
              <a:rPr lang="en-US" sz="2800" dirty="0"/>
              <a:t> </a:t>
            </a:r>
            <a:r>
              <a:rPr lang="en-US" sz="2800" dirty="0" err="1"/>
              <a:t>độc</a:t>
            </a:r>
            <a:r>
              <a:rPr lang="en-US" sz="2800" dirty="0"/>
              <a:t> </a:t>
            </a:r>
            <a:r>
              <a:rPr lang="en-US" sz="2800" dirty="0" err="1"/>
              <a:t>hại</a:t>
            </a:r>
            <a:r>
              <a:rPr lang="en-US" sz="2800" dirty="0"/>
              <a:t>, </a:t>
            </a:r>
            <a:r>
              <a:rPr lang="en-US" sz="2800" dirty="0" err="1"/>
              <a:t>cỏ</a:t>
            </a:r>
            <a:r>
              <a:rPr lang="en-US" sz="2800" dirty="0"/>
              <a:t> </a:t>
            </a:r>
            <a:r>
              <a:rPr lang="en-US" sz="2800" dirty="0" err="1"/>
              <a:t>dại</a:t>
            </a:r>
            <a:r>
              <a:rPr lang="en-US" sz="2800" dirty="0"/>
              <a:t> </a:t>
            </a:r>
            <a:r>
              <a:rPr lang="en-US" sz="2800" dirty="0" err="1"/>
              <a:t>và</a:t>
            </a:r>
            <a:r>
              <a:rPr lang="en-US" sz="2800" dirty="0"/>
              <a:t> </a:t>
            </a:r>
            <a:r>
              <a:rPr lang="en-US" sz="2800" dirty="0" err="1"/>
              <a:t>mầm</a:t>
            </a:r>
            <a:r>
              <a:rPr lang="en-US" sz="2800" dirty="0"/>
              <a:t> </a:t>
            </a:r>
            <a:r>
              <a:rPr lang="en-US" sz="2800" dirty="0" err="1"/>
              <a:t>mống</a:t>
            </a:r>
            <a:r>
              <a:rPr lang="en-US" sz="2800" dirty="0"/>
              <a:t> </a:t>
            </a:r>
            <a:r>
              <a:rPr lang="en-US" sz="2800" dirty="0" err="1"/>
              <a:t>sâu</a:t>
            </a:r>
            <a:r>
              <a:rPr lang="en-US" sz="2800" dirty="0"/>
              <a:t> </a:t>
            </a:r>
            <a:r>
              <a:rPr lang="en-US" sz="2800" dirty="0" err="1"/>
              <a:t>bệnh</a:t>
            </a:r>
            <a:r>
              <a:rPr lang="en-US" sz="2800" dirty="0"/>
              <a:t> </a:t>
            </a:r>
            <a:r>
              <a:rPr lang="en-US" sz="2800" dirty="0" err="1"/>
              <a:t>gây</a:t>
            </a:r>
            <a:r>
              <a:rPr lang="en-US" sz="2800" dirty="0"/>
              <a:t> </a:t>
            </a:r>
            <a:r>
              <a:rPr lang="en-US" sz="2800" dirty="0" err="1"/>
              <a:t>hại</a:t>
            </a:r>
            <a:r>
              <a:rPr lang="en-US" sz="2800" dirty="0"/>
              <a:t> </a:t>
            </a:r>
            <a:r>
              <a:rPr lang="en-US" sz="2800" dirty="0" err="1"/>
              <a:t>cho</a:t>
            </a:r>
            <a:r>
              <a:rPr lang="en-US" sz="2800" dirty="0"/>
              <a:t> </a:t>
            </a:r>
            <a:r>
              <a:rPr lang="en-US" sz="2800" dirty="0" err="1"/>
              <a:t>cây</a:t>
            </a:r>
            <a:r>
              <a:rPr lang="en-US" sz="2800" dirty="0"/>
              <a:t> </a:t>
            </a:r>
            <a:r>
              <a:rPr lang="en-US" sz="2800" dirty="0" err="1"/>
              <a:t>trồng</a:t>
            </a:r>
            <a:r>
              <a:rPr lang="en-US" sz="2800" dirty="0"/>
              <a:t>.</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4FB5-166F-77E9-CBD4-632ED9690F8C}"/>
              </a:ext>
            </a:extLst>
          </p:cNvPr>
          <p:cNvSpPr>
            <a:spLocks noGrp="1"/>
          </p:cNvSpPr>
          <p:nvPr>
            <p:ph type="title"/>
          </p:nvPr>
        </p:nvSpPr>
        <p:spPr/>
        <p:txBody>
          <a:bodyPr>
            <a:normAutofit fontScale="90000"/>
          </a:bodyPr>
          <a:lstStyle/>
          <a:p>
            <a:r>
              <a:rPr lang="en-US" sz="4400" dirty="0" err="1">
                <a:solidFill>
                  <a:srgbClr val="FF0000"/>
                </a:solidFill>
              </a:rPr>
              <a:t>Mục</a:t>
            </a:r>
            <a:r>
              <a:rPr lang="en-US" sz="4400" dirty="0">
                <a:solidFill>
                  <a:srgbClr val="FF0000"/>
                </a:solidFill>
              </a:rPr>
              <a:t> </a:t>
            </a:r>
            <a:r>
              <a:rPr lang="en-US" sz="4400" dirty="0" err="1">
                <a:solidFill>
                  <a:srgbClr val="FF0000"/>
                </a:solidFill>
              </a:rPr>
              <a:t>đích</a:t>
            </a:r>
            <a:r>
              <a:rPr lang="en-US" sz="4400" dirty="0">
                <a:solidFill>
                  <a:srgbClr val="FF0000"/>
                </a:solidFill>
              </a:rPr>
              <a:t> </a:t>
            </a:r>
            <a:r>
              <a:rPr lang="en-US" sz="4400" dirty="0" err="1">
                <a:solidFill>
                  <a:srgbClr val="FF0000"/>
                </a:solidFill>
              </a:rPr>
              <a:t>của</a:t>
            </a:r>
            <a:r>
              <a:rPr lang="en-US" sz="4400" dirty="0">
                <a:solidFill>
                  <a:srgbClr val="FF0000"/>
                </a:solidFill>
              </a:rPr>
              <a:t> </a:t>
            </a:r>
            <a:r>
              <a:rPr lang="en-US" sz="4400" dirty="0" err="1">
                <a:solidFill>
                  <a:srgbClr val="FF0000"/>
                </a:solidFill>
              </a:rPr>
              <a:t>việc</a:t>
            </a:r>
            <a:r>
              <a:rPr lang="en-US" sz="4400" dirty="0">
                <a:solidFill>
                  <a:srgbClr val="FF0000"/>
                </a:solidFill>
              </a:rPr>
              <a:t> </a:t>
            </a:r>
            <a:r>
              <a:rPr lang="en-US" sz="4400" dirty="0" err="1">
                <a:solidFill>
                  <a:srgbClr val="FF0000"/>
                </a:solidFill>
              </a:rPr>
              <a:t>chuẩn</a:t>
            </a:r>
            <a:r>
              <a:rPr lang="en-US" sz="4400" dirty="0">
                <a:solidFill>
                  <a:srgbClr val="FF0000"/>
                </a:solidFill>
              </a:rPr>
              <a:t> </a:t>
            </a:r>
            <a:r>
              <a:rPr lang="en-US" sz="4400" dirty="0" err="1">
                <a:solidFill>
                  <a:srgbClr val="FF0000"/>
                </a:solidFill>
              </a:rPr>
              <a:t>bị</a:t>
            </a:r>
            <a:r>
              <a:rPr lang="en-US" sz="4400" dirty="0">
                <a:solidFill>
                  <a:srgbClr val="FF0000"/>
                </a:solidFill>
              </a:rPr>
              <a:t> </a:t>
            </a:r>
            <a:r>
              <a:rPr lang="en-US" sz="4400" dirty="0" err="1">
                <a:solidFill>
                  <a:srgbClr val="FF0000"/>
                </a:solidFill>
              </a:rPr>
              <a:t>đất</a:t>
            </a:r>
            <a:r>
              <a:rPr lang="en-US" sz="4400" dirty="0">
                <a:solidFill>
                  <a:srgbClr val="FF0000"/>
                </a:solidFill>
              </a:rPr>
              <a:t> </a:t>
            </a:r>
            <a:r>
              <a:rPr lang="en-US" sz="4400" dirty="0" err="1">
                <a:solidFill>
                  <a:srgbClr val="FF0000"/>
                </a:solidFill>
              </a:rPr>
              <a:t>trước</a:t>
            </a:r>
            <a:r>
              <a:rPr lang="en-US" sz="4400" dirty="0">
                <a:solidFill>
                  <a:srgbClr val="FF0000"/>
                </a:solidFill>
              </a:rPr>
              <a:t> </a:t>
            </a:r>
            <a:r>
              <a:rPr lang="en-US" sz="4400" dirty="0" err="1">
                <a:solidFill>
                  <a:srgbClr val="FF0000"/>
                </a:solidFill>
              </a:rPr>
              <a:t>khi</a:t>
            </a:r>
            <a:r>
              <a:rPr lang="en-US" sz="4400" dirty="0">
                <a:solidFill>
                  <a:srgbClr val="FF0000"/>
                </a:solidFill>
              </a:rPr>
              <a:t> </a:t>
            </a:r>
            <a:r>
              <a:rPr lang="en-US" sz="4400" dirty="0" err="1">
                <a:solidFill>
                  <a:srgbClr val="FF0000"/>
                </a:solidFill>
              </a:rPr>
              <a:t>gieo</a:t>
            </a:r>
            <a:r>
              <a:rPr lang="en-US" sz="4400" dirty="0">
                <a:solidFill>
                  <a:srgbClr val="FF0000"/>
                </a:solidFill>
              </a:rPr>
              <a:t> </a:t>
            </a:r>
            <a:r>
              <a:rPr lang="en-US" sz="4400" dirty="0" err="1">
                <a:solidFill>
                  <a:srgbClr val="FF0000"/>
                </a:solidFill>
              </a:rPr>
              <a:t>trồng</a:t>
            </a:r>
            <a:r>
              <a:rPr lang="en-US" sz="4400" dirty="0">
                <a:solidFill>
                  <a:srgbClr val="FF0000"/>
                </a:solidFill>
              </a:rPr>
              <a:t> (</a:t>
            </a:r>
            <a:r>
              <a:rPr lang="en-US" sz="4400" dirty="0" err="1">
                <a:solidFill>
                  <a:srgbClr val="FF0000"/>
                </a:solidFill>
              </a:rPr>
              <a:t>ghi</a:t>
            </a:r>
            <a:r>
              <a:rPr lang="en-US" sz="4400" dirty="0">
                <a:solidFill>
                  <a:srgbClr val="FF0000"/>
                </a:solidFill>
              </a:rPr>
              <a:t> </a:t>
            </a:r>
            <a:r>
              <a:rPr lang="en-US" sz="4400" dirty="0" err="1">
                <a:solidFill>
                  <a:srgbClr val="FF0000"/>
                </a:solidFill>
              </a:rPr>
              <a:t>bài</a:t>
            </a:r>
            <a:r>
              <a:rPr lang="en-US" sz="4400" dirty="0">
                <a:solidFill>
                  <a:srgbClr val="FF0000"/>
                </a:solidFill>
              </a:rPr>
              <a:t>)</a:t>
            </a:r>
            <a:endParaRPr lang="en-US" dirty="0"/>
          </a:p>
        </p:txBody>
      </p:sp>
      <p:sp>
        <p:nvSpPr>
          <p:cNvPr id="3" name="Content Placeholder 2">
            <a:extLst>
              <a:ext uri="{FF2B5EF4-FFF2-40B4-BE49-F238E27FC236}">
                <a16:creationId xmlns:a16="http://schemas.microsoft.com/office/drawing/2014/main" id="{F8A41F72-20CD-AF58-AA3A-8F0730A82532}"/>
              </a:ext>
            </a:extLst>
          </p:cNvPr>
          <p:cNvSpPr>
            <a:spLocks noGrp="1"/>
          </p:cNvSpPr>
          <p:nvPr>
            <p:ph sz="half" idx="1"/>
          </p:nvPr>
        </p:nvSpPr>
        <p:spPr>
          <a:xfrm>
            <a:off x="457200" y="1600200"/>
            <a:ext cx="8153400" cy="4525963"/>
          </a:xfrm>
        </p:spPr>
        <p:txBody>
          <a:bodyPr/>
          <a:lstStyle/>
          <a:p>
            <a:r>
              <a:rPr lang="en-US" sz="2800" dirty="0"/>
              <a:t>- </a:t>
            </a:r>
            <a:r>
              <a:rPr lang="en-US" sz="2800" dirty="0" err="1"/>
              <a:t>Làm</a:t>
            </a:r>
            <a:r>
              <a:rPr lang="en-US" sz="2800" dirty="0"/>
              <a:t> </a:t>
            </a:r>
            <a:r>
              <a:rPr lang="en-US" sz="2800" dirty="0" err="1"/>
              <a:t>đất</a:t>
            </a:r>
            <a:r>
              <a:rPr lang="en-US" sz="2800" dirty="0"/>
              <a:t> </a:t>
            </a:r>
            <a:r>
              <a:rPr lang="en-US" sz="2800" dirty="0" err="1"/>
              <a:t>trở</a:t>
            </a:r>
            <a:r>
              <a:rPr lang="en-US" sz="2800" dirty="0"/>
              <a:t> </a:t>
            </a:r>
            <a:r>
              <a:rPr lang="en-US" sz="2800" dirty="0" err="1"/>
              <a:t>nên</a:t>
            </a:r>
            <a:r>
              <a:rPr lang="en-US" sz="2800" dirty="0"/>
              <a:t> </a:t>
            </a:r>
            <a:r>
              <a:rPr lang="en-US" sz="2800" dirty="0" err="1"/>
              <a:t>tơi</a:t>
            </a:r>
            <a:r>
              <a:rPr lang="en-US" sz="2800" dirty="0"/>
              <a:t> </a:t>
            </a:r>
            <a:r>
              <a:rPr lang="en-US" sz="2800" dirty="0" err="1"/>
              <a:t>xốp</a:t>
            </a:r>
            <a:r>
              <a:rPr lang="en-US" sz="2800" dirty="0"/>
              <a:t>, </a:t>
            </a:r>
            <a:r>
              <a:rPr lang="en-US" sz="2800" dirty="0" err="1"/>
              <a:t>đủ</a:t>
            </a:r>
            <a:r>
              <a:rPr lang="en-US" sz="2800" dirty="0"/>
              <a:t> </a:t>
            </a:r>
            <a:r>
              <a:rPr lang="en-US" sz="2800" dirty="0" err="1"/>
              <a:t>ẩm</a:t>
            </a:r>
            <a:r>
              <a:rPr lang="en-US" sz="2800" dirty="0"/>
              <a:t> </a:t>
            </a:r>
            <a:r>
              <a:rPr lang="en-US" sz="2800" dirty="0" err="1"/>
              <a:t>và</a:t>
            </a:r>
            <a:r>
              <a:rPr lang="en-US" sz="2800" dirty="0"/>
              <a:t> </a:t>
            </a:r>
            <a:r>
              <a:rPr lang="en-US" sz="2800" dirty="0" err="1"/>
              <a:t>dinh</a:t>
            </a:r>
            <a:r>
              <a:rPr lang="en-US" sz="2800" dirty="0"/>
              <a:t> </a:t>
            </a:r>
            <a:r>
              <a:rPr lang="en-US" sz="2800" dirty="0" err="1"/>
              <a:t>dưỡng</a:t>
            </a:r>
            <a:endParaRPr lang="en-US" sz="2800" dirty="0"/>
          </a:p>
          <a:p>
            <a:r>
              <a:rPr lang="en-US" sz="2800" dirty="0" err="1"/>
              <a:t>Loại</a:t>
            </a:r>
            <a:r>
              <a:rPr lang="en-US" sz="2800" dirty="0"/>
              <a:t> </a:t>
            </a:r>
            <a:r>
              <a:rPr lang="en-US" sz="2800" dirty="0" err="1"/>
              <a:t>bỏ</a:t>
            </a:r>
            <a:r>
              <a:rPr lang="en-US" sz="2800" dirty="0"/>
              <a:t> </a:t>
            </a:r>
            <a:r>
              <a:rPr lang="en-US" sz="2800" dirty="0" err="1"/>
              <a:t>các</a:t>
            </a:r>
            <a:r>
              <a:rPr lang="en-US" sz="2800" dirty="0"/>
              <a:t> </a:t>
            </a:r>
            <a:r>
              <a:rPr lang="en-US" sz="2800" dirty="0" err="1"/>
              <a:t>chất</a:t>
            </a:r>
            <a:r>
              <a:rPr lang="en-US" sz="2800" dirty="0"/>
              <a:t> </a:t>
            </a:r>
            <a:r>
              <a:rPr lang="en-US" sz="2800" dirty="0" err="1"/>
              <a:t>độc</a:t>
            </a:r>
            <a:r>
              <a:rPr lang="en-US" sz="2800" dirty="0"/>
              <a:t> </a:t>
            </a:r>
            <a:r>
              <a:rPr lang="en-US" sz="2800" dirty="0" err="1"/>
              <a:t>hại</a:t>
            </a:r>
            <a:r>
              <a:rPr lang="en-US" sz="2800" dirty="0"/>
              <a:t>, </a:t>
            </a:r>
            <a:r>
              <a:rPr lang="en-US" sz="2800" dirty="0" err="1"/>
              <a:t>cỏ</a:t>
            </a:r>
            <a:r>
              <a:rPr lang="en-US" sz="2800" dirty="0"/>
              <a:t> </a:t>
            </a:r>
            <a:r>
              <a:rPr lang="en-US" sz="2800" dirty="0" err="1"/>
              <a:t>dại</a:t>
            </a:r>
            <a:r>
              <a:rPr lang="en-US" sz="2800" dirty="0"/>
              <a:t> </a:t>
            </a:r>
            <a:r>
              <a:rPr lang="en-US" sz="2800" dirty="0" err="1"/>
              <a:t>và</a:t>
            </a:r>
            <a:r>
              <a:rPr lang="en-US" sz="2800" dirty="0"/>
              <a:t> </a:t>
            </a:r>
            <a:r>
              <a:rPr lang="en-US" sz="2800" dirty="0" err="1"/>
              <a:t>mầm</a:t>
            </a:r>
            <a:r>
              <a:rPr lang="en-US" sz="2800" dirty="0"/>
              <a:t> </a:t>
            </a:r>
            <a:r>
              <a:rPr lang="en-US" sz="2800" dirty="0" err="1"/>
              <a:t>mống</a:t>
            </a:r>
            <a:r>
              <a:rPr lang="en-US" sz="2800" dirty="0"/>
              <a:t> </a:t>
            </a:r>
            <a:r>
              <a:rPr lang="en-US" sz="2800" dirty="0" err="1"/>
              <a:t>sâu</a:t>
            </a:r>
            <a:r>
              <a:rPr lang="en-US" sz="2800" dirty="0"/>
              <a:t> </a:t>
            </a:r>
            <a:r>
              <a:rPr lang="en-US" sz="2800" dirty="0" err="1"/>
              <a:t>bệnh</a:t>
            </a:r>
            <a:r>
              <a:rPr lang="en-US" sz="2800" dirty="0"/>
              <a:t> </a:t>
            </a:r>
            <a:r>
              <a:rPr lang="en-US" sz="2800" dirty="0" err="1"/>
              <a:t>gây</a:t>
            </a:r>
            <a:r>
              <a:rPr lang="en-US" sz="2800" dirty="0"/>
              <a:t> </a:t>
            </a:r>
            <a:r>
              <a:rPr lang="en-US" sz="2800" dirty="0" err="1"/>
              <a:t>hại</a:t>
            </a:r>
            <a:r>
              <a:rPr lang="en-US" sz="2800" dirty="0"/>
              <a:t> </a:t>
            </a:r>
            <a:r>
              <a:rPr lang="en-US" sz="2800" dirty="0" err="1"/>
              <a:t>cho</a:t>
            </a:r>
            <a:r>
              <a:rPr lang="en-US" sz="2800" dirty="0"/>
              <a:t> </a:t>
            </a:r>
            <a:r>
              <a:rPr lang="en-US" sz="2800" dirty="0" err="1"/>
              <a:t>cây</a:t>
            </a:r>
            <a:r>
              <a:rPr lang="en-US" sz="2800" dirty="0"/>
              <a:t> </a:t>
            </a:r>
            <a:r>
              <a:rPr lang="en-US" sz="2800" dirty="0" err="1"/>
              <a:t>trồng</a:t>
            </a:r>
            <a:r>
              <a:rPr lang="en-US" sz="2800" dirty="0"/>
              <a:t>.</a:t>
            </a:r>
          </a:p>
          <a:p>
            <a:endParaRPr lang="en-US" dirty="0"/>
          </a:p>
        </p:txBody>
      </p:sp>
    </p:spTree>
    <p:extLst>
      <p:ext uri="{BB962C8B-B14F-4D97-AF65-F5344CB8AC3E}">
        <p14:creationId xmlns:p14="http://schemas.microsoft.com/office/powerpoint/2010/main" val="252803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1.Vì sao làm đất trước khi gieo trồng lại có lợi cho cây trồng?</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2.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5909310"/>
          </a:xfrm>
          <a:prstGeom prst="rect">
            <a:avLst/>
          </a:prstGeom>
        </p:spPr>
        <p:txBody>
          <a:bodyPr wrap="square">
            <a:spAutoFit/>
          </a:bodyPr>
          <a:lstStyle/>
          <a:p>
            <a:r>
              <a:rPr lang="en-US" sz="2400">
                <a:solidFill>
                  <a:srgbClr val="FF0000"/>
                </a:solidFill>
                <a:latin typeface="Arial" panose="020B0604020202020204" pitchFamily="34" charset="0"/>
                <a:cs typeface="Arial" panose="020B0604020202020204" pitchFamily="34" charset="0"/>
              </a:rPr>
              <a:t>1.</a:t>
            </a:r>
            <a:r>
              <a:rPr lang="vi-VN" sz="2400">
                <a:solidFill>
                  <a:srgbClr val="FF0000"/>
                </a:solidFill>
                <a:latin typeface="Arial" panose="020B0604020202020204" pitchFamily="34" charset="0"/>
                <a:cs typeface="Arial" panose="020B0604020202020204" pitchFamily="34" charset="0"/>
              </a:rPr>
              <a:t>Làm 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a:solidFill>
                  <a:srgbClr val="FF0000"/>
                </a:solidFill>
                <a:latin typeface="Arial" panose="020B0604020202020204" pitchFamily="34" charset="0"/>
                <a:cs typeface="Arial" panose="020B0604020202020204" pitchFamily="34" charset="0"/>
              </a:rPr>
            </a:br>
            <a:r>
              <a:rPr lang="en-US" sz="2400">
                <a:solidFill>
                  <a:srgbClr val="FF0000"/>
                </a:solidFill>
                <a:latin typeface="Arial" panose="020B0604020202020204" pitchFamily="34" charset="0"/>
                <a:cs typeface="Arial" panose="020B0604020202020204" pitchFamily="34" charset="0"/>
              </a:rPr>
              <a:t>2.</a:t>
            </a:r>
            <a:r>
              <a:rPr lang="vi-VN" sz="2400" b="1">
                <a:solidFill>
                  <a:srgbClr val="FF0000"/>
                </a:solidFill>
                <a:latin typeface="Arial" panose="020B0604020202020204" pitchFamily="34" charset="0"/>
                <a:cs typeface="Arial" panose="020B0604020202020204" pitchFamily="34" charset="0"/>
              </a:rPr>
              <a:t> </a:t>
            </a:r>
            <a:r>
              <a:rPr lang="vi-VN" sz="2400">
                <a:solidFill>
                  <a:srgbClr val="FF0000"/>
                </a:solidFill>
                <a:latin typeface="Arial" panose="020B0604020202020204" pitchFamily="34" charset="0"/>
                <a:cs typeface="Arial" panose="020B0604020202020204" pitchFamily="34" charset="0"/>
              </a:rPr>
              <a:t> Hình dạng đất thay đổi:</a:t>
            </a:r>
          </a:p>
          <a:p>
            <a:r>
              <a:rPr lang="vi-VN" sz="2400">
                <a:solidFill>
                  <a:srgbClr val="FF0000"/>
                </a:solidFill>
                <a:latin typeface="Arial" panose="020B0604020202020204" pitchFamily="34" charset="0"/>
                <a:cs typeface="Arial" panose="020B0604020202020204" pitchFamily="34" charset="0"/>
              </a:rPr>
              <a:t>Hình a: Cày đất: làm xáo trộn đất mặt ở độ sâu khoảng 20 – 30 cm.</a:t>
            </a:r>
          </a:p>
          <a:p>
            <a:r>
              <a:rPr lang="vi-VN" sz="2400">
                <a:solidFill>
                  <a:srgbClr val="FF0000"/>
                </a:solidFill>
                <a:latin typeface="Arial" panose="020B0604020202020204" pitchFamily="34" charset="0"/>
                <a:cs typeface="Arial" panose="020B0604020202020204" pitchFamily="34" charset="0"/>
              </a:rPr>
              <a:t>Hình b: Bừa và đập đất: làm nhỏ đất, thu gom cỏ dại, trộn đều phân và san phẳng mặt ruộng</a:t>
            </a:r>
          </a:p>
          <a:p>
            <a:r>
              <a:rPr lang="vi-VN" sz="2400">
                <a:solidFill>
                  <a:srgbClr val="FF0000"/>
                </a:solidFill>
                <a:latin typeface="Arial" panose="020B0604020202020204" pitchFamily="34" charset="0"/>
                <a:cs typeface="Arial" panose="020B0604020202020204" pitchFamily="34" charset="0"/>
              </a:rPr>
              <a:t>Hình c: Lên luống: chống ngập úng, tạo tầng đất dày cho cây sinh trưởng, phát triển.</a:t>
            </a:r>
          </a:p>
          <a:p>
            <a:r>
              <a:rPr lang="en-US" sz="2400" b="1">
                <a:solidFill>
                  <a:srgbClr val="FF0000"/>
                </a:solidFill>
                <a:latin typeface="Arial" panose="020B0604020202020204" pitchFamily="34" charset="0"/>
                <a:cs typeface="Arial" panose="020B0604020202020204" pitchFamily="34" charset="0"/>
              </a:rPr>
              <a:t>3</a:t>
            </a:r>
            <a:r>
              <a:rPr lang="vi-VN" sz="2400" b="1">
                <a:solidFill>
                  <a:srgbClr val="FF0000"/>
                </a:solidFill>
                <a:latin typeface="Arial" panose="020B0604020202020204" pitchFamily="34" charset="0"/>
                <a:cs typeface="Arial" panose="020B0604020202020204" pitchFamily="34" charset="0"/>
              </a:rPr>
              <a:t>.</a:t>
            </a:r>
            <a:r>
              <a:rPr lang="vi-VN" sz="2400">
                <a:solidFill>
                  <a:srgbClr val="FF0000"/>
                </a:solidFill>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r>
              <a:rPr lang="en-US" sz="2400">
                <a:solidFill>
                  <a:srgbClr val="FF0000"/>
                </a:solidFill>
                <a:latin typeface="Arial" panose="020B0604020202020204" pitchFamily="34" charset="0"/>
                <a:cs typeface="Arial" panose="020B0604020202020204" pitchFamily="34" charset="0"/>
              </a:rPr>
              <a:t>4.</a:t>
            </a:r>
            <a:r>
              <a:rPr lang="vi-VN" sz="2400">
                <a:solidFill>
                  <a:srgbClr val="FF0000"/>
                </a:solidFill>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400">
                <a:solidFill>
                  <a:srgbClr val="FF0000"/>
                </a:solidFill>
                <a:latin typeface="Arial" panose="020B0604020202020204" pitchFamily="34" charset="0"/>
                <a:cs typeface="Arial" panose="020B0604020202020204" pitchFamily="34" charset="0"/>
              </a:rPr>
            </a:br>
            <a:endParaRPr lang="vi-V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p:txBody>
          <a:bodyPr/>
          <a:lstStyle/>
          <a:p>
            <a:r>
              <a:rPr lang="en-US"/>
              <a:t>Kĩ thuật lên luống:</a:t>
            </a:r>
          </a:p>
          <a:p>
            <a:r>
              <a:rPr lang="en-US"/>
              <a:t>+Chọn luống</a:t>
            </a:r>
          </a:p>
          <a:p>
            <a:r>
              <a:rPr lang="en-US"/>
              <a:t>+Kích thước luống</a:t>
            </a:r>
          </a:p>
          <a:p>
            <a:r>
              <a:rPr lang="en-US"/>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304665"/>
            <a:ext cx="4543425" cy="22733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638</Words>
  <Application>Microsoft Office PowerPoint</Application>
  <PresentationFormat>On-screen Show (4:3)</PresentationFormat>
  <Paragraphs>38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1.Chuẩn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Mục đích của việc chuẩn bị đất trước khi gieo trồng (ghi bài)</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thanh lam</cp:lastModifiedBy>
  <cp:revision>46</cp:revision>
  <dcterms:created xsi:type="dcterms:W3CDTF">2022-07-15T07:39:00Z</dcterms:created>
  <dcterms:modified xsi:type="dcterms:W3CDTF">2022-10-06T00:33:25Z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