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62" autoAdjust="0"/>
  </p:normalViewPr>
  <p:slideViewPr>
    <p:cSldViewPr>
      <p:cViewPr varScale="1">
        <p:scale>
          <a:sx n="81" d="100"/>
          <a:sy n="81" d="100"/>
        </p:scale>
        <p:origin x="-1056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vi-VN" sz="5400" dirty="0">
                <a:solidFill>
                  <a:srgbClr val="FF0000"/>
                </a:solidFill>
              </a:rPr>
              <a:t>CHƯƠNG 4: </a:t>
            </a:r>
            <a:br>
              <a:rPr lang="vi-VN" sz="5400" dirty="0">
                <a:solidFill>
                  <a:srgbClr val="FF0000"/>
                </a:solidFill>
              </a:rPr>
            </a:br>
            <a:r>
              <a:rPr lang="vi-VN" sz="5400" dirty="0">
                <a:solidFill>
                  <a:srgbClr val="FF0000"/>
                </a:solidFill>
              </a:rPr>
              <a:t>OXYGEN – KHÔNG KHÍ </a:t>
            </a:r>
            <a:br>
              <a:rPr lang="vi-VN" sz="5400" dirty="0">
                <a:solidFill>
                  <a:srgbClr val="FF0000"/>
                </a:solidFill>
              </a:rPr>
            </a:br>
            <a:r>
              <a:rPr lang="en-US" sz="5400" dirty="0">
                <a:solidFill>
                  <a:srgbClr val="FF0000"/>
                </a:solidFill>
              </a:rPr>
              <a:t>B</a:t>
            </a:r>
            <a:r>
              <a:rPr lang="vi-VN" sz="5400" dirty="0">
                <a:solidFill>
                  <a:srgbClr val="FF0000"/>
                </a:solidFill>
              </a:rPr>
              <a:t> – O</a:t>
            </a:r>
            <a:r>
              <a:rPr lang="en-US" sz="5400" dirty="0">
                <a:solidFill>
                  <a:srgbClr val="FF0000"/>
                </a:solidFill>
              </a:rPr>
              <a:t>XIDE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5435335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US" dirty="0"/>
              <a:t>BÀI 26: OXIT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620688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Acidic oxide = phi </a:t>
            </a:r>
            <a:r>
              <a:rPr lang="en-US" b="1" dirty="0" err="1">
                <a:solidFill>
                  <a:srgbClr val="FF0000"/>
                </a:solidFill>
              </a:rPr>
              <a:t>kim</a:t>
            </a:r>
            <a:r>
              <a:rPr lang="en-US" b="1" dirty="0">
                <a:solidFill>
                  <a:srgbClr val="FF0000"/>
                </a:solidFill>
              </a:rPr>
              <a:t> + oxygen (</a:t>
            </a:r>
            <a:r>
              <a:rPr lang="en-US" b="1" dirty="0" err="1">
                <a:solidFill>
                  <a:srgbClr val="FF0000"/>
                </a:solidFill>
              </a:rPr>
              <a:t>tương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ứng</a:t>
            </a:r>
            <a:r>
              <a:rPr lang="en-US" b="1" dirty="0">
                <a:solidFill>
                  <a:srgbClr val="FF0000"/>
                </a:solidFill>
              </a:rPr>
              <a:t> acid)</a:t>
            </a:r>
            <a:endParaRPr lang="en-US" b="1" dirty="0"/>
          </a:p>
          <a:p>
            <a:pPr>
              <a:buFont typeface="Wingdings"/>
              <a:buChar char="!"/>
            </a:pP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gọi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phi </a:t>
            </a:r>
            <a:r>
              <a:rPr lang="en-US" dirty="0" err="1">
                <a:solidFill>
                  <a:srgbClr val="FF0000"/>
                </a:solidFill>
              </a:rPr>
              <a:t>kim_chỉ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oxide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9993848"/>
              </p:ext>
            </p:extLst>
          </p:nvPr>
        </p:nvGraphicFramePr>
        <p:xfrm>
          <a:off x="1619672" y="2420888"/>
          <a:ext cx="6686128" cy="405384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63812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Acidic</a:t>
                      </a:r>
                      <a:r>
                        <a:rPr lang="en-US" sz="3200" baseline="0" dirty="0" smtClean="0"/>
                        <a:t> oxide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Tên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gọi</a:t>
                      </a:r>
                      <a:r>
                        <a:rPr lang="en-US" sz="3200" baseline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-25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</a:tbl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2483768" y="306896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CO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4648200" y="3060249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carbon oxide</a:t>
            </a:r>
            <a:endParaRPr lang="en-US" sz="3200" dirty="0"/>
          </a:p>
        </p:txBody>
      </p:sp>
      <p:sp>
        <p:nvSpPr>
          <p:cNvPr id="7" name="Hộp_Văn_Bản 6"/>
          <p:cNvSpPr txBox="1"/>
          <p:nvPr/>
        </p:nvSpPr>
        <p:spPr>
          <a:xfrm>
            <a:off x="2555776" y="362760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CO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8" name="Hộp_Văn_Bản 7"/>
          <p:cNvSpPr txBox="1"/>
          <p:nvPr/>
        </p:nvSpPr>
        <p:spPr>
          <a:xfrm>
            <a:off x="5105400" y="3645024"/>
            <a:ext cx="26539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carbon dioxide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2555776" y="418606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  <p:sp>
        <p:nvSpPr>
          <p:cNvPr id="10" name="Hộp_Văn_Bản 9"/>
          <p:cNvSpPr txBox="1"/>
          <p:nvPr/>
        </p:nvSpPr>
        <p:spPr>
          <a:xfrm>
            <a:off x="4800600" y="4242048"/>
            <a:ext cx="326402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dinitrogen oxide</a:t>
            </a:r>
            <a:endParaRPr lang="en-US" sz="3200" baseline="-25000" dirty="0"/>
          </a:p>
        </p:txBody>
      </p:sp>
      <p:sp>
        <p:nvSpPr>
          <p:cNvPr id="11" name="Hộp_Văn_Bản 10"/>
          <p:cNvSpPr txBox="1"/>
          <p:nvPr/>
        </p:nvSpPr>
        <p:spPr>
          <a:xfrm>
            <a:off x="2555776" y="479715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NO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4648200" y="4797152"/>
            <a:ext cx="32297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nitrogen oxide</a:t>
            </a:r>
            <a:endParaRPr lang="en-US" sz="3200" dirty="0"/>
          </a:p>
        </p:txBody>
      </p:sp>
      <p:sp>
        <p:nvSpPr>
          <p:cNvPr id="13" name="Hộp_Văn_Bản 12"/>
          <p:cNvSpPr txBox="1"/>
          <p:nvPr/>
        </p:nvSpPr>
        <p:spPr>
          <a:xfrm>
            <a:off x="2627784" y="536450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4" name="Hộp_Văn_Bản 13"/>
          <p:cNvSpPr txBox="1"/>
          <p:nvPr/>
        </p:nvSpPr>
        <p:spPr>
          <a:xfrm>
            <a:off x="4798332" y="5373216"/>
            <a:ext cx="35074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dinitrogen trioxide</a:t>
            </a:r>
            <a:endParaRPr lang="en-US" sz="3200" dirty="0"/>
          </a:p>
        </p:txBody>
      </p:sp>
      <p:sp>
        <p:nvSpPr>
          <p:cNvPr id="15" name="Hộp_Văn_Bản 14"/>
          <p:cNvSpPr txBox="1"/>
          <p:nvPr/>
        </p:nvSpPr>
        <p:spPr>
          <a:xfrm>
            <a:off x="2555776" y="594056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NO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16" name="Hộp_Văn_Bản 15"/>
          <p:cNvSpPr txBox="1"/>
          <p:nvPr/>
        </p:nvSpPr>
        <p:spPr>
          <a:xfrm>
            <a:off x="4800600" y="5949280"/>
            <a:ext cx="3124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nitrogen dioxide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9429799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US" dirty="0"/>
              <a:t>BÀI 26: OXIT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873629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Acidic oxide = phi </a:t>
            </a:r>
            <a:r>
              <a:rPr lang="en-US" b="1" dirty="0" err="1">
                <a:solidFill>
                  <a:srgbClr val="FF0000"/>
                </a:solidFill>
              </a:rPr>
              <a:t>kim</a:t>
            </a:r>
            <a:r>
              <a:rPr lang="en-US" b="1" dirty="0">
                <a:solidFill>
                  <a:srgbClr val="FF0000"/>
                </a:solidFill>
              </a:rPr>
              <a:t> + oxygen (</a:t>
            </a:r>
            <a:r>
              <a:rPr lang="en-US" b="1" dirty="0" err="1">
                <a:solidFill>
                  <a:srgbClr val="FF0000"/>
                </a:solidFill>
              </a:rPr>
              <a:t>tương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ứng</a:t>
            </a:r>
            <a:r>
              <a:rPr lang="en-US" b="1" dirty="0">
                <a:solidFill>
                  <a:srgbClr val="FF0000"/>
                </a:solidFill>
              </a:rPr>
              <a:t> acid)</a:t>
            </a:r>
            <a:endParaRPr lang="en-US" b="1" dirty="0"/>
          </a:p>
          <a:p>
            <a:pPr>
              <a:buFont typeface="Wingdings"/>
              <a:buChar char="!"/>
            </a:pP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gọi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phi </a:t>
            </a:r>
            <a:r>
              <a:rPr lang="en-US" dirty="0" err="1">
                <a:solidFill>
                  <a:srgbClr val="FF0000"/>
                </a:solidFill>
              </a:rPr>
              <a:t>kim_chỉ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oxide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2776514"/>
              </p:ext>
            </p:extLst>
          </p:nvPr>
        </p:nvGraphicFramePr>
        <p:xfrm>
          <a:off x="1619672" y="2564904"/>
          <a:ext cx="7295728" cy="347472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266429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631432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Acidic</a:t>
                      </a:r>
                      <a:r>
                        <a:rPr lang="en-US" sz="3200" baseline="0" dirty="0" smtClean="0"/>
                        <a:t> oxide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Tên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gọi</a:t>
                      </a:r>
                      <a:r>
                        <a:rPr lang="en-US" sz="3200" baseline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-25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2411760" y="320426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5</a:t>
            </a:r>
            <a:endParaRPr lang="en-US" sz="3200" dirty="0"/>
          </a:p>
        </p:txBody>
      </p:sp>
      <p:sp>
        <p:nvSpPr>
          <p:cNvPr id="6" name="Hộp_Văn_Bản 5"/>
          <p:cNvSpPr txBox="1"/>
          <p:nvPr/>
        </p:nvSpPr>
        <p:spPr>
          <a:xfrm>
            <a:off x="4343400" y="3212976"/>
            <a:ext cx="42289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dinitrogen pentoxide</a:t>
            </a:r>
            <a:endParaRPr lang="en-US" sz="3200" dirty="0"/>
          </a:p>
        </p:txBody>
      </p:sp>
      <p:sp>
        <p:nvSpPr>
          <p:cNvPr id="7" name="Hộp_Văn_Bản 6"/>
          <p:cNvSpPr txBox="1"/>
          <p:nvPr/>
        </p:nvSpPr>
        <p:spPr>
          <a:xfrm>
            <a:off x="2411760" y="378904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SO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8" name="Hộp_Văn_Bản 7"/>
          <p:cNvSpPr txBox="1"/>
          <p:nvPr/>
        </p:nvSpPr>
        <p:spPr>
          <a:xfrm>
            <a:off x="4541912" y="3789040"/>
            <a:ext cx="3198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Sulfur dioxide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2411760" y="435639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0" name="Hộp_Văn_Bản 9"/>
          <p:cNvSpPr txBox="1"/>
          <p:nvPr/>
        </p:nvSpPr>
        <p:spPr>
          <a:xfrm>
            <a:off x="4536504" y="4356393"/>
            <a:ext cx="32038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Sulfur trioxide</a:t>
            </a:r>
            <a:endParaRPr lang="en-US" sz="3200" baseline="-25000" dirty="0"/>
          </a:p>
        </p:txBody>
      </p:sp>
      <p:sp>
        <p:nvSpPr>
          <p:cNvPr id="11" name="Hộp_Văn_Bản 10"/>
          <p:cNvSpPr txBox="1"/>
          <p:nvPr/>
        </p:nvSpPr>
        <p:spPr>
          <a:xfrm>
            <a:off x="2411760" y="492291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2" name="Hộp_Văn_Bản 11"/>
          <p:cNvSpPr txBox="1"/>
          <p:nvPr/>
        </p:nvSpPr>
        <p:spPr>
          <a:xfrm>
            <a:off x="4343400" y="4941168"/>
            <a:ext cx="436929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diphosphorus</a:t>
            </a:r>
            <a:r>
              <a:rPr lang="en-US" sz="3200" dirty="0" smtClean="0"/>
              <a:t> trioxide</a:t>
            </a:r>
            <a:endParaRPr lang="en-US" sz="3200" dirty="0"/>
          </a:p>
        </p:txBody>
      </p:sp>
      <p:sp>
        <p:nvSpPr>
          <p:cNvPr id="13" name="Hộp_Văn_Bản 12"/>
          <p:cNvSpPr txBox="1"/>
          <p:nvPr/>
        </p:nvSpPr>
        <p:spPr>
          <a:xfrm>
            <a:off x="2411760" y="550768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P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5</a:t>
            </a:r>
            <a:endParaRPr lang="en-US" sz="3200" dirty="0"/>
          </a:p>
        </p:txBody>
      </p:sp>
      <p:sp>
        <p:nvSpPr>
          <p:cNvPr id="14" name="Hộp_Văn_Bản 13"/>
          <p:cNvSpPr txBox="1"/>
          <p:nvPr/>
        </p:nvSpPr>
        <p:spPr>
          <a:xfrm>
            <a:off x="4253880" y="5517232"/>
            <a:ext cx="4737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diphosphorus</a:t>
            </a:r>
            <a:r>
              <a:rPr lang="en-US" sz="3200" dirty="0" smtClean="0"/>
              <a:t> pentoxide 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9549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ộp_Văn_Bản 1"/>
          <p:cNvSpPr txBox="1"/>
          <p:nvPr/>
        </p:nvSpPr>
        <p:spPr>
          <a:xfrm>
            <a:off x="1463080" y="14283"/>
            <a:ext cx="646172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rgbClr val="FF0000"/>
                </a:solidFill>
              </a:rPr>
              <a:t>OXIDE</a:t>
            </a:r>
            <a:endParaRPr lang="en-US" sz="4000" dirty="0">
              <a:solidFill>
                <a:srgbClr val="FF0000"/>
              </a:solidFill>
            </a:endParaRPr>
          </a:p>
          <a:p>
            <a:pPr algn="ctr"/>
            <a:r>
              <a:rPr lang="en-US" sz="4000" dirty="0">
                <a:solidFill>
                  <a:srgbClr val="FF0000"/>
                </a:solidFill>
              </a:rPr>
              <a:t>KIM LOẠI/ PHI KIM + </a:t>
            </a:r>
            <a:r>
              <a:rPr lang="en-US" sz="4000" dirty="0" smtClean="0">
                <a:solidFill>
                  <a:srgbClr val="FF0000"/>
                </a:solidFill>
              </a:rPr>
              <a:t>OXYGEN</a:t>
            </a:r>
            <a:endParaRPr lang="en-US" sz="4000" dirty="0">
              <a:solidFill>
                <a:srgbClr val="FF0000"/>
              </a:solidFill>
            </a:endParaRPr>
          </a:p>
        </p:txBody>
      </p:sp>
      <p:sp>
        <p:nvSpPr>
          <p:cNvPr id="3" name="Hộp_Văn_Bản 2"/>
          <p:cNvSpPr txBox="1"/>
          <p:nvPr/>
        </p:nvSpPr>
        <p:spPr>
          <a:xfrm>
            <a:off x="1043608" y="1844824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rgbClr val="C00000"/>
                </a:solidFill>
              </a:rPr>
              <a:t>Basic oxide </a:t>
            </a:r>
            <a:r>
              <a:rPr lang="en-US" sz="3200" dirty="0">
                <a:solidFill>
                  <a:srgbClr val="C00000"/>
                </a:solidFill>
                <a:sym typeface="Wingdings"/>
              </a:rPr>
              <a:t> </a:t>
            </a:r>
            <a:r>
              <a:rPr lang="en-US" sz="3200" dirty="0" smtClean="0">
                <a:solidFill>
                  <a:srgbClr val="C00000"/>
                </a:solidFill>
                <a:sym typeface="Wingdings"/>
              </a:rPr>
              <a:t>base</a:t>
            </a:r>
            <a:r>
              <a:rPr lang="en-US" sz="3200" dirty="0" smtClean="0">
                <a:solidFill>
                  <a:srgbClr val="C00000"/>
                </a:solidFill>
              </a:rPr>
              <a:t> </a:t>
            </a:r>
            <a:endParaRPr lang="en-US" sz="3200" dirty="0">
              <a:solidFill>
                <a:srgbClr val="C00000"/>
              </a:solidFill>
            </a:endParaRPr>
          </a:p>
          <a:p>
            <a:pPr algn="ctr"/>
            <a:r>
              <a:rPr lang="en-US" sz="3200" dirty="0">
                <a:solidFill>
                  <a:srgbClr val="C00000"/>
                </a:solidFill>
              </a:rPr>
              <a:t>(KL + </a:t>
            </a:r>
            <a:r>
              <a:rPr lang="en-US" sz="3200" dirty="0" smtClean="0">
                <a:solidFill>
                  <a:srgbClr val="C00000"/>
                </a:solidFill>
              </a:rPr>
              <a:t>oxygen)</a:t>
            </a:r>
            <a:endParaRPr lang="en-US" sz="3200" dirty="0">
              <a:solidFill>
                <a:srgbClr val="C00000"/>
              </a:solidFill>
            </a:endParaRPr>
          </a:p>
        </p:txBody>
      </p:sp>
      <p:sp>
        <p:nvSpPr>
          <p:cNvPr id="4" name="Hộp_Văn_Bản 3"/>
          <p:cNvSpPr txBox="1"/>
          <p:nvPr/>
        </p:nvSpPr>
        <p:spPr>
          <a:xfrm>
            <a:off x="5208712" y="1772816"/>
            <a:ext cx="439248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Acidic oxide 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  <a:sym typeface="Wingdings"/>
              </a:rPr>
              <a:t> 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  <a:sym typeface="Wingdings"/>
              </a:rPr>
              <a:t>acid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  <a:p>
            <a:pPr algn="ctr"/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(PK +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oxygen)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5" name="Hộp_Văn_Bản 4"/>
          <p:cNvSpPr txBox="1"/>
          <p:nvPr/>
        </p:nvSpPr>
        <p:spPr>
          <a:xfrm>
            <a:off x="-540568" y="3083476"/>
            <a:ext cx="439248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KL 1 </a:t>
            </a:r>
            <a:r>
              <a:rPr lang="en-US" sz="3200" dirty="0" err="1">
                <a:solidFill>
                  <a:srgbClr val="C00000"/>
                </a:solidFill>
              </a:rPr>
              <a:t>hóa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trị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sz="3200" dirty="0" err="1">
                <a:solidFill>
                  <a:srgbClr val="C00000"/>
                </a:solidFill>
              </a:rPr>
              <a:t>tên</a:t>
            </a:r>
            <a:r>
              <a:rPr lang="en-US" sz="3200" dirty="0">
                <a:solidFill>
                  <a:srgbClr val="C00000"/>
                </a:solidFill>
              </a:rPr>
              <a:t> = </a:t>
            </a:r>
            <a:r>
              <a:rPr lang="en-US" sz="3200" dirty="0" err="1">
                <a:solidFill>
                  <a:srgbClr val="C00000"/>
                </a:solidFill>
              </a:rPr>
              <a:t>tên</a:t>
            </a:r>
            <a:r>
              <a:rPr lang="en-US" sz="3200" dirty="0">
                <a:solidFill>
                  <a:srgbClr val="C00000"/>
                </a:solidFill>
              </a:rPr>
              <a:t> kl + </a:t>
            </a:r>
            <a:r>
              <a:rPr lang="en-US" sz="3200" dirty="0" smtClean="0">
                <a:solidFill>
                  <a:srgbClr val="C00000"/>
                </a:solidFill>
              </a:rPr>
              <a:t>oxide</a:t>
            </a:r>
            <a:endParaRPr lang="en-US" sz="3200" dirty="0">
              <a:solidFill>
                <a:srgbClr val="C00000"/>
              </a:solidFill>
            </a:endParaRPr>
          </a:p>
          <a:p>
            <a:pPr algn="ctr"/>
            <a:endParaRPr lang="en-US" sz="3200" dirty="0"/>
          </a:p>
        </p:txBody>
      </p:sp>
      <p:sp>
        <p:nvSpPr>
          <p:cNvPr id="7" name="Hộp_Văn_Bản 6"/>
          <p:cNvSpPr txBox="1"/>
          <p:nvPr/>
        </p:nvSpPr>
        <p:spPr>
          <a:xfrm>
            <a:off x="2477683" y="5869575"/>
            <a:ext cx="666023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tên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=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chỉ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+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tên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PK_chỉ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dirty="0" err="1">
                <a:solidFill>
                  <a:schemeClr val="accent3">
                    <a:lumMod val="50000"/>
                  </a:schemeClr>
                </a:solidFill>
              </a:rPr>
              <a:t>số</a:t>
            </a:r>
            <a:r>
              <a:rPr lang="en-US" sz="3200" dirty="0">
                <a:solidFill>
                  <a:schemeClr val="accent3">
                    <a:lumMod val="50000"/>
                  </a:schemeClr>
                </a:solidFill>
              </a:rPr>
              <a:t> + </a:t>
            </a:r>
            <a:r>
              <a:rPr lang="en-US" sz="3200" dirty="0" smtClean="0">
                <a:solidFill>
                  <a:schemeClr val="accent3">
                    <a:lumMod val="50000"/>
                  </a:schemeClr>
                </a:solidFill>
              </a:rPr>
              <a:t>oxide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8" name="Hộp_Văn_Bản 7"/>
          <p:cNvSpPr txBox="1"/>
          <p:nvPr/>
        </p:nvSpPr>
        <p:spPr>
          <a:xfrm>
            <a:off x="426966" y="4379620"/>
            <a:ext cx="650148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solidFill>
                  <a:srgbClr val="C00000"/>
                </a:solidFill>
              </a:rPr>
              <a:t>KL </a:t>
            </a:r>
            <a:r>
              <a:rPr lang="en-US" sz="3200" dirty="0" err="1">
                <a:solidFill>
                  <a:srgbClr val="C00000"/>
                </a:solidFill>
              </a:rPr>
              <a:t>nhiều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hóa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trị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</a:p>
          <a:p>
            <a:pPr algn="ctr"/>
            <a:r>
              <a:rPr lang="en-US" sz="3200" dirty="0" err="1">
                <a:solidFill>
                  <a:srgbClr val="C00000"/>
                </a:solidFill>
              </a:rPr>
              <a:t>tên</a:t>
            </a:r>
            <a:r>
              <a:rPr lang="en-US" sz="3200" dirty="0">
                <a:solidFill>
                  <a:srgbClr val="C00000"/>
                </a:solidFill>
              </a:rPr>
              <a:t> = </a:t>
            </a:r>
            <a:r>
              <a:rPr lang="en-US" sz="3200" dirty="0" err="1">
                <a:solidFill>
                  <a:srgbClr val="C00000"/>
                </a:solidFill>
              </a:rPr>
              <a:t>tên</a:t>
            </a:r>
            <a:r>
              <a:rPr lang="en-US" sz="3200" dirty="0">
                <a:solidFill>
                  <a:srgbClr val="C00000"/>
                </a:solidFill>
              </a:rPr>
              <a:t> KL (</a:t>
            </a:r>
            <a:r>
              <a:rPr lang="en-US" sz="3200" dirty="0" err="1">
                <a:solidFill>
                  <a:srgbClr val="C00000"/>
                </a:solidFill>
              </a:rPr>
              <a:t>hóa</a:t>
            </a:r>
            <a:r>
              <a:rPr lang="en-US" sz="3200" dirty="0">
                <a:solidFill>
                  <a:srgbClr val="C00000"/>
                </a:solidFill>
              </a:rPr>
              <a:t> </a:t>
            </a:r>
            <a:r>
              <a:rPr lang="en-US" sz="3200" dirty="0" err="1">
                <a:solidFill>
                  <a:srgbClr val="C00000"/>
                </a:solidFill>
              </a:rPr>
              <a:t>trị</a:t>
            </a:r>
            <a:r>
              <a:rPr lang="en-US" sz="3200" dirty="0">
                <a:solidFill>
                  <a:srgbClr val="C00000"/>
                </a:solidFill>
              </a:rPr>
              <a:t>)  + </a:t>
            </a:r>
            <a:r>
              <a:rPr lang="en-US" sz="3200" dirty="0" smtClean="0">
                <a:solidFill>
                  <a:srgbClr val="C00000"/>
                </a:solidFill>
              </a:rPr>
              <a:t>oxide</a:t>
            </a:r>
            <a:endParaRPr lang="en-US" sz="3200" dirty="0">
              <a:solidFill>
                <a:srgbClr val="C00000"/>
              </a:solidFill>
            </a:endParaRPr>
          </a:p>
          <a:p>
            <a:pPr algn="ctr"/>
            <a:endParaRPr lang="en-US" sz="3200" dirty="0"/>
          </a:p>
        </p:txBody>
      </p:sp>
      <p:cxnSp>
        <p:nvCxnSpPr>
          <p:cNvPr id="15" name="Đường kết nối Mũi tên Thẳng 14"/>
          <p:cNvCxnSpPr/>
          <p:nvPr/>
        </p:nvCxnSpPr>
        <p:spPr>
          <a:xfrm flipH="1">
            <a:off x="7596336" y="2939460"/>
            <a:ext cx="18002" cy="264978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Đường Kết nối Gấp khúc 17"/>
          <p:cNvCxnSpPr/>
          <p:nvPr/>
        </p:nvCxnSpPr>
        <p:spPr>
          <a:xfrm rot="16200000" flipH="1">
            <a:off x="2787686" y="3200118"/>
            <a:ext cx="1516400" cy="612067"/>
          </a:xfrm>
          <a:prstGeom prst="bentConnector3">
            <a:avLst>
              <a:gd name="adj1" fmla="val 12974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Đường Kết nối Gấp khúc 47"/>
          <p:cNvCxnSpPr>
            <a:endCxn id="5" idx="0"/>
          </p:cNvCxnSpPr>
          <p:nvPr/>
        </p:nvCxnSpPr>
        <p:spPr>
          <a:xfrm rot="10800000" flipV="1">
            <a:off x="1655677" y="2924944"/>
            <a:ext cx="1577135" cy="158532"/>
          </a:xfrm>
          <a:prstGeom prst="bentConnector2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Đường kết nối Thẳng 59"/>
          <p:cNvCxnSpPr/>
          <p:nvPr/>
        </p:nvCxnSpPr>
        <p:spPr>
          <a:xfrm>
            <a:off x="4644008" y="1337722"/>
            <a:ext cx="0" cy="1643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Đường kết nối Thẳng 62"/>
          <p:cNvCxnSpPr/>
          <p:nvPr/>
        </p:nvCxnSpPr>
        <p:spPr>
          <a:xfrm>
            <a:off x="3059832" y="1502059"/>
            <a:ext cx="453650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Đường kết nối Thẳng 66"/>
          <p:cNvCxnSpPr/>
          <p:nvPr/>
        </p:nvCxnSpPr>
        <p:spPr>
          <a:xfrm>
            <a:off x="7614338" y="1502059"/>
            <a:ext cx="0" cy="27075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Đường kết nối Thẳng 68"/>
          <p:cNvCxnSpPr/>
          <p:nvPr/>
        </p:nvCxnSpPr>
        <p:spPr>
          <a:xfrm>
            <a:off x="3059832" y="1490483"/>
            <a:ext cx="0" cy="26211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714873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7" grpId="0"/>
      <p:bldP spid="8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BÀI TẬP CỦNG CỐ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err="1"/>
              <a:t>Câu</a:t>
            </a:r>
            <a:r>
              <a:rPr lang="en-US" b="1" dirty="0"/>
              <a:t> 1</a:t>
            </a:r>
            <a:r>
              <a:rPr lang="en-US" dirty="0"/>
              <a:t>: </a:t>
            </a:r>
            <a:r>
              <a:rPr lang="en-US" dirty="0" err="1"/>
              <a:t>Chọn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cụm</a:t>
            </a:r>
            <a:r>
              <a:rPr lang="en-US" dirty="0"/>
              <a:t> </a:t>
            </a:r>
            <a:r>
              <a:rPr lang="en-US" dirty="0" err="1"/>
              <a:t>từ</a:t>
            </a:r>
            <a:r>
              <a:rPr lang="en-US" dirty="0"/>
              <a:t> </a:t>
            </a:r>
            <a:r>
              <a:rPr lang="en-US" dirty="0" err="1"/>
              <a:t>thích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: “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”; “</a:t>
            </a:r>
            <a:r>
              <a:rPr lang="en-US" dirty="0" smtClean="0"/>
              <a:t>oxygen”; </a:t>
            </a:r>
            <a:r>
              <a:rPr lang="en-US" dirty="0"/>
              <a:t>“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”; “</a:t>
            </a:r>
            <a:r>
              <a:rPr lang="en-US" dirty="0" smtClean="0"/>
              <a:t>oxide”; </a:t>
            </a:r>
            <a:r>
              <a:rPr lang="en-US" dirty="0"/>
              <a:t>“</a:t>
            </a:r>
            <a:r>
              <a:rPr lang="en-US" dirty="0" err="1"/>
              <a:t>hai</a:t>
            </a:r>
            <a:r>
              <a:rPr lang="en-US" dirty="0"/>
              <a:t>” </a:t>
            </a:r>
            <a:r>
              <a:rPr lang="en-US" dirty="0" err="1"/>
              <a:t>điền</a:t>
            </a:r>
            <a:r>
              <a:rPr lang="en-US" dirty="0"/>
              <a:t> </a:t>
            </a:r>
            <a:r>
              <a:rPr lang="en-US" dirty="0" err="1"/>
              <a:t>vào</a:t>
            </a:r>
            <a:r>
              <a:rPr lang="en-US" dirty="0"/>
              <a:t> </a:t>
            </a:r>
            <a:r>
              <a:rPr lang="en-US" dirty="0" err="1"/>
              <a:t>chỗ</a:t>
            </a:r>
            <a:r>
              <a:rPr lang="en-US" dirty="0"/>
              <a:t> </a:t>
            </a:r>
            <a:r>
              <a:rPr lang="en-US" dirty="0" err="1"/>
              <a:t>trống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</a:t>
            </a:r>
            <a:r>
              <a:rPr lang="en-US" dirty="0" err="1"/>
              <a:t>các</a:t>
            </a:r>
            <a:r>
              <a:rPr lang="en-US" dirty="0"/>
              <a:t> </a:t>
            </a:r>
            <a:r>
              <a:rPr lang="en-US" dirty="0" err="1"/>
              <a:t>câu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 </a:t>
            </a:r>
            <a:r>
              <a:rPr lang="en-US" dirty="0" err="1"/>
              <a:t>đây</a:t>
            </a:r>
            <a:r>
              <a:rPr lang="en-US" dirty="0"/>
              <a:t>:</a:t>
            </a:r>
            <a:endParaRPr lang="vi-VN" dirty="0"/>
          </a:p>
          <a:p>
            <a:r>
              <a:rPr lang="fr-FR" dirty="0" err="1" smtClean="0"/>
              <a:t>Oxide</a:t>
            </a:r>
            <a:r>
              <a:rPr lang="fr-FR" dirty="0" smtClean="0"/>
              <a:t> </a:t>
            </a:r>
            <a:r>
              <a:rPr lang="fr-FR" dirty="0"/>
              <a:t>là (1)… </a:t>
            </a:r>
            <a:r>
              <a:rPr lang="fr-FR" dirty="0" err="1"/>
              <a:t>của</a:t>
            </a:r>
            <a:r>
              <a:rPr lang="fr-FR" dirty="0"/>
              <a:t> (2)… </a:t>
            </a:r>
            <a:r>
              <a:rPr lang="fr-FR" dirty="0" err="1"/>
              <a:t>nguyên</a:t>
            </a:r>
            <a:r>
              <a:rPr lang="fr-FR" dirty="0"/>
              <a:t> </a:t>
            </a:r>
            <a:r>
              <a:rPr lang="fr-FR" dirty="0" err="1"/>
              <a:t>tố</a:t>
            </a:r>
            <a:r>
              <a:rPr lang="fr-FR" dirty="0"/>
              <a:t>, </a:t>
            </a:r>
            <a:r>
              <a:rPr lang="fr-FR" dirty="0" err="1"/>
              <a:t>trong</a:t>
            </a:r>
            <a:r>
              <a:rPr lang="fr-FR" dirty="0"/>
              <a:t> </a:t>
            </a:r>
            <a:r>
              <a:rPr lang="fr-FR" dirty="0" err="1"/>
              <a:t>đó</a:t>
            </a:r>
            <a:r>
              <a:rPr lang="fr-FR" dirty="0"/>
              <a:t> </a:t>
            </a:r>
            <a:r>
              <a:rPr lang="fr-FR" dirty="0" err="1"/>
              <a:t>có</a:t>
            </a:r>
            <a:r>
              <a:rPr lang="fr-FR" dirty="0"/>
              <a:t> </a:t>
            </a:r>
            <a:r>
              <a:rPr lang="fr-FR" dirty="0" err="1"/>
              <a:t>một</a:t>
            </a:r>
            <a:r>
              <a:rPr lang="fr-FR" dirty="0"/>
              <a:t> (3)… là (4)…</a:t>
            </a:r>
            <a:endParaRPr lang="vi-VN" dirty="0"/>
          </a:p>
          <a:p>
            <a:r>
              <a:rPr lang="fr-FR" dirty="0" err="1"/>
              <a:t>Tên</a:t>
            </a:r>
            <a:r>
              <a:rPr lang="fr-FR" dirty="0"/>
              <a:t> </a:t>
            </a:r>
            <a:r>
              <a:rPr lang="fr-FR" dirty="0" err="1"/>
              <a:t>của</a:t>
            </a:r>
            <a:r>
              <a:rPr lang="fr-FR" dirty="0"/>
              <a:t> </a:t>
            </a:r>
            <a:r>
              <a:rPr lang="fr-FR" dirty="0" err="1" smtClean="0"/>
              <a:t>oxide</a:t>
            </a:r>
            <a:r>
              <a:rPr lang="fr-FR" dirty="0" smtClean="0"/>
              <a:t> </a:t>
            </a:r>
            <a:r>
              <a:rPr lang="fr-FR" dirty="0"/>
              <a:t>là </a:t>
            </a:r>
            <a:r>
              <a:rPr lang="fr-FR" dirty="0" err="1"/>
              <a:t>tên</a:t>
            </a:r>
            <a:r>
              <a:rPr lang="fr-FR" dirty="0"/>
              <a:t> (5)… </a:t>
            </a:r>
            <a:r>
              <a:rPr lang="fr-FR" dirty="0" err="1"/>
              <a:t>cộng</a:t>
            </a:r>
            <a:r>
              <a:rPr lang="fr-FR" dirty="0"/>
              <a:t> </a:t>
            </a:r>
            <a:r>
              <a:rPr lang="fr-FR" dirty="0" err="1"/>
              <a:t>với</a:t>
            </a:r>
            <a:r>
              <a:rPr lang="fr-FR" dirty="0"/>
              <a:t> </a:t>
            </a:r>
            <a:r>
              <a:rPr lang="fr-FR" dirty="0" err="1"/>
              <a:t>từ</a:t>
            </a:r>
            <a:r>
              <a:rPr lang="fr-FR" dirty="0"/>
              <a:t> (6)…</a:t>
            </a:r>
            <a:endParaRPr lang="vi-VN" dirty="0"/>
          </a:p>
        </p:txBody>
      </p:sp>
    </p:spTree>
    <p:extLst>
      <p:ext uri="{BB962C8B-B14F-4D97-AF65-F5344CB8AC3E}">
        <p14:creationId xmlns:p14="http://schemas.microsoft.com/office/powerpoint/2010/main" val="1726358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BÀI TẬP CỦNG CỐ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err="1"/>
              <a:t>Câu</a:t>
            </a:r>
            <a:r>
              <a:rPr lang="fr-FR" b="1" dirty="0"/>
              <a:t> 2: </a:t>
            </a:r>
            <a:r>
              <a:rPr lang="fr-FR" dirty="0" err="1"/>
              <a:t>Hoàn</a:t>
            </a:r>
            <a:r>
              <a:rPr lang="fr-FR" dirty="0"/>
              <a:t> </a:t>
            </a:r>
            <a:r>
              <a:rPr lang="fr-FR" dirty="0" err="1"/>
              <a:t>thành</a:t>
            </a:r>
            <a:r>
              <a:rPr lang="fr-FR" dirty="0"/>
              <a:t> </a:t>
            </a: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(</a:t>
            </a:r>
            <a:r>
              <a:rPr lang="fr-FR" dirty="0" err="1"/>
              <a:t>theo</a:t>
            </a:r>
            <a:r>
              <a:rPr lang="fr-FR" dirty="0"/>
              <a:t> </a:t>
            </a:r>
            <a:r>
              <a:rPr lang="fr-FR" dirty="0" err="1"/>
              <a:t>mẫu</a:t>
            </a:r>
            <a:r>
              <a:rPr lang="fr-FR" dirty="0"/>
              <a:t>):</a:t>
            </a: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  <p:graphicFrame>
        <p:nvGraphicFramePr>
          <p:cNvPr id="4" name="Bảng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5548838"/>
              </p:ext>
            </p:extLst>
          </p:nvPr>
        </p:nvGraphicFramePr>
        <p:xfrm>
          <a:off x="539553" y="2276874"/>
          <a:ext cx="8208910" cy="42484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5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8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0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4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6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Hợp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chất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Phân loại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Tên gọi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acid/base </a:t>
                      </a:r>
                      <a:r>
                        <a:rPr lang="en-US" sz="2600" dirty="0" err="1">
                          <a:effectLst/>
                        </a:rPr>
                        <a:t>tương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ứng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0" dirty="0">
                          <a:effectLst/>
                        </a:rPr>
                        <a:t>SO</a:t>
                      </a:r>
                      <a:r>
                        <a:rPr lang="en-US" sz="2600" b="0" baseline="-25000" dirty="0">
                          <a:effectLst/>
                        </a:rPr>
                        <a:t>2</a:t>
                      </a: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Acidic</a:t>
                      </a:r>
                      <a:r>
                        <a:rPr lang="en-US" sz="2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Sulfur</a:t>
                      </a:r>
                      <a:r>
                        <a:rPr lang="en-US" sz="260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dioxide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H</a:t>
                      </a:r>
                      <a:r>
                        <a:rPr lang="en-US" sz="2600" baseline="-25000">
                          <a:effectLst/>
                        </a:rPr>
                        <a:t>2</a:t>
                      </a:r>
                      <a:r>
                        <a:rPr lang="en-US" sz="2600">
                          <a:effectLst/>
                        </a:rPr>
                        <a:t>SO</a:t>
                      </a:r>
                      <a:r>
                        <a:rPr lang="en-US" sz="2600" baseline="-25000">
                          <a:effectLst/>
                        </a:rPr>
                        <a:t>3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sodium 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Zn(OH)</a:t>
                      </a:r>
                      <a:r>
                        <a:rPr lang="en-US" sz="2600" baseline="-25000">
                          <a:effectLst/>
                        </a:rPr>
                        <a:t>2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smtClean="0">
                          <a:effectLst/>
                        </a:rPr>
                        <a:t>silver 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X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0" dirty="0" err="1">
                          <a:effectLst/>
                        </a:rPr>
                        <a:t>CuO</a:t>
                      </a: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7155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BÀI TẬP CỦNG CỐ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err="1"/>
              <a:t>Câu</a:t>
            </a:r>
            <a:r>
              <a:rPr lang="fr-FR" b="1" dirty="0"/>
              <a:t> 2: </a:t>
            </a:r>
            <a:r>
              <a:rPr lang="fr-FR" dirty="0" err="1"/>
              <a:t>Hoàn</a:t>
            </a:r>
            <a:r>
              <a:rPr lang="fr-FR" dirty="0"/>
              <a:t> </a:t>
            </a:r>
            <a:r>
              <a:rPr lang="fr-FR" dirty="0" err="1"/>
              <a:t>thành</a:t>
            </a:r>
            <a:r>
              <a:rPr lang="fr-FR" dirty="0"/>
              <a:t> </a:t>
            </a: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(</a:t>
            </a:r>
            <a:r>
              <a:rPr lang="fr-FR" dirty="0" err="1"/>
              <a:t>theo</a:t>
            </a:r>
            <a:r>
              <a:rPr lang="fr-FR" dirty="0"/>
              <a:t> </a:t>
            </a:r>
            <a:r>
              <a:rPr lang="fr-FR" dirty="0" err="1"/>
              <a:t>mẫu</a:t>
            </a:r>
            <a:r>
              <a:rPr lang="fr-FR" dirty="0"/>
              <a:t>):</a:t>
            </a: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  <p:graphicFrame>
        <p:nvGraphicFramePr>
          <p:cNvPr id="4" name="Bảng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1958014"/>
              </p:ext>
            </p:extLst>
          </p:nvPr>
        </p:nvGraphicFramePr>
        <p:xfrm>
          <a:off x="539553" y="2276874"/>
          <a:ext cx="8208910" cy="42484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5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45782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00877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4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6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Hợp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chất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Phân loại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Tên gọi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axit</a:t>
                      </a:r>
                      <a:r>
                        <a:rPr lang="en-US" sz="2600" dirty="0">
                          <a:effectLst/>
                        </a:rPr>
                        <a:t>/</a:t>
                      </a:r>
                      <a:r>
                        <a:rPr lang="en-US" sz="2600" dirty="0" err="1">
                          <a:effectLst/>
                        </a:rPr>
                        <a:t>bazơ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tương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ứng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nitrogen </a:t>
                      </a: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+mn-lt"/>
                          <a:ea typeface="+mn-ea"/>
                          <a:cs typeface="+mn-cs"/>
                        </a:rPr>
                        <a:t>X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(OH)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dinitrogen</a:t>
                      </a: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2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pentoxide</a:t>
                      </a: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dinitrogen</a:t>
                      </a: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oxide</a:t>
                      </a:r>
                      <a:r>
                        <a:rPr lang="en-US" sz="2600" dirty="0" smtClean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X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KOH</a:t>
                      </a: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416618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BÀI TẬP CỦNG CỐ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err="1"/>
              <a:t>Câu</a:t>
            </a:r>
            <a:r>
              <a:rPr lang="fr-FR" b="1" dirty="0"/>
              <a:t> 2: </a:t>
            </a:r>
            <a:r>
              <a:rPr lang="fr-FR" dirty="0" err="1"/>
              <a:t>Hoàn</a:t>
            </a:r>
            <a:r>
              <a:rPr lang="fr-FR" dirty="0"/>
              <a:t> </a:t>
            </a:r>
            <a:r>
              <a:rPr lang="fr-FR" dirty="0" err="1"/>
              <a:t>thành</a:t>
            </a:r>
            <a:r>
              <a:rPr lang="fr-FR" dirty="0"/>
              <a:t> </a:t>
            </a: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(</a:t>
            </a:r>
            <a:r>
              <a:rPr lang="fr-FR" dirty="0" err="1"/>
              <a:t>theo</a:t>
            </a:r>
            <a:r>
              <a:rPr lang="fr-FR" dirty="0"/>
              <a:t> </a:t>
            </a:r>
            <a:r>
              <a:rPr lang="fr-FR" dirty="0" err="1"/>
              <a:t>mẫu</a:t>
            </a:r>
            <a:r>
              <a:rPr lang="fr-FR" dirty="0"/>
              <a:t>):</a:t>
            </a: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  <p:graphicFrame>
        <p:nvGraphicFramePr>
          <p:cNvPr id="4" name="Bảng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138980"/>
              </p:ext>
            </p:extLst>
          </p:nvPr>
        </p:nvGraphicFramePr>
        <p:xfrm>
          <a:off x="539553" y="2276874"/>
          <a:ext cx="8208910" cy="42484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5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8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0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4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6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Hợp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chất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Phân loại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Tên gọi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axit</a:t>
                      </a:r>
                      <a:r>
                        <a:rPr lang="en-US" sz="2600" dirty="0">
                          <a:effectLst/>
                        </a:rPr>
                        <a:t>/</a:t>
                      </a:r>
                      <a:r>
                        <a:rPr lang="en-US" sz="2600" dirty="0" err="1">
                          <a:effectLst/>
                        </a:rPr>
                        <a:t>bazơ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tương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ứng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BaO</a:t>
                      </a: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calcium 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PO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Fe</a:t>
                      </a:r>
                      <a:r>
                        <a:rPr lang="en-US" sz="2600" b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r>
                        <a:rPr lang="en-US" sz="2600" b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60508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BÀI TẬP CỦNG CỐ 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Chỗ dành sẵn cho Nội dung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 err="1"/>
              <a:t>Câu</a:t>
            </a:r>
            <a:r>
              <a:rPr lang="fr-FR" b="1" dirty="0"/>
              <a:t> 2: </a:t>
            </a:r>
            <a:r>
              <a:rPr lang="fr-FR" dirty="0" err="1"/>
              <a:t>Hoàn</a:t>
            </a:r>
            <a:r>
              <a:rPr lang="fr-FR" dirty="0"/>
              <a:t> </a:t>
            </a:r>
            <a:r>
              <a:rPr lang="fr-FR" dirty="0" err="1"/>
              <a:t>thành</a:t>
            </a:r>
            <a:r>
              <a:rPr lang="fr-FR" dirty="0"/>
              <a:t> </a:t>
            </a:r>
            <a:r>
              <a:rPr lang="fr-FR" dirty="0" err="1"/>
              <a:t>bảng</a:t>
            </a:r>
            <a:r>
              <a:rPr lang="fr-FR" dirty="0"/>
              <a:t> </a:t>
            </a:r>
            <a:r>
              <a:rPr lang="fr-FR" dirty="0" err="1"/>
              <a:t>sau</a:t>
            </a:r>
            <a:r>
              <a:rPr lang="fr-FR" dirty="0"/>
              <a:t> (</a:t>
            </a:r>
            <a:r>
              <a:rPr lang="fr-FR" dirty="0" err="1"/>
              <a:t>theo</a:t>
            </a:r>
            <a:r>
              <a:rPr lang="fr-FR" dirty="0"/>
              <a:t> </a:t>
            </a:r>
            <a:r>
              <a:rPr lang="fr-FR" dirty="0" err="1"/>
              <a:t>mẫu</a:t>
            </a:r>
            <a:r>
              <a:rPr lang="fr-FR" dirty="0"/>
              <a:t>):</a:t>
            </a:r>
            <a:endParaRPr lang="vi-VN" dirty="0"/>
          </a:p>
          <a:p>
            <a:pPr marL="0" indent="0">
              <a:buNone/>
            </a:pPr>
            <a:endParaRPr lang="vi-VN" dirty="0"/>
          </a:p>
        </p:txBody>
      </p:sp>
      <p:graphicFrame>
        <p:nvGraphicFramePr>
          <p:cNvPr id="4" name="Bảng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7659305"/>
              </p:ext>
            </p:extLst>
          </p:nvPr>
        </p:nvGraphicFramePr>
        <p:xfrm>
          <a:off x="539553" y="2276874"/>
          <a:ext cx="8208910" cy="4248469"/>
        </p:xfrm>
        <a:graphic>
          <a:graphicData uri="http://schemas.openxmlformats.org/drawingml/2006/table">
            <a:tbl>
              <a:tblPr firstRow="1" firstCol="1" bandRow="1">
                <a:tableStyleId>{616DA210-FB5B-4158-B5E0-FEB733F419BA}</a:tableStyleId>
              </a:tblPr>
              <a:tblGrid>
                <a:gridCol w="135542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888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77035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194786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1265284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Hợp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chất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Phân loại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Tên gọi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 err="1">
                          <a:effectLst/>
                        </a:rPr>
                        <a:t>axit</a:t>
                      </a:r>
                      <a:r>
                        <a:rPr lang="en-US" sz="2600" dirty="0">
                          <a:effectLst/>
                        </a:rPr>
                        <a:t>/</a:t>
                      </a:r>
                      <a:r>
                        <a:rPr lang="en-US" sz="2600" dirty="0" err="1">
                          <a:effectLst/>
                        </a:rPr>
                        <a:t>bazơ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tương</a:t>
                      </a:r>
                      <a:r>
                        <a:rPr lang="en-US" sz="2600" dirty="0">
                          <a:effectLst/>
                        </a:rPr>
                        <a:t> </a:t>
                      </a:r>
                      <a:r>
                        <a:rPr lang="en-US" sz="2600" dirty="0" err="1">
                          <a:effectLst/>
                        </a:rPr>
                        <a:t>ứng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b="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iron 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(II) </a:t>
                      </a:r>
                      <a:r>
                        <a:rPr lang="en-US" sz="2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SO</a:t>
                      </a:r>
                      <a:r>
                        <a:rPr lang="en-US" sz="260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</a:rPr>
                        <a:t> </a:t>
                      </a:r>
                      <a:r>
                        <a:rPr lang="en-US" sz="2600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aluminium</a:t>
                      </a:r>
                      <a:r>
                        <a:rPr lang="en-US" sz="2600" kern="120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oxide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vi-VN" sz="2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dirty="0">
                          <a:effectLst/>
                        </a:rPr>
                        <a:t> </a:t>
                      </a:r>
                      <a:r>
                        <a:rPr lang="en-US" sz="2600" b="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HgO</a:t>
                      </a:r>
                      <a:endParaRPr lang="vi-VN" sz="2600" b="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600" dirty="0"/>
                        <a:t>X</a:t>
                      </a:r>
                      <a:endParaRPr lang="vi-VN" sz="26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9663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600" b="0" dirty="0">
                          <a:effectLst/>
                        </a:rPr>
                        <a:t> </a:t>
                      </a:r>
                      <a:r>
                        <a:rPr lang="en-US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</a:t>
                      </a:r>
                      <a:r>
                        <a:rPr lang="en-US" sz="2600" b="0" kern="1200" baseline="-250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2600" b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</a:t>
                      </a:r>
                      <a:endParaRPr lang="vi-VN" sz="2600" b="0" dirty="0">
                        <a:effectLst/>
                        <a:latin typeface="+mn-lt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>
                          <a:effectLst/>
                        </a:rPr>
                        <a:t> </a:t>
                      </a:r>
                      <a:endParaRPr lang="vi-VN" sz="260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US" sz="2600" dirty="0">
                          <a:effectLst/>
                          <a:latin typeface="Arial"/>
                          <a:ea typeface="Arial"/>
                          <a:cs typeface="Times New Roman"/>
                        </a:rPr>
                        <a:t>X</a:t>
                      </a:r>
                      <a:endParaRPr lang="vi-VN" sz="2600" dirty="0">
                        <a:effectLst/>
                        <a:latin typeface="Arial"/>
                        <a:ea typeface="Arial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0203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 - OXIDE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>
              <a:buAutoNum type="romanUcPeriod"/>
            </a:pPr>
            <a:r>
              <a:rPr lang="en-US" b="1" dirty="0">
                <a:solidFill>
                  <a:srgbClr val="FF0000"/>
                </a:solidFill>
              </a:rPr>
              <a:t>ĐỊNH NGHĨA </a:t>
            </a:r>
          </a:p>
          <a:p>
            <a:pPr>
              <a:buFontTx/>
              <a:buChar char="-"/>
            </a:pPr>
            <a:r>
              <a:rPr lang="en-US" dirty="0"/>
              <a:t>Cho </a:t>
            </a:r>
            <a:r>
              <a:rPr lang="en-US" dirty="0" err="1"/>
              <a:t>các</a:t>
            </a:r>
            <a:r>
              <a:rPr lang="en-US" dirty="0"/>
              <a:t> </a:t>
            </a:r>
            <a:r>
              <a:rPr lang="en-US" dirty="0" err="1"/>
              <a:t>chất</a:t>
            </a:r>
            <a:r>
              <a:rPr lang="en-US" dirty="0"/>
              <a:t> </a:t>
            </a:r>
            <a:r>
              <a:rPr lang="en-US" dirty="0" err="1"/>
              <a:t>sau</a:t>
            </a:r>
            <a:r>
              <a:rPr lang="en-US" dirty="0"/>
              <a:t>: Fe, O</a:t>
            </a:r>
            <a:r>
              <a:rPr lang="en-US" baseline="-25000" dirty="0"/>
              <a:t>2</a:t>
            </a:r>
            <a:r>
              <a:rPr lang="en-US" dirty="0"/>
              <a:t>, CO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CuO</a:t>
            </a:r>
            <a:r>
              <a:rPr lang="en-US" dirty="0"/>
              <a:t>,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, O</a:t>
            </a:r>
            <a:r>
              <a:rPr lang="en-US" baseline="-25000" dirty="0"/>
              <a:t>3</a:t>
            </a:r>
            <a:r>
              <a:rPr lang="en-US" dirty="0"/>
              <a:t>, CaC</a:t>
            </a:r>
            <a:r>
              <a:rPr lang="en-US" baseline="-25000" dirty="0"/>
              <a:t>2</a:t>
            </a:r>
            <a:r>
              <a:rPr lang="en-US" dirty="0"/>
              <a:t>, SO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NaCl</a:t>
            </a:r>
            <a:r>
              <a:rPr lang="en-US" dirty="0"/>
              <a:t>, CuCl</a:t>
            </a:r>
            <a:r>
              <a:rPr lang="en-US" baseline="-25000" dirty="0"/>
              <a:t>2</a:t>
            </a:r>
            <a:r>
              <a:rPr lang="en-US" dirty="0"/>
              <a:t>.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nào</a:t>
            </a:r>
            <a:r>
              <a:rPr lang="en-US" dirty="0"/>
              <a:t> </a:t>
            </a:r>
            <a:r>
              <a:rPr lang="en-US" dirty="0" err="1"/>
              <a:t>là</a:t>
            </a:r>
            <a:r>
              <a:rPr lang="en-US" dirty="0"/>
              <a:t> </a:t>
            </a: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oxygen?</a:t>
            </a:r>
            <a:endParaRPr lang="en-US" dirty="0"/>
          </a:p>
          <a:p>
            <a:pPr>
              <a:buFontTx/>
              <a:buChar char="-"/>
            </a:pPr>
            <a:r>
              <a:rPr lang="en-US" dirty="0" err="1"/>
              <a:t>Hợp</a:t>
            </a:r>
            <a:r>
              <a:rPr lang="en-US" dirty="0"/>
              <a:t> </a:t>
            </a:r>
            <a:r>
              <a:rPr lang="en-US" dirty="0" err="1"/>
              <a:t>chất</a:t>
            </a:r>
            <a:r>
              <a:rPr lang="en-US" dirty="0"/>
              <a:t> </a:t>
            </a:r>
            <a:r>
              <a:rPr lang="en-US" dirty="0" err="1"/>
              <a:t>của</a:t>
            </a:r>
            <a:r>
              <a:rPr lang="en-US" dirty="0"/>
              <a:t> </a:t>
            </a:r>
            <a:r>
              <a:rPr lang="en-US" dirty="0" smtClean="0"/>
              <a:t>oxygen </a:t>
            </a:r>
            <a:r>
              <a:rPr lang="en-US" dirty="0" err="1"/>
              <a:t>gồm</a:t>
            </a:r>
            <a:r>
              <a:rPr lang="en-US" dirty="0"/>
              <a:t>: CO</a:t>
            </a:r>
            <a:r>
              <a:rPr lang="en-US" baseline="-25000" dirty="0"/>
              <a:t>2</a:t>
            </a:r>
            <a:r>
              <a:rPr lang="en-US" dirty="0"/>
              <a:t>, </a:t>
            </a:r>
            <a:r>
              <a:rPr lang="en-US" dirty="0" err="1"/>
              <a:t>CuO</a:t>
            </a:r>
            <a:r>
              <a:rPr lang="en-US" dirty="0"/>
              <a:t>,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, SO</a:t>
            </a:r>
            <a:r>
              <a:rPr lang="en-US" baseline="-25000" dirty="0"/>
              <a:t>2</a:t>
            </a:r>
            <a:endParaRPr lang="en-US" baseline="30000" dirty="0"/>
          </a:p>
          <a:p>
            <a:pPr marL="0" indent="0">
              <a:buNone/>
            </a:pPr>
            <a:r>
              <a:rPr lang="en-US" dirty="0">
                <a:sym typeface="Wingdings"/>
              </a:rPr>
              <a:t></a:t>
            </a:r>
            <a:r>
              <a:rPr lang="en-US" b="1" i="1" dirty="0">
                <a:sym typeface="Wingdings"/>
              </a:rPr>
              <a:t> </a:t>
            </a:r>
            <a:r>
              <a:rPr lang="en-US" b="1" i="1" dirty="0" smtClean="0"/>
              <a:t>Oxide </a:t>
            </a:r>
            <a:r>
              <a:rPr lang="en-US" b="1" i="1" dirty="0" err="1"/>
              <a:t>là</a:t>
            </a:r>
            <a:r>
              <a:rPr lang="en-US" b="1" i="1" dirty="0"/>
              <a:t> </a:t>
            </a:r>
            <a:r>
              <a:rPr lang="en-US" b="1" i="1" dirty="0" err="1"/>
              <a:t>hợp</a:t>
            </a:r>
            <a:r>
              <a:rPr lang="en-US" b="1" i="1" dirty="0"/>
              <a:t> </a:t>
            </a:r>
            <a:r>
              <a:rPr lang="en-US" b="1" i="1" dirty="0" err="1"/>
              <a:t>chất</a:t>
            </a:r>
            <a:r>
              <a:rPr lang="en-US" b="1" i="1" dirty="0"/>
              <a:t> </a:t>
            </a:r>
            <a:r>
              <a:rPr lang="en-US" b="1" i="1" dirty="0" err="1"/>
              <a:t>của</a:t>
            </a:r>
            <a:r>
              <a:rPr lang="en-US" b="1" i="1" dirty="0"/>
              <a:t> </a:t>
            </a:r>
            <a:r>
              <a:rPr lang="en-US" b="1" i="1" dirty="0" err="1">
                <a:solidFill>
                  <a:srgbClr val="FF0000"/>
                </a:solidFill>
              </a:rPr>
              <a:t>hai</a:t>
            </a:r>
            <a:r>
              <a:rPr lang="en-US" b="1" i="1" dirty="0"/>
              <a:t> </a:t>
            </a:r>
            <a:r>
              <a:rPr lang="en-US" b="1" i="1" dirty="0" err="1"/>
              <a:t>nguyên</a:t>
            </a:r>
            <a:r>
              <a:rPr lang="en-US" b="1" i="1" dirty="0"/>
              <a:t> </a:t>
            </a:r>
            <a:r>
              <a:rPr lang="en-US" b="1" i="1" dirty="0" err="1"/>
              <a:t>tố</a:t>
            </a:r>
            <a:r>
              <a:rPr lang="en-US" b="1" i="1" dirty="0"/>
              <a:t>, </a:t>
            </a:r>
            <a:r>
              <a:rPr lang="en-US" b="1" i="1" dirty="0" err="1"/>
              <a:t>trong</a:t>
            </a:r>
            <a:r>
              <a:rPr lang="en-US" b="1" i="1" dirty="0"/>
              <a:t> </a:t>
            </a:r>
            <a:r>
              <a:rPr lang="en-US" b="1" i="1" dirty="0" err="1"/>
              <a:t>đó</a:t>
            </a:r>
            <a:r>
              <a:rPr lang="en-US" b="1" i="1" dirty="0"/>
              <a:t> </a:t>
            </a:r>
            <a:r>
              <a:rPr lang="en-US" b="1" i="1" dirty="0" err="1"/>
              <a:t>có</a:t>
            </a:r>
            <a:r>
              <a:rPr lang="en-US" b="1" i="1" dirty="0"/>
              <a:t> </a:t>
            </a:r>
            <a:r>
              <a:rPr lang="en-US" b="1" i="1" dirty="0" err="1"/>
              <a:t>một</a:t>
            </a:r>
            <a:r>
              <a:rPr lang="en-US" b="1" i="1" dirty="0">
                <a:solidFill>
                  <a:srgbClr val="FF0000"/>
                </a:solidFill>
              </a:rPr>
              <a:t> </a:t>
            </a:r>
            <a:r>
              <a:rPr lang="en-US" b="1" i="1" dirty="0" err="1"/>
              <a:t>nguyên</a:t>
            </a:r>
            <a:r>
              <a:rPr lang="en-US" b="1" i="1" dirty="0"/>
              <a:t> </a:t>
            </a:r>
            <a:r>
              <a:rPr lang="en-US" b="1" i="1" dirty="0" err="1"/>
              <a:t>tố</a:t>
            </a:r>
            <a:r>
              <a:rPr lang="en-US" b="1" i="1" dirty="0"/>
              <a:t> </a:t>
            </a:r>
            <a:r>
              <a:rPr lang="en-US" b="1" i="1" dirty="0" err="1"/>
              <a:t>là</a:t>
            </a:r>
            <a:r>
              <a:rPr lang="en-US" b="1" i="1" dirty="0"/>
              <a:t> </a:t>
            </a:r>
            <a:r>
              <a:rPr lang="en-US" b="1" i="1" dirty="0" smtClean="0">
                <a:solidFill>
                  <a:srgbClr val="FF0000"/>
                </a:solidFill>
              </a:rPr>
              <a:t>oxygen </a:t>
            </a:r>
            <a:endParaRPr lang="en-US" b="1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37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sz="2800" b="1" dirty="0" smtClean="0">
                <a:solidFill>
                  <a:srgbClr val="FF0000"/>
                </a:solidFill>
              </a:rPr>
              <a:t>Basic oxide </a:t>
            </a:r>
            <a:r>
              <a:rPr lang="en-US" sz="2800" b="1" dirty="0">
                <a:solidFill>
                  <a:srgbClr val="FF0000"/>
                </a:solidFill>
              </a:rPr>
              <a:t>= </a:t>
            </a:r>
            <a:r>
              <a:rPr lang="en-US" sz="2800" b="1" dirty="0" err="1">
                <a:solidFill>
                  <a:srgbClr val="FF0000"/>
                </a:solidFill>
              </a:rPr>
              <a:t>kim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loại</a:t>
            </a:r>
            <a:r>
              <a:rPr lang="en-US" sz="2800" b="1" dirty="0">
                <a:solidFill>
                  <a:srgbClr val="FF0000"/>
                </a:solidFill>
              </a:rPr>
              <a:t> + </a:t>
            </a:r>
            <a:r>
              <a:rPr lang="en-US" sz="2800" b="1" dirty="0" smtClean="0">
                <a:solidFill>
                  <a:srgbClr val="FF0000"/>
                </a:solidFill>
              </a:rPr>
              <a:t>oxygen </a:t>
            </a:r>
            <a:r>
              <a:rPr lang="en-US" sz="2800" b="1" dirty="0">
                <a:solidFill>
                  <a:srgbClr val="FF0000"/>
                </a:solidFill>
              </a:rPr>
              <a:t>(</a:t>
            </a:r>
            <a:r>
              <a:rPr lang="en-US" sz="2800" b="1" dirty="0" err="1">
                <a:solidFill>
                  <a:srgbClr val="FF0000"/>
                </a:solidFill>
              </a:rPr>
              <a:t>tương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err="1">
                <a:solidFill>
                  <a:srgbClr val="FF0000"/>
                </a:solidFill>
              </a:rPr>
              <a:t>ứng</a:t>
            </a:r>
            <a:r>
              <a:rPr lang="en-US" sz="2800" b="1" dirty="0">
                <a:solidFill>
                  <a:srgbClr val="FF0000"/>
                </a:solidFill>
              </a:rPr>
              <a:t> </a:t>
            </a:r>
            <a:r>
              <a:rPr lang="en-US" sz="2800" b="1" dirty="0" smtClean="0">
                <a:solidFill>
                  <a:srgbClr val="FF0000"/>
                </a:solidFill>
              </a:rPr>
              <a:t>base)</a:t>
            </a:r>
            <a:endParaRPr lang="en-US" sz="28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VD: K</a:t>
            </a:r>
            <a:r>
              <a:rPr lang="en-US" baseline="-25000" dirty="0"/>
              <a:t>2</a:t>
            </a:r>
            <a:r>
              <a:rPr lang="en-US" dirty="0"/>
              <a:t>O, </a:t>
            </a:r>
            <a:r>
              <a:rPr lang="en-US" dirty="0" err="1"/>
              <a:t>BaO</a:t>
            </a:r>
            <a:r>
              <a:rPr lang="en-US" dirty="0"/>
              <a:t>, </a:t>
            </a:r>
            <a:r>
              <a:rPr lang="en-US" dirty="0" err="1"/>
              <a:t>CaO</a:t>
            </a:r>
            <a:r>
              <a:rPr lang="en-US" dirty="0"/>
              <a:t>, Na</a:t>
            </a:r>
            <a:r>
              <a:rPr lang="en-US" baseline="-25000" dirty="0"/>
              <a:t>2</a:t>
            </a:r>
            <a:r>
              <a:rPr lang="en-US" dirty="0"/>
              <a:t>O, Li</a:t>
            </a:r>
            <a:r>
              <a:rPr lang="en-US" baseline="-25000" dirty="0"/>
              <a:t>2</a:t>
            </a:r>
            <a:r>
              <a:rPr lang="en-US" dirty="0"/>
              <a:t>O, </a:t>
            </a:r>
            <a:r>
              <a:rPr lang="en-US" dirty="0" err="1" smtClean="0"/>
              <a:t>MgO</a:t>
            </a:r>
            <a:r>
              <a:rPr lang="en-US" dirty="0" smtClean="0"/>
              <a:t>, </a:t>
            </a:r>
            <a:r>
              <a:rPr lang="en-US" dirty="0" err="1"/>
              <a:t>FeO</a:t>
            </a:r>
            <a:r>
              <a:rPr lang="en-US" dirty="0"/>
              <a:t>,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, </a:t>
            </a:r>
            <a:r>
              <a:rPr lang="en-US" dirty="0" err="1"/>
              <a:t>PbO</a:t>
            </a:r>
            <a:r>
              <a:rPr lang="en-US" dirty="0"/>
              <a:t>, </a:t>
            </a:r>
            <a:r>
              <a:rPr lang="en-US" dirty="0" err="1"/>
              <a:t>CuO</a:t>
            </a:r>
            <a:r>
              <a:rPr lang="en-US" dirty="0"/>
              <a:t>, Ag</a:t>
            </a:r>
            <a:r>
              <a:rPr lang="en-US" baseline="-25000" dirty="0"/>
              <a:t>2</a:t>
            </a:r>
            <a:r>
              <a:rPr lang="en-US" dirty="0"/>
              <a:t>O, </a:t>
            </a:r>
            <a:r>
              <a:rPr lang="en-US" dirty="0" err="1"/>
              <a:t>HgO</a:t>
            </a:r>
            <a:r>
              <a:rPr lang="en-US" dirty="0"/>
              <a:t>, Hg</a:t>
            </a:r>
            <a:r>
              <a:rPr lang="en-US" baseline="-25000" dirty="0"/>
              <a:t>2</a:t>
            </a:r>
            <a:r>
              <a:rPr lang="en-US" dirty="0"/>
              <a:t>O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62862594"/>
              </p:ext>
            </p:extLst>
          </p:nvPr>
        </p:nvGraphicFramePr>
        <p:xfrm>
          <a:off x="1691680" y="4077072"/>
          <a:ext cx="6120680" cy="23164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7268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Basic</a:t>
                      </a:r>
                      <a:r>
                        <a:rPr lang="en-US" sz="3200" baseline="0" dirty="0" smtClean="0"/>
                        <a:t> oxide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smtClean="0"/>
                        <a:t>Base</a:t>
                      </a:r>
                      <a:r>
                        <a:rPr lang="en-US" sz="3200" baseline="0" dirty="0" smtClean="0"/>
                        <a:t> </a:t>
                      </a:r>
                      <a:r>
                        <a:rPr lang="en-US" sz="3200" baseline="0" dirty="0" err="1"/>
                        <a:t>tương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ứng</a:t>
                      </a:r>
                      <a:r>
                        <a:rPr lang="en-US" sz="3200" baseline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</a:tbl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5364088" y="5797829"/>
            <a:ext cx="21602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Fe(OH)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6" name="Hình chữ nhật 5"/>
          <p:cNvSpPr/>
          <p:nvPr/>
        </p:nvSpPr>
        <p:spPr>
          <a:xfrm>
            <a:off x="5868144" y="4667688"/>
            <a:ext cx="90742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dirty="0"/>
              <a:t>KOH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2627784" y="582268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Fe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8" name="Hộp_Văn_Bản 7"/>
          <p:cNvSpPr txBox="1"/>
          <p:nvPr/>
        </p:nvSpPr>
        <p:spPr>
          <a:xfrm>
            <a:off x="5471592" y="5237910"/>
            <a:ext cx="19087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Ca</a:t>
            </a:r>
            <a:r>
              <a:rPr lang="en-US" sz="3200" dirty="0"/>
              <a:t>(OH)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2627784" y="5237911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CaO</a:t>
            </a:r>
            <a:endParaRPr lang="en-US" sz="3200" dirty="0"/>
          </a:p>
        </p:txBody>
      </p:sp>
      <p:sp>
        <p:nvSpPr>
          <p:cNvPr id="10" name="Hộp_Văn_Bản 9"/>
          <p:cNvSpPr txBox="1"/>
          <p:nvPr/>
        </p:nvSpPr>
        <p:spPr>
          <a:xfrm>
            <a:off x="2627784" y="465313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K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490559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 smtClean="0"/>
              <a:t>Basic oxide </a:t>
            </a:r>
            <a:r>
              <a:rPr lang="en-US" b="1" dirty="0"/>
              <a:t>= </a:t>
            </a:r>
            <a:r>
              <a:rPr lang="en-US" b="1" dirty="0" err="1"/>
              <a:t>kim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</a:t>
            </a:r>
            <a:r>
              <a:rPr lang="en-US" b="1"/>
              <a:t>+ </a:t>
            </a:r>
            <a:r>
              <a:rPr lang="en-US" b="1" smtClean="0"/>
              <a:t>oxygen </a:t>
            </a:r>
            <a:r>
              <a:rPr lang="en-US" b="1" dirty="0"/>
              <a:t>(</a:t>
            </a:r>
            <a:r>
              <a:rPr lang="en-US" b="1" dirty="0" err="1"/>
              <a:t>tương</a:t>
            </a:r>
            <a:r>
              <a:rPr lang="en-US" b="1" dirty="0"/>
              <a:t> </a:t>
            </a:r>
            <a:r>
              <a:rPr lang="en-US" b="1" dirty="0" err="1"/>
              <a:t>ứng</a:t>
            </a:r>
            <a:r>
              <a:rPr lang="en-US" b="1" dirty="0"/>
              <a:t> </a:t>
            </a:r>
            <a:r>
              <a:rPr lang="en-US" b="1" dirty="0" smtClean="0"/>
              <a:t>basic)</a:t>
            </a:r>
            <a:endParaRPr lang="en-US" b="1" dirty="0"/>
          </a:p>
          <a:p>
            <a:pPr>
              <a:buFont typeface="Wingdings"/>
              <a:buChar char="!"/>
            </a:pP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gọi</a:t>
            </a:r>
            <a:r>
              <a:rPr lang="en-US" dirty="0"/>
              <a:t> </a:t>
            </a:r>
            <a:r>
              <a:rPr lang="en-US" dirty="0" err="1"/>
              <a:t>tên</a:t>
            </a:r>
            <a:r>
              <a:rPr lang="en-US" dirty="0"/>
              <a:t>:</a:t>
            </a:r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Kim </a:t>
            </a:r>
            <a:r>
              <a:rPr lang="en-US" dirty="0" err="1">
                <a:solidFill>
                  <a:srgbClr val="FF0000"/>
                </a:solidFill>
              </a:rPr>
              <a:t>loại</a:t>
            </a:r>
            <a:r>
              <a:rPr lang="en-US" dirty="0">
                <a:solidFill>
                  <a:srgbClr val="FF0000"/>
                </a:solidFill>
              </a:rPr>
              <a:t> 1 </a:t>
            </a:r>
            <a:r>
              <a:rPr lang="en-US" dirty="0" err="1">
                <a:solidFill>
                  <a:srgbClr val="FF0000"/>
                </a:solidFill>
              </a:rPr>
              <a:t>hóa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kim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loại_oxide</a:t>
            </a:r>
            <a:endParaRPr lang="en-US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 smtClean="0"/>
              <a:t>VD</a:t>
            </a:r>
            <a:r>
              <a:rPr lang="en-US" dirty="0"/>
              <a:t>: K</a:t>
            </a:r>
            <a:r>
              <a:rPr lang="en-US" baseline="-25000" dirty="0"/>
              <a:t>2</a:t>
            </a:r>
            <a:r>
              <a:rPr lang="en-US" dirty="0"/>
              <a:t>O: </a:t>
            </a:r>
            <a:r>
              <a:rPr lang="en-US" dirty="0" smtClean="0"/>
              <a:t>potassium oxide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BaO</a:t>
            </a:r>
            <a:r>
              <a:rPr lang="en-US" dirty="0"/>
              <a:t>: </a:t>
            </a:r>
            <a:r>
              <a:rPr lang="en-US" dirty="0" smtClean="0"/>
              <a:t>barium oxide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CaO</a:t>
            </a:r>
            <a:r>
              <a:rPr lang="en-US" dirty="0"/>
              <a:t>: </a:t>
            </a:r>
            <a:r>
              <a:rPr lang="en-US" dirty="0" smtClean="0"/>
              <a:t>calcium oxide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195664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628800"/>
            <a:ext cx="8676456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 smtClean="0"/>
              <a:t>Basic oxide = </a:t>
            </a:r>
            <a:r>
              <a:rPr lang="en-US" b="1" dirty="0" err="1"/>
              <a:t>kim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+ </a:t>
            </a:r>
            <a:r>
              <a:rPr lang="en-US" b="1" dirty="0" smtClean="0"/>
              <a:t>oxide (</a:t>
            </a:r>
            <a:r>
              <a:rPr lang="en-US" b="1" dirty="0" err="1" smtClean="0"/>
              <a:t>tương</a:t>
            </a:r>
            <a:r>
              <a:rPr lang="en-US" b="1" dirty="0" smtClean="0"/>
              <a:t> </a:t>
            </a:r>
            <a:r>
              <a:rPr lang="en-US" b="1" dirty="0" err="1"/>
              <a:t>ứng</a:t>
            </a:r>
            <a:r>
              <a:rPr lang="en-US" b="1" dirty="0"/>
              <a:t> </a:t>
            </a:r>
            <a:r>
              <a:rPr lang="en-US" b="1" dirty="0" smtClean="0"/>
              <a:t>base)</a:t>
            </a:r>
            <a:endParaRPr lang="en-US" b="1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448772"/>
              </p:ext>
            </p:extLst>
          </p:nvPr>
        </p:nvGraphicFramePr>
        <p:xfrm>
          <a:off x="304799" y="2895600"/>
          <a:ext cx="8610601" cy="384048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181907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173659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3255035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Basic</a:t>
                      </a:r>
                      <a:r>
                        <a:rPr lang="en-US" sz="3000" baseline="0" dirty="0" smtClean="0"/>
                        <a:t> oxide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err="1"/>
                        <a:t>Tên</a:t>
                      </a:r>
                      <a:r>
                        <a:rPr lang="en-US" sz="3000" baseline="0" dirty="0"/>
                        <a:t> </a:t>
                      </a:r>
                      <a:r>
                        <a:rPr lang="en-US" sz="3000" baseline="0" dirty="0" err="1"/>
                        <a:t>gọi</a:t>
                      </a:r>
                      <a:r>
                        <a:rPr lang="en-US" sz="3000" baseline="0" dirty="0"/>
                        <a:t> </a:t>
                      </a: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dirty="0" smtClean="0"/>
                        <a:t>Base</a:t>
                      </a:r>
                      <a:r>
                        <a:rPr lang="en-US" sz="3000" baseline="0" dirty="0" smtClean="0"/>
                        <a:t> </a:t>
                      </a:r>
                      <a:r>
                        <a:rPr lang="en-US" sz="3000" baseline="0" dirty="0" err="1"/>
                        <a:t>tương</a:t>
                      </a:r>
                      <a:r>
                        <a:rPr lang="en-US" sz="3000" baseline="0" dirty="0"/>
                        <a:t> </a:t>
                      </a:r>
                      <a:r>
                        <a:rPr lang="en-US" sz="3000" baseline="0" dirty="0" err="1"/>
                        <a:t>ứng</a:t>
                      </a:r>
                      <a:r>
                        <a:rPr lang="en-US" sz="3000" baseline="0" dirty="0"/>
                        <a:t> </a:t>
                      </a:r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51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</a:tr>
              <a:tr h="51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1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aseline="0" dirty="0" smtClean="0"/>
                        <a:t> </a:t>
                      </a:r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</a:tr>
              <a:tr h="51432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dirty="0" smtClean="0"/>
                        <a:t> </a:t>
                      </a:r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</a:tr>
            </a:tbl>
          </a:graphicData>
        </a:graphic>
      </p:graphicFrame>
      <p:sp>
        <p:nvSpPr>
          <p:cNvPr id="6" name="Hộp_Văn_Bản 5"/>
          <p:cNvSpPr txBox="1"/>
          <p:nvPr/>
        </p:nvSpPr>
        <p:spPr>
          <a:xfrm>
            <a:off x="761256" y="342028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Na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  <p:sp>
        <p:nvSpPr>
          <p:cNvPr id="9" name="Hộp_Văn_Bản 8"/>
          <p:cNvSpPr txBox="1"/>
          <p:nvPr/>
        </p:nvSpPr>
        <p:spPr>
          <a:xfrm>
            <a:off x="685800" y="395703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Li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762000" y="450912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err="1"/>
              <a:t>MgO</a:t>
            </a:r>
            <a:endParaRPr lang="en-US" sz="3200" dirty="0"/>
          </a:p>
        </p:txBody>
      </p:sp>
      <p:sp>
        <p:nvSpPr>
          <p:cNvPr id="22" name="TextBox 21"/>
          <p:cNvSpPr txBox="1"/>
          <p:nvPr/>
        </p:nvSpPr>
        <p:spPr>
          <a:xfrm>
            <a:off x="913656" y="51054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K</a:t>
            </a:r>
            <a:r>
              <a:rPr lang="en-US" sz="3200" baseline="-25000" dirty="0" smtClean="0"/>
              <a:t>2</a:t>
            </a:r>
            <a:r>
              <a:rPr lang="en-US" sz="3200" dirty="0" smtClean="0"/>
              <a:t>O</a:t>
            </a:r>
            <a:endParaRPr lang="en-US" sz="3200" dirty="0"/>
          </a:p>
        </p:txBody>
      </p:sp>
      <p:sp>
        <p:nvSpPr>
          <p:cNvPr id="4" name="Hộp_Văn_Bản 3"/>
          <p:cNvSpPr txBox="1"/>
          <p:nvPr/>
        </p:nvSpPr>
        <p:spPr>
          <a:xfrm>
            <a:off x="838200" y="5587425"/>
            <a:ext cx="1981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err="1"/>
              <a:t>BaO</a:t>
            </a:r>
            <a:endParaRPr lang="vi-VN" sz="3200" dirty="0"/>
          </a:p>
        </p:txBody>
      </p:sp>
    </p:spTree>
    <p:extLst>
      <p:ext uri="{BB962C8B-B14F-4D97-AF65-F5344CB8AC3E}">
        <p14:creationId xmlns:p14="http://schemas.microsoft.com/office/powerpoint/2010/main" val="1216253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12" grpId="0"/>
      <p:bldP spid="22" grpId="0"/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 smtClean="0"/>
              <a:t>Basic oxide </a:t>
            </a:r>
            <a:r>
              <a:rPr lang="en-US" b="1" dirty="0"/>
              <a:t>= </a:t>
            </a:r>
            <a:r>
              <a:rPr lang="en-US" b="1" dirty="0" err="1"/>
              <a:t>kim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+ </a:t>
            </a:r>
            <a:r>
              <a:rPr lang="en-US" b="1" dirty="0" smtClean="0"/>
              <a:t>oxygen </a:t>
            </a:r>
            <a:r>
              <a:rPr lang="en-US" b="1" dirty="0"/>
              <a:t>(</a:t>
            </a:r>
            <a:r>
              <a:rPr lang="en-US" b="1" dirty="0" err="1"/>
              <a:t>tương</a:t>
            </a:r>
            <a:r>
              <a:rPr lang="en-US" b="1" dirty="0"/>
              <a:t> </a:t>
            </a:r>
            <a:r>
              <a:rPr lang="en-US" b="1" dirty="0" err="1"/>
              <a:t>ứng</a:t>
            </a:r>
            <a:r>
              <a:rPr lang="en-US" b="1" dirty="0"/>
              <a:t> </a:t>
            </a:r>
            <a:r>
              <a:rPr lang="en-US" b="1" dirty="0" smtClean="0"/>
              <a:t>base)</a:t>
            </a:r>
            <a:endParaRPr lang="en-US" b="1" dirty="0"/>
          </a:p>
          <a:p>
            <a:pPr>
              <a:buFontTx/>
              <a:buChar char="-"/>
            </a:pPr>
            <a:r>
              <a:rPr lang="en-US" dirty="0">
                <a:solidFill>
                  <a:srgbClr val="FF0000"/>
                </a:solidFill>
              </a:rPr>
              <a:t>KL </a:t>
            </a:r>
            <a:r>
              <a:rPr lang="en-US" dirty="0" err="1">
                <a:solidFill>
                  <a:srgbClr val="FF0000"/>
                </a:solidFill>
              </a:rPr>
              <a:t>nhiều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hóa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KL + (</a:t>
            </a:r>
            <a:r>
              <a:rPr lang="en-US" dirty="0" err="1">
                <a:solidFill>
                  <a:srgbClr val="FF0000"/>
                </a:solidFill>
              </a:rPr>
              <a:t>hóa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trị</a:t>
            </a:r>
            <a:r>
              <a:rPr lang="en-US" dirty="0">
                <a:solidFill>
                  <a:srgbClr val="FF0000"/>
                </a:solidFill>
              </a:rPr>
              <a:t>)_</a:t>
            </a:r>
            <a:r>
              <a:rPr lang="en-US" dirty="0" smtClean="0">
                <a:solidFill>
                  <a:srgbClr val="FF0000"/>
                </a:solidFill>
              </a:rPr>
              <a:t>oxide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VD: </a:t>
            </a:r>
            <a:r>
              <a:rPr lang="en-US" dirty="0" err="1"/>
              <a:t>FeO</a:t>
            </a:r>
            <a:r>
              <a:rPr lang="en-US" dirty="0"/>
              <a:t>: </a:t>
            </a:r>
            <a:r>
              <a:rPr lang="en-US" dirty="0" smtClean="0"/>
              <a:t>iron </a:t>
            </a:r>
            <a:r>
              <a:rPr lang="en-US" dirty="0"/>
              <a:t>(II) </a:t>
            </a:r>
            <a:r>
              <a:rPr lang="en-US" dirty="0" smtClean="0"/>
              <a:t>oxide 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Fe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3</a:t>
            </a:r>
            <a:r>
              <a:rPr lang="en-US" dirty="0"/>
              <a:t>: </a:t>
            </a:r>
            <a:r>
              <a:rPr lang="en-US" dirty="0" smtClean="0"/>
              <a:t>iron </a:t>
            </a:r>
            <a:r>
              <a:rPr lang="en-US" dirty="0"/>
              <a:t>(III) </a:t>
            </a:r>
            <a:r>
              <a:rPr lang="en-US" dirty="0" smtClean="0"/>
              <a:t>oxide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       </a:t>
            </a:r>
            <a:r>
              <a:rPr lang="en-US" dirty="0" err="1"/>
              <a:t>CuO</a:t>
            </a:r>
            <a:r>
              <a:rPr lang="en-US" dirty="0"/>
              <a:t>: </a:t>
            </a:r>
            <a:r>
              <a:rPr lang="en-US" dirty="0" smtClean="0"/>
              <a:t>copper </a:t>
            </a:r>
            <a:r>
              <a:rPr lang="en-US" dirty="0"/>
              <a:t>(II) </a:t>
            </a:r>
            <a:r>
              <a:rPr lang="en-US" dirty="0" smtClean="0"/>
              <a:t>oxide</a:t>
            </a:r>
            <a:endParaRPr lang="en-US" dirty="0"/>
          </a:p>
          <a:p>
            <a:pPr>
              <a:buFontTx/>
              <a:buChar char="-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678417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6" dur="2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28800"/>
            <a:ext cx="91440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514350" indent="-514350">
              <a:buAutoNum type="arabicPeriod"/>
            </a:pPr>
            <a:r>
              <a:rPr lang="en-US" b="1" dirty="0"/>
              <a:t>Basic oxide = </a:t>
            </a:r>
            <a:r>
              <a:rPr lang="en-US" b="1" dirty="0" err="1"/>
              <a:t>kim</a:t>
            </a:r>
            <a:r>
              <a:rPr lang="en-US" b="1" dirty="0"/>
              <a:t> </a:t>
            </a:r>
            <a:r>
              <a:rPr lang="en-US" b="1" dirty="0" err="1"/>
              <a:t>loại</a:t>
            </a:r>
            <a:r>
              <a:rPr lang="en-US" b="1" dirty="0"/>
              <a:t> + oxygen (</a:t>
            </a:r>
            <a:r>
              <a:rPr lang="en-US" b="1" dirty="0" err="1"/>
              <a:t>tương</a:t>
            </a:r>
            <a:r>
              <a:rPr lang="en-US" b="1" dirty="0"/>
              <a:t> </a:t>
            </a:r>
            <a:r>
              <a:rPr lang="en-US" b="1" dirty="0" err="1"/>
              <a:t>ứng</a:t>
            </a:r>
            <a:r>
              <a:rPr lang="en-US" b="1" dirty="0"/>
              <a:t> base)</a:t>
            </a:r>
          </a:p>
          <a:p>
            <a:pPr marL="0" indent="0">
              <a:buNone/>
            </a:pPr>
            <a:endParaRPr lang="en-US" dirty="0"/>
          </a:p>
          <a:p>
            <a:pPr>
              <a:buFontTx/>
              <a:buChar char="-"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6780838"/>
              </p:ext>
            </p:extLst>
          </p:nvPr>
        </p:nvGraphicFramePr>
        <p:xfrm>
          <a:off x="0" y="2996952"/>
          <a:ext cx="9144000" cy="3322320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2362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9624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8194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Basic</a:t>
                      </a:r>
                      <a:r>
                        <a:rPr lang="en-US" sz="3000" b="1" baseline="0" dirty="0" smtClean="0"/>
                        <a:t> oxide 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err="1"/>
                        <a:t>Tên</a:t>
                      </a:r>
                      <a:r>
                        <a:rPr lang="en-US" sz="3000" b="1" baseline="0" dirty="0"/>
                        <a:t> </a:t>
                      </a:r>
                      <a:r>
                        <a:rPr lang="en-US" sz="3000" b="1" baseline="0" dirty="0" err="1"/>
                        <a:t>gọi</a:t>
                      </a:r>
                      <a:r>
                        <a:rPr lang="en-US" sz="3000" b="1" baseline="0" dirty="0"/>
                        <a:t> </a:t>
                      </a:r>
                      <a:endParaRPr lang="en-US" sz="3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1" dirty="0" smtClean="0"/>
                        <a:t>Base</a:t>
                      </a:r>
                      <a:r>
                        <a:rPr lang="en-US" sz="3000" b="1" baseline="0" dirty="0" smtClean="0"/>
                        <a:t> </a:t>
                      </a:r>
                      <a:r>
                        <a:rPr lang="en-US" sz="3000" b="1" baseline="0" dirty="0" err="1"/>
                        <a:t>tương</a:t>
                      </a:r>
                      <a:r>
                        <a:rPr lang="en-US" sz="3000" b="1" baseline="0" dirty="0"/>
                        <a:t> </a:t>
                      </a:r>
                      <a:r>
                        <a:rPr lang="en-US" sz="3000" b="1" baseline="0" dirty="0" err="1"/>
                        <a:t>ứng</a:t>
                      </a:r>
                      <a:r>
                        <a:rPr lang="en-US" sz="3000" b="1" baseline="0" dirty="0"/>
                        <a:t> </a:t>
                      </a:r>
                      <a:endParaRPr lang="en-US" sz="3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endParaRPr lang="en-US" sz="3200" b="1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30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6" name="Hộp_Văn_Bản 5"/>
          <p:cNvSpPr txBox="1"/>
          <p:nvPr/>
        </p:nvSpPr>
        <p:spPr>
          <a:xfrm>
            <a:off x="791703" y="363631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PbO</a:t>
            </a:r>
            <a:endParaRPr lang="en-US" sz="3200" b="1" dirty="0"/>
          </a:p>
        </p:txBody>
      </p:sp>
      <p:sp>
        <p:nvSpPr>
          <p:cNvPr id="7" name="Hộp_Văn_Bản 6"/>
          <p:cNvSpPr txBox="1"/>
          <p:nvPr/>
        </p:nvSpPr>
        <p:spPr>
          <a:xfrm>
            <a:off x="2627784" y="3645024"/>
            <a:ext cx="36206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Lead </a:t>
            </a:r>
            <a:r>
              <a:rPr lang="en-US" sz="3200" dirty="0"/>
              <a:t>(II) </a:t>
            </a:r>
            <a:r>
              <a:rPr lang="en-US" sz="3200" dirty="0" smtClean="0"/>
              <a:t>oxide</a:t>
            </a:r>
            <a:endParaRPr lang="en-US" sz="3200" dirty="0"/>
          </a:p>
        </p:txBody>
      </p:sp>
      <p:sp>
        <p:nvSpPr>
          <p:cNvPr id="8" name="Hộp_Văn_Bản 7"/>
          <p:cNvSpPr txBox="1"/>
          <p:nvPr/>
        </p:nvSpPr>
        <p:spPr>
          <a:xfrm>
            <a:off x="7039000" y="3581400"/>
            <a:ext cx="18002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Pb</a:t>
            </a:r>
            <a:r>
              <a:rPr lang="en-US" sz="3200" dirty="0"/>
              <a:t>(OH)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827584" y="41490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PbO</a:t>
            </a:r>
            <a:r>
              <a:rPr lang="en-US" sz="3200" baseline="-25000" dirty="0"/>
              <a:t>2</a:t>
            </a:r>
            <a:endParaRPr lang="en-US" sz="3600" dirty="0"/>
          </a:p>
        </p:txBody>
      </p:sp>
      <p:sp>
        <p:nvSpPr>
          <p:cNvPr id="10" name="Hộp_Văn_Bản 9"/>
          <p:cNvSpPr txBox="1"/>
          <p:nvPr/>
        </p:nvSpPr>
        <p:spPr>
          <a:xfrm>
            <a:off x="2643808" y="4149080"/>
            <a:ext cx="352839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Lead </a:t>
            </a:r>
            <a:r>
              <a:rPr lang="en-US" sz="3200" dirty="0"/>
              <a:t>(IV) </a:t>
            </a:r>
            <a:r>
              <a:rPr lang="en-US" sz="3200" dirty="0" smtClean="0"/>
              <a:t>oxide</a:t>
            </a:r>
            <a:endParaRPr lang="en-US" sz="3200" dirty="0"/>
          </a:p>
        </p:txBody>
      </p:sp>
      <p:sp>
        <p:nvSpPr>
          <p:cNvPr id="11" name="Hộp_Văn_Bản 10"/>
          <p:cNvSpPr txBox="1"/>
          <p:nvPr/>
        </p:nvSpPr>
        <p:spPr>
          <a:xfrm>
            <a:off x="7238256" y="421237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755576" y="472514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err="1"/>
              <a:t>HgO</a:t>
            </a:r>
            <a:endParaRPr lang="en-US" sz="3000" dirty="0"/>
          </a:p>
        </p:txBody>
      </p:sp>
      <p:sp>
        <p:nvSpPr>
          <p:cNvPr id="13" name="Hộp_Văn_Bản 12"/>
          <p:cNvSpPr txBox="1"/>
          <p:nvPr/>
        </p:nvSpPr>
        <p:spPr>
          <a:xfrm>
            <a:off x="2743200" y="4716433"/>
            <a:ext cx="33843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Meccury</a:t>
            </a:r>
            <a:r>
              <a:rPr lang="en-US" sz="3200" dirty="0" smtClean="0"/>
              <a:t> </a:t>
            </a:r>
            <a:r>
              <a:rPr lang="en-US" sz="3200" dirty="0"/>
              <a:t>(II) </a:t>
            </a:r>
            <a:r>
              <a:rPr lang="en-US" sz="3200" dirty="0" smtClean="0"/>
              <a:t>oxide</a:t>
            </a:r>
            <a:endParaRPr lang="en-US" sz="3200" dirty="0"/>
          </a:p>
        </p:txBody>
      </p:sp>
      <p:sp>
        <p:nvSpPr>
          <p:cNvPr id="14" name="Hộp_Văn_Bản 13"/>
          <p:cNvSpPr txBox="1"/>
          <p:nvPr/>
        </p:nvSpPr>
        <p:spPr>
          <a:xfrm>
            <a:off x="7238256" y="471643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15" name="Hộp_Văn_Bản 14"/>
          <p:cNvSpPr txBox="1"/>
          <p:nvPr/>
        </p:nvSpPr>
        <p:spPr>
          <a:xfrm>
            <a:off x="827584" y="52292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Hg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  <p:sp>
        <p:nvSpPr>
          <p:cNvPr id="16" name="Hộp_Văn_Bản 15"/>
          <p:cNvSpPr txBox="1"/>
          <p:nvPr/>
        </p:nvSpPr>
        <p:spPr>
          <a:xfrm>
            <a:off x="2743200" y="5292497"/>
            <a:ext cx="30572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 smtClean="0"/>
              <a:t>Meccury</a:t>
            </a:r>
            <a:r>
              <a:rPr lang="en-US" sz="3200" dirty="0"/>
              <a:t> </a:t>
            </a:r>
            <a:r>
              <a:rPr lang="en-US" sz="3200" dirty="0" smtClean="0"/>
              <a:t>(I</a:t>
            </a:r>
            <a:r>
              <a:rPr lang="en-US" sz="3200"/>
              <a:t>) </a:t>
            </a:r>
            <a:r>
              <a:rPr lang="en-US" sz="3200" smtClean="0"/>
              <a:t>oxide</a:t>
            </a:r>
            <a:endParaRPr lang="en-US" sz="3200" dirty="0"/>
          </a:p>
        </p:txBody>
      </p:sp>
      <p:sp>
        <p:nvSpPr>
          <p:cNvPr id="17" name="Hộp_Văn_Bản 16"/>
          <p:cNvSpPr txBox="1"/>
          <p:nvPr/>
        </p:nvSpPr>
        <p:spPr>
          <a:xfrm>
            <a:off x="7238256" y="529249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X</a:t>
            </a:r>
          </a:p>
        </p:txBody>
      </p:sp>
      <p:sp>
        <p:nvSpPr>
          <p:cNvPr id="18" name="Hộp_Văn_Bản 17"/>
          <p:cNvSpPr txBox="1"/>
          <p:nvPr/>
        </p:nvSpPr>
        <p:spPr>
          <a:xfrm>
            <a:off x="827584" y="573325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Ag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</a:p>
        </p:txBody>
      </p:sp>
      <p:sp>
        <p:nvSpPr>
          <p:cNvPr id="19" name="Hộp_Văn_Bản 18"/>
          <p:cNvSpPr txBox="1"/>
          <p:nvPr/>
        </p:nvSpPr>
        <p:spPr>
          <a:xfrm>
            <a:off x="3330352" y="5733256"/>
            <a:ext cx="223224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/>
              <a:t>Silver oxide</a:t>
            </a:r>
            <a:endParaRPr lang="en-US" sz="3200" dirty="0"/>
          </a:p>
        </p:txBody>
      </p:sp>
      <p:sp>
        <p:nvSpPr>
          <p:cNvPr id="20" name="Hộp_Văn_Bản 19"/>
          <p:cNvSpPr txBox="1"/>
          <p:nvPr/>
        </p:nvSpPr>
        <p:spPr>
          <a:xfrm>
            <a:off x="7239000" y="580526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X</a:t>
            </a:r>
          </a:p>
        </p:txBody>
      </p:sp>
    </p:spTree>
    <p:extLst>
      <p:ext uri="{BB962C8B-B14F-4D97-AF65-F5344CB8AC3E}">
        <p14:creationId xmlns:p14="http://schemas.microsoft.com/office/powerpoint/2010/main" val="3333697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2" grpId="0"/>
      <p:bldP spid="13" grpId="0"/>
      <p:bldP spid="15" grpId="0"/>
      <p:bldP spid="16" grpId="0"/>
      <p:bldP spid="18" grpId="0"/>
      <p:bldP spid="1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/>
              <a:t>B - OXIDE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</a:t>
            </a:r>
            <a:r>
              <a:rPr lang="en-US" b="1" dirty="0" smtClean="0">
                <a:solidFill>
                  <a:srgbClr val="FF0000"/>
                </a:solidFill>
              </a:rPr>
              <a:t>Acidic oxide </a:t>
            </a:r>
            <a:r>
              <a:rPr lang="en-US" b="1" dirty="0">
                <a:solidFill>
                  <a:srgbClr val="FF0000"/>
                </a:solidFill>
              </a:rPr>
              <a:t>= phi </a:t>
            </a:r>
            <a:r>
              <a:rPr lang="en-US" b="1" dirty="0" err="1">
                <a:solidFill>
                  <a:srgbClr val="FF0000"/>
                </a:solidFill>
              </a:rPr>
              <a:t>kim</a:t>
            </a:r>
            <a:r>
              <a:rPr lang="en-US" b="1" dirty="0">
                <a:solidFill>
                  <a:srgbClr val="FF0000"/>
                </a:solidFill>
              </a:rPr>
              <a:t> + </a:t>
            </a:r>
            <a:r>
              <a:rPr lang="en-US" b="1" dirty="0" smtClean="0">
                <a:solidFill>
                  <a:srgbClr val="FF0000"/>
                </a:solidFill>
              </a:rPr>
              <a:t>oxygen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 err="1">
                <a:solidFill>
                  <a:srgbClr val="FF0000"/>
                </a:solidFill>
              </a:rPr>
              <a:t>tương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ứng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acid)</a:t>
            </a:r>
            <a:endParaRPr lang="en-US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n-US" dirty="0"/>
              <a:t>VD: </a:t>
            </a:r>
            <a:r>
              <a:rPr lang="en-US" dirty="0" smtClean="0"/>
              <a:t>CO</a:t>
            </a:r>
            <a:r>
              <a:rPr lang="en-US" baseline="-25000" dirty="0" smtClean="0"/>
              <a:t>2</a:t>
            </a:r>
            <a:r>
              <a:rPr lang="en-US" dirty="0" smtClean="0"/>
              <a:t>, N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  <a:r>
              <a:rPr lang="en-US" baseline="-25000" dirty="0" smtClean="0"/>
              <a:t>5</a:t>
            </a:r>
            <a:r>
              <a:rPr lang="en-US" dirty="0"/>
              <a:t>, </a:t>
            </a:r>
            <a:r>
              <a:rPr lang="en-US" dirty="0" smtClean="0"/>
              <a:t>SO</a:t>
            </a:r>
            <a:r>
              <a:rPr lang="en-US" baseline="-25000" dirty="0" smtClean="0"/>
              <a:t>3</a:t>
            </a:r>
            <a:r>
              <a:rPr lang="en-US" dirty="0"/>
              <a:t>,</a:t>
            </a:r>
            <a:r>
              <a:rPr lang="en-US" dirty="0" smtClean="0"/>
              <a:t> </a:t>
            </a:r>
            <a:r>
              <a:rPr lang="en-US" dirty="0"/>
              <a:t>P</a:t>
            </a:r>
            <a:r>
              <a:rPr lang="en-US" baseline="-25000" dirty="0"/>
              <a:t>2</a:t>
            </a:r>
            <a:r>
              <a:rPr lang="en-US" dirty="0"/>
              <a:t>O</a:t>
            </a:r>
            <a:r>
              <a:rPr lang="en-US" baseline="-25000" dirty="0"/>
              <a:t>5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7033470"/>
              </p:ext>
            </p:extLst>
          </p:nvPr>
        </p:nvGraphicFramePr>
        <p:xfrm>
          <a:off x="-1" y="3645024"/>
          <a:ext cx="9144000" cy="28956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/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smtClean="0">
                          <a:solidFill>
                            <a:schemeClr val="tx1"/>
                          </a:solidFill>
                        </a:rPr>
                        <a:t>Acidic oxide 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 smtClean="0">
                          <a:solidFill>
                            <a:schemeClr val="tx1"/>
                          </a:solidFill>
                        </a:rPr>
                        <a:t>Gốc</a:t>
                      </a:r>
                      <a:r>
                        <a:rPr lang="en-US" sz="3200" baseline="0" dirty="0" smtClean="0">
                          <a:solidFill>
                            <a:schemeClr val="tx1"/>
                          </a:solidFill>
                        </a:rPr>
                        <a:t> acid</a:t>
                      </a:r>
                      <a:endParaRPr lang="en-US" sz="3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smtClean="0"/>
                        <a:t>Acid </a:t>
                      </a:r>
                      <a:r>
                        <a:rPr lang="en-US" sz="3200" baseline="0" dirty="0" err="1"/>
                        <a:t>tương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ứng</a:t>
                      </a:r>
                      <a:r>
                        <a:rPr lang="en-US" sz="3200" baseline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-25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</a:tbl>
          </a:graphicData>
        </a:graphic>
      </p:graphicFrame>
      <p:sp>
        <p:nvSpPr>
          <p:cNvPr id="6" name="Hộp_Văn_Bản 5"/>
          <p:cNvSpPr txBox="1"/>
          <p:nvPr/>
        </p:nvSpPr>
        <p:spPr>
          <a:xfrm>
            <a:off x="914400" y="422108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CO</a:t>
            </a:r>
            <a:r>
              <a:rPr lang="en-US" sz="3200" baseline="-25000" dirty="0"/>
              <a:t>2</a:t>
            </a:r>
            <a:endParaRPr lang="en-US" sz="3200" dirty="0"/>
          </a:p>
        </p:txBody>
      </p:sp>
      <p:sp>
        <p:nvSpPr>
          <p:cNvPr id="7" name="Hộp_Văn_Bản 6"/>
          <p:cNvSpPr txBox="1"/>
          <p:nvPr/>
        </p:nvSpPr>
        <p:spPr>
          <a:xfrm>
            <a:off x="7010400" y="426720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</a:t>
            </a:r>
            <a:r>
              <a:rPr lang="en-US" sz="3200" baseline="-25000" dirty="0"/>
              <a:t>2</a:t>
            </a:r>
            <a:r>
              <a:rPr lang="en-US" sz="3200" dirty="0"/>
              <a:t>CO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8" name="Hộp_Văn_Bản 7"/>
          <p:cNvSpPr txBox="1"/>
          <p:nvPr/>
        </p:nvSpPr>
        <p:spPr>
          <a:xfrm>
            <a:off x="990600" y="479715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N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5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6934200" y="482800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HNO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0" name="Hộp_Văn_Bản 9"/>
          <p:cNvSpPr txBox="1"/>
          <p:nvPr/>
        </p:nvSpPr>
        <p:spPr>
          <a:xfrm>
            <a:off x="914400" y="537321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SO</a:t>
            </a:r>
            <a:r>
              <a:rPr lang="en-US" sz="3200" baseline="-25000" dirty="0"/>
              <a:t>3</a:t>
            </a:r>
            <a:endParaRPr lang="en-US" sz="3200" dirty="0"/>
          </a:p>
        </p:txBody>
      </p:sp>
      <p:sp>
        <p:nvSpPr>
          <p:cNvPr id="11" name="Hộp_Văn_Bản 10"/>
          <p:cNvSpPr txBox="1"/>
          <p:nvPr/>
        </p:nvSpPr>
        <p:spPr>
          <a:xfrm>
            <a:off x="6934200" y="542003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</a:t>
            </a:r>
            <a:r>
              <a:rPr lang="en-US" sz="3200" baseline="-25000" dirty="0"/>
              <a:t>2</a:t>
            </a:r>
            <a:r>
              <a:rPr lang="en-US" sz="3200" dirty="0"/>
              <a:t>SO</a:t>
            </a:r>
            <a:r>
              <a:rPr lang="en-US" sz="3200" baseline="-25000" dirty="0"/>
              <a:t>4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914400" y="59492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P</a:t>
            </a:r>
            <a:r>
              <a:rPr lang="en-US" sz="3200" baseline="-25000" dirty="0"/>
              <a:t>2</a:t>
            </a:r>
            <a:r>
              <a:rPr lang="en-US" sz="3200" dirty="0"/>
              <a:t>O</a:t>
            </a:r>
            <a:r>
              <a:rPr lang="en-US" sz="3200" baseline="-25000" dirty="0"/>
              <a:t>5</a:t>
            </a:r>
            <a:endParaRPr lang="en-US" sz="3200" dirty="0"/>
          </a:p>
        </p:txBody>
      </p:sp>
      <p:sp>
        <p:nvSpPr>
          <p:cNvPr id="13" name="Hộp_Văn_Bản 12"/>
          <p:cNvSpPr txBox="1"/>
          <p:nvPr/>
        </p:nvSpPr>
        <p:spPr>
          <a:xfrm>
            <a:off x="6934200" y="5972439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H</a:t>
            </a:r>
            <a:r>
              <a:rPr lang="en-US" sz="3200" baseline="-25000" dirty="0"/>
              <a:t>3</a:t>
            </a:r>
            <a:r>
              <a:rPr lang="en-US" sz="3200" dirty="0"/>
              <a:t>PO</a:t>
            </a:r>
            <a:r>
              <a:rPr lang="en-US" sz="3200" baseline="-25000" dirty="0"/>
              <a:t>4</a:t>
            </a:r>
            <a:endParaRPr lang="en-US" sz="3200" dirty="0"/>
          </a:p>
        </p:txBody>
      </p:sp>
      <p:sp>
        <p:nvSpPr>
          <p:cNvPr id="14" name="Hộp_Văn_Bản 5"/>
          <p:cNvSpPr txBox="1"/>
          <p:nvPr/>
        </p:nvSpPr>
        <p:spPr>
          <a:xfrm>
            <a:off x="3962400" y="421237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 smtClean="0"/>
              <a:t>=CO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15" name="Hộp_Văn_Bản 7"/>
          <p:cNvSpPr txBox="1"/>
          <p:nvPr/>
        </p:nvSpPr>
        <p:spPr>
          <a:xfrm>
            <a:off x="3962400" y="4805863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-</a:t>
            </a:r>
            <a:r>
              <a:rPr lang="en-US" sz="3200" dirty="0" smtClean="0"/>
              <a:t>NO</a:t>
            </a:r>
            <a:r>
              <a:rPr lang="en-US" sz="3200" baseline="-25000" dirty="0" smtClean="0"/>
              <a:t>3</a:t>
            </a:r>
            <a:endParaRPr lang="en-US" sz="3200" dirty="0"/>
          </a:p>
        </p:txBody>
      </p:sp>
      <p:sp>
        <p:nvSpPr>
          <p:cNvPr id="16" name="Hộp_Văn_Bản 9"/>
          <p:cNvSpPr txBox="1"/>
          <p:nvPr/>
        </p:nvSpPr>
        <p:spPr>
          <a:xfrm>
            <a:off x="3962400" y="5381927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=SO</a:t>
            </a:r>
            <a:r>
              <a:rPr lang="en-US" sz="3200" baseline="-25000" dirty="0" smtClean="0"/>
              <a:t>4</a:t>
            </a:r>
            <a:endParaRPr lang="en-US" sz="3200" dirty="0"/>
          </a:p>
        </p:txBody>
      </p:sp>
      <p:sp>
        <p:nvSpPr>
          <p:cNvPr id="17" name="Hộp_Văn_Bản 11"/>
          <p:cNvSpPr txBox="1"/>
          <p:nvPr/>
        </p:nvSpPr>
        <p:spPr>
          <a:xfrm>
            <a:off x="3958771" y="5930135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/>
              <a:t>≡PO</a:t>
            </a:r>
            <a:r>
              <a:rPr lang="en-US" sz="3200" baseline="-25000" dirty="0" smtClean="0"/>
              <a:t>4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493684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BÀI 26: OXIT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6876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b="1" dirty="0"/>
              <a:t>II. PHÂN LOẠI</a:t>
            </a:r>
            <a:r>
              <a:rPr lang="vi-VN" b="1" dirty="0"/>
              <a:t> VÀ CÁCH GỌI TÊN</a:t>
            </a:r>
            <a:endParaRPr lang="en-US" b="1" dirty="0"/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2. Acidic oxide = phi </a:t>
            </a:r>
            <a:r>
              <a:rPr lang="en-US" b="1" dirty="0" err="1">
                <a:solidFill>
                  <a:srgbClr val="FF0000"/>
                </a:solidFill>
              </a:rPr>
              <a:t>kim</a:t>
            </a:r>
            <a:r>
              <a:rPr lang="en-US" b="1" dirty="0">
                <a:solidFill>
                  <a:srgbClr val="FF0000"/>
                </a:solidFill>
              </a:rPr>
              <a:t> + oxygen (</a:t>
            </a:r>
            <a:r>
              <a:rPr lang="en-US" b="1" dirty="0" err="1">
                <a:solidFill>
                  <a:srgbClr val="FF0000"/>
                </a:solidFill>
              </a:rPr>
              <a:t>tương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ứng</a:t>
            </a:r>
            <a:r>
              <a:rPr lang="en-US" b="1" dirty="0">
                <a:solidFill>
                  <a:srgbClr val="FF0000"/>
                </a:solidFill>
              </a:rPr>
              <a:t> acid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  <a:endParaRPr lang="en-US" b="1" dirty="0"/>
          </a:p>
          <a:p>
            <a:pPr>
              <a:buFont typeface="Wingdings"/>
              <a:buChar char="!"/>
            </a:pP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gọi</a:t>
            </a:r>
            <a:r>
              <a:rPr lang="en-US" dirty="0">
                <a:solidFill>
                  <a:srgbClr val="FF0000"/>
                </a:solidFill>
              </a:rPr>
              <a:t> = </a:t>
            </a:r>
            <a:r>
              <a:rPr lang="en-US" dirty="0" err="1">
                <a:solidFill>
                  <a:srgbClr val="FF0000"/>
                </a:solidFill>
              </a:rPr>
              <a:t>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err="1">
                <a:solidFill>
                  <a:srgbClr val="FF0000"/>
                </a:solidFill>
              </a:rPr>
              <a:t>tên</a:t>
            </a:r>
            <a:r>
              <a:rPr lang="en-US" dirty="0">
                <a:solidFill>
                  <a:srgbClr val="FF0000"/>
                </a:solidFill>
              </a:rPr>
              <a:t> phi </a:t>
            </a:r>
            <a:r>
              <a:rPr lang="en-US" dirty="0" err="1">
                <a:solidFill>
                  <a:srgbClr val="FF0000"/>
                </a:solidFill>
              </a:rPr>
              <a:t>kim_chỉ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số</a:t>
            </a:r>
            <a:r>
              <a:rPr lang="en-US" dirty="0">
                <a:solidFill>
                  <a:srgbClr val="FF0000"/>
                </a:solidFill>
              </a:rPr>
              <a:t> + </a:t>
            </a:r>
            <a:r>
              <a:rPr lang="en-US" dirty="0" smtClean="0">
                <a:solidFill>
                  <a:srgbClr val="FF0000"/>
                </a:solidFill>
              </a:rPr>
              <a:t>oxide </a:t>
            </a:r>
            <a:endParaRPr lang="en-US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9930111"/>
              </p:ext>
            </p:extLst>
          </p:nvPr>
        </p:nvGraphicFramePr>
        <p:xfrm>
          <a:off x="1475656" y="3068960"/>
          <a:ext cx="6096000" cy="396240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3200" dirty="0" err="1"/>
                        <a:t>Chỉ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số</a:t>
                      </a:r>
                      <a:r>
                        <a:rPr lang="en-US" sz="3200" baseline="0" dirty="0"/>
                        <a:t> </a:t>
                      </a:r>
                      <a:endParaRPr lang="en-US" sz="32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aseline="0" dirty="0" err="1"/>
                        <a:t>Tên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chỉ</a:t>
                      </a:r>
                      <a:r>
                        <a:rPr lang="en-US" sz="3200" baseline="0" dirty="0"/>
                        <a:t> </a:t>
                      </a:r>
                      <a:r>
                        <a:rPr lang="en-US" sz="3200" baseline="0" dirty="0" err="1"/>
                        <a:t>số</a:t>
                      </a:r>
                      <a:r>
                        <a:rPr lang="en-US" sz="3200" baseline="0" dirty="0"/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  <a:p>
                      <a:pPr algn="ctr"/>
                      <a:endParaRPr lang="en-US" sz="3200" dirty="0"/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-250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endParaRPr lang="en-US" sz="32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200" baseline="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</a:tbl>
          </a:graphicData>
        </a:graphic>
      </p:graphicFrame>
      <p:sp>
        <p:nvSpPr>
          <p:cNvPr id="5" name="Hộp_Văn_Bản 4"/>
          <p:cNvSpPr txBox="1"/>
          <p:nvPr/>
        </p:nvSpPr>
        <p:spPr>
          <a:xfrm>
            <a:off x="2411760" y="4005064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3200" dirty="0"/>
              <a:t>1</a:t>
            </a:r>
          </a:p>
        </p:txBody>
      </p:sp>
      <p:sp>
        <p:nvSpPr>
          <p:cNvPr id="6" name="Hộp_Văn_Bản 5"/>
          <p:cNvSpPr txBox="1"/>
          <p:nvPr/>
        </p:nvSpPr>
        <p:spPr>
          <a:xfrm>
            <a:off x="4499992" y="3719934"/>
            <a:ext cx="2952328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mono</a:t>
            </a:r>
          </a:p>
          <a:p>
            <a:pPr algn="ctr"/>
            <a:r>
              <a:rPr lang="en-US" sz="3200" dirty="0"/>
              <a:t>(</a:t>
            </a:r>
            <a:r>
              <a:rPr lang="en-US" sz="3200" dirty="0" err="1"/>
              <a:t>không</a:t>
            </a:r>
            <a:r>
              <a:rPr lang="en-US" sz="3200" dirty="0"/>
              <a:t> </a:t>
            </a:r>
            <a:r>
              <a:rPr lang="en-US" sz="3200" dirty="0" err="1"/>
              <a:t>cần</a:t>
            </a:r>
            <a:r>
              <a:rPr lang="en-US" sz="3200" dirty="0"/>
              <a:t> </a:t>
            </a:r>
            <a:r>
              <a:rPr lang="en-US" sz="3200" dirty="0" err="1"/>
              <a:t>đọc</a:t>
            </a:r>
            <a:r>
              <a:rPr lang="en-US" sz="3200" dirty="0"/>
              <a:t>)</a:t>
            </a:r>
          </a:p>
        </p:txBody>
      </p:sp>
      <p:sp>
        <p:nvSpPr>
          <p:cNvPr id="7" name="Hộp_Văn_Bản 6"/>
          <p:cNvSpPr txBox="1"/>
          <p:nvPr/>
        </p:nvSpPr>
        <p:spPr>
          <a:xfrm>
            <a:off x="2414664" y="479715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2</a:t>
            </a:r>
          </a:p>
        </p:txBody>
      </p:sp>
      <p:sp>
        <p:nvSpPr>
          <p:cNvPr id="8" name="Hộp_Văn_Bản 7"/>
          <p:cNvSpPr txBox="1"/>
          <p:nvPr/>
        </p:nvSpPr>
        <p:spPr>
          <a:xfrm>
            <a:off x="5436096" y="4797152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d</a:t>
            </a:r>
            <a:r>
              <a:rPr lang="vi-VN" sz="3200" dirty="0" smtClean="0"/>
              <a:t>i</a:t>
            </a:r>
            <a:endParaRPr lang="en-US" sz="3200" dirty="0"/>
          </a:p>
        </p:txBody>
      </p:sp>
      <p:sp>
        <p:nvSpPr>
          <p:cNvPr id="9" name="Hộp_Văn_Bản 8"/>
          <p:cNvSpPr txBox="1"/>
          <p:nvPr/>
        </p:nvSpPr>
        <p:spPr>
          <a:xfrm>
            <a:off x="2411760" y="537321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3</a:t>
            </a:r>
          </a:p>
        </p:txBody>
      </p:sp>
      <p:sp>
        <p:nvSpPr>
          <p:cNvPr id="10" name="Hộp_Văn_Bản 9"/>
          <p:cNvSpPr txBox="1"/>
          <p:nvPr/>
        </p:nvSpPr>
        <p:spPr>
          <a:xfrm>
            <a:off x="5436096" y="5373216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tri </a:t>
            </a:r>
            <a:endParaRPr lang="en-US" sz="3200" baseline="-25000" dirty="0"/>
          </a:p>
        </p:txBody>
      </p:sp>
      <p:sp>
        <p:nvSpPr>
          <p:cNvPr id="11" name="Hộp_Văn_Bản 10"/>
          <p:cNvSpPr txBox="1"/>
          <p:nvPr/>
        </p:nvSpPr>
        <p:spPr>
          <a:xfrm>
            <a:off x="2411760" y="59492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4</a:t>
            </a:r>
          </a:p>
        </p:txBody>
      </p:sp>
      <p:sp>
        <p:nvSpPr>
          <p:cNvPr id="12" name="Hộp_Văn_Bản 11"/>
          <p:cNvSpPr txBox="1"/>
          <p:nvPr/>
        </p:nvSpPr>
        <p:spPr>
          <a:xfrm>
            <a:off x="5436096" y="5949280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tetra</a:t>
            </a:r>
          </a:p>
        </p:txBody>
      </p:sp>
      <p:sp>
        <p:nvSpPr>
          <p:cNvPr id="13" name="Hộp_Văn_Bản 12"/>
          <p:cNvSpPr txBox="1"/>
          <p:nvPr/>
        </p:nvSpPr>
        <p:spPr>
          <a:xfrm>
            <a:off x="2411760" y="638132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5</a:t>
            </a:r>
          </a:p>
        </p:txBody>
      </p:sp>
      <p:sp>
        <p:nvSpPr>
          <p:cNvPr id="14" name="Hộp_Văn_Bản 13"/>
          <p:cNvSpPr txBox="1"/>
          <p:nvPr/>
        </p:nvSpPr>
        <p:spPr>
          <a:xfrm>
            <a:off x="5508104" y="6381328"/>
            <a:ext cx="12961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 err="1"/>
              <a:t>penta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229532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</TotalTime>
  <Words>851</Words>
  <Application>Microsoft Office PowerPoint</Application>
  <PresentationFormat>Trình chiếu trên màn hình (4:3)</PresentationFormat>
  <Paragraphs>247</Paragraphs>
  <Slides>17</Slides>
  <Notes>0</Notes>
  <HiddenSlides>0</HiddenSlides>
  <MMClips>0</MMClips>
  <ScaleCrop>false</ScaleCrop>
  <HeadingPairs>
    <vt:vector size="4" baseType="variant">
      <vt:variant>
        <vt:lpstr>Chủ đề</vt:lpstr>
      </vt:variant>
      <vt:variant>
        <vt:i4>1</vt:i4>
      </vt:variant>
      <vt:variant>
        <vt:lpstr>Tiêu đề Bản chiếu</vt:lpstr>
      </vt:variant>
      <vt:variant>
        <vt:i4>17</vt:i4>
      </vt:variant>
    </vt:vector>
  </HeadingPairs>
  <TitlesOfParts>
    <vt:vector size="18" baseType="lpstr">
      <vt:lpstr>Office Theme</vt:lpstr>
      <vt:lpstr>Bản trình bày của PowerPoint</vt:lpstr>
      <vt:lpstr>B - OXIDE </vt:lpstr>
      <vt:lpstr>B - OXIDE </vt:lpstr>
      <vt:lpstr>B - OXIDE </vt:lpstr>
      <vt:lpstr>B - OXIDE </vt:lpstr>
      <vt:lpstr>B - OXIDE </vt:lpstr>
      <vt:lpstr>B - OXIDE </vt:lpstr>
      <vt:lpstr>B - OXIDE </vt:lpstr>
      <vt:lpstr>BÀI 26: OXIT </vt:lpstr>
      <vt:lpstr>BÀI 26: OXIT </vt:lpstr>
      <vt:lpstr>BÀI 26: OXIT </vt:lpstr>
      <vt:lpstr>Bản trình bày của PowerPoint</vt:lpstr>
      <vt:lpstr>BÀI TẬP CỦNG CỐ </vt:lpstr>
      <vt:lpstr>BÀI TẬP CỦNG CỐ </vt:lpstr>
      <vt:lpstr>BÀI TẬP CỦNG CỐ </vt:lpstr>
      <vt:lpstr>BÀI TẬP CỦNG CỐ </vt:lpstr>
      <vt:lpstr>BÀI TẬP CỦNG CỐ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CHƯƠNG 4:  OXYGEN – KHÔNG KHÍ  B – OXIDE</dc:title>
  <dc:creator>Dung</dc:creator>
  <cp:lastModifiedBy>Administrator</cp:lastModifiedBy>
  <cp:revision>144</cp:revision>
  <dcterms:created xsi:type="dcterms:W3CDTF">2006-08-16T00:00:00Z</dcterms:created>
  <dcterms:modified xsi:type="dcterms:W3CDTF">2022-03-14T08:03:29Z</dcterms:modified>
</cp:coreProperties>
</file>