
<file path=[Content_Types].xml><?xml version="1.0" encoding="utf-8"?>
<Types xmlns="http://schemas.openxmlformats.org/package/2006/content-types">
  <Default Extension="bin" ContentType="application/vnd.openxmlformats-officedocument.oleObject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0"/>
  </p:notesMasterIdLst>
  <p:sldIdLst>
    <p:sldId id="260" r:id="rId2"/>
    <p:sldId id="261" r:id="rId3"/>
    <p:sldId id="263" r:id="rId4"/>
    <p:sldId id="264" r:id="rId5"/>
    <p:sldId id="265" r:id="rId6"/>
    <p:sldId id="266" r:id="rId7"/>
    <p:sldId id="267" r:id="rId8"/>
    <p:sldId id="268" r:id="rId9"/>
    <p:sldId id="269" r:id="rId10"/>
    <p:sldId id="277" r:id="rId11"/>
    <p:sldId id="271" r:id="rId12"/>
    <p:sldId id="278" r:id="rId13"/>
    <p:sldId id="273" r:id="rId14"/>
    <p:sldId id="279" r:id="rId15"/>
    <p:sldId id="275" r:id="rId16"/>
    <p:sldId id="276" r:id="rId17"/>
    <p:sldId id="280" r:id="rId18"/>
    <p:sldId id="281" r:id="rId1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BDBED569-4797-4DF1-A0F4-6AAB3CD982D8}" styleName="Kiểu Sáng 3 - Nhấn mạnh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90" d="100"/>
          <a:sy n="90" d="100"/>
        </p:scale>
        <p:origin x="-804" y="25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E37803-E52F-4CBE-B275-161B01340AF7}" type="datetimeFigureOut">
              <a:rPr lang="en-US" smtClean="0"/>
              <a:t>3/7/2022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45A48B7-D996-47A4-BF2B-F055CC4249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99704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45A48B7-D996-47A4-BF2B-F055CC4249BF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191811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45A48B7-D996-47A4-BF2B-F055CC4249BF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191811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45A48B7-D996-47A4-BF2B-F055CC4249BF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191811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3/7/2022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5.bin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3.bin"/><Relationship Id="rId5" Type="http://schemas.openxmlformats.org/officeDocument/2006/relationships/oleObject" Target="../embeddings/oleObject2.bin"/><Relationship Id="rId4" Type="http://schemas.openxmlformats.org/officeDocument/2006/relationships/image" Target="../media/image3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0.bin"/><Relationship Id="rId3" Type="http://schemas.openxmlformats.org/officeDocument/2006/relationships/oleObject" Target="../embeddings/oleObject6.bin"/><Relationship Id="rId7" Type="http://schemas.openxmlformats.org/officeDocument/2006/relationships/oleObject" Target="../embeddings/oleObject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6" Type="http://schemas.openxmlformats.org/officeDocument/2006/relationships/oleObject" Target="../embeddings/oleObject8.bin"/><Relationship Id="rId5" Type="http://schemas.openxmlformats.org/officeDocument/2006/relationships/oleObject" Target="../embeddings/oleObject7.bin"/><Relationship Id="rId4" Type="http://schemas.openxmlformats.org/officeDocument/2006/relationships/image" Target="../media/image3.wmf"/><Relationship Id="rId9" Type="http://schemas.openxmlformats.org/officeDocument/2006/relationships/oleObject" Target="../embeddings/oleObject11.bin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6" Type="http://schemas.openxmlformats.org/officeDocument/2006/relationships/oleObject" Target="../embeddings/oleObject14.bin"/><Relationship Id="rId5" Type="http://schemas.openxmlformats.org/officeDocument/2006/relationships/oleObject" Target="../embeddings/oleObject13.bin"/><Relationship Id="rId4" Type="http://schemas.openxmlformats.org/officeDocument/2006/relationships/image" Target="../media/image3.w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5.bin"/><Relationship Id="rId7" Type="http://schemas.openxmlformats.org/officeDocument/2006/relationships/oleObject" Target="../embeddings/oleObject1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Relationship Id="rId6" Type="http://schemas.openxmlformats.org/officeDocument/2006/relationships/oleObject" Target="../embeddings/oleObject17.bin"/><Relationship Id="rId5" Type="http://schemas.openxmlformats.org/officeDocument/2006/relationships/oleObject" Target="../embeddings/oleObject16.bin"/><Relationship Id="rId4" Type="http://schemas.openxmlformats.org/officeDocument/2006/relationships/image" Target="../media/image3.w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6" Type="http://schemas.openxmlformats.org/officeDocument/2006/relationships/oleObject" Target="../embeddings/oleObject21.bin"/><Relationship Id="rId5" Type="http://schemas.openxmlformats.org/officeDocument/2006/relationships/oleObject" Target="../embeddings/oleObject20.bin"/><Relationship Id="rId4" Type="http://schemas.openxmlformats.org/officeDocument/2006/relationships/image" Target="../media/image3.w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oleObject" Target="../embeddings/oleObject24.bin"/><Relationship Id="rId5" Type="http://schemas.openxmlformats.org/officeDocument/2006/relationships/oleObject" Target="../embeddings/oleObject23.bin"/><Relationship Id="rId4" Type="http://schemas.openxmlformats.org/officeDocument/2006/relationships/image" Target="../media/image3.w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7.vml"/><Relationship Id="rId6" Type="http://schemas.openxmlformats.org/officeDocument/2006/relationships/oleObject" Target="../embeddings/oleObject26.bin"/><Relationship Id="rId5" Type="http://schemas.openxmlformats.org/officeDocument/2006/relationships/image" Target="../media/image3.wmf"/><Relationship Id="rId4" Type="http://schemas.openxmlformats.org/officeDocument/2006/relationships/oleObject" Target="../embeddings/oleObject25.bin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 4: </a:t>
            </a:r>
            <a:b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– KHÔNG KH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endParaRPr lang="en-US" sz="4400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buNone/>
            </a:pPr>
            <a:endParaRPr lang="en-US" sz="44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1600" y="1828800"/>
            <a:ext cx="6462557" cy="430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42322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marL="0" indent="0"/>
            <a:r>
              <a:rPr lang="vi-VN" sz="3400" dirty="0">
                <a:solidFill>
                  <a:srgbClr val="FF0000"/>
                </a:solidFill>
              </a:rPr>
              <a:t>CHƯƠNG 4: </a:t>
            </a:r>
            <a:br>
              <a:rPr lang="vi-VN" sz="3400" dirty="0">
                <a:solidFill>
                  <a:srgbClr val="FF0000"/>
                </a:solidFill>
              </a:rPr>
            </a:br>
            <a:r>
              <a:rPr lang="vi-VN" sz="3400" dirty="0">
                <a:solidFill>
                  <a:srgbClr val="FF0000"/>
                </a:solidFill>
              </a:rPr>
              <a:t>OXYGEN – KHÔNG KHÍ </a:t>
            </a:r>
            <a:r>
              <a:rPr lang="vi-VN" sz="3400" dirty="0" smtClean="0">
                <a:solidFill>
                  <a:srgbClr val="FF0000"/>
                </a:solidFill>
              </a:rPr>
              <a:t/>
            </a:r>
            <a:br>
              <a:rPr lang="vi-VN" sz="3400" dirty="0" smtClean="0">
                <a:solidFill>
                  <a:srgbClr val="FF0000"/>
                </a:solidFill>
              </a:rPr>
            </a:br>
            <a:r>
              <a:rPr lang="vi-VN" sz="3400" dirty="0" smtClean="0">
                <a:solidFill>
                  <a:srgbClr val="FF0000"/>
                </a:solidFill>
              </a:rPr>
              <a:t>A - OXYGEN</a:t>
            </a:r>
            <a:endParaRPr lang="en-US" sz="3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KHHH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tô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...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Tx/>
              <a:buChar char="-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CTHH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chất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́)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...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0" indent="0">
              <a:buNone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Ở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dạng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chất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có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nhiều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...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535989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KHHH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tô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</a:p>
          <a:p>
            <a:pPr>
              <a:buFontTx/>
              <a:buChar char="-"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CTHH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chất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́)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en-US" baseline="-25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Ở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dạng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chất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có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nhiều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 (chiếm 21%)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50403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571500" indent="-571500">
              <a:buAutoNum type="romanUcPeriod"/>
            </a:pPr>
            <a: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TÍNH 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CHẤT VẬT LÍ </a:t>
            </a:r>
            <a:endParaRPr lang="en-US" b="1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Trạng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thái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…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Màu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sắc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...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Mùi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vị: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...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nặng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nhe</a:t>
            </a:r>
            <a:r>
              <a:rPr lang="en-US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̣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</a:t>
            </a:r>
          </a:p>
          <a:p>
            <a:pPr marL="0" indent="0">
              <a:buNone/>
            </a:pP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Tan </a:t>
            </a:r>
            <a:r>
              <a:rPr lang="en-US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ít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/ tan </a:t>
            </a:r>
            <a:r>
              <a:rPr lang="en-US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nhiều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nước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1lít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nước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hòa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tan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được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31ml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ở 20</a:t>
            </a:r>
            <a:r>
              <a:rPr lang="en-US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194066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TÍNH CHẤT VẬT LÍ 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Trạng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thái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khí</a:t>
            </a:r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Màu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sắc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	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àu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Mùi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vị: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ùi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ị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oxygen </a:t>
            </a:r>
            <a:r>
              <a:rPr lang="en-US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nặng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/ </a:t>
            </a:r>
            <a:r>
              <a:rPr lang="en-US" strike="sngStrike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nhe</a:t>
            </a:r>
            <a:r>
              <a:rPr lang="en-US" u="sng" strike="sngStrike" dirty="0">
                <a:latin typeface="Times New Roman" panose="02020603050405020304" pitchFamily="18" charset="0"/>
                <a:cs typeface="Times New Roman" panose="02020603050405020304" pitchFamily="18" charset="0"/>
              </a:rPr>
              <a:t>̣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</a:t>
            </a:r>
          </a:p>
          <a:p>
            <a:pPr marL="0" indent="0">
              <a:buNone/>
            </a:pP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Tan </a:t>
            </a:r>
            <a:r>
              <a:rPr lang="en-US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ít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/ </a:t>
            </a:r>
            <a:r>
              <a:rPr lang="en-US" i="1" strike="sngStrike" dirty="0">
                <a:latin typeface="Times New Roman" panose="02020603050405020304" pitchFamily="18" charset="0"/>
                <a:cs typeface="Times New Roman" panose="02020603050405020304" pitchFamily="18" charset="0"/>
              </a:rPr>
              <a:t>tan </a:t>
            </a:r>
            <a:r>
              <a:rPr lang="en-US" i="1" strike="sngStrike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nhiều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nước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1lít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nước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hòa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tan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được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31ml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ở 20</a:t>
            </a:r>
            <a:r>
              <a:rPr lang="en-US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0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731059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571500" indent="-571500">
              <a:buAutoNum type="romanUcPeriod"/>
            </a:pPr>
            <a: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TÍNH </a:t>
            </a: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CHẤT VẬT LÍ </a:t>
            </a:r>
            <a:endParaRPr lang="en-US" b="1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17" y="2133601"/>
            <a:ext cx="2061148" cy="1371600"/>
          </a:xfrm>
          <a:prstGeom prst="rect">
            <a:avLst/>
          </a:prstGeom>
        </p:spPr>
      </p:pic>
      <p:sp>
        <p:nvSpPr>
          <p:cNvPr id="5" name="Flowchart: Punched Tape 4"/>
          <p:cNvSpPr/>
          <p:nvPr/>
        </p:nvSpPr>
        <p:spPr>
          <a:xfrm>
            <a:off x="2066065" y="2133601"/>
            <a:ext cx="6163535" cy="1676399"/>
          </a:xfrm>
          <a:prstGeom prst="flowChartPunchedTap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ạ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ph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ải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ơ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í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v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ào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ể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c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á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Cloud 5"/>
          <p:cNvSpPr/>
          <p:nvPr/>
        </p:nvSpPr>
        <p:spPr>
          <a:xfrm>
            <a:off x="1447800" y="4191000"/>
            <a:ext cx="7696200" cy="2667000"/>
          </a:xfrm>
          <a:prstGeom prst="cloud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ì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í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ít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tan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n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ướ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c, ta b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ơ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thêm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í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v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ào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để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ấp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í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</a:t>
            </a:r>
            <a:r>
              <a:rPr lang="vi-VN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ygen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c</a:t>
            </a:r>
            <a:r>
              <a:rPr lang="vi-VN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á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65" y="4638675"/>
            <a:ext cx="2057400" cy="22193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47807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83807449"/>
              </p:ext>
            </p:extLst>
          </p:nvPr>
        </p:nvGraphicFramePr>
        <p:xfrm>
          <a:off x="1295400" y="2326640"/>
          <a:ext cx="7162800" cy="3997960"/>
        </p:xfrm>
        <a:graphic>
          <a:graphicData uri="http://schemas.openxmlformats.org/drawingml/2006/table">
            <a:tbl>
              <a:tblPr firstRow="1" bandRow="1">
                <a:tableStyleId>{E8B1032C-EA38-4F05-BA0D-38AFFFC7BED3}</a:tableStyleId>
              </a:tblPr>
              <a:tblGrid>
                <a:gridCol w="2387600"/>
                <a:gridCol w="2387600"/>
                <a:gridCol w="2387600"/>
              </a:tblGrid>
              <a:tr h="999490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Chất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Ngoài</a:t>
                      </a:r>
                      <a:r>
                        <a:rPr lang="vi-VN" baseline="0" dirty="0" smtClean="0"/>
                        <a:t> không khí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Trong bình</a:t>
                      </a:r>
                      <a:r>
                        <a:rPr lang="vi-VN" baseline="0" dirty="0" smtClean="0"/>
                        <a:t> O</a:t>
                      </a:r>
                      <a:r>
                        <a:rPr lang="vi-VN" baseline="-25000" dirty="0" smtClean="0"/>
                        <a:t>2</a:t>
                      </a:r>
                      <a:endParaRPr lang="en-US" dirty="0"/>
                    </a:p>
                  </a:txBody>
                  <a:tcPr/>
                </a:tc>
              </a:tr>
              <a:tr h="999490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Sulfur</a:t>
                      </a:r>
                    </a:p>
                    <a:p>
                      <a:pPr algn="ctr"/>
                      <a:r>
                        <a:rPr lang="vi-VN" dirty="0" smtClean="0"/>
                        <a:t>(S)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</a:tr>
              <a:tr h="999490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Phosphorus</a:t>
                      </a:r>
                    </a:p>
                    <a:p>
                      <a:pPr algn="ctr"/>
                      <a:r>
                        <a:rPr lang="vi-VN" dirty="0" smtClean="0"/>
                        <a:t>(P)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/>
                    </a:p>
                  </a:txBody>
                  <a:tcPr/>
                </a:tc>
              </a:tr>
              <a:tr h="999490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Iron</a:t>
                      </a:r>
                    </a:p>
                    <a:p>
                      <a:pPr algn="ctr"/>
                      <a:r>
                        <a:rPr lang="vi-VN" dirty="0" smtClean="0"/>
                        <a:t>(Fe)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260942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24692748"/>
              </p:ext>
            </p:extLst>
          </p:nvPr>
        </p:nvGraphicFramePr>
        <p:xfrm>
          <a:off x="1295400" y="2326640"/>
          <a:ext cx="6934200" cy="3381248"/>
        </p:xfrm>
        <a:graphic>
          <a:graphicData uri="http://schemas.openxmlformats.org/drawingml/2006/table">
            <a:tbl>
              <a:tblPr firstRow="1" bandRow="1">
                <a:tableStyleId>{E8B1032C-EA38-4F05-BA0D-38AFFFC7BED3}</a:tableStyleId>
              </a:tblPr>
              <a:tblGrid>
                <a:gridCol w="2311400"/>
                <a:gridCol w="2311400"/>
                <a:gridCol w="2311400"/>
              </a:tblGrid>
              <a:tr h="845312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Chất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Ngoài</a:t>
                      </a:r>
                      <a:r>
                        <a:rPr lang="vi-VN" baseline="0" dirty="0" smtClean="0"/>
                        <a:t> không khí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Trong bình</a:t>
                      </a:r>
                      <a:r>
                        <a:rPr lang="vi-VN" baseline="0" dirty="0" smtClean="0"/>
                        <a:t> O</a:t>
                      </a:r>
                      <a:r>
                        <a:rPr lang="vi-VN" baseline="-25000" dirty="0" smtClean="0"/>
                        <a:t>2</a:t>
                      </a:r>
                      <a:endParaRPr lang="en-US" dirty="0"/>
                    </a:p>
                  </a:txBody>
                  <a:tcPr/>
                </a:tc>
              </a:tr>
              <a:tr h="845312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Sulfur</a:t>
                      </a:r>
                    </a:p>
                    <a:p>
                      <a:pPr algn="ctr"/>
                      <a:r>
                        <a:rPr lang="vi-VN" dirty="0" smtClean="0"/>
                        <a:t>(S)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Yếu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Mạnh</a:t>
                      </a:r>
                      <a:endParaRPr lang="en-US" dirty="0"/>
                    </a:p>
                  </a:txBody>
                  <a:tcPr/>
                </a:tc>
              </a:tr>
              <a:tr h="845312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Phosphorus</a:t>
                      </a:r>
                    </a:p>
                    <a:p>
                      <a:pPr algn="ctr"/>
                      <a:r>
                        <a:rPr lang="vi-VN" dirty="0" smtClean="0"/>
                        <a:t>(P)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Yếu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Mạnh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</a:tr>
              <a:tr h="845312"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Iron</a:t>
                      </a:r>
                    </a:p>
                    <a:p>
                      <a:pPr algn="ctr"/>
                      <a:r>
                        <a:rPr lang="vi-VN" dirty="0" smtClean="0"/>
                        <a:t>(Fe)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Yếu</a:t>
                      </a:r>
                      <a:r>
                        <a:rPr lang="vi-VN" baseline="0" dirty="0" smtClean="0"/>
                        <a:t>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vi-VN" dirty="0" smtClean="0"/>
                        <a:t>Mạnh</a:t>
                      </a:r>
                      <a:r>
                        <a:rPr lang="vi-VN" baseline="0" dirty="0" smtClean="0"/>
                        <a:t> </a:t>
                      </a:r>
                      <a:endParaRPr lang="vi-VN" dirty="0" smtClean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575503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514350" indent="-514350" algn="just">
              <a:buAutoNum type="arabicPeriod"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dụng với kim loại 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Na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vi-VN" baseline="-25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Mg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	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Al 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Cu 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 	+ 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vi-VN" baseline="-25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63552769"/>
              </p:ext>
            </p:extLst>
          </p:nvPr>
        </p:nvGraphicFramePr>
        <p:xfrm>
          <a:off x="3308350" y="26670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64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26670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84615043"/>
              </p:ext>
            </p:extLst>
          </p:nvPr>
        </p:nvGraphicFramePr>
        <p:xfrm>
          <a:off x="3308350" y="32004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65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32004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10407470"/>
              </p:ext>
            </p:extLst>
          </p:nvPr>
        </p:nvGraphicFramePr>
        <p:xfrm>
          <a:off x="3352800" y="42672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66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52800" y="42672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35281674"/>
              </p:ext>
            </p:extLst>
          </p:nvPr>
        </p:nvGraphicFramePr>
        <p:xfrm>
          <a:off x="3308350" y="37338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67" name="Equation" r:id="rId7" imgW="431613" imgH="228501" progId="Equation.DSMT4">
                  <p:embed/>
                </p:oleObj>
              </mc:Choice>
              <mc:Fallback>
                <p:oleObj name="Equation" r:id="rId7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37338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42414521"/>
              </p:ext>
            </p:extLst>
          </p:nvPr>
        </p:nvGraphicFramePr>
        <p:xfrm>
          <a:off x="3384550" y="48768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68" name="Equation" r:id="rId8" imgW="431613" imgH="228501" progId="Equation.DSMT4">
                  <p:embed/>
                </p:oleObj>
              </mc:Choice>
              <mc:Fallback>
                <p:oleObj name="Equation" r:id="rId8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84550" y="48768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1201375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 lnSpcReduction="10000"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514350" indent="-514350" algn="just">
              <a:buAutoNum type="arabicPeriod"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dụng với kim loại </a:t>
            </a: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Na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2Na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 </a:t>
            </a:r>
            <a:endParaRPr lang="vi-VN" baseline="-25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2Mg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2MgO	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4Al 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3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2Al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2Cu 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2CuO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3Fe 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 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Fe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endParaRPr lang="vi-VN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PTHH: Kim loại +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 </a:t>
            </a:r>
            <a:r>
              <a:rPr lang="vi-VN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basic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oxide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89660159"/>
              </p:ext>
            </p:extLst>
          </p:nvPr>
        </p:nvGraphicFramePr>
        <p:xfrm>
          <a:off x="3308350" y="25146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09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25146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68616077"/>
              </p:ext>
            </p:extLst>
          </p:nvPr>
        </p:nvGraphicFramePr>
        <p:xfrm>
          <a:off x="3308350" y="30480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0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30480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102043349"/>
              </p:ext>
            </p:extLst>
          </p:nvPr>
        </p:nvGraphicFramePr>
        <p:xfrm>
          <a:off x="3276600" y="41148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1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276600" y="41148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210706"/>
              </p:ext>
            </p:extLst>
          </p:nvPr>
        </p:nvGraphicFramePr>
        <p:xfrm>
          <a:off x="3352800" y="3643313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2" name="Equation" r:id="rId7" imgW="431613" imgH="228501" progId="Equation.DSMT4">
                  <p:embed/>
                </p:oleObj>
              </mc:Choice>
              <mc:Fallback>
                <p:oleObj name="Equation" r:id="rId7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52800" y="3643313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27951968"/>
              </p:ext>
            </p:extLst>
          </p:nvPr>
        </p:nvGraphicFramePr>
        <p:xfrm>
          <a:off x="3352800" y="4648200"/>
          <a:ext cx="1035050" cy="547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3" name="Equation" r:id="rId8" imgW="431613" imgH="228501" progId="Equation.DSMT4">
                  <p:embed/>
                </p:oleObj>
              </mc:Choice>
              <mc:Fallback>
                <p:oleObj name="Equation" r:id="rId8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52800" y="4648200"/>
                        <a:ext cx="1035050" cy="5476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21568201"/>
              </p:ext>
            </p:extLst>
          </p:nvPr>
        </p:nvGraphicFramePr>
        <p:xfrm>
          <a:off x="4800600" y="5167312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4" name="Equation" r:id="rId9" imgW="431613" imgH="228501" progId="Equation.DSMT4">
                  <p:embed/>
                </p:oleObj>
              </mc:Choice>
              <mc:Fallback>
                <p:oleObj name="Equation" r:id="rId9" imgW="431613" imgH="228501" progId="Equation.DSMT4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800600" y="5167312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0262964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Tác dụng với phi kim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 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	?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  <a:p>
            <a:pPr marL="0" indent="0" algn="just">
              <a:buNone/>
            </a:pP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51073480"/>
              </p:ext>
            </p:extLst>
          </p:nvPr>
        </p:nvGraphicFramePr>
        <p:xfrm>
          <a:off x="3124200" y="38100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09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4200" y="38100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10097409"/>
              </p:ext>
            </p:extLst>
          </p:nvPr>
        </p:nvGraphicFramePr>
        <p:xfrm>
          <a:off x="3048000" y="33528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10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33528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73461114"/>
              </p:ext>
            </p:extLst>
          </p:nvPr>
        </p:nvGraphicFramePr>
        <p:xfrm>
          <a:off x="3048000" y="26670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11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26670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3868194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Tác dụng với phi kim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 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vi-VN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	SO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vi-VN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4P	+	5O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2P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endParaRPr lang="vi-VN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PTHH: phi kim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 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acidic oxide</a:t>
            </a:r>
          </a:p>
          <a:p>
            <a:pPr marL="0" indent="0" algn="just">
              <a:buNone/>
            </a:pP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28865272"/>
              </p:ext>
            </p:extLst>
          </p:nvPr>
        </p:nvGraphicFramePr>
        <p:xfrm>
          <a:off x="3124200" y="38100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57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4200" y="38100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98436365"/>
              </p:ext>
            </p:extLst>
          </p:nvPr>
        </p:nvGraphicFramePr>
        <p:xfrm>
          <a:off x="3079750" y="32766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58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79750" y="32766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51148147"/>
              </p:ext>
            </p:extLst>
          </p:nvPr>
        </p:nvGraphicFramePr>
        <p:xfrm>
          <a:off x="3048000" y="26670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59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26670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41690272"/>
              </p:ext>
            </p:extLst>
          </p:nvPr>
        </p:nvGraphicFramePr>
        <p:xfrm>
          <a:off x="4724400" y="43434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60" name="Equation" r:id="rId7" imgW="431613" imgH="228501" progId="Equation.DSMT4">
                  <p:embed/>
                </p:oleObj>
              </mc:Choice>
              <mc:Fallback>
                <p:oleObj name="Equation" r:id="rId7" imgW="431613" imgH="228501" progId="Equation.DSMT4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24400" y="43434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6361109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Tác dụng với hợp chất 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	+	?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</a:t>
            </a:r>
            <a:r>
              <a:rPr lang="vi-VN" baseline="-25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	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		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 ?	+	?</a:t>
            </a:r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47570211"/>
              </p:ext>
            </p:extLst>
          </p:nvPr>
        </p:nvGraphicFramePr>
        <p:xfrm>
          <a:off x="3079750" y="32004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45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79750" y="32004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49609310"/>
              </p:ext>
            </p:extLst>
          </p:nvPr>
        </p:nvGraphicFramePr>
        <p:xfrm>
          <a:off x="3124200" y="3795712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46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4200" y="3795712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72598954"/>
              </p:ext>
            </p:extLst>
          </p:nvPr>
        </p:nvGraphicFramePr>
        <p:xfrm>
          <a:off x="3048000" y="25908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47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25908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6867460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T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ÍNH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ẤT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ÓA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ỌC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Tác dụng với hợp chất 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+	2O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+	2H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+	3O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</a:t>
            </a:r>
            <a:r>
              <a:rPr lang="vi-VN" baseline="-25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2CO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 </a:t>
            </a:r>
          </a:p>
          <a:p>
            <a:pPr marL="0" indent="0" algn="just">
              <a:buNone/>
            </a:pP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2C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</a:t>
            </a:r>
            <a:r>
              <a:rPr lang="vi-VN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15O</a:t>
            </a:r>
            <a:r>
              <a:rPr lang="vi-VN" baseline="-250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	 12CO</a:t>
            </a:r>
            <a:r>
              <a:rPr lang="vi-VN" baseline="-250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>
                <a:latin typeface="Times New Roman" panose="02020603050405020304" pitchFamily="18" charset="0"/>
                <a:cs typeface="Times New Roman" panose="02020603050405020304" pitchFamily="18" charset="0"/>
              </a:rPr>
              <a:t>	+	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6H</a:t>
            </a:r>
            <a:r>
              <a:rPr lang="vi-VN" baseline="-25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610136"/>
              </p:ext>
            </p:extLst>
          </p:nvPr>
        </p:nvGraphicFramePr>
        <p:xfrm>
          <a:off x="3079750" y="32004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0" name="Equation" r:id="rId3" imgW="431613" imgH="228501" progId="Equation.DSMT4">
                  <p:embed/>
                </p:oleObj>
              </mc:Choice>
              <mc:Fallback>
                <p:oleObj name="Equation" r:id="rId3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79750" y="32004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51477950"/>
              </p:ext>
            </p:extLst>
          </p:nvPr>
        </p:nvGraphicFramePr>
        <p:xfrm>
          <a:off x="3124200" y="3795712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1" name="Equation" r:id="rId5" imgW="431613" imgH="228501" progId="Equation.DSMT4">
                  <p:embed/>
                </p:oleObj>
              </mc:Choice>
              <mc:Fallback>
                <p:oleObj name="Equation" r:id="rId5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4200" y="3795712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7013397"/>
              </p:ext>
            </p:extLst>
          </p:nvPr>
        </p:nvGraphicFramePr>
        <p:xfrm>
          <a:off x="3048000" y="25908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2" name="Equation" r:id="rId6" imgW="431613" imgH="228501" progId="Equation.DSMT4">
                  <p:embed/>
                </p:oleObj>
              </mc:Choice>
              <mc:Fallback>
                <p:oleObj name="Equation" r:id="rId6" imgW="431613" imgH="228501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25908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6284535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 fontScale="92500" lnSpcReduction="20000"/>
          </a:bodyPr>
          <a:lstStyle/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ĐIỀU CHẾ 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Trong phòng thí nghiệm </a:t>
            </a:r>
          </a:p>
          <a:p>
            <a:pPr marL="0" indent="0">
              <a:buNone/>
            </a:pPr>
            <a:r>
              <a:rPr lang="en-US" dirty="0"/>
              <a:t>Cho 2 PTHH </a:t>
            </a:r>
            <a:r>
              <a:rPr lang="en-US" dirty="0" err="1"/>
              <a:t>sau</a:t>
            </a:r>
            <a:r>
              <a:rPr lang="en-US" dirty="0"/>
              <a:t>:</a:t>
            </a:r>
          </a:p>
          <a:p>
            <a:pPr marL="514350" indent="-514350">
              <a:buFont typeface="Arial" pitchFamily="34" charset="0"/>
              <a:buAutoNum type="arabicParenR"/>
            </a:pPr>
            <a:r>
              <a:rPr lang="en-US" dirty="0"/>
              <a:t>2KMnO</a:t>
            </a:r>
            <a:r>
              <a:rPr lang="en-US" baseline="-25000" dirty="0"/>
              <a:t>4</a:t>
            </a:r>
            <a:r>
              <a:rPr lang="en-US" dirty="0"/>
              <a:t>               K</a:t>
            </a:r>
            <a:r>
              <a:rPr lang="en-US" baseline="-25000" dirty="0"/>
              <a:t>2</a:t>
            </a:r>
            <a:r>
              <a:rPr lang="en-US" dirty="0"/>
              <a:t>MnO</a:t>
            </a:r>
            <a:r>
              <a:rPr lang="en-US" baseline="-25000" dirty="0"/>
              <a:t>4</a:t>
            </a:r>
            <a:r>
              <a:rPr lang="en-US" dirty="0"/>
              <a:t> +   MnO</a:t>
            </a:r>
            <a:r>
              <a:rPr lang="en-US" baseline="-25000" dirty="0"/>
              <a:t>2</a:t>
            </a:r>
            <a:r>
              <a:rPr lang="en-US" dirty="0"/>
              <a:t> + O</a:t>
            </a:r>
            <a:r>
              <a:rPr lang="en-US" baseline="-25000" dirty="0"/>
              <a:t>2</a:t>
            </a:r>
            <a:r>
              <a:rPr lang="vi-VN" dirty="0"/>
              <a:t>↑</a:t>
            </a:r>
            <a:endParaRPr lang="en-US" baseline="-25000" dirty="0"/>
          </a:p>
          <a:p>
            <a:pPr marL="514350" indent="-514350">
              <a:buFont typeface="Arial" pitchFamily="34" charset="0"/>
              <a:buAutoNum type="arabicParenR"/>
            </a:pPr>
            <a:r>
              <a:rPr lang="en-US" dirty="0"/>
              <a:t>2KClO</a:t>
            </a:r>
            <a:r>
              <a:rPr lang="en-US" baseline="-25000" dirty="0"/>
              <a:t>3</a:t>
            </a:r>
            <a:r>
              <a:rPr lang="en-US" dirty="0"/>
              <a:t>                  2KCl        +   3O</a:t>
            </a:r>
            <a:r>
              <a:rPr lang="en-US" baseline="-25000" dirty="0"/>
              <a:t>2</a:t>
            </a:r>
            <a:r>
              <a:rPr lang="en-US" dirty="0"/>
              <a:t> </a:t>
            </a:r>
            <a:r>
              <a:rPr lang="vi-VN" dirty="0"/>
              <a:t>↑</a:t>
            </a:r>
          </a:p>
          <a:p>
            <a:pPr>
              <a:buFontTx/>
              <a:buChar char="-"/>
            </a:pPr>
            <a:r>
              <a:rPr lang="vi-VN" dirty="0"/>
              <a:t>2 PTHH trên đều có sinh ra khí gì? </a:t>
            </a:r>
          </a:p>
          <a:p>
            <a:pPr marL="0" indent="0">
              <a:buNone/>
            </a:pPr>
            <a:r>
              <a:rPr lang="vi-VN" i="1" dirty="0"/>
              <a:t>+ Khí </a:t>
            </a:r>
            <a:r>
              <a:rPr lang="vi-VN" i="1" dirty="0" smtClean="0"/>
              <a:t>oxygen</a:t>
            </a:r>
            <a:endParaRPr lang="vi-VN" i="1" dirty="0"/>
          </a:p>
          <a:p>
            <a:pPr>
              <a:buFontTx/>
              <a:buChar char="-"/>
            </a:pPr>
            <a:r>
              <a:rPr lang="vi-VN" dirty="0"/>
              <a:t>2 chất </a:t>
            </a:r>
            <a:r>
              <a:rPr lang="en-US" dirty="0"/>
              <a:t>KMnO</a:t>
            </a:r>
            <a:r>
              <a:rPr lang="en-US" baseline="-25000" dirty="0"/>
              <a:t>4 </a:t>
            </a:r>
            <a:r>
              <a:rPr lang="en-US" dirty="0"/>
              <a:t> </a:t>
            </a:r>
            <a:r>
              <a:rPr lang="en-US" dirty="0" err="1"/>
              <a:t>và</a:t>
            </a:r>
            <a:r>
              <a:rPr lang="en-US" dirty="0"/>
              <a:t> KClO</a:t>
            </a:r>
            <a:r>
              <a:rPr lang="en-US" baseline="-25000" dirty="0"/>
              <a:t>3</a:t>
            </a:r>
            <a:r>
              <a:rPr lang="en-US" dirty="0"/>
              <a:t> </a:t>
            </a:r>
            <a:r>
              <a:rPr lang="en-US" dirty="0" err="1"/>
              <a:t>đều</a:t>
            </a:r>
            <a:r>
              <a:rPr lang="en-US" dirty="0"/>
              <a:t> </a:t>
            </a:r>
            <a:r>
              <a:rPr lang="en-US" dirty="0" err="1"/>
              <a:t>có</a:t>
            </a:r>
            <a:r>
              <a:rPr lang="en-US" dirty="0"/>
              <a:t> </a:t>
            </a:r>
            <a:r>
              <a:rPr lang="en-US" dirty="0" err="1"/>
              <a:t>nhiều</a:t>
            </a:r>
            <a:r>
              <a:rPr lang="en-US" dirty="0"/>
              <a:t> </a:t>
            </a:r>
            <a:r>
              <a:rPr lang="en-US" dirty="0" err="1"/>
              <a:t>nguyên</a:t>
            </a:r>
            <a:r>
              <a:rPr lang="en-US" dirty="0"/>
              <a:t> </a:t>
            </a:r>
            <a:r>
              <a:rPr lang="en-US" dirty="0" err="1"/>
              <a:t>tố</a:t>
            </a:r>
            <a:r>
              <a:rPr lang="en-US" dirty="0"/>
              <a:t> </a:t>
            </a:r>
            <a:r>
              <a:rPr lang="en-US" dirty="0" err="1"/>
              <a:t>gì</a:t>
            </a:r>
            <a:r>
              <a:rPr lang="en-US" dirty="0"/>
              <a:t>? </a:t>
            </a:r>
          </a:p>
          <a:p>
            <a:pPr marL="0" indent="0">
              <a:buNone/>
            </a:pPr>
            <a:r>
              <a:rPr lang="en-US" i="1" dirty="0"/>
              <a:t>+ </a:t>
            </a:r>
            <a:r>
              <a:rPr lang="en-US" i="1" dirty="0" err="1"/>
              <a:t>Có</a:t>
            </a:r>
            <a:r>
              <a:rPr lang="en-US" i="1" dirty="0"/>
              <a:t> </a:t>
            </a:r>
            <a:r>
              <a:rPr lang="en-US" i="1" dirty="0" err="1"/>
              <a:t>nhiều</a:t>
            </a:r>
            <a:r>
              <a:rPr lang="en-US" i="1" dirty="0"/>
              <a:t> </a:t>
            </a:r>
            <a:r>
              <a:rPr lang="en-US" i="1" dirty="0" err="1"/>
              <a:t>nguyên</a:t>
            </a:r>
            <a:r>
              <a:rPr lang="en-US" i="1" dirty="0"/>
              <a:t> </a:t>
            </a:r>
            <a:r>
              <a:rPr lang="en-US" i="1" dirty="0" err="1"/>
              <a:t>tố</a:t>
            </a:r>
            <a:r>
              <a:rPr lang="en-US" i="1" dirty="0"/>
              <a:t> </a:t>
            </a:r>
            <a:r>
              <a:rPr lang="en-US" i="1" dirty="0" smtClean="0"/>
              <a:t>ox</a:t>
            </a:r>
            <a:r>
              <a:rPr lang="vi-VN" i="1" dirty="0" smtClean="0"/>
              <a:t>ygen</a:t>
            </a:r>
            <a:r>
              <a:rPr lang="en-US" i="1" dirty="0" smtClean="0"/>
              <a:t> </a:t>
            </a:r>
            <a:endParaRPr lang="vi-VN" dirty="0"/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55291445"/>
              </p:ext>
            </p:extLst>
          </p:nvPr>
        </p:nvGraphicFramePr>
        <p:xfrm>
          <a:off x="2514600" y="2728912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11" name="Equation" r:id="rId4" imgW="431640" imgH="228600" progId="Equation.DSMT4">
                  <p:embed/>
                </p:oleObj>
              </mc:Choice>
              <mc:Fallback>
                <p:oleObj name="Equation" r:id="rId4" imgW="431640" imgH="228600" progId="Equation.DSMT4">
                  <p:embed/>
                  <p:pic>
                    <p:nvPicPr>
                      <p:cNvPr id="0" name="Đối tượng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14600" y="2728912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47528367"/>
              </p:ext>
            </p:extLst>
          </p:nvPr>
        </p:nvGraphicFramePr>
        <p:xfrm>
          <a:off x="2546350" y="3200400"/>
          <a:ext cx="1035050" cy="547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12" name="Equation" r:id="rId6" imgW="431640" imgH="228600" progId="Equation.DSMT4">
                  <p:embed/>
                </p:oleObj>
              </mc:Choice>
              <mc:Fallback>
                <p:oleObj name="Equation" r:id="rId6" imgW="431640" imgH="228600" progId="Equation.DSMT4">
                  <p:embed/>
                  <p:pic>
                    <p:nvPicPr>
                      <p:cNvPr id="0" name="Đối tượng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46350" y="3200400"/>
                        <a:ext cx="1035050" cy="547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1591389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2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7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2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ĐIỀU CHẾ 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Trong phòng thí nghiệm </a:t>
            </a:r>
          </a:p>
          <a:p>
            <a:pPr marL="0" indent="0">
              <a:buNone/>
            </a:pPr>
            <a:r>
              <a:rPr lang="vi-VN" dirty="0" smtClean="0"/>
              <a:t>- </a:t>
            </a:r>
            <a:r>
              <a:rPr lang="vi-VN" dirty="0"/>
              <a:t>K</a:t>
            </a:r>
            <a:r>
              <a:rPr lang="en-US" dirty="0" err="1" smtClean="0"/>
              <a:t>hí</a:t>
            </a:r>
            <a:r>
              <a:rPr lang="en-US" dirty="0" smtClean="0"/>
              <a:t> ox</a:t>
            </a:r>
            <a:r>
              <a:rPr lang="vi-VN" dirty="0" smtClean="0"/>
              <a:t>ygen</a:t>
            </a:r>
            <a:r>
              <a:rPr lang="en-US" dirty="0" smtClean="0"/>
              <a:t> </a:t>
            </a:r>
            <a:r>
              <a:rPr lang="en-US" dirty="0" err="1"/>
              <a:t>được</a:t>
            </a:r>
            <a:r>
              <a:rPr lang="en-US" dirty="0"/>
              <a:t> </a:t>
            </a:r>
            <a:r>
              <a:rPr lang="en-US" dirty="0" err="1"/>
              <a:t>điều</a:t>
            </a:r>
            <a:r>
              <a:rPr lang="en-US" dirty="0"/>
              <a:t> </a:t>
            </a:r>
            <a:r>
              <a:rPr lang="en-US" dirty="0" err="1"/>
              <a:t>chế</a:t>
            </a:r>
            <a:r>
              <a:rPr lang="en-US" dirty="0"/>
              <a:t> </a:t>
            </a:r>
            <a:r>
              <a:rPr lang="en-US" dirty="0" err="1"/>
              <a:t>bằng</a:t>
            </a:r>
            <a:r>
              <a:rPr lang="en-US" dirty="0"/>
              <a:t> </a:t>
            </a:r>
            <a:r>
              <a:rPr lang="en-US" dirty="0" err="1"/>
              <a:t>cách</a:t>
            </a:r>
            <a:r>
              <a:rPr lang="en-US" dirty="0"/>
              <a:t> </a:t>
            </a:r>
            <a:r>
              <a:rPr lang="en-US" i="1" dirty="0" err="1"/>
              <a:t>đun</a:t>
            </a:r>
            <a:r>
              <a:rPr lang="en-US" i="1" dirty="0"/>
              <a:t> </a:t>
            </a:r>
            <a:r>
              <a:rPr lang="en-US" i="1" dirty="0" err="1"/>
              <a:t>nóng</a:t>
            </a:r>
            <a:r>
              <a:rPr lang="en-US" i="1" dirty="0"/>
              <a:t> </a:t>
            </a:r>
            <a:r>
              <a:rPr lang="en-US" dirty="0" err="1"/>
              <a:t>những</a:t>
            </a:r>
            <a:r>
              <a:rPr lang="en-US" dirty="0"/>
              <a:t> </a:t>
            </a:r>
            <a:r>
              <a:rPr lang="en-US" dirty="0" err="1"/>
              <a:t>hợp</a:t>
            </a:r>
            <a:r>
              <a:rPr lang="en-US" dirty="0"/>
              <a:t> </a:t>
            </a:r>
            <a:r>
              <a:rPr lang="en-US" dirty="0" err="1"/>
              <a:t>chất</a:t>
            </a:r>
            <a:r>
              <a:rPr lang="en-US" dirty="0"/>
              <a:t> </a:t>
            </a:r>
            <a:r>
              <a:rPr lang="en-US" dirty="0" err="1"/>
              <a:t>như</a:t>
            </a:r>
            <a:r>
              <a:rPr lang="en-US" dirty="0"/>
              <a:t> </a:t>
            </a:r>
            <a:r>
              <a:rPr lang="en-US" i="1" dirty="0"/>
              <a:t>KMnO</a:t>
            </a:r>
            <a:r>
              <a:rPr lang="en-US" i="1" baseline="-25000" dirty="0"/>
              <a:t>4 </a:t>
            </a:r>
            <a:r>
              <a:rPr lang="en-US" i="1" dirty="0"/>
              <a:t> </a:t>
            </a:r>
            <a:r>
              <a:rPr lang="en-US" i="1" dirty="0" err="1"/>
              <a:t>và</a:t>
            </a:r>
            <a:r>
              <a:rPr lang="en-US" i="1" dirty="0"/>
              <a:t> KClO</a:t>
            </a:r>
            <a:r>
              <a:rPr lang="en-US" i="1" baseline="-25000" dirty="0"/>
              <a:t>3</a:t>
            </a:r>
            <a:r>
              <a:rPr lang="en-US" i="1" dirty="0"/>
              <a:t> </a:t>
            </a:r>
            <a:r>
              <a:rPr lang="en-US" dirty="0" err="1"/>
              <a:t>vì</a:t>
            </a:r>
            <a:r>
              <a:rPr lang="en-US" dirty="0"/>
              <a:t>:</a:t>
            </a:r>
          </a:p>
          <a:p>
            <a:pPr marL="0" indent="0">
              <a:buNone/>
            </a:pPr>
            <a:r>
              <a:rPr lang="en-US" dirty="0"/>
              <a:t>+ </a:t>
            </a:r>
            <a:r>
              <a:rPr lang="en-US" i="1" dirty="0" err="1"/>
              <a:t>giàu</a:t>
            </a:r>
            <a:r>
              <a:rPr lang="en-US" i="1" dirty="0"/>
              <a:t> </a:t>
            </a:r>
            <a:r>
              <a:rPr lang="en-US" i="1" dirty="0" smtClean="0"/>
              <a:t>ox</a:t>
            </a:r>
            <a:r>
              <a:rPr lang="vi-VN" i="1" dirty="0" smtClean="0"/>
              <a:t>ygen</a:t>
            </a:r>
            <a:r>
              <a:rPr lang="en-US" i="1" dirty="0" smtClean="0"/>
              <a:t> </a:t>
            </a:r>
            <a:endParaRPr lang="en-US" dirty="0"/>
          </a:p>
          <a:p>
            <a:pPr marL="0" indent="0">
              <a:buNone/>
            </a:pPr>
            <a:r>
              <a:rPr lang="en-US" dirty="0"/>
              <a:t>+</a:t>
            </a:r>
            <a:r>
              <a:rPr lang="en-US" i="1" dirty="0"/>
              <a:t> </a:t>
            </a:r>
            <a:r>
              <a:rPr lang="en-US" i="1" dirty="0" err="1"/>
              <a:t>dễ</a:t>
            </a:r>
            <a:r>
              <a:rPr lang="en-US" i="1" dirty="0"/>
              <a:t> </a:t>
            </a:r>
            <a:r>
              <a:rPr lang="en-US" i="1" dirty="0" err="1"/>
              <a:t>bị</a:t>
            </a:r>
            <a:r>
              <a:rPr lang="en-US" i="1" dirty="0"/>
              <a:t> </a:t>
            </a:r>
            <a:r>
              <a:rPr lang="en-US" i="1" dirty="0" err="1"/>
              <a:t>nhiệt</a:t>
            </a:r>
            <a:r>
              <a:rPr lang="en-US" i="1" dirty="0"/>
              <a:t> </a:t>
            </a:r>
            <a:r>
              <a:rPr lang="en-US" i="1" dirty="0" err="1"/>
              <a:t>phân</a:t>
            </a:r>
            <a:r>
              <a:rPr lang="en-US" i="1" dirty="0"/>
              <a:t> </a:t>
            </a:r>
            <a:r>
              <a:rPr lang="en-US" i="1" dirty="0" err="1"/>
              <a:t>hủy</a:t>
            </a:r>
            <a:r>
              <a:rPr lang="en-US" i="1" dirty="0"/>
              <a:t> </a:t>
            </a:r>
            <a:r>
              <a:rPr lang="en-US" dirty="0"/>
              <a:t>ở </a:t>
            </a:r>
            <a:r>
              <a:rPr lang="en-US" dirty="0" err="1"/>
              <a:t>nhiệt</a:t>
            </a:r>
            <a:r>
              <a:rPr lang="en-US" dirty="0"/>
              <a:t> </a:t>
            </a:r>
            <a:r>
              <a:rPr lang="en-US" dirty="0" err="1"/>
              <a:t>độ</a:t>
            </a:r>
            <a:r>
              <a:rPr lang="en-US" dirty="0"/>
              <a:t> </a:t>
            </a:r>
            <a:r>
              <a:rPr lang="en-US" dirty="0" err="1"/>
              <a:t>cao</a:t>
            </a:r>
            <a:endParaRPr lang="vi-VN" dirty="0"/>
          </a:p>
          <a:p>
            <a:pPr marL="0" indent="0">
              <a:buNone/>
            </a:pPr>
            <a:endParaRPr lang="vi-VN" dirty="0"/>
          </a:p>
        </p:txBody>
      </p:sp>
    </p:spTree>
    <p:extLst>
      <p:ext uri="{BB962C8B-B14F-4D97-AF65-F5344CB8AC3E}">
        <p14:creationId xmlns:p14="http://schemas.microsoft.com/office/powerpoint/2010/main" val="3038353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marL="0" indent="0"/>
            <a:r>
              <a:rPr lang="vi-VN" dirty="0" smtClean="0">
                <a:solidFill>
                  <a:srgbClr val="FF0000"/>
                </a:solidFill>
              </a:rPr>
              <a:t>CHƯƠNG 4: </a:t>
            </a:r>
            <a:br>
              <a:rPr lang="vi-VN" dirty="0" smtClean="0">
                <a:solidFill>
                  <a:srgbClr val="FF0000"/>
                </a:solidFill>
              </a:rPr>
            </a:br>
            <a:r>
              <a:rPr lang="vi-VN" dirty="0" smtClean="0">
                <a:solidFill>
                  <a:srgbClr val="FF0000"/>
                </a:solidFill>
              </a:rPr>
              <a:t>OXYGEN – KHÔNG KHÍ </a:t>
            </a:r>
            <a:br>
              <a:rPr lang="vi-VN" dirty="0" smtClean="0">
                <a:solidFill>
                  <a:srgbClr val="FF0000"/>
                </a:solidFill>
              </a:rPr>
            </a:br>
            <a:r>
              <a:rPr lang="vi-VN" dirty="0" smtClean="0">
                <a:solidFill>
                  <a:srgbClr val="FF0000"/>
                </a:solidFill>
              </a:rPr>
              <a:t>A - OXYGEN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25963"/>
          </a:xfrm>
        </p:spPr>
        <p:txBody>
          <a:bodyPr>
            <a:normAutofit fontScale="92500" lnSpcReduction="10000"/>
          </a:bodyPr>
          <a:lstStyle/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ĐIỀU CHẾ </a:t>
            </a:r>
          </a:p>
          <a:p>
            <a:pPr marL="0" indent="0" algn="just">
              <a:buNone/>
            </a:pP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Trong phòng thí nghiệm </a:t>
            </a:r>
          </a:p>
          <a:p>
            <a:pPr>
              <a:buFontTx/>
              <a:buChar char="-"/>
            </a:pPr>
            <a:r>
              <a:rPr lang="en-US" dirty="0" smtClean="0"/>
              <a:t>2 </a:t>
            </a:r>
            <a:r>
              <a:rPr lang="en-US" dirty="0" err="1"/>
              <a:t>thí</a:t>
            </a:r>
            <a:r>
              <a:rPr lang="en-US" dirty="0"/>
              <a:t> </a:t>
            </a:r>
            <a:r>
              <a:rPr lang="en-US" dirty="0" err="1"/>
              <a:t>nghiệm</a:t>
            </a:r>
            <a:r>
              <a:rPr lang="en-US" dirty="0"/>
              <a:t> </a:t>
            </a:r>
            <a:r>
              <a:rPr lang="en-US" dirty="0" err="1"/>
              <a:t>trên</a:t>
            </a:r>
            <a:r>
              <a:rPr lang="en-US" dirty="0"/>
              <a:t> </a:t>
            </a:r>
            <a:r>
              <a:rPr lang="en-US" dirty="0" err="1"/>
              <a:t>cần</a:t>
            </a:r>
            <a:r>
              <a:rPr lang="en-US" dirty="0"/>
              <a:t> </a:t>
            </a:r>
            <a:r>
              <a:rPr lang="en-US" dirty="0" err="1"/>
              <a:t>điều</a:t>
            </a:r>
            <a:r>
              <a:rPr lang="en-US" dirty="0"/>
              <a:t> </a:t>
            </a:r>
            <a:r>
              <a:rPr lang="en-US" dirty="0" err="1"/>
              <a:t>kiện</a:t>
            </a:r>
            <a:r>
              <a:rPr lang="en-US" dirty="0"/>
              <a:t> </a:t>
            </a:r>
            <a:r>
              <a:rPr lang="en-US" dirty="0" err="1"/>
              <a:t>gì</a:t>
            </a:r>
            <a:r>
              <a:rPr lang="en-US" dirty="0"/>
              <a:t> </a:t>
            </a:r>
            <a:r>
              <a:rPr lang="en-US" dirty="0" err="1"/>
              <a:t>thì</a:t>
            </a:r>
            <a:r>
              <a:rPr lang="en-US" dirty="0"/>
              <a:t> </a:t>
            </a:r>
            <a:r>
              <a:rPr lang="en-US" dirty="0" err="1"/>
              <a:t>phản</a:t>
            </a:r>
            <a:r>
              <a:rPr lang="en-US" dirty="0"/>
              <a:t> </a:t>
            </a:r>
            <a:r>
              <a:rPr lang="en-US" dirty="0" err="1"/>
              <a:t>ứng</a:t>
            </a:r>
            <a:r>
              <a:rPr lang="en-US" dirty="0"/>
              <a:t> </a:t>
            </a:r>
            <a:r>
              <a:rPr lang="en-US" dirty="0" err="1"/>
              <a:t>mới</a:t>
            </a:r>
            <a:r>
              <a:rPr lang="en-US" dirty="0"/>
              <a:t> </a:t>
            </a:r>
            <a:r>
              <a:rPr lang="en-US" dirty="0" err="1"/>
              <a:t>xảy</a:t>
            </a:r>
            <a:r>
              <a:rPr lang="en-US" dirty="0"/>
              <a:t> </a:t>
            </a:r>
            <a:r>
              <a:rPr lang="en-US" dirty="0" err="1"/>
              <a:t>ra</a:t>
            </a:r>
            <a:r>
              <a:rPr lang="en-US" dirty="0"/>
              <a:t>?</a:t>
            </a:r>
          </a:p>
          <a:p>
            <a:pPr marL="0" indent="0">
              <a:buNone/>
            </a:pPr>
            <a:r>
              <a:rPr lang="en-US" i="1" dirty="0"/>
              <a:t>+ </a:t>
            </a:r>
            <a:r>
              <a:rPr lang="en-US" i="1" dirty="0" err="1"/>
              <a:t>Nhiệt</a:t>
            </a:r>
            <a:r>
              <a:rPr lang="en-US" i="1" dirty="0"/>
              <a:t> </a:t>
            </a:r>
            <a:r>
              <a:rPr lang="en-US" i="1" dirty="0" err="1"/>
              <a:t>độ</a:t>
            </a:r>
            <a:r>
              <a:rPr lang="en-US" i="1" dirty="0"/>
              <a:t> </a:t>
            </a:r>
          </a:p>
          <a:p>
            <a:pPr>
              <a:buFontTx/>
              <a:buChar char="-"/>
            </a:pPr>
            <a:r>
              <a:rPr lang="en-US" dirty="0" err="1"/>
              <a:t>Khí</a:t>
            </a:r>
            <a:r>
              <a:rPr lang="en-US" dirty="0"/>
              <a:t> </a:t>
            </a:r>
            <a:r>
              <a:rPr lang="en-US" dirty="0" smtClean="0"/>
              <a:t>ox</a:t>
            </a:r>
            <a:r>
              <a:rPr lang="vi-VN" dirty="0" smtClean="0"/>
              <a:t>ygen</a:t>
            </a:r>
            <a:r>
              <a:rPr lang="en-US" dirty="0" smtClean="0"/>
              <a:t> </a:t>
            </a:r>
            <a:r>
              <a:rPr lang="en-US" dirty="0" err="1"/>
              <a:t>được</a:t>
            </a:r>
            <a:r>
              <a:rPr lang="en-US" dirty="0"/>
              <a:t> </a:t>
            </a:r>
            <a:r>
              <a:rPr lang="en-US" dirty="0" err="1"/>
              <a:t>thu</a:t>
            </a:r>
            <a:r>
              <a:rPr lang="en-US" dirty="0"/>
              <a:t> </a:t>
            </a:r>
            <a:r>
              <a:rPr lang="en-US" dirty="0" err="1"/>
              <a:t>vào</a:t>
            </a:r>
            <a:r>
              <a:rPr lang="en-US" dirty="0"/>
              <a:t> </a:t>
            </a:r>
            <a:r>
              <a:rPr lang="en-US" dirty="0" err="1"/>
              <a:t>bình</a:t>
            </a:r>
            <a:r>
              <a:rPr lang="en-US" dirty="0"/>
              <a:t> </a:t>
            </a:r>
            <a:r>
              <a:rPr lang="en-US" dirty="0" err="1"/>
              <a:t>bằng</a:t>
            </a:r>
            <a:r>
              <a:rPr lang="en-US" dirty="0"/>
              <a:t> </a:t>
            </a:r>
            <a:r>
              <a:rPr lang="en-US" dirty="0" err="1"/>
              <a:t>phương</a:t>
            </a:r>
            <a:r>
              <a:rPr lang="en-US" dirty="0"/>
              <a:t> </a:t>
            </a:r>
            <a:r>
              <a:rPr lang="en-US" dirty="0" err="1"/>
              <a:t>pháp</a:t>
            </a:r>
            <a:r>
              <a:rPr lang="en-US" dirty="0"/>
              <a:t> </a:t>
            </a:r>
            <a:r>
              <a:rPr lang="en-US" dirty="0" err="1"/>
              <a:t>gì</a:t>
            </a:r>
            <a:r>
              <a:rPr lang="en-US" dirty="0"/>
              <a:t>?</a:t>
            </a:r>
          </a:p>
          <a:p>
            <a:pPr marL="0" indent="0">
              <a:buNone/>
            </a:pPr>
            <a:r>
              <a:rPr lang="en-US" i="1" dirty="0"/>
              <a:t>+ </a:t>
            </a:r>
            <a:r>
              <a:rPr lang="en-US" i="1" dirty="0" err="1"/>
              <a:t>Phương</a:t>
            </a:r>
            <a:r>
              <a:rPr lang="en-US" i="1" dirty="0"/>
              <a:t> </a:t>
            </a:r>
            <a:r>
              <a:rPr lang="en-US" i="1" dirty="0" err="1"/>
              <a:t>pháp</a:t>
            </a:r>
            <a:r>
              <a:rPr lang="en-US" i="1" dirty="0"/>
              <a:t> </a:t>
            </a:r>
            <a:r>
              <a:rPr lang="en-US" i="1" dirty="0" err="1"/>
              <a:t>đẩy</a:t>
            </a:r>
            <a:r>
              <a:rPr lang="en-US" i="1" dirty="0"/>
              <a:t> </a:t>
            </a:r>
            <a:r>
              <a:rPr lang="en-US" i="1" dirty="0" err="1"/>
              <a:t>nước</a:t>
            </a:r>
            <a:r>
              <a:rPr lang="en-US" i="1" dirty="0"/>
              <a:t>/ </a:t>
            </a:r>
            <a:r>
              <a:rPr lang="en-US" i="1" dirty="0" err="1"/>
              <a:t>phương</a:t>
            </a:r>
            <a:r>
              <a:rPr lang="en-US" i="1" dirty="0"/>
              <a:t> </a:t>
            </a:r>
            <a:r>
              <a:rPr lang="en-US" i="1" dirty="0" err="1"/>
              <a:t>pháp</a:t>
            </a:r>
            <a:r>
              <a:rPr lang="en-US" i="1" dirty="0"/>
              <a:t> </a:t>
            </a:r>
            <a:r>
              <a:rPr lang="en-US" i="1" dirty="0" err="1"/>
              <a:t>đẩy</a:t>
            </a:r>
            <a:r>
              <a:rPr lang="en-US" i="1" dirty="0"/>
              <a:t> </a:t>
            </a:r>
            <a:r>
              <a:rPr lang="en-US" i="1" dirty="0" err="1"/>
              <a:t>không</a:t>
            </a:r>
            <a:r>
              <a:rPr lang="en-US" i="1" dirty="0"/>
              <a:t> </a:t>
            </a:r>
            <a:r>
              <a:rPr lang="en-US" i="1" dirty="0" err="1"/>
              <a:t>khí</a:t>
            </a:r>
            <a:r>
              <a:rPr lang="en-US" i="1" dirty="0"/>
              <a:t> </a:t>
            </a:r>
            <a:r>
              <a:rPr lang="en-US" i="1" dirty="0" err="1"/>
              <a:t>bằng</a:t>
            </a:r>
            <a:r>
              <a:rPr lang="en-US" i="1" dirty="0"/>
              <a:t> </a:t>
            </a:r>
            <a:r>
              <a:rPr lang="en-US" i="1" dirty="0" err="1"/>
              <a:t>cách</a:t>
            </a:r>
            <a:r>
              <a:rPr lang="en-US" i="1" dirty="0"/>
              <a:t> </a:t>
            </a:r>
            <a:r>
              <a:rPr lang="en-US" i="1" dirty="0" err="1"/>
              <a:t>ngửa</a:t>
            </a:r>
            <a:r>
              <a:rPr lang="en-US" i="1" dirty="0"/>
              <a:t> </a:t>
            </a:r>
            <a:r>
              <a:rPr lang="en-US" i="1" dirty="0" err="1"/>
              <a:t>bình</a:t>
            </a:r>
            <a:r>
              <a:rPr lang="en-US" i="1" dirty="0"/>
              <a:t> </a:t>
            </a:r>
          </a:p>
          <a:p>
            <a:pPr marL="0" indent="0">
              <a:buNone/>
            </a:pPr>
            <a:endParaRPr lang="vi-VN" dirty="0"/>
          </a:p>
          <a:p>
            <a:pPr marL="0" indent="0">
              <a:buNone/>
            </a:pPr>
            <a:endParaRPr lang="vi-VN" dirty="0"/>
          </a:p>
          <a:p>
            <a:pPr marL="0" indent="0">
              <a:buNone/>
            </a:pPr>
            <a:endParaRPr lang="vi-VN" dirty="0"/>
          </a:p>
          <a:p>
            <a:pPr marL="0" indent="0">
              <a:buNone/>
            </a:pPr>
            <a:endParaRPr lang="vi-VN" dirty="0"/>
          </a:p>
        </p:txBody>
      </p:sp>
    </p:spTree>
    <p:extLst>
      <p:ext uri="{BB962C8B-B14F-4D97-AF65-F5344CB8AC3E}">
        <p14:creationId xmlns:p14="http://schemas.microsoft.com/office/powerpoint/2010/main" val="12968477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vi-VN" dirty="0">
                <a:solidFill>
                  <a:srgbClr val="FF0000"/>
                </a:solidFill>
              </a:rPr>
              <a:t>CHƯƠNG 4: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OXYGEN – KHÔNG KHÍ </a:t>
            </a:r>
            <a:br>
              <a:rPr lang="vi-VN" dirty="0">
                <a:solidFill>
                  <a:srgbClr val="FF0000"/>
                </a:solidFill>
              </a:rPr>
            </a:br>
            <a:r>
              <a:rPr lang="vi-VN" dirty="0">
                <a:solidFill>
                  <a:srgbClr val="FF0000"/>
                </a:solidFill>
              </a:rPr>
              <a:t>A - OXYGEN</a:t>
            </a:r>
            <a:endParaRPr lang="vi-VN" dirty="0"/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just">
              <a:buNone/>
            </a:pPr>
            <a:r>
              <a:rPr lang="vi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ĐIỀU CHẾ </a:t>
            </a:r>
          </a:p>
          <a:p>
            <a:pPr marL="0" indent="0" algn="just">
              <a:buNone/>
            </a:pP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vi-VN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 công </a:t>
            </a:r>
            <a:r>
              <a:rPr lang="vi-VN" dirty="0" err="1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nghiệp</a:t>
            </a:r>
            <a:endParaRPr lang="vi-VN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vi-VN" b="1" dirty="0"/>
          </a:p>
          <a:p>
            <a:pPr marL="0" indent="0" algn="just">
              <a:buNone/>
            </a:pPr>
            <a:endParaRPr lang="vi-VN" dirty="0"/>
          </a:p>
        </p:txBody>
      </p:sp>
      <p:graphicFrame>
        <p:nvGraphicFramePr>
          <p:cNvPr id="6" name="Bảng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78497312"/>
              </p:ext>
            </p:extLst>
          </p:nvPr>
        </p:nvGraphicFramePr>
        <p:xfrm>
          <a:off x="1539551" y="2997459"/>
          <a:ext cx="5943600" cy="2937976"/>
        </p:xfrm>
        <a:graphic>
          <a:graphicData uri="http://schemas.openxmlformats.org/drawingml/2006/table">
            <a:tbl>
              <a:tblPr firstRow="1" firstCol="1" bandRow="1">
                <a:tableStyleId>{5940675A-B579-460E-94D1-54222C63F5DA}</a:tableStyleId>
              </a:tblPr>
              <a:tblGrid>
                <a:gridCol w="198120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198120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981200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594826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endParaRPr lang="vi-VN" sz="26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r>
                        <a:rPr lang="en-US" sz="2600">
                          <a:effectLst/>
                        </a:rPr>
                        <a:t>Trong PTN</a:t>
                      </a:r>
                      <a:endParaRPr lang="vi-VN" sz="26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r>
                        <a:rPr lang="en-US" sz="2600">
                          <a:effectLst/>
                        </a:rPr>
                        <a:t>Trong CN</a:t>
                      </a:r>
                      <a:endParaRPr lang="vi-VN" sz="26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78105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r>
                        <a:rPr lang="en-US" sz="2600" dirty="0" err="1">
                          <a:effectLst/>
                        </a:rPr>
                        <a:t>Nguyên</a:t>
                      </a:r>
                      <a:r>
                        <a:rPr lang="en-US" sz="2600" dirty="0">
                          <a:effectLst/>
                        </a:rPr>
                        <a:t> </a:t>
                      </a:r>
                      <a:r>
                        <a:rPr lang="en-US" sz="2600" dirty="0" err="1">
                          <a:effectLst/>
                        </a:rPr>
                        <a:t>liệu</a:t>
                      </a:r>
                      <a:endParaRPr lang="vi-VN" sz="26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endParaRPr lang="en-US" sz="2600">
                        <a:effectLst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endParaRPr lang="en-US" sz="2600">
                        <a:effectLst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78105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US" sz="2600" err="1">
                          <a:effectLst/>
                        </a:rPr>
                        <a:t>Sản</a:t>
                      </a:r>
                      <a:r>
                        <a:rPr lang="en-US" sz="2600">
                          <a:effectLst/>
                        </a:rPr>
                        <a:t> </a:t>
                      </a:r>
                      <a:r>
                        <a:rPr lang="en-US" sz="2600" err="1">
                          <a:effectLst/>
                        </a:rPr>
                        <a:t>lượng</a:t>
                      </a:r>
                      <a:r>
                        <a:rPr lang="en-US" sz="2600">
                          <a:effectLst/>
                        </a:rPr>
                        <a:t> </a:t>
                      </a:r>
                      <a:endParaRPr lang="vi-VN" sz="26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50000"/>
                        </a:lnSpc>
                        <a:spcAft>
                          <a:spcPts val="0"/>
                        </a:spcAft>
                        <a:buNone/>
                        <a:tabLst>
                          <a:tab pos="4231005" algn="r"/>
                        </a:tabLst>
                      </a:pPr>
                      <a:endParaRPr lang="vi-VN" sz="2600">
                        <a:effectLst/>
                        <a:latin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endParaRPr lang="en-US" sz="2600">
                        <a:effectLst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78105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r>
                        <a:rPr lang="en-US" sz="2600">
                          <a:effectLst/>
                        </a:rPr>
                        <a:t>Giá </a:t>
                      </a:r>
                      <a:r>
                        <a:rPr lang="en-US" sz="2600" err="1">
                          <a:effectLst/>
                        </a:rPr>
                        <a:t>thành</a:t>
                      </a:r>
                      <a:endParaRPr lang="vi-VN" sz="2600" err="1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endParaRPr lang="en-US"/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4231005" algn="r"/>
                        </a:tabLst>
                      </a:pPr>
                      <a:endParaRPr lang="en-US" sz="2600" dirty="0">
                        <a:effectLst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281256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450</TotalTime>
  <Words>562</Words>
  <Application>Microsoft Office PowerPoint</Application>
  <PresentationFormat>Trình chiếu trên màn hình (4:3)</PresentationFormat>
  <Paragraphs>133</Paragraphs>
  <Slides>18</Slides>
  <Notes>3</Notes>
  <HiddenSlides>0</HiddenSlides>
  <MMClips>0</MMClips>
  <ScaleCrop>false</ScaleCrop>
  <HeadingPairs>
    <vt:vector size="6" baseType="variant">
      <vt:variant>
        <vt:lpstr>Chủ đề</vt:lpstr>
      </vt:variant>
      <vt:variant>
        <vt:i4>1</vt:i4>
      </vt:variant>
      <vt:variant>
        <vt:lpstr>Hệ phục vụ nhúng OLE</vt:lpstr>
      </vt:variant>
      <vt:variant>
        <vt:i4>1</vt:i4>
      </vt:variant>
      <vt:variant>
        <vt:lpstr>Tiêu đề Bản chiếu</vt:lpstr>
      </vt:variant>
      <vt:variant>
        <vt:i4>18</vt:i4>
      </vt:variant>
    </vt:vector>
  </HeadingPairs>
  <TitlesOfParts>
    <vt:vector size="20" baseType="lpstr">
      <vt:lpstr>Office Theme</vt:lpstr>
      <vt:lpstr>Equation</vt:lpstr>
      <vt:lpstr>CHƯƠNG 4:  OXYGEN – KHÔNG KHÍ 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  <vt:lpstr>CHƯƠNG 4:  OXYGEN – KHÔNG KHÍ  A - OXYGEN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CHƯƠNG 4:  OXYGEN – KHÔNG KHÍ </dc:title>
  <dc:creator>Dung</dc:creator>
  <cp:lastModifiedBy>Administrator</cp:lastModifiedBy>
  <cp:revision>66</cp:revision>
  <dcterms:created xsi:type="dcterms:W3CDTF">2006-08-16T00:00:00Z</dcterms:created>
  <dcterms:modified xsi:type="dcterms:W3CDTF">2022-03-07T07:20:46Z</dcterms:modified>
</cp:coreProperties>
</file>