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4" r:id="rId2"/>
    <p:sldId id="317" r:id="rId3"/>
    <p:sldId id="335" r:id="rId4"/>
    <p:sldId id="336" r:id="rId5"/>
    <p:sldId id="338" r:id="rId6"/>
    <p:sldId id="339" r:id="rId7"/>
    <p:sldId id="342" r:id="rId8"/>
    <p:sldId id="343" r:id="rId9"/>
    <p:sldId id="341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0" d="100"/>
          <a:sy n="60" d="100"/>
        </p:scale>
        <p:origin x="20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3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0965B4-9714-4855-85B7-484FFF483262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7454A-ECB1-47DE-92E8-DB86BF595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2.gif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jpeg"/><Relationship Id="rId11" Type="http://schemas.openxmlformats.org/officeDocument/2006/relationships/image" Target="../media/image19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4.wmf"/><Relationship Id="rId9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299" y="1371600"/>
            <a:ext cx="9029701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800" b="1">
                <a:solidFill>
                  <a:srgbClr val="0000F1"/>
                </a:solidFill>
                <a:latin typeface="Arial" charset="0"/>
              </a:rPr>
              <a:t>PHƯƠNG </a:t>
            </a:r>
            <a:r>
              <a:rPr lang="en-US" sz="3800" b="1" dirty="0">
                <a:solidFill>
                  <a:srgbClr val="0000F1"/>
                </a:solidFill>
                <a:latin typeface="Arial" charset="0"/>
              </a:rPr>
              <a:t>TRÌNH BẬC NHẤT MỘT ẨN 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0000F1"/>
                </a:solidFill>
                <a:latin typeface="Arial" charset="0"/>
              </a:rPr>
              <a:t>VÀ CÁCH GIẢI</a:t>
            </a:r>
            <a:endParaRPr lang="en-US" sz="3600" dirty="0">
              <a:solidFill>
                <a:srgbClr val="0000F1"/>
              </a:solidFill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66688"/>
            <a:ext cx="6121400" cy="259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6335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1: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835150" y="2511425"/>
          <a:ext cx="35290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Equation" r:id="rId4" imgW="1282700" imgH="419100" progId="Equation.DSMT4">
                  <p:embed/>
                </p:oleObj>
              </mc:Choice>
              <mc:Fallback>
                <p:oleObj name="Equation" r:id="rId4" imgW="1282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11425"/>
                        <a:ext cx="3529013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23850" y="3284538"/>
            <a:ext cx="5903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2: </a:t>
            </a:r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871663" y="3808413"/>
          <a:ext cx="324008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9" name="Equation" r:id="rId6" imgW="1091726" imgH="393529" progId="Equation.DSMT4">
                  <p:embed/>
                </p:oleObj>
              </mc:Choice>
              <mc:Fallback>
                <p:oleObj name="Equation" r:id="rId6" imgW="109172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808413"/>
                        <a:ext cx="324008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7650" y="4724400"/>
            <a:ext cx="86423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Thay S = 20 , ta được hai phương trình tương đương. Xét xem trong hai phương trình đó, có phương trình nào là phương trình bậc nhất không ?</a:t>
            </a:r>
          </a:p>
        </p:txBody>
      </p:sp>
      <p:sp>
        <p:nvSpPr>
          <p:cNvPr id="23560" name="Rectangle 1"/>
          <p:cNvSpPr>
            <a:spLocks noChangeArrowheads="1"/>
          </p:cNvSpPr>
          <p:nvPr/>
        </p:nvSpPr>
        <p:spPr bwMode="auto">
          <a:xfrm>
            <a:off x="234950" y="300335"/>
            <a:ext cx="5273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Wingdings" pitchFamily="2" charset="2"/>
              </a:rPr>
              <a:t></a:t>
            </a:r>
            <a:r>
              <a:rPr lang="en-US" sz="2400" u="sng" dirty="0" err="1">
                <a:sym typeface="Wingdings" pitchFamily="2" charset="2"/>
              </a:rPr>
              <a:t>Hướng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dẫn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bài</a:t>
            </a:r>
            <a:r>
              <a:rPr lang="en-US" sz="2400" u="sng" dirty="0">
                <a:sym typeface="Wingdings" pitchFamily="2" charset="2"/>
              </a:rPr>
              <a:t> 6 </a:t>
            </a:r>
            <a:r>
              <a:rPr lang="en-US" sz="2400" u="sng" dirty="0" err="1">
                <a:sym typeface="Wingdings" pitchFamily="2" charset="2"/>
              </a:rPr>
              <a:t>trang</a:t>
            </a:r>
            <a:r>
              <a:rPr lang="en-US" sz="2400" u="sng" dirty="0">
                <a:sym typeface="Wingdings" pitchFamily="2" charset="2"/>
              </a:rPr>
              <a:t> 9 </a:t>
            </a:r>
            <a:r>
              <a:rPr lang="en-US" sz="2400" u="sng" dirty="0" err="1">
                <a:sym typeface="Wingdings" pitchFamily="2" charset="2"/>
              </a:rPr>
              <a:t>Sgk</a:t>
            </a:r>
            <a:r>
              <a:rPr lang="en-US" sz="24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215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/>
      <p:bldP spid="46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0" y="161471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47800" y="1758095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x + 3 = 0                      d) 6y – 6 = 0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 – 5y = 0                  e) 3x – 3 = 0                          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= 0                  f) – 0,5x + 2,4 = 0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02" y="3573977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1621" y="4097197"/>
            <a:ext cx="6001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813819"/>
            <a:ext cx="8012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47800" y="4649725"/>
            <a:ext cx="735271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x + 3 = 0                      d) 6y – 6 = 0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3x – 3 = 0                     f) – 0,5x + 2,4 = 0</a:t>
            </a:r>
          </a:p>
        </p:txBody>
      </p: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2" grpId="0"/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31519" y="498305"/>
            <a:ext cx="5106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200" y="1122875"/>
            <a:ext cx="825500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 = 0,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≠ 0,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ậc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28600" y="1981200"/>
            <a:ext cx="8591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2x -1 = 0;      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3 - 5y = 0;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228600" y="3032125"/>
            <a:ext cx="891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Sgktr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một ẩn trong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1282700" y="36703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 1 + x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1257300" y="42291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x + x</a:t>
            </a:r>
            <a:r>
              <a:rPr 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1244600" y="4851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 1 - 2t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1219200" y="5359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d) 3y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1219200" y="589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e) 0x - 3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3352800" y="36576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3378200" y="5334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3365500" y="48768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 </a:t>
            </a:r>
          </a:p>
        </p:txBody>
      </p:sp>
      <p:sp>
        <p:nvSpPr>
          <p:cNvPr id="7271" name="Text Box 103"/>
          <p:cNvSpPr txBox="1">
            <a:spLocks noChangeArrowheads="1"/>
          </p:cNvSpPr>
          <p:nvPr/>
        </p:nvSpPr>
        <p:spPr bwMode="auto">
          <a:xfrm>
            <a:off x="3378200" y="4152900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Không phải là phương trình bậc nhất một ẩn vì nó không có dạng ax + b =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3302000" y="5851525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Tuy có dạng ax + b = 0 nhưng a = 0, không thoả mãn điều kiện a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33" name="Picture 105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4" name="Text Box 106"/>
          <p:cNvSpPr txBox="1">
            <a:spLocks noChangeArrowheads="1"/>
          </p:cNvSpPr>
          <p:nvPr/>
        </p:nvSpPr>
        <p:spPr bwMode="auto">
          <a:xfrm>
            <a:off x="3524543" y="1950782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2; b = - 1</a:t>
            </a:r>
          </a:p>
        </p:txBody>
      </p:sp>
      <p:sp>
        <p:nvSpPr>
          <p:cNvPr id="7276" name="Text Box 108"/>
          <p:cNvSpPr txBox="1">
            <a:spLocks noChangeArrowheads="1"/>
          </p:cNvSpPr>
          <p:nvPr/>
        </p:nvSpPr>
        <p:spPr bwMode="auto">
          <a:xfrm>
            <a:off x="3547404" y="2286000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-5; b = 3</a:t>
            </a:r>
          </a:p>
        </p:txBody>
      </p:sp>
      <p:sp>
        <p:nvSpPr>
          <p:cNvPr id="7277" name="AutoShape 109"/>
          <p:cNvSpPr>
            <a:spLocks noChangeArrowheads="1"/>
          </p:cNvSpPr>
          <p:nvPr/>
        </p:nvSpPr>
        <p:spPr bwMode="auto">
          <a:xfrm>
            <a:off x="2819400" y="2091232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9" name="AutoShape 111"/>
          <p:cNvSpPr>
            <a:spLocks noChangeArrowheads="1"/>
          </p:cNvSpPr>
          <p:nvPr/>
        </p:nvSpPr>
        <p:spPr bwMode="auto">
          <a:xfrm>
            <a:off x="2824285" y="2409043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0" name="AutoShape 112"/>
          <p:cNvSpPr>
            <a:spLocks noChangeArrowheads="1"/>
          </p:cNvSpPr>
          <p:nvPr/>
        </p:nvSpPr>
        <p:spPr bwMode="auto">
          <a:xfrm>
            <a:off x="2819400" y="3810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2" name="AutoShape 114"/>
          <p:cNvSpPr>
            <a:spLocks noChangeArrowheads="1"/>
          </p:cNvSpPr>
          <p:nvPr/>
        </p:nvSpPr>
        <p:spPr bwMode="auto">
          <a:xfrm>
            <a:off x="2819400" y="4370217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3" name="AutoShape 115"/>
          <p:cNvSpPr>
            <a:spLocks noChangeArrowheads="1"/>
          </p:cNvSpPr>
          <p:nvPr/>
        </p:nvSpPr>
        <p:spPr bwMode="auto">
          <a:xfrm>
            <a:off x="2819400" y="49911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4" name="AutoShape 116"/>
          <p:cNvSpPr>
            <a:spLocks noChangeArrowheads="1"/>
          </p:cNvSpPr>
          <p:nvPr/>
        </p:nvSpPr>
        <p:spPr bwMode="auto">
          <a:xfrm>
            <a:off x="2819400" y="5486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5" name="AutoShape 117"/>
          <p:cNvSpPr>
            <a:spLocks noChangeArrowheads="1"/>
          </p:cNvSpPr>
          <p:nvPr/>
        </p:nvSpPr>
        <p:spPr bwMode="auto">
          <a:xfrm>
            <a:off x="2806700" y="6019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81" grpId="0" animBg="1"/>
      <p:bldP spid="7182" grpId="0"/>
      <p:bldP spid="7260" grpId="0"/>
      <p:bldP spid="7263" grpId="0"/>
      <p:bldP spid="7264" grpId="0"/>
      <p:bldP spid="7265" grpId="0"/>
      <p:bldP spid="7266" grpId="0"/>
      <p:bldP spid="7267" grpId="0"/>
      <p:bldP spid="7268" grpId="0"/>
      <p:bldP spid="7269" grpId="0"/>
      <p:bldP spid="7270" grpId="0"/>
      <p:bldP spid="7271" grpId="0"/>
      <p:bldP spid="7272" grpId="0"/>
      <p:bldP spid="7274" grpId="0"/>
      <p:bldP spid="7276" grpId="0"/>
      <p:bldP spid="7277" grpId="0" animBg="1"/>
      <p:bldP spid="7279" grpId="0" animBg="1"/>
      <p:bldP spid="7280" grpId="0" animBg="1"/>
      <p:bldP spid="7282" grpId="0" animBg="1"/>
      <p:bldP spid="7283" grpId="0" animBg="1"/>
      <p:bldP spid="7284" grpId="0" animBg="1"/>
      <p:bldP spid="72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24255"/>
              </p:ext>
            </p:extLst>
          </p:nvPr>
        </p:nvGraphicFramePr>
        <p:xfrm>
          <a:off x="76273" y="60325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73" y="60325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8542" y="33655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503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4800" y="917575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71012" y="1835199"/>
            <a:ext cx="4377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76752" y="2468462"/>
            <a:ext cx="8534400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1752600" y="62357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46272" y="3612182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179361" y="3623035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 + x = 0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821638" y="40386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3488618" y="44196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x = 0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9942" y="488698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474115" y="48768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x = -3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782295" y="533400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{-3}</a:t>
            </a:r>
          </a:p>
        </p:txBody>
      </p: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762000" y="587758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?1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2800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3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2" grpId="0"/>
      <p:bldP spid="9244" grpId="0"/>
      <p:bldP spid="9245" grpId="0" animBg="1"/>
      <p:bldP spid="9264" grpId="0"/>
      <p:bldP spid="32" grpId="0"/>
      <p:bldP spid="34" grpId="0"/>
      <p:bldP spid="36" grpId="0"/>
      <p:bldP spid="6" grpId="0"/>
      <p:bldP spid="38" grpId="0"/>
      <p:bldP spid="3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60574"/>
              </p:ext>
            </p:extLst>
          </p:nvPr>
        </p:nvGraphicFramePr>
        <p:xfrm>
          <a:off x="229845" y="70783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45" y="70783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8632" y="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4850" y="-4902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" y="561930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481" y="609758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2457450" y="60071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093279" y="3352800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5856933" y="33528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2x = -3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1447800" y="38100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4343400" y="38862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= -3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868933" y="5247620"/>
            <a:ext cx="6293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</a:t>
            </a:r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797215" y="715545"/>
            <a:ext cx="5362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381000" y="1295400"/>
            <a:ext cx="84836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Trong một phương trình, ta có thể nhân cả hai vế với cùng một số khác 0.</a:t>
            </a:r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406400" y="2388139"/>
            <a:ext cx="84582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81623" y="441960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1966" y="4419600"/>
            <a:ext cx="2343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x =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707817"/>
              </p:ext>
            </p:extLst>
          </p:nvPr>
        </p:nvGraphicFramePr>
        <p:xfrm>
          <a:off x="5099050" y="4267200"/>
          <a:ext cx="615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1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99050" y="4267200"/>
                        <a:ext cx="61595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64136"/>
              </p:ext>
            </p:extLst>
          </p:nvPr>
        </p:nvGraphicFramePr>
        <p:xfrm>
          <a:off x="7121525" y="5095220"/>
          <a:ext cx="10318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2" name="Equation" r:id="rId10" imgW="380880" imgH="431640" progId="Equation.DSMT4">
                  <p:embed/>
                </p:oleObj>
              </mc:Choice>
              <mc:Fallback>
                <p:oleObj name="Equation" r:id="rId10" imgW="380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21525" y="5095220"/>
                        <a:ext cx="10318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576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4" grpId="0"/>
      <p:bldP spid="32" grpId="0"/>
      <p:bldP spid="34" grpId="0"/>
      <p:bldP spid="36" grpId="0"/>
      <p:bldP spid="39" grpId="0"/>
      <p:bldP spid="18" grpId="0"/>
      <p:bldP spid="19" grpId="0" animBg="1"/>
      <p:bldP spid="20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691"/>
              </p:ext>
            </p:extLst>
          </p:nvPr>
        </p:nvGraphicFramePr>
        <p:xfrm>
          <a:off x="31750" y="45378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45378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79500" y="114300"/>
            <a:ext cx="5782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-23083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41300" y="805130"/>
            <a:ext cx="86741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Từ một phương trình, dùng quy tắc chuyển vế hay quy tắc nhân, ta luôn nhận được một phương trình mới tương đương với phương trình đã cho. 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260057" y="2129135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3x - 9 = 0. 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838200" y="3025676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3x - 9 = 0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 3x = 9  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  x = 3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{3} </a:t>
            </a: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184731" y="5334000"/>
            <a:ext cx="8781469" cy="204979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+ b = 0 (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≠ 0)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ax + b = 0 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ax = - b  x = 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endParaRPr lang="en-US" sz="2400" b="1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7150" name="Object 4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900350"/>
              </p:ext>
            </p:extLst>
          </p:nvPr>
        </p:nvGraphicFramePr>
        <p:xfrm>
          <a:off x="4279900" y="5867400"/>
          <a:ext cx="520700" cy="100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6" imgW="203040" imgH="393480" progId="Equation.DSMT4">
                  <p:embed/>
                </p:oleObj>
              </mc:Choice>
              <mc:Fallback>
                <p:oleObj name="Equation" r:id="rId6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5867400"/>
                        <a:ext cx="520700" cy="1008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4267200" y="3706087"/>
            <a:ext cx="489990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- 9 sang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4228317" y="4213287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(Chia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3132476" y="258633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48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40" grpId="0" animBg="1"/>
      <p:bldP spid="47141" grpId="0"/>
      <p:bldP spid="47149" grpId="0" animBg="1"/>
      <p:bldP spid="47153" grpId="0"/>
      <p:bldP spid="4715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710625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/>
              <a:t>Bài</a:t>
            </a:r>
            <a:r>
              <a:rPr lang="en-US" sz="3200" b="1" u="sng" dirty="0"/>
              <a:t> </a:t>
            </a:r>
            <a:r>
              <a:rPr lang="en-US" sz="3200" b="1" u="sng" dirty="0" err="1"/>
              <a:t>tập</a:t>
            </a:r>
            <a:r>
              <a:rPr lang="en-US" sz="3200" b="1" u="sng" dirty="0"/>
              <a:t> 8 (</a:t>
            </a:r>
            <a:r>
              <a:rPr lang="en-US" sz="3200" b="1" u="sng" dirty="0" err="1"/>
              <a:t>Sgk</a:t>
            </a:r>
            <a:r>
              <a:rPr lang="en-US" sz="3200" b="1" u="sng" dirty="0"/>
              <a:t>/10): </a:t>
            </a:r>
            <a:r>
              <a:rPr lang="en-US" sz="3200" b="1" dirty="0" err="1"/>
              <a:t>Giải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phương</a:t>
            </a:r>
            <a:r>
              <a:rPr lang="en-US" sz="3200" b="1" dirty="0"/>
              <a:t> </a:t>
            </a:r>
            <a:r>
              <a:rPr lang="en-US" sz="3200" b="1" dirty="0" err="1"/>
              <a:t>trình</a:t>
            </a:r>
            <a:r>
              <a:rPr lang="en-US" sz="3200" b="1" dirty="0"/>
              <a:t> :</a:t>
            </a: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10462"/>
              </p:ext>
            </p:extLst>
          </p:nvPr>
        </p:nvGraphicFramePr>
        <p:xfrm>
          <a:off x="2281237" y="1581150"/>
          <a:ext cx="4119563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3" imgW="1066680" imgH="888840" progId="Equation.DSMT4">
                  <p:embed/>
                </p:oleObj>
              </mc:Choice>
              <mc:Fallback>
                <p:oleObj name="Equation" r:id="rId3" imgW="10666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7" y="1581150"/>
                        <a:ext cx="4119563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913912"/>
              </p:ext>
            </p:extLst>
          </p:nvPr>
        </p:nvGraphicFramePr>
        <p:xfrm>
          <a:off x="1535113" y="381000"/>
          <a:ext cx="1741487" cy="185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8" name="Equation" r:id="rId3" imgW="812520" imgH="863280" progId="Equation.DSMT4">
                  <p:embed/>
                </p:oleObj>
              </mc:Choice>
              <mc:Fallback>
                <p:oleObj name="Equation" r:id="rId3" imgW="8125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81000"/>
                        <a:ext cx="1741487" cy="1851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0" y="2362200"/>
            <a:ext cx="4356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err="1"/>
              <a:t>có</a:t>
            </a:r>
            <a:r>
              <a:rPr lang="en-US" sz="2400"/>
              <a:t> tập  nghiệm </a:t>
            </a:r>
            <a:endParaRPr lang="en-US" sz="2400" dirty="0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995515"/>
              </p:ext>
            </p:extLst>
          </p:nvPr>
        </p:nvGraphicFramePr>
        <p:xfrm>
          <a:off x="1664707" y="2805282"/>
          <a:ext cx="1037218" cy="54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9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707" y="2805282"/>
                        <a:ext cx="1037218" cy="547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88530"/>
              </p:ext>
            </p:extLst>
          </p:nvPr>
        </p:nvGraphicFramePr>
        <p:xfrm>
          <a:off x="261870" y="3578063"/>
          <a:ext cx="2263775" cy="18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0" name="Equation" r:id="rId7" imgW="1066680" imgH="863280" progId="Equation.DSMT4">
                  <p:embed/>
                </p:oleObj>
              </mc:Choice>
              <mc:Fallback>
                <p:oleObj name="Equation" r:id="rId7" imgW="10666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70" y="3578063"/>
                        <a:ext cx="2263775" cy="1832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5410200"/>
            <a:ext cx="4356100" cy="877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48792"/>
              </p:ext>
            </p:extLst>
          </p:nvPr>
        </p:nvGraphicFramePr>
        <p:xfrm>
          <a:off x="1371601" y="5867401"/>
          <a:ext cx="1219199" cy="58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1" name="Equation" r:id="rId9" imgW="533160" imgH="253800" progId="Equation.DSMT4">
                  <p:embed/>
                </p:oleObj>
              </mc:Choice>
              <mc:Fallback>
                <p:oleObj name="Equation" r:id="rId9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5867401"/>
                        <a:ext cx="1219199" cy="5819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3561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95733"/>
              </p:ext>
            </p:extLst>
          </p:nvPr>
        </p:nvGraphicFramePr>
        <p:xfrm>
          <a:off x="4953000" y="177789"/>
          <a:ext cx="2508250" cy="235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2" name="Equation" r:id="rId11" imgW="990360" imgH="1091880" progId="Equation.DSMT4">
                  <p:embed/>
                </p:oleObj>
              </mc:Choice>
              <mc:Fallback>
                <p:oleObj name="Equation" r:id="rId11" imgW="9903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789"/>
                        <a:ext cx="2508250" cy="2351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500563" y="2433935"/>
            <a:ext cx="4643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28531"/>
              </p:ext>
            </p:extLst>
          </p:nvPr>
        </p:nvGraphicFramePr>
        <p:xfrm>
          <a:off x="6080125" y="2781301"/>
          <a:ext cx="1082675" cy="57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3" name="Equation" r:id="rId13" imgW="482400" imgH="253800" progId="Equation.DSMT4">
                  <p:embed/>
                </p:oleObj>
              </mc:Choice>
              <mc:Fallback>
                <p:oleObj name="Equation" r:id="rId13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2781301"/>
                        <a:ext cx="1082675" cy="571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220857"/>
              </p:ext>
            </p:extLst>
          </p:nvPr>
        </p:nvGraphicFramePr>
        <p:xfrm>
          <a:off x="4500563" y="3352800"/>
          <a:ext cx="2532062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4" name="Equation" r:id="rId15" imgW="1066680" imgH="1091880" progId="Equation.DSMT4">
                  <p:embed/>
                </p:oleObj>
              </mc:Choice>
              <mc:Fallback>
                <p:oleObj name="Equation" r:id="rId15" imgW="10666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352800"/>
                        <a:ext cx="2532062" cy="259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356100" y="5791200"/>
            <a:ext cx="4330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556087"/>
              </p:ext>
            </p:extLst>
          </p:nvPr>
        </p:nvGraphicFramePr>
        <p:xfrm>
          <a:off x="6067425" y="6248055"/>
          <a:ext cx="1260475" cy="60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5" name="Equation" r:id="rId17" imgW="533160" imgH="253800" progId="Equation.DSMT4">
                  <p:embed/>
                </p:oleObj>
              </mc:Choice>
              <mc:Fallback>
                <p:oleObj name="Equation" r:id="rId17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25" y="6248055"/>
                        <a:ext cx="1260475" cy="6016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7577" y="147935"/>
            <a:ext cx="111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353697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5" grpId="0" animBg="1"/>
      <p:bldP spid="41997" grpId="0" animBg="1"/>
      <p:bldP spid="41999" grpId="0"/>
      <p:bldP spid="420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575" y="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3" descr="Bottom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5" y="6443663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4800" y="6202363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* Nhiệm vụ về nhà</a:t>
            </a:r>
          </a:p>
        </p:txBody>
      </p:sp>
      <p:pic>
        <p:nvPicPr>
          <p:cNvPr id="15368" name="Picture 7" descr="Logo-BG&amp;DD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42863"/>
            <a:ext cx="40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11113" y="0"/>
            <a:ext cx="9094787" cy="666750"/>
          </a:xfrm>
          <a:prstGeom prst="rect">
            <a:avLst/>
          </a:prstGeom>
          <a:gradFill rotWithShape="0">
            <a:gsLst>
              <a:gs pos="0">
                <a:srgbClr val="FFC92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vi-VN" sz="1200" b="1">
              <a:solidFill>
                <a:srgbClr val="006600"/>
              </a:solidFill>
              <a:latin typeface=".VnAvantH" panose="020B7200000000000000" pitchFamily="34" charset="0"/>
            </a:endParaRPr>
          </a:p>
        </p:txBody>
      </p:sp>
      <p:pic>
        <p:nvPicPr>
          <p:cNvPr id="15370" name="Picture 9" descr="BOOKANI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8100"/>
            <a:ext cx="990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-38100" y="60960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r:id="rId8" imgW="1278331" imgH="1273759" progId="MS_ClipArt_Gallery">
                  <p:embed/>
                </p:oleObj>
              </mc:Choice>
              <mc:Fallback>
                <p:oleObj r:id="rId8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0960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3" descr="AG00030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136" y="533400"/>
            <a:ext cx="15272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7734300" y="5607050"/>
          <a:ext cx="1447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r:id="rId10" imgW="1999440" imgH="1831320" progId="">
                  <p:embed/>
                </p:oleObj>
              </mc:Choice>
              <mc:Fallback>
                <p:oleObj r:id="rId10" imgW="1999440" imgH="1831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5607050"/>
                        <a:ext cx="144780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2" name="Picture 4" descr="NV-Ve-Nh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0" y="586"/>
            <a:ext cx="60198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329278"/>
            <a:ext cx="322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2642" y="3870083"/>
            <a:ext cx="2124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2x +20 =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09196" y="4363760"/>
            <a:ext cx="270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 + x +12 = 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32642" y="488698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7x - 3x = 9 - 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?1, ?2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" y="2819400"/>
            <a:ext cx="8634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8083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826</Words>
  <Application>Microsoft Office PowerPoint</Application>
  <PresentationFormat>On-screen Show (4:3)</PresentationFormat>
  <Paragraphs>85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.VnAvantH</vt:lpstr>
      <vt:lpstr>Arial</vt:lpstr>
      <vt:lpstr>Calibri</vt:lpstr>
      <vt:lpstr>Times New Roman</vt:lpstr>
      <vt:lpstr>Office Theme</vt:lpstr>
      <vt:lpstr>Equation</vt:lpstr>
      <vt:lpstr>MS_ClipArt_Gallery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Tran Nhat Quang</cp:lastModifiedBy>
  <cp:revision>281</cp:revision>
  <dcterms:created xsi:type="dcterms:W3CDTF">2019-09-21T10:16:31Z</dcterms:created>
  <dcterms:modified xsi:type="dcterms:W3CDTF">2021-12-24T00:45:56Z</dcterms:modified>
</cp:coreProperties>
</file>