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61" r:id="rId5"/>
    <p:sldId id="263" r:id="rId6"/>
    <p:sldId id="262" r:id="rId7"/>
    <p:sldId id="264" r:id="rId8"/>
    <p:sldId id="265" r:id="rId9"/>
    <p:sldId id="266" r:id="rId10"/>
    <p:sldId id="267" r:id="rId11"/>
    <p:sldId id="258" r:id="rId12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9508-AD00-471F-B97F-16AF6B205734}" type="datetimeFigureOut">
              <a:rPr lang="vi-VN" smtClean="0"/>
              <a:t>11/10/2022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1638-40D4-4B93-88FD-650EB30D7F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1353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9508-AD00-471F-B97F-16AF6B205734}" type="datetimeFigureOut">
              <a:rPr lang="vi-VN" smtClean="0"/>
              <a:t>11/10/2022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1638-40D4-4B93-88FD-650EB30D7F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1362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9508-AD00-471F-B97F-16AF6B205734}" type="datetimeFigureOut">
              <a:rPr lang="vi-VN" smtClean="0"/>
              <a:t>11/10/2022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1638-40D4-4B93-88FD-650EB30D7F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5338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9508-AD00-471F-B97F-16AF6B205734}" type="datetimeFigureOut">
              <a:rPr lang="vi-VN" smtClean="0"/>
              <a:t>11/10/2022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1638-40D4-4B93-88FD-650EB30D7F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8083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9508-AD00-471F-B97F-16AF6B205734}" type="datetimeFigureOut">
              <a:rPr lang="vi-VN" smtClean="0"/>
              <a:t>11/10/2022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1638-40D4-4B93-88FD-650EB30D7F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1893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9508-AD00-471F-B97F-16AF6B205734}" type="datetimeFigureOut">
              <a:rPr lang="vi-VN" smtClean="0"/>
              <a:t>11/10/2022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1638-40D4-4B93-88FD-650EB30D7F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298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9508-AD00-471F-B97F-16AF6B205734}" type="datetimeFigureOut">
              <a:rPr lang="vi-VN" smtClean="0"/>
              <a:t>11/10/2022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1638-40D4-4B93-88FD-650EB30D7F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8013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9508-AD00-471F-B97F-16AF6B205734}" type="datetimeFigureOut">
              <a:rPr lang="vi-VN" smtClean="0"/>
              <a:t>11/10/2022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1638-40D4-4B93-88FD-650EB30D7F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0313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9508-AD00-471F-B97F-16AF6B205734}" type="datetimeFigureOut">
              <a:rPr lang="vi-VN" smtClean="0"/>
              <a:t>11/10/2022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1638-40D4-4B93-88FD-650EB30D7F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4395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9508-AD00-471F-B97F-16AF6B205734}" type="datetimeFigureOut">
              <a:rPr lang="vi-VN" smtClean="0"/>
              <a:t>11/10/2022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1638-40D4-4B93-88FD-650EB30D7F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9422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9508-AD00-471F-B97F-16AF6B205734}" type="datetimeFigureOut">
              <a:rPr lang="vi-VN" smtClean="0"/>
              <a:t>11/10/2022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1638-40D4-4B93-88FD-650EB30D7F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2048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09508-AD00-471F-B97F-16AF6B205734}" type="datetimeFigureOut">
              <a:rPr lang="vi-VN" smtClean="0"/>
              <a:t>11/10/2022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51638-40D4-4B93-88FD-650EB30D7F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443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701" y="1647796"/>
            <a:ext cx="9144000" cy="17276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-8563" y="620687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 cap="all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CHƯƠNG II NHIỄM SẮC THỂ</a:t>
            </a:r>
            <a:endParaRPr lang="vi-VN" sz="3200" b="1" cap="all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491" y="1788369"/>
            <a:ext cx="8301755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NGUYÊN PHÂN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91" y="3645024"/>
            <a:ext cx="817245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533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7559" y="0"/>
            <a:ext cx="48244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9. Nguyên phân</a:t>
            </a:r>
            <a:endParaRPr lang="vi-VN" sz="240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456592"/>
            <a:ext cx="89118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Ý nghĩa của nguyên phân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567" y="1322421"/>
            <a:ext cx="86284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Symbol" pitchFamily="18" charset="2"/>
              <a:buChar char="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Nguyên phân là hình thức sinh sản của tế bào và sự lớn lên của cơ thể.</a:t>
            </a:r>
          </a:p>
          <a:p>
            <a:pPr marL="457200" indent="-457200" algn="just">
              <a:buFont typeface="Symbol" pitchFamily="18" charset="2"/>
              <a:buChar char="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Nguyên phân duy trì sự ổn định bộ NST đặc trưng của loài qua các thế hệ tế bào</a:t>
            </a:r>
            <a:endParaRPr lang="vi-VN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206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620688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  <a:endParaRPr lang="vi-VN" sz="28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700808"/>
            <a:ext cx="8424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Ghi chép nội dung bài học đầy đủ</a:t>
            </a:r>
          </a:p>
          <a:p>
            <a:pPr marL="285750" indent="-285750" algn="just">
              <a:buFontTx/>
              <a:buChar char="-"/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Thực hiện bài vẽ các chu kì của nguyên phân </a:t>
            </a:r>
          </a:p>
          <a:p>
            <a:pPr marL="285750" indent="-285750" algn="just">
              <a:buFontTx/>
              <a:buChar char="-"/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Xem trước bài 10. Giảm phân</a:t>
            </a:r>
            <a:endParaRPr lang="vi-VN" sz="32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191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7559" y="0"/>
            <a:ext cx="48244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9. Nguyên phân</a:t>
            </a:r>
            <a:endParaRPr lang="vi-VN" sz="240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683" y="435764"/>
            <a:ext cx="74000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Biến đổi hình thái NST trong chu kì tế bào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148" y="1253951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 yêu cầu HS thực hiện</a:t>
            </a:r>
            <a:endParaRPr lang="vi-VN" sz="2400" b="1" i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200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9" y="1389871"/>
            <a:ext cx="887933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37559" y="0"/>
            <a:ext cx="48244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9. Nguyên phân</a:t>
            </a:r>
            <a:endParaRPr lang="vi-VN" sz="240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682" y="435764"/>
            <a:ext cx="89118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Những diễn biến cơ bản của NST trong quá trình nguyên phân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202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7559" y="0"/>
            <a:ext cx="48244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9. Nguyên phân</a:t>
            </a:r>
            <a:endParaRPr lang="vi-VN" sz="240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682" y="435764"/>
            <a:ext cx="89118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Những diễn biến cơ bản của NST trong quá trình nguyên phân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369" y="1419069"/>
            <a:ext cx="5752353" cy="404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88404" y="5634826"/>
            <a:ext cx="324036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Kì đầu</a:t>
            </a:r>
            <a:endParaRPr lang="vi-VN" sz="28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389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7559" y="0"/>
            <a:ext cx="48244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9. Nguyên phân</a:t>
            </a:r>
            <a:endParaRPr lang="vi-VN" sz="240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682" y="435764"/>
            <a:ext cx="89118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Những diễn biến cơ bản của NST trong quá trình nguyên phân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88404" y="5634826"/>
            <a:ext cx="324036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Kì giữa</a:t>
            </a:r>
            <a:endParaRPr lang="vi-VN" sz="28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63" y="1506488"/>
            <a:ext cx="5844150" cy="369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761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7559" y="0"/>
            <a:ext cx="48244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9. Nguyên phân</a:t>
            </a:r>
            <a:endParaRPr lang="vi-VN" sz="240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682" y="435764"/>
            <a:ext cx="89118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Những diễn biến cơ bản của NST trong quá trình nguyên phân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868" y="1821516"/>
            <a:ext cx="534247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88404" y="5634826"/>
            <a:ext cx="324036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Kì sau</a:t>
            </a:r>
            <a:endParaRPr lang="vi-VN" sz="28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593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7559" y="0"/>
            <a:ext cx="48244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9. Nguyên phân</a:t>
            </a:r>
            <a:endParaRPr lang="vi-VN" sz="240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682" y="435764"/>
            <a:ext cx="89118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Những diễn biến cơ bản của NST trong quá trình nguyên phân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8404" y="5634826"/>
            <a:ext cx="324036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Kì cuối</a:t>
            </a:r>
            <a:endParaRPr lang="vi-VN" sz="28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280" y="1844824"/>
            <a:ext cx="5834969" cy="3415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391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7559" y="0"/>
            <a:ext cx="48244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9. Nguyên phân</a:t>
            </a:r>
            <a:endParaRPr lang="vi-VN" sz="240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96" y="302682"/>
            <a:ext cx="89118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Những diễn biến cơ bản của NST trong quá trình nguyên phân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62530"/>
              </p:ext>
            </p:extLst>
          </p:nvPr>
        </p:nvGraphicFramePr>
        <p:xfrm>
          <a:off x="214325" y="1256789"/>
          <a:ext cx="8704375" cy="50340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6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7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8035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="1" baseline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kì</a:t>
                      </a:r>
                      <a:endParaRPr lang="vi-VN" sz="2400" b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400" b="1" baseline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diễn biến cơ bản của NST</a:t>
                      </a:r>
                      <a:endParaRPr lang="vi-VN" sz="2400" b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2354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  <a:r>
                        <a:rPr lang="en-US" sz="2400" b="1" baseline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đầu</a:t>
                      </a:r>
                      <a:endParaRPr lang="vi-VN" sz="2400" b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Symbol" pitchFamily="18" charset="2"/>
                        <a:buChar char=""/>
                      </a:pPr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NST bắt</a:t>
                      </a:r>
                      <a:r>
                        <a:rPr lang="en-US" sz="2400" baseline="0">
                          <a:latin typeface="Times New Roman" pitchFamily="18" charset="0"/>
                          <a:cs typeface="Times New Roman" pitchFamily="18" charset="0"/>
                        </a:rPr>
                        <a:t> đầu đóng xoắn và co ngắn nên có hình thái rõ rệt</a:t>
                      </a:r>
                    </a:p>
                    <a:p>
                      <a:pPr marL="342900" indent="-342900" algn="just">
                        <a:buFont typeface="Symbol" pitchFamily="18" charset="2"/>
                        <a:buChar char=""/>
                      </a:pPr>
                      <a:r>
                        <a:rPr lang="en-US" sz="2400" baseline="0">
                          <a:latin typeface="Times New Roman" pitchFamily="18" charset="0"/>
                          <a:cs typeface="Times New Roman" pitchFamily="18" charset="0"/>
                        </a:rPr>
                        <a:t>Các NST kép dính vào sợi tơ của thoi phân bào ở tâm động</a:t>
                      </a:r>
                      <a:endParaRPr lang="vi-VN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2081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  <a:r>
                        <a:rPr lang="en-US" sz="2400" b="1" baseline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giữa</a:t>
                      </a:r>
                      <a:endParaRPr lang="vi-VN" sz="2400" b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Symbol" pitchFamily="18" charset="2"/>
                        <a:buChar char=""/>
                      </a:pPr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aseline="0">
                          <a:latin typeface="Times New Roman" pitchFamily="18" charset="0"/>
                          <a:cs typeface="Times New Roman" pitchFamily="18" charset="0"/>
                        </a:rPr>
                        <a:t> NST kép đóng xoắn cực đại</a:t>
                      </a:r>
                    </a:p>
                    <a:p>
                      <a:pPr marL="342900" indent="-342900" algn="just">
                        <a:buFont typeface="Symbol" pitchFamily="18" charset="2"/>
                        <a:buChar char=""/>
                      </a:pPr>
                      <a:r>
                        <a:rPr lang="en-US" sz="2400" baseline="0">
                          <a:latin typeface="Times New Roman" pitchFamily="18" charset="0"/>
                          <a:cs typeface="Times New Roman" pitchFamily="18" charset="0"/>
                        </a:rPr>
                        <a:t>Các NST kép xếp thành </a:t>
                      </a:r>
                      <a:r>
                        <a:rPr lang="en-US" sz="2400" b="1" u="sng" baseline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 hàng </a:t>
                      </a:r>
                      <a:r>
                        <a:rPr lang="en-US" sz="2400" baseline="0">
                          <a:latin typeface="Times New Roman" pitchFamily="18" charset="0"/>
                          <a:cs typeface="Times New Roman" pitchFamily="18" charset="0"/>
                        </a:rPr>
                        <a:t>ở mặt phẳng xích đạo của thoi phân bào</a:t>
                      </a:r>
                      <a:endParaRPr lang="vi-VN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6055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  <a:r>
                        <a:rPr lang="en-US" sz="2400" b="1" baseline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sau</a:t>
                      </a:r>
                      <a:endParaRPr lang="vi-VN" sz="2400" b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Từng NST</a:t>
                      </a:r>
                      <a:r>
                        <a:rPr lang="en-US" sz="2400" baseline="0">
                          <a:latin typeface="Times New Roman" pitchFamily="18" charset="0"/>
                          <a:cs typeface="Times New Roman" pitchFamily="18" charset="0"/>
                        </a:rPr>
                        <a:t> kép chẻ dọc ở tâm động thành </a:t>
                      </a:r>
                      <a:r>
                        <a:rPr lang="en-US" sz="2400" u="sng" baseline="0">
                          <a:latin typeface="Times New Roman" pitchFamily="18" charset="0"/>
                          <a:cs typeface="Times New Roman" pitchFamily="18" charset="0"/>
                        </a:rPr>
                        <a:t>2 NST đơn </a:t>
                      </a:r>
                      <a:r>
                        <a:rPr lang="en-US" sz="2400" baseline="0">
                          <a:latin typeface="Times New Roman" pitchFamily="18" charset="0"/>
                          <a:cs typeface="Times New Roman" pitchFamily="18" charset="0"/>
                        </a:rPr>
                        <a:t>phân li về hai cực của tế bào</a:t>
                      </a:r>
                      <a:endParaRPr lang="vi-VN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5483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  <a:r>
                        <a:rPr lang="en-US" sz="2400" b="1" baseline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cuối</a:t>
                      </a:r>
                      <a:endParaRPr lang="vi-VN" sz="2400" b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aseline="0">
                          <a:latin typeface="Times New Roman" pitchFamily="18" charset="0"/>
                          <a:cs typeface="Times New Roman" pitchFamily="18" charset="0"/>
                        </a:rPr>
                        <a:t> NST đơn dãn xoắn dài ra, ở dạng sợi mảnh.</a:t>
                      </a:r>
                      <a:endParaRPr lang="vi-VN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419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7559" y="0"/>
            <a:ext cx="48244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9. Nguyên phân</a:t>
            </a:r>
            <a:endParaRPr lang="vi-VN" sz="240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96" y="302682"/>
            <a:ext cx="89118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Những diễn biến cơ bản của NST trong quá trình nguyên phân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86" y="2708920"/>
            <a:ext cx="6719099" cy="3705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3306" y="1322422"/>
            <a:ext cx="8628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latin typeface="Times New Roman" pitchFamily="18" charset="0"/>
                <a:cs typeface="Times New Roman" pitchFamily="18" charset="0"/>
              </a:rPr>
              <a:t>Kết quả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: từ 1 tế bào ban đầu tạo ra 2 tế bào con có bộ NST giống nhau và giống tế bào mẹ.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531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376</Words>
  <Application>Microsoft Office PowerPoint</Application>
  <PresentationFormat>On-screen Show (4:3)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ADMIN</cp:lastModifiedBy>
  <cp:revision>17</cp:revision>
  <dcterms:created xsi:type="dcterms:W3CDTF">2021-09-25T09:27:36Z</dcterms:created>
  <dcterms:modified xsi:type="dcterms:W3CDTF">2022-10-11T05:10:28Z</dcterms:modified>
</cp:coreProperties>
</file>