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6" r:id="rId3"/>
    <p:sldId id="257" r:id="rId4"/>
    <p:sldId id="260" r:id="rId5"/>
    <p:sldId id="261" r:id="rId6"/>
    <p:sldId id="264" r:id="rId7"/>
    <p:sldId id="265" r:id="rId8"/>
    <p:sldId id="266" r:id="rId9"/>
    <p:sldId id="259" r:id="rId10"/>
  </p:sldIdLst>
  <p:sldSz cx="9144000" cy="6858000" type="screen4x3"/>
  <p:notesSz cx="6858000" cy="9144000"/>
  <p:defaultTextStyle>
    <a:defPPr>
      <a:defRPr lang="vi-V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1400" y="4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06867143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9825417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5974190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0603053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22925431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00832670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3648138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65319292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3926801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20259520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3462475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1C8935-E381-49BB-B63A-E6344FB6D08D}" type="datetimeFigureOut">
              <a:rPr lang="vi-VN" smtClean="0"/>
              <a:t>11/10/2022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A416391-616C-43B2-A186-543498CF1D45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118899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2565400"/>
            <a:ext cx="9144000" cy="2087563"/>
          </a:xfrm>
          <a:prstGeom prst="rect">
            <a:avLst/>
          </a:prstGeom>
          <a:solidFill>
            <a:schemeClr val="accent3">
              <a:lumMod val="7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vi-VN"/>
          </a:p>
        </p:txBody>
      </p:sp>
      <p:sp>
        <p:nvSpPr>
          <p:cNvPr id="3" name="TextBox 3"/>
          <p:cNvSpPr txBox="1">
            <a:spLocks noChangeArrowheads="1"/>
          </p:cNvSpPr>
          <p:nvPr/>
        </p:nvSpPr>
        <p:spPr bwMode="auto">
          <a:xfrm>
            <a:off x="1797050" y="558800"/>
            <a:ext cx="5545138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ctr" eaLnBrk="1" hangingPunct="1"/>
            <a:r>
              <a:rPr lang="en-US" sz="32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DI TRUYỀN VÀ BIẾN DỊ</a:t>
            </a:r>
            <a:endParaRPr lang="vi-VN" sz="32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Box 4"/>
          <p:cNvSpPr txBox="1">
            <a:spLocks noChangeArrowheads="1"/>
          </p:cNvSpPr>
          <p:nvPr/>
        </p:nvSpPr>
        <p:spPr bwMode="auto">
          <a:xfrm>
            <a:off x="438150" y="1346200"/>
            <a:ext cx="8455025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ctr" eaLnBrk="1" hangingPunct="1"/>
            <a:r>
              <a:rPr lang="en-US" sz="2800" b="1">
                <a:latin typeface="Times New Roman" pitchFamily="18" charset="0"/>
                <a:cs typeface="Times New Roman" pitchFamily="18" charset="0"/>
              </a:rPr>
              <a:t>CHƯƠNG I CÁC THÍ NGHIỆM CỦA MENĐEN</a:t>
            </a:r>
            <a:endParaRPr lang="vi-VN" sz="2800" b="1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438042" y="2852936"/>
            <a:ext cx="8301755" cy="1446550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4400" b="1">
                <a:ln w="11430"/>
                <a:solidFill>
                  <a:schemeClr val="bg1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Bài 4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4400" b="1">
                <a:ln w="11430"/>
                <a:solidFill>
                  <a:srgbClr val="FF0000"/>
                </a:soli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LAI HAI CẶP TÍNH TRẠNG</a:t>
            </a:r>
            <a:endParaRPr lang="vi-VN" sz="4400" b="1">
              <a:ln w="11430"/>
              <a:solidFill>
                <a:srgbClr val="FF0000"/>
              </a:soli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8657844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40829" y="90343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-31177" y="552306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Thí nghiệm của Menđen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877472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4012" y="16799"/>
            <a:ext cx="7121876" cy="6237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2496220" y="6277070"/>
            <a:ext cx="504056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i="1">
                <a:latin typeface="Times New Roman" pitchFamily="18" charset="0"/>
                <a:cs typeface="Times New Roman" pitchFamily="18" charset="0"/>
              </a:rPr>
              <a:t>Hình. Lai hai cặp tính trạng</a:t>
            </a:r>
            <a:endParaRPr lang="vi-VN" sz="2800" i="1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15863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68538" y="187325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0" y="501867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Thí nghiệm của Menđen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2" name="Table 1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411323992"/>
                  </p:ext>
                </p:extLst>
              </p:nvPr>
            </p:nvGraphicFramePr>
            <p:xfrm>
              <a:off x="323528" y="1025087"/>
              <a:ext cx="8568952" cy="5057798"/>
            </p:xfrm>
            <a:graphic>
              <a:graphicData uri="http://schemas.openxmlformats.org/drawingml/2006/table">
                <a:tbl>
                  <a:tblPr firstRow="1" bandRow="1">
                    <a:tableStyleId>{5940675A-B579-460E-94D1-54222C63F5DA}</a:tableStyleId>
                  </a:tblPr>
                  <a:tblGrid>
                    <a:gridCol w="1550860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969420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2592288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  <a:gridCol w="3456384">
                      <a:extLst>
                        <a:ext uri="{9D8B030D-6E8A-4147-A177-3AD203B41FA5}">
                          <a16:colId xmlns:a16="http://schemas.microsoft.com/office/drawing/2014/main" val="20003"/>
                        </a:ext>
                      </a:extLst>
                    </a:gridCol>
                  </a:tblGrid>
                  <a:tr h="114011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b="1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Kiểu</a:t>
                          </a:r>
                          <a:r>
                            <a:rPr lang="en-US" sz="2000" b="1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hình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2000" b="1" i="1" baseline="0" smtClean="0">
                                      <a:solidFill>
                                        <a:srgbClr val="7030A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𝐅</m:t>
                                  </m:r>
                                </m:e>
                                <m:sub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𝟐</m:t>
                                  </m:r>
                                </m:sub>
                              </m:sSub>
                            </m:oMath>
                          </a14:m>
                          <a:endParaRPr lang="vi-VN" sz="2000" b="1" i="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b="1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Số</a:t>
                          </a:r>
                          <a:r>
                            <a:rPr lang="en-US" sz="2000" b="1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hạt</a:t>
                          </a:r>
                          <a:endParaRPr lang="vi-VN" sz="2000" b="1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b="1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Tỉ</a:t>
                          </a:r>
                          <a:r>
                            <a:rPr lang="en-US" sz="2000" b="1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lệ kiểu hình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2000" b="1" i="1" baseline="0" smtClean="0">
                                      <a:solidFill>
                                        <a:srgbClr val="7030A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𝐅</m:t>
                                  </m:r>
                                </m:e>
                                <m:sub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𝟐</m:t>
                                  </m:r>
                                </m:sub>
                              </m:sSub>
                            </m:oMath>
                          </a14:m>
                          <a:endParaRPr lang="vi-VN" sz="2000" b="1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b="1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Tỉ</a:t>
                          </a:r>
                          <a:r>
                            <a:rPr lang="en-US" sz="2000" b="1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lệ từng cặp tính trạng ở </a:t>
                          </a:r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sz="2000" b="1" i="1" baseline="0" smtClean="0">
                                      <a:solidFill>
                                        <a:srgbClr val="7030A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𝐅</m:t>
                                  </m:r>
                                </m:e>
                                <m:sub>
                                  <m:r>
                                    <a:rPr lang="en-US" sz="2000" b="1" i="0" baseline="0" smtClean="0">
                                      <a:solidFill>
                                        <a:srgbClr val="7030A0"/>
                                      </a:solidFill>
                                      <a:latin typeface="Cambria Math"/>
                                    </a:rPr>
                                    <m:t>𝟐</m:t>
                                  </m:r>
                                </m:sub>
                              </m:sSub>
                            </m:oMath>
                          </a14:m>
                          <a:endParaRPr lang="vi-VN" sz="2000" b="1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Vàng,</a:t>
                          </a:r>
                          <a:r>
                            <a:rPr lang="en-US" sz="2000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trơn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rowSpan="2"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left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vi-VN" sz="2400" i="1" smtClean="0">
                                        <a:solidFill>
                                          <a:srgbClr val="7030A0"/>
                                        </a:solidFill>
                                        <a:latin typeface="Cambria Math" panose="02040503050406030204" pitchFamily="18" charset="0"/>
                                        <a:cs typeface="Times New Roman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𝑉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à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𝑛𝑔</m:t>
                                    </m:r>
                                  </m:num>
                                  <m:den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𝑋𝑎𝑛h</m:t>
                                    </m:r>
                                  </m:den>
                                </m:f>
                                <m:r>
                                  <a:rPr lang="vi-VN" sz="2400" b="0" i="1" smtClean="0">
                                    <a:solidFill>
                                      <a:srgbClr val="7030A0"/>
                                    </a:solidFill>
                                    <a:latin typeface="Cambria Math"/>
                                    <a:cs typeface="Times New Roman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vi-VN" sz="24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Vàng,</a:t>
                          </a:r>
                          <a:r>
                            <a:rPr lang="en-US" sz="2000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nhăn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vMerge="1">
                      <a:txBody>
                        <a:bodyPr/>
                        <a:lstStyle/>
                        <a:p>
                          <a:endParaRPr lang="vi-VN" sz="1800"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extLst>
                      <a:ext uri="{0D108BD9-81ED-4DB2-BD59-A6C34878D82A}">
                        <a16:rowId xmlns:a16="http://schemas.microsoft.com/office/drawing/2014/main" val="10002"/>
                      </a:ext>
                    </a:extLst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Xanh, trơn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rowSpan="2"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left"/>
                              </m:oMathParaPr>
                              <m:oMath xmlns:m="http://schemas.openxmlformats.org/officeDocument/2006/math">
                                <m:f>
                                  <m:fPr>
                                    <m:ctrlPr>
                                      <a:rPr lang="vi-VN" sz="2400" i="1" smtClean="0">
                                        <a:solidFill>
                                          <a:srgbClr val="7030A0"/>
                                        </a:solidFill>
                                        <a:latin typeface="Cambria Math" panose="02040503050406030204" pitchFamily="18" charset="0"/>
                                        <a:cs typeface="Times New Roman" pitchFamily="18" charset="0"/>
                                      </a:rPr>
                                    </m:ctrlPr>
                                  </m:fPr>
                                  <m:num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𝑇𝑟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ơ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𝑛</m:t>
                                    </m:r>
                                  </m:num>
                                  <m:den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𝑁h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ă</m:t>
                                    </m:r>
                                    <m:r>
                                      <a:rPr lang="vi-VN" sz="2400" b="0" i="1" smtClean="0">
                                        <a:solidFill>
                                          <a:srgbClr val="7030A0"/>
                                        </a:solidFill>
                                        <a:latin typeface="Cambria Math"/>
                                        <a:cs typeface="Times New Roman" pitchFamily="18" charset="0"/>
                                      </a:rPr>
                                      <m:t>𝑛</m:t>
                                    </m:r>
                                  </m:den>
                                </m:f>
                                <m:r>
                                  <a:rPr lang="vi-VN" sz="2400" b="0" i="1" smtClean="0">
                                    <a:solidFill>
                                      <a:srgbClr val="7030A0"/>
                                    </a:solidFill>
                                    <a:latin typeface="Cambria Math"/>
                                    <a:cs typeface="Times New Roman" pitchFamily="18" charset="0"/>
                                  </a:rPr>
                                  <m:t> </m:t>
                                </m:r>
                              </m:oMath>
                            </m:oMathPara>
                          </a14:m>
                          <a:endParaRPr lang="vi-VN" sz="24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extLst>
                      <a:ext uri="{0D108BD9-81ED-4DB2-BD59-A6C34878D82A}">
                        <a16:rowId xmlns:a16="http://schemas.microsoft.com/office/drawing/2014/main" val="10003"/>
                      </a:ext>
                    </a:extLst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Xanh,</a:t>
                          </a:r>
                          <a:r>
                            <a:rPr lang="en-US" sz="2000" baseline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nhăn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vMerge="1">
                      <a:txBody>
                        <a:bodyPr/>
                        <a:lstStyle/>
                        <a:p>
                          <a:endParaRPr lang="vi-VN" sz="1800"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extLst>
                      <a:ext uri="{0D108BD9-81ED-4DB2-BD59-A6C34878D82A}">
                        <a16:rowId xmlns:a16="http://schemas.microsoft.com/office/drawing/2014/main" val="10004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2" name="Table 1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411323992"/>
                  </p:ext>
                </p:extLst>
              </p:nvPr>
            </p:nvGraphicFramePr>
            <p:xfrm>
              <a:off x="323528" y="1025087"/>
              <a:ext cx="8568952" cy="5057798"/>
            </p:xfrm>
            <a:graphic>
              <a:graphicData uri="http://schemas.openxmlformats.org/drawingml/2006/table">
                <a:tbl>
                  <a:tblPr firstRow="1" bandRow="1">
                    <a:tableStyleId>{5940675A-B579-460E-94D1-54222C63F5DA}</a:tableStyleId>
                  </a:tblPr>
                  <a:tblGrid>
                    <a:gridCol w="1550860"/>
                    <a:gridCol w="969420"/>
                    <a:gridCol w="2592288"/>
                    <a:gridCol w="3456384"/>
                  </a:tblGrid>
                  <a:tr h="1140114">
                    <a:tc>
                      <a:txBody>
                        <a:bodyPr/>
                        <a:lstStyle/>
                        <a:p>
                          <a:endParaRPr lang="vi-VN"/>
                        </a:p>
                      </a:txBody>
                      <a:tcPr anchor="ctr">
                        <a:blipFill rotWithShape="1">
                          <a:blip r:embed="rId2"/>
                          <a:stretch>
                            <a:fillRect r="-453543" b="-34385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b="1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Số</a:t>
                          </a:r>
                          <a:r>
                            <a:rPr lang="en-US" sz="2000" b="1" baseline="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hạt</a:t>
                          </a:r>
                          <a:endParaRPr lang="vi-VN" sz="2000" b="1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/>
                        </a:p>
                      </a:txBody>
                      <a:tcPr anchor="ctr">
                        <a:blipFill rotWithShape="1">
                          <a:blip r:embed="rId2"/>
                          <a:stretch>
                            <a:fillRect l="-97412" r="-133412" b="-34385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vi-VN"/>
                        </a:p>
                      </a:txBody>
                      <a:tcPr anchor="ctr">
                        <a:blipFill rotWithShape="1">
                          <a:blip r:embed="rId2"/>
                          <a:stretch>
                            <a:fillRect l="-147972" b="-343850"/>
                          </a:stretch>
                        </a:blipFill>
                      </a:tcPr>
                    </a:tc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Vàng,</a:t>
                          </a:r>
                          <a:r>
                            <a:rPr lang="en-US" sz="2000" baseline="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trơn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rowSpan="2">
                      <a:txBody>
                        <a:bodyPr/>
                        <a:lstStyle/>
                        <a:p>
                          <a:endParaRPr lang="vi-VN"/>
                        </a:p>
                      </a:txBody>
                      <a:tcPr anchor="ctr">
                        <a:blipFill rotWithShape="1">
                          <a:blip r:embed="rId2"/>
                          <a:stretch>
                            <a:fillRect l="-147972" t="-58075" b="-99689"/>
                          </a:stretch>
                        </a:blipFill>
                      </a:tcPr>
                    </a:tc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Vàng,</a:t>
                          </a:r>
                          <a:r>
                            <a:rPr lang="en-US" sz="2000" baseline="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nhăn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vMerge="1">
                      <a:txBody>
                        <a:bodyPr/>
                        <a:lstStyle/>
                        <a:p>
                          <a:endParaRPr lang="vi-VN" sz="1800"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Xanh, trơn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rowSpan="2">
                      <a:txBody>
                        <a:bodyPr/>
                        <a:lstStyle/>
                        <a:p>
                          <a:endParaRPr lang="vi-VN"/>
                        </a:p>
                      </a:txBody>
                      <a:tcPr anchor="ctr">
                        <a:blipFill rotWithShape="1">
                          <a:blip r:embed="rId2"/>
                          <a:stretch>
                            <a:fillRect l="-147972" t="-158567"/>
                          </a:stretch>
                        </a:blipFill>
                      </a:tcPr>
                    </a:tc>
                  </a:tr>
                  <a:tr h="979421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sz="200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Xanh,</a:t>
                          </a:r>
                          <a:r>
                            <a:rPr lang="en-US" sz="2000" baseline="0" smtClean="0">
                              <a:solidFill>
                                <a:srgbClr val="7030A0"/>
                              </a:solidFill>
                              <a:latin typeface="Times New Roman" pitchFamily="18" charset="0"/>
                              <a:cs typeface="Times New Roman" pitchFamily="18" charset="0"/>
                            </a:rPr>
                            <a:t> nhăn</a:t>
                          </a:r>
                        </a:p>
                        <a:p>
                          <a:pPr algn="ctr"/>
                          <a:endParaRPr lang="vi-VN" sz="20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>
                      <a:txBody>
                        <a:bodyPr/>
                        <a:lstStyle/>
                        <a:p>
                          <a:endParaRPr lang="vi-VN" sz="1800">
                            <a:solidFill>
                              <a:srgbClr val="7030A0"/>
                            </a:solidFill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  <a:tc vMerge="1">
                      <a:txBody>
                        <a:bodyPr/>
                        <a:lstStyle/>
                        <a:p>
                          <a:endParaRPr lang="vi-VN" sz="1800">
                            <a:latin typeface="Times New Roman" pitchFamily="18" charset="0"/>
                            <a:cs typeface="Times New Roman" pitchFamily="18" charset="0"/>
                          </a:endParaRPr>
                        </a:p>
                      </a:txBody>
                      <a:tcPr anchor="ctr"/>
                    </a:tc>
                  </a:tr>
                </a:tbl>
              </a:graphicData>
            </a:graphic>
          </p:graphicFrame>
        </mc:Fallback>
      </mc:AlternateContent>
      <p:sp>
        <p:nvSpPr>
          <p:cNvPr id="7" name="TextBox 6"/>
          <p:cNvSpPr txBox="1"/>
          <p:nvPr/>
        </p:nvSpPr>
        <p:spPr>
          <a:xfrm>
            <a:off x="1158578" y="6165304"/>
            <a:ext cx="704433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i="1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Bảng. Phân tích kết quả thí nghiệm của Menđen</a:t>
            </a:r>
            <a:endParaRPr lang="vi-VN" sz="2800" i="1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902921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68538" y="187325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0" y="501867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Thí nghiệm của Menđen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755576" y="1484784"/>
            <a:ext cx="7170712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Hạt vàng, trơn = ¾ vàng x ¾ trơn =</a:t>
            </a:r>
          </a:p>
          <a:p>
            <a:r>
              <a:rPr lang="en-US" sz="2800" b="1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Hạt vàng, nhăn = ¾ vàng x ¼ nhăn = </a:t>
            </a:r>
          </a:p>
          <a:p>
            <a:r>
              <a:rPr lang="en-US" sz="2800" b="1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Hạt xanh, trơn = ¼ xanh x ¾ trơn = </a:t>
            </a:r>
          </a:p>
          <a:p>
            <a:r>
              <a:rPr lang="en-US" sz="2800" b="1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Hạt xanh, nhăn = ¼ xanh x ¼ nhăn = </a:t>
            </a:r>
            <a:endParaRPr lang="vi-VN" sz="2800" b="1">
              <a:solidFill>
                <a:schemeClr val="accent6">
                  <a:lumMod val="7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53407" y="3742005"/>
            <a:ext cx="806489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280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Từ mối tương quan trên, Menđen thấy rằng các tính trạng màu sắc và hình dạng hạt di truyền độc lập (không phụ thuộc vào nhau). </a:t>
            </a:r>
            <a:endParaRPr lang="vi-VN" sz="280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004014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68538" y="187325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0" y="501867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Thí nghiệm của Menđen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467544" y="1196752"/>
                <a:ext cx="8064896" cy="440120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514350" indent="-514350" algn="just">
                  <a:buAutoNum type="alphaLcParenR"/>
                </a:pPr>
                <a:r>
                  <a:rPr lang="en-US" sz="2800" b="1">
                    <a:latin typeface="Times New Roman" pitchFamily="18" charset="0"/>
                    <a:cs typeface="Times New Roman" pitchFamily="18" charset="0"/>
                  </a:rPr>
                  <a:t>Thí nghiệm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Lai hai bố mẹ thuần chủng khác nhau về 2 cặp tính trạng tương phản: 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P:     vàng, trơn    x      xanh, nhăn</a:t>
                </a:r>
              </a:p>
              <a:p>
                <a:pPr algn="just"/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 baseline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800" b="0" i="0" baseline="0" smtClean="0">
                            <a:latin typeface="Cambria Math"/>
                          </a:rPr>
                          <m:t>F</m:t>
                        </m:r>
                      </m:e>
                      <m:sub>
                        <m:r>
                          <a:rPr lang="en-US" sz="2800" b="0" i="0" baseline="0" smtClean="0">
                            <a:latin typeface="Cambria Math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:                     vàng, trơn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Cho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 baseline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800" b="0" i="0" baseline="0" smtClean="0">
                            <a:latin typeface="Cambria Math"/>
                          </a:rPr>
                          <m:t>F</m:t>
                        </m:r>
                      </m:e>
                      <m:sub>
                        <m:r>
                          <a:rPr lang="en-US" sz="2800" b="0" i="0" baseline="0" smtClean="0">
                            <a:latin typeface="Cambria Math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 tự thụ phấn</a:t>
                </a:r>
              </a:p>
              <a:p>
                <a:pPr algn="just"/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 baseline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800" b="0" i="0" baseline="0" smtClean="0">
                            <a:latin typeface="Cambria Math"/>
                          </a:rPr>
                          <m:t>F</m:t>
                        </m:r>
                      </m:e>
                      <m:sub>
                        <m:r>
                          <a:rPr lang="en-US" sz="2800" b="0" i="0" baseline="0" smtClean="0">
                            <a:latin typeface="Cambria Math"/>
                          </a:rPr>
                          <m:t>2</m:t>
                        </m:r>
                      </m:sub>
                    </m:sSub>
                    <m:r>
                      <a:rPr lang="en-US" sz="2800" b="0" i="1" baseline="0" smtClean="0">
                        <a:latin typeface="Cambria Math"/>
                      </a:rPr>
                      <m:t> </m:t>
                    </m:r>
                  </m:oMath>
                </a14:m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:    9 vàng, trơn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          3 vàng, nhăn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          3 xanh, trơn</a:t>
                </a:r>
              </a:p>
              <a:p>
                <a:pPr algn="just"/>
                <a:r>
                  <a:rPr lang="en-US" sz="2800">
                    <a:latin typeface="Times New Roman" pitchFamily="18" charset="0"/>
                    <a:cs typeface="Times New Roman" pitchFamily="18" charset="0"/>
                  </a:rPr>
                  <a:t>          3 xanh, nhăn </a:t>
                </a:r>
                <a:endParaRPr lang="vi-VN" sz="2800">
                  <a:latin typeface="Times New Roman" pitchFamily="18" charset="0"/>
                  <a:cs typeface="Times New Roman" pitchFamily="18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7544" y="1196752"/>
                <a:ext cx="8064896" cy="4401205"/>
              </a:xfrm>
              <a:prstGeom prst="rect">
                <a:avLst/>
              </a:prstGeom>
              <a:blipFill rotWithShape="1">
                <a:blip r:embed="rId2"/>
                <a:stretch>
                  <a:fillRect l="-1587" t="-1385" r="-1512" b="-2909"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9770713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68538" y="187325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0" y="501867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I. Thí nghiệm của Menđen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412126" y="1169043"/>
                <a:ext cx="8336338" cy="3046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514350" indent="-514350" algn="just">
                  <a:buAutoNum type="alphaLcParenR"/>
                </a:pPr>
                <a:r>
                  <a:rPr lang="en-US" sz="3200" b="1">
                    <a:latin typeface="Times New Roman" pitchFamily="18" charset="0"/>
                    <a:cs typeface="Times New Roman" pitchFamily="18" charset="0"/>
                  </a:rPr>
                  <a:t>Thí nghiệm</a:t>
                </a:r>
              </a:p>
              <a:p>
                <a:pPr marL="514350" indent="-514350" algn="just">
                  <a:buAutoNum type="alphaLcParenR"/>
                </a:pPr>
                <a:r>
                  <a:rPr lang="en-US" sz="3200" b="1">
                    <a:latin typeface="Times New Roman" pitchFamily="18" charset="0"/>
                    <a:cs typeface="Times New Roman" pitchFamily="18" charset="0"/>
                  </a:rPr>
                  <a:t>Quy luật phân li độc lập</a:t>
                </a:r>
              </a:p>
              <a:p>
                <a:pPr algn="just"/>
                <a:r>
                  <a:rPr lang="en-US" sz="3200">
                    <a:latin typeface="Times New Roman" pitchFamily="18" charset="0"/>
                    <a:cs typeface="Times New Roman" pitchFamily="18" charset="0"/>
                  </a:rPr>
                  <a:t>Khi lai cặp bố mẹ khác nhau về hai cặp tính trạng thuần chủng tương phản di truyền độc lập với nhau, thì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3200" i="1" baseline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3200" b="0" i="0" baseline="0" smtClean="0">
                            <a:latin typeface="Cambria Math"/>
                          </a:rPr>
                          <m:t>F</m:t>
                        </m:r>
                      </m:e>
                      <m:sub>
                        <m:r>
                          <a:rPr lang="en-US" sz="3200" b="0" i="0" baseline="0" smtClean="0">
                            <a:latin typeface="Cambria Math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3200">
                    <a:latin typeface="Times New Roman" pitchFamily="18" charset="0"/>
                    <a:cs typeface="Times New Roman" pitchFamily="18" charset="0"/>
                  </a:rPr>
                  <a:t> có tỉ lệ mỗi kiểu hình bằng </a:t>
                </a:r>
                <a:r>
                  <a:rPr lang="en-US" sz="3200" u="sng">
                    <a:latin typeface="Times New Roman" pitchFamily="18" charset="0"/>
                    <a:cs typeface="Times New Roman" pitchFamily="18" charset="0"/>
                  </a:rPr>
                  <a:t>tích tỉ l</a:t>
                </a:r>
                <a:r>
                  <a:rPr lang="en-US" sz="3200">
                    <a:latin typeface="Times New Roman" pitchFamily="18" charset="0"/>
                    <a:cs typeface="Times New Roman" pitchFamily="18" charset="0"/>
                  </a:rPr>
                  <a:t>ệ của các tính trạng hợp thành nó. </a:t>
                </a:r>
                <a:endParaRPr lang="vi-VN" sz="3200">
                  <a:latin typeface="Times New Roman" pitchFamily="18" charset="0"/>
                  <a:cs typeface="Times New Roman" pitchFamily="18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2126" y="1169043"/>
                <a:ext cx="8336338" cy="3046988"/>
              </a:xfrm>
              <a:prstGeom prst="rect">
                <a:avLst/>
              </a:prstGeom>
              <a:blipFill rotWithShape="1">
                <a:blip r:embed="rId2"/>
                <a:stretch>
                  <a:fillRect l="-1902" t="-2800" r="-1902" b="-5400"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96959187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68538" y="187325"/>
            <a:ext cx="4824412" cy="4619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>
                <a:solidFill>
                  <a:schemeClr val="accent1">
                    <a:lumMod val="50000"/>
                  </a:schemeClr>
                </a:solidFill>
                <a:latin typeface="Times New Roman" pitchFamily="18" charset="0"/>
                <a:cs typeface="Times New Roman" pitchFamily="18" charset="0"/>
              </a:rPr>
              <a:t>Bài 4. Lai hai cặp tính trạng</a:t>
            </a:r>
            <a:endParaRPr lang="vi-VN" sz="2400">
              <a:solidFill>
                <a:schemeClr val="accent1">
                  <a:lumMod val="5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107504" y="531053"/>
            <a:ext cx="50165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  <a:cs typeface="Arial" charset="0"/>
              </a:defRPr>
            </a:lvl9pPr>
          </a:lstStyle>
          <a:p>
            <a:pPr algn="just" eaLnBrk="1" hangingPunct="1"/>
            <a:r>
              <a:rPr lang="en-US" sz="2800" b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II. Biến dị tổ hợp</a:t>
            </a:r>
            <a:endParaRPr lang="vi-VN" sz="2800" b="1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251520" y="1340768"/>
            <a:ext cx="856895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 algn="just">
              <a:buFont typeface="Symbol" pitchFamily="18" charset="2"/>
              <a:buChar char="-"/>
            </a:pPr>
            <a:r>
              <a:rPr lang="en-US" sz="3600">
                <a:latin typeface="Times New Roman" pitchFamily="18" charset="0"/>
                <a:cs typeface="Times New Roman" pitchFamily="18" charset="0"/>
              </a:rPr>
              <a:t>Biến dị tổ hợp là sự tổ hợp lại các tính trạng của bố mẹ</a:t>
            </a:r>
          </a:p>
          <a:p>
            <a:pPr marL="571500" indent="-571500" algn="just">
              <a:buFont typeface="Symbol" pitchFamily="18" charset="2"/>
              <a:buChar char="-"/>
            </a:pPr>
            <a:r>
              <a:rPr lang="en-US" sz="3600">
                <a:latin typeface="Times New Roman" pitchFamily="18" charset="0"/>
                <a:cs typeface="Times New Roman" pitchFamily="18" charset="0"/>
              </a:rPr>
              <a:t>Nguyên nhân: Có sự phân li độc lập và tổ hợp lại các cặp tính trạng làm xuất hiện các kiểu hình khác P.</a:t>
            </a:r>
            <a:endParaRPr lang="vi-VN" sz="360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53002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1072955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</TotalTime>
  <Words>375</Words>
  <Application>Microsoft Office PowerPoint</Application>
  <PresentationFormat>On-screen Show (4:3)</PresentationFormat>
  <Paragraphs>47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5" baseType="lpstr">
      <vt:lpstr>Arial</vt:lpstr>
      <vt:lpstr>Calibri</vt:lpstr>
      <vt:lpstr>Cambria Math</vt:lpstr>
      <vt:lpstr>Symbol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</dc:creator>
  <cp:lastModifiedBy>ADMIN</cp:lastModifiedBy>
  <cp:revision>21</cp:revision>
  <dcterms:created xsi:type="dcterms:W3CDTF">2021-09-10T09:02:08Z</dcterms:created>
  <dcterms:modified xsi:type="dcterms:W3CDTF">2022-10-11T05:07:04Z</dcterms:modified>
</cp:coreProperties>
</file>