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2" r:id="rId4"/>
    <p:sldId id="263" r:id="rId5"/>
    <p:sldId id="257" r:id="rId6"/>
    <p:sldId id="264" r:id="rId7"/>
    <p:sldId id="260" r:id="rId8"/>
    <p:sldId id="266" r:id="rId9"/>
    <p:sldId id="265" r:id="rId10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4498-6E8E-4F23-B9D8-E2537E6CDEA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03039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4498-6E8E-4F23-B9D8-E2537E6CDEA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28817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4498-6E8E-4F23-B9D8-E2537E6CDEA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35861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4498-6E8E-4F23-B9D8-E2537E6CDEA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76512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4498-6E8E-4F23-B9D8-E2537E6CDEA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49061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4498-6E8E-4F23-B9D8-E2537E6CDEA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35780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4498-6E8E-4F23-B9D8-E2537E6CDEA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23458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4498-6E8E-4F23-B9D8-E2537E6CDEA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46528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4498-6E8E-4F23-B9D8-E2537E6CDEA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4592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4498-6E8E-4F23-B9D8-E2537E6CDEA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065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4498-6E8E-4F23-B9D8-E2537E6CDEA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68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4498-6E8E-4F23-B9D8-E2537E6CDEA1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F0C88-9229-44E3-A297-94104607D74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6684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GI&#7842;M%20PH&#194;N-%20MEIOSIS.mp4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01" y="3430277"/>
            <a:ext cx="9169331" cy="3360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-10701" y="1647796"/>
            <a:ext cx="9144000" cy="1727696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-8563" y="620687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cap="all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CHƯƠNG II NHIỄM SẮC THỂ</a:t>
            </a:r>
            <a:endParaRPr lang="vi-VN" sz="3200" b="1" cap="all">
              <a:ln w="0"/>
              <a:solidFill>
                <a:schemeClr val="tx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491" y="1788369"/>
            <a:ext cx="8301755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GIẢM PHÂN</a:t>
            </a:r>
          </a:p>
        </p:txBody>
      </p:sp>
    </p:spTree>
    <p:extLst>
      <p:ext uri="{BB962C8B-B14F-4D97-AF65-F5344CB8AC3E}">
        <p14:creationId xmlns:p14="http://schemas.microsoft.com/office/powerpoint/2010/main" val="1218091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37559" y="0"/>
            <a:ext cx="4824412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10. Giảm phân</a:t>
            </a:r>
            <a:endParaRPr lang="vi-VN" sz="20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9280" y="435764"/>
            <a:ext cx="84531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Những diễn biến cơ bản của NST trong giảm phân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7546" y="1135151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a) Kì trung gian</a:t>
            </a:r>
            <a:endParaRPr lang="vi-VN" sz="2800" b="1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1884269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Symbol" pitchFamily="18" charset="2"/>
              <a:buChar char="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NST ở dạng sợi mảnh</a:t>
            </a:r>
          </a:p>
          <a:p>
            <a:pPr marL="457200" indent="-457200" algn="just">
              <a:buFont typeface="Symbol" pitchFamily="18" charset="2"/>
              <a:buChar char="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Cuối kì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NST nhân đôi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thành NST kép dính nhau ở tâm động.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765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37559" y="0"/>
            <a:ext cx="4824412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10. Giảm phân</a:t>
            </a:r>
            <a:endParaRPr lang="vi-VN" sz="20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9280" y="435764"/>
            <a:ext cx="84531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Những diễn biến cơ bản của NST trong giảm phân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413" y="970283"/>
            <a:ext cx="8124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b) Diễn biến cơ bản của NST trong giảm phân</a:t>
            </a:r>
            <a:endParaRPr lang="vi-VN" sz="2800" b="1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6849" y="3158835"/>
            <a:ext cx="2160240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Giảm phân</a:t>
            </a:r>
            <a:endParaRPr lang="vi-VN" sz="3200" b="1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95936" y="2276872"/>
            <a:ext cx="244827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Giảm phân I</a:t>
            </a:r>
            <a:endParaRPr lang="vi-VN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95936" y="4005064"/>
            <a:ext cx="2592288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Giảm phân II</a:t>
            </a:r>
            <a:endParaRPr lang="vi-VN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>
            <a:stCxn id="2" idx="3"/>
            <a:endCxn id="8" idx="1"/>
          </p:cNvCxnSpPr>
          <p:nvPr/>
        </p:nvCxnSpPr>
        <p:spPr>
          <a:xfrm flipV="1">
            <a:off x="2947089" y="2569260"/>
            <a:ext cx="1048847" cy="88196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" idx="3"/>
            <a:endCxn id="9" idx="1"/>
          </p:cNvCxnSpPr>
          <p:nvPr/>
        </p:nvCxnSpPr>
        <p:spPr>
          <a:xfrm>
            <a:off x="2947089" y="3451223"/>
            <a:ext cx="1048847" cy="84622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825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37559" y="0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10. Giảm phân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-15699" y="261478"/>
            <a:ext cx="84531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Những diễn biến cơ bản của NST trong giảm phân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2577" y="709369"/>
            <a:ext cx="8124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b) Diễn biến cơ bản của NST trong giảm phân</a:t>
            </a:r>
            <a:endParaRPr lang="vi-VN" sz="2800" b="1" u="sng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143804"/>
              </p:ext>
            </p:extLst>
          </p:nvPr>
        </p:nvGraphicFramePr>
        <p:xfrm>
          <a:off x="437297" y="1412776"/>
          <a:ext cx="8424936" cy="515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9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5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="1" baseline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kì</a:t>
                      </a:r>
                      <a:endParaRPr lang="vi-VN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Giảm phân</a:t>
                      </a:r>
                      <a:r>
                        <a:rPr lang="en-US" sz="2800" b="1" baseline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 (lần phân bào I)</a:t>
                      </a:r>
                      <a:endParaRPr lang="vi-VN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Kì</a:t>
                      </a:r>
                      <a:r>
                        <a:rPr lang="en-US" sz="2800" b="1" baseline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đầu</a:t>
                      </a:r>
                      <a:endParaRPr lang="vi-VN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 NST xoắn, co ngắn</a:t>
                      </a:r>
                    </a:p>
                    <a:p>
                      <a:pPr algn="just"/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Các </a:t>
                      </a:r>
                      <a:r>
                        <a:rPr lang="en-US" sz="2800" baseline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NST kép 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trong cặp tương đồng </a:t>
                      </a:r>
                      <a:r>
                        <a:rPr lang="en-US" sz="2800" baseline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tiếp hợp và trao đổi chéo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, sau đó tách rời nhau.</a:t>
                      </a:r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Kì</a:t>
                      </a:r>
                      <a:r>
                        <a:rPr lang="en-US" sz="2800" b="1" baseline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giữa </a:t>
                      </a:r>
                      <a:endParaRPr lang="vi-VN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cặp NST kép tương đồng 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tập trung và </a:t>
                      </a:r>
                      <a:r>
                        <a:rPr lang="en-US" sz="2800" baseline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xếp 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song song thành </a:t>
                      </a:r>
                      <a:r>
                        <a:rPr lang="en-US" sz="2800" u="sng" baseline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hàng</a:t>
                      </a:r>
                      <a:r>
                        <a:rPr lang="en-US" sz="2800" u="sng" baseline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ở mặt phẳng xích đạo của thoi phân bào</a:t>
                      </a:r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>
                          <a:latin typeface="Times New Roman" pitchFamily="18" charset="0"/>
                          <a:cs typeface="Times New Roman" pitchFamily="18" charset="0"/>
                        </a:rPr>
                        <a:t>Kì</a:t>
                      </a:r>
                      <a:r>
                        <a:rPr lang="en-US" sz="2800" b="1" baseline="0">
                          <a:latin typeface="Times New Roman" pitchFamily="18" charset="0"/>
                          <a:cs typeface="Times New Roman" pitchFamily="18" charset="0"/>
                        </a:rPr>
                        <a:t> sau</a:t>
                      </a:r>
                      <a:endParaRPr lang="vi-VN" sz="2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 NST kép tương đồng phân li độc lập về hai cực của tế bào</a:t>
                      </a:r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>
                          <a:latin typeface="Times New Roman" pitchFamily="18" charset="0"/>
                          <a:cs typeface="Times New Roman" pitchFamily="18" charset="0"/>
                        </a:rPr>
                        <a:t>Kì</a:t>
                      </a:r>
                      <a:r>
                        <a:rPr lang="en-US" sz="2800" b="1" baseline="0">
                          <a:latin typeface="Times New Roman" pitchFamily="18" charset="0"/>
                          <a:cs typeface="Times New Roman" pitchFamily="18" charset="0"/>
                        </a:rPr>
                        <a:t> cuối</a:t>
                      </a:r>
                      <a:endParaRPr lang="vi-VN" sz="2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 NST kép nằm gọn trong 2 nhân mới được tạo thành với số lượng là đơn bội (kép)</a:t>
                      </a:r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960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16632"/>
            <a:ext cx="4695403" cy="6568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7544" y="199681"/>
            <a:ext cx="1165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GP II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358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37559" y="0"/>
            <a:ext cx="4824412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10. Giảm phân</a:t>
            </a:r>
            <a:endParaRPr lang="vi-VN" sz="20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-20635" y="311885"/>
            <a:ext cx="84531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Những diễn biến cơ bản của NST trong giảm phân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8434" y="787485"/>
            <a:ext cx="8124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b) Diễn biến cơ bản của NST trong giảm phân</a:t>
            </a:r>
            <a:endParaRPr lang="vi-VN" sz="2800" b="1" u="sng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40904"/>
              </p:ext>
            </p:extLst>
          </p:nvPr>
        </p:nvGraphicFramePr>
        <p:xfrm>
          <a:off x="323528" y="1628800"/>
          <a:ext cx="8424936" cy="429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9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5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="1" baseline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kì</a:t>
                      </a:r>
                      <a:endParaRPr lang="vi-VN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Giảm phân</a:t>
                      </a:r>
                      <a:r>
                        <a:rPr lang="en-US" sz="2800" b="1" baseline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 (lần phân bào II)</a:t>
                      </a:r>
                      <a:endParaRPr lang="vi-VN" sz="28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Kì</a:t>
                      </a:r>
                      <a:r>
                        <a:rPr lang="en-US" sz="2800" b="1" baseline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đầu</a:t>
                      </a:r>
                      <a:endParaRPr lang="vi-VN" sz="2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NST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 co lại cho thấy số lượng NST kép trong bộ đơn bội.</a:t>
                      </a:r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Kì</a:t>
                      </a:r>
                      <a:r>
                        <a:rPr lang="en-US" sz="2800" b="1" baseline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giữa </a:t>
                      </a:r>
                      <a:endParaRPr lang="vi-VN" sz="2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u="sng" baseline="0">
                          <a:latin typeface="Times New Roman" pitchFamily="18" charset="0"/>
                          <a:cs typeface="Times New Roman" pitchFamily="18" charset="0"/>
                        </a:rPr>
                        <a:t>NST kép xếp thành một hàng 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ở mặt phẳng xích đạo của thoi phân bào.</a:t>
                      </a:r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>
                          <a:latin typeface="Times New Roman" pitchFamily="18" charset="0"/>
                          <a:cs typeface="Times New Roman" pitchFamily="18" charset="0"/>
                        </a:rPr>
                        <a:t>Kì</a:t>
                      </a:r>
                      <a:r>
                        <a:rPr lang="en-US" sz="2800" b="1" baseline="0">
                          <a:latin typeface="Times New Roman" pitchFamily="18" charset="0"/>
                          <a:cs typeface="Times New Roman" pitchFamily="18" charset="0"/>
                        </a:rPr>
                        <a:t> sau</a:t>
                      </a:r>
                      <a:endParaRPr lang="vi-VN" sz="2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Từng NST kép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 chẻ dọc ở tâm động thành 2 NST đơn phân li về hai cực của tế bào.</a:t>
                      </a:r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>
                          <a:latin typeface="Times New Roman" pitchFamily="18" charset="0"/>
                          <a:cs typeface="Times New Roman" pitchFamily="18" charset="0"/>
                        </a:rPr>
                        <a:t>Kì</a:t>
                      </a:r>
                      <a:r>
                        <a:rPr lang="en-US" sz="2800" b="1" baseline="0">
                          <a:latin typeface="Times New Roman" pitchFamily="18" charset="0"/>
                          <a:cs typeface="Times New Roman" pitchFamily="18" charset="0"/>
                        </a:rPr>
                        <a:t> cuối</a:t>
                      </a:r>
                      <a:endParaRPr lang="vi-VN" sz="2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NST đơn 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nằm gọn trong nhân mới được tạo thành với số lượng là </a:t>
                      </a:r>
                      <a:r>
                        <a:rPr lang="en-US" sz="2800" b="1" u="none" baseline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đơn bội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210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0"/>
            <a:ext cx="4750327" cy="6774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194590"/>
            <a:ext cx="1165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GP II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35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462" y="286638"/>
            <a:ext cx="4126085" cy="588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6575"/>
            <a:ext cx="4392488" cy="6144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4433544" y="280748"/>
            <a:ext cx="36004" cy="5994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29178" y="185117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GP I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80906" y="185117"/>
            <a:ext cx="1165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GP II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5-Point Star 11">
            <a:hlinkClick r:id="rId4" action="ppaction://hlinkfile"/>
          </p:cNvPr>
          <p:cNvSpPr/>
          <p:nvPr/>
        </p:nvSpPr>
        <p:spPr>
          <a:xfrm>
            <a:off x="8244408" y="6171194"/>
            <a:ext cx="648072" cy="42615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68325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37559" y="0"/>
            <a:ext cx="4824412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10. Giảm phân</a:t>
            </a:r>
            <a:endParaRPr lang="vi-VN" sz="20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3064" y="484179"/>
            <a:ext cx="84531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Ý nghĩa của giảm phân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1198577"/>
            <a:ext cx="82545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>
                <a:latin typeface="Times New Roman" pitchFamily="18" charset="0"/>
                <a:cs typeface="Times New Roman" pitchFamily="18" charset="0"/>
              </a:rPr>
              <a:t>Tạo ra các tế bào con có bộ NST đơn bội khác nhau về nguồn gốc NST.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486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374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ADMIN</cp:lastModifiedBy>
  <cp:revision>35</cp:revision>
  <dcterms:created xsi:type="dcterms:W3CDTF">2021-10-01T10:51:53Z</dcterms:created>
  <dcterms:modified xsi:type="dcterms:W3CDTF">2022-10-11T05:11:09Z</dcterms:modified>
</cp:coreProperties>
</file>