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78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-49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4D4D2B-9139-48C9-992D-D05622B87083}" type="datetimeFigureOut">
              <a:rPr lang="en-US" smtClean="0"/>
              <a:t>11/25/2021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165E70-750E-46EC-A843-D4A8743AA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309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幻灯片图像占位符 2048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文本占位符 2048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  <p:sp>
        <p:nvSpPr>
          <p:cNvPr id="39940" name="灯片编号占位符 1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 sz="3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 sz="3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 sz="3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 sz="3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 sz="3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/>
            <a:fld id="{95978738-C9A5-4154-88A9-51571B6C6256}" type="slidenum">
              <a:rPr lang="en-US" altLang="zh-CN" sz="1200" smtClean="0"/>
              <a:pPr eaLnBrk="1" hangingPunct="1"/>
              <a:t>1</a:t>
            </a:fld>
            <a:endParaRPr lang="en-US" altLang="zh-CN" sz="120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4501A-D0F7-4E1E-B89B-C23371F8275A}" type="datetimeFigureOut">
              <a:rPr lang="en-US" smtClean="0"/>
              <a:t>11/25/2021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60BE6-976C-4DE9-8672-AD2A4C9E17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128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4501A-D0F7-4E1E-B89B-C23371F8275A}" type="datetimeFigureOut">
              <a:rPr lang="en-US" smtClean="0"/>
              <a:t>11/25/2021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60BE6-976C-4DE9-8672-AD2A4C9E17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856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4501A-D0F7-4E1E-B89B-C23371F8275A}" type="datetimeFigureOut">
              <a:rPr lang="en-US" smtClean="0"/>
              <a:t>11/25/2021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60BE6-976C-4DE9-8672-AD2A4C9E17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137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4501A-D0F7-4E1E-B89B-C23371F8275A}" type="datetimeFigureOut">
              <a:rPr lang="en-US" smtClean="0"/>
              <a:t>11/25/2021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60BE6-976C-4DE9-8672-AD2A4C9E17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888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4501A-D0F7-4E1E-B89B-C23371F8275A}" type="datetimeFigureOut">
              <a:rPr lang="en-US" smtClean="0"/>
              <a:t>11/25/2021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60BE6-976C-4DE9-8672-AD2A4C9E17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720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4501A-D0F7-4E1E-B89B-C23371F8275A}" type="datetimeFigureOut">
              <a:rPr lang="en-US" smtClean="0"/>
              <a:t>11/25/2021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60BE6-976C-4DE9-8672-AD2A4C9E17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563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4501A-D0F7-4E1E-B89B-C23371F8275A}" type="datetimeFigureOut">
              <a:rPr lang="en-US" smtClean="0"/>
              <a:t>11/25/2021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60BE6-976C-4DE9-8672-AD2A4C9E17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310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4501A-D0F7-4E1E-B89B-C23371F8275A}" type="datetimeFigureOut">
              <a:rPr lang="en-US" smtClean="0"/>
              <a:t>11/25/2021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60BE6-976C-4DE9-8672-AD2A4C9E17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261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4501A-D0F7-4E1E-B89B-C23371F8275A}" type="datetimeFigureOut">
              <a:rPr lang="en-US" smtClean="0"/>
              <a:t>11/25/2021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60BE6-976C-4DE9-8672-AD2A4C9E17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593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4501A-D0F7-4E1E-B89B-C23371F8275A}" type="datetimeFigureOut">
              <a:rPr lang="en-US" smtClean="0"/>
              <a:t>11/25/2021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60BE6-976C-4DE9-8672-AD2A4C9E17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433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4501A-D0F7-4E1E-B89B-C23371F8275A}" type="datetimeFigureOut">
              <a:rPr lang="en-US" smtClean="0"/>
              <a:t>11/25/2021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60BE6-976C-4DE9-8672-AD2A4C9E17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3353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84501A-D0F7-4E1E-B89B-C23371F8275A}" type="datetimeFigureOut">
              <a:rPr lang="en-US" smtClean="0"/>
              <a:t>11/25/2021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460BE6-976C-4DE9-8672-AD2A4C9E17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935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jpg"/><Relationship Id="rId3" Type="http://schemas.openxmlformats.org/officeDocument/2006/relationships/image" Target="../media/image19.jpg"/><Relationship Id="rId7" Type="http://schemas.openxmlformats.org/officeDocument/2006/relationships/image" Target="../media/image23.jpg"/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jpg"/><Relationship Id="rId5" Type="http://schemas.openxmlformats.org/officeDocument/2006/relationships/image" Target="../media/image21.jpg"/><Relationship Id="rId4" Type="http://schemas.openxmlformats.org/officeDocument/2006/relationships/image" Target="../media/image20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g"/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g"/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0.jpg"/><Relationship Id="rId4" Type="http://schemas.openxmlformats.org/officeDocument/2006/relationships/image" Target="../media/image29.jp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g"/><Relationship Id="rId2" Type="http://schemas.openxmlformats.org/officeDocument/2006/relationships/image" Target="../media/image31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jpg"/><Relationship Id="rId2" Type="http://schemas.openxmlformats.org/officeDocument/2006/relationships/image" Target="../media/image33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jpg"/><Relationship Id="rId2" Type="http://schemas.openxmlformats.org/officeDocument/2006/relationships/image" Target="../media/image35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8.jpg"/><Relationship Id="rId4" Type="http://schemas.openxmlformats.org/officeDocument/2006/relationships/image" Target="../media/image37.jp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jpg"/><Relationship Id="rId2" Type="http://schemas.openxmlformats.org/officeDocument/2006/relationships/image" Target="../media/image39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1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jpg"/><Relationship Id="rId2" Type="http://schemas.openxmlformats.org/officeDocument/2006/relationships/image" Target="../media/image44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8.jpg"/><Relationship Id="rId5" Type="http://schemas.openxmlformats.org/officeDocument/2006/relationships/image" Target="../media/image47.jpg"/><Relationship Id="rId4" Type="http://schemas.openxmlformats.org/officeDocument/2006/relationships/image" Target="../media/image46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7" Type="http://schemas.openxmlformats.org/officeDocument/2006/relationships/image" Target="../media/image13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g"/><Relationship Id="rId5" Type="http://schemas.openxmlformats.org/officeDocument/2006/relationships/image" Target="../media/image11.jpg"/><Relationship Id="rId4" Type="http://schemas.openxmlformats.org/officeDocument/2006/relationships/image" Target="../media/image10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g"/><Relationship Id="rId5" Type="http://schemas.openxmlformats.org/officeDocument/2006/relationships/image" Target="../media/image10.jpg"/><Relationship Id="rId4" Type="http://schemas.openxmlformats.org/officeDocument/2006/relationships/image" Target="../media/image13.jp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6" name="图片 5125" descr="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782" y="328596"/>
            <a:ext cx="9045370" cy="65294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1219200" y="1885138"/>
            <a:ext cx="59436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5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15: </a:t>
            </a:r>
          </a:p>
          <a:p>
            <a:pPr algn="ctr"/>
            <a:r>
              <a:rPr lang="en-US" sz="5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5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sz="5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khiết</a:t>
            </a:r>
            <a:r>
              <a:rPr lang="en-US" sz="5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en-US" sz="5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5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5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sz="5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54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3)</a:t>
            </a:r>
            <a:endParaRPr lang="en-US" sz="5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7044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0" y="228600"/>
            <a:ext cx="714201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B4: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muỗng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lòng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đỏ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00" y="1981200"/>
            <a:ext cx="7239000" cy="384333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952500" y="1351746"/>
            <a:ext cx="7239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5- 10 ‘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mayonaise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mịn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thơm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ngon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2308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90600" y="171456"/>
            <a:ext cx="7543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Cho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ốt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lọ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thủy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đậy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nắp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kín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tủ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lạnh</a:t>
            </a:r>
            <a:endParaRPr lang="en-US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2971800"/>
            <a:ext cx="6019800" cy="385849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56755" y="296656"/>
            <a:ext cx="8534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Theo </a:t>
            </a:r>
            <a:r>
              <a:rPr lang="en-US" sz="32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xốt</a:t>
            </a:r>
            <a:r>
              <a:rPr lang="en-US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mayonnaise </a:t>
            </a:r>
            <a:r>
              <a:rPr lang="en-US" sz="32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32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sz="32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huyền</a:t>
            </a:r>
            <a:r>
              <a:rPr lang="en-US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phù</a:t>
            </a:r>
            <a:r>
              <a:rPr lang="en-US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sz="32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32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5800" y="331292"/>
            <a:ext cx="6934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Xốt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mayonnaise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endParaRPr lang="en-US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9600" y="1371785"/>
            <a:ext cx="7467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Xốt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huyền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phù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hạt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rắn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bố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lỏng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38200" y="2336283"/>
            <a:ext cx="7467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Xốt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mayonnaise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nhũ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tương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238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8500" y="2452687"/>
            <a:ext cx="2667000" cy="19526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257" y="685800"/>
            <a:ext cx="2447925" cy="19621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782" y="4139478"/>
            <a:ext cx="2819400" cy="1905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9954" y="4065010"/>
            <a:ext cx="2657475" cy="19621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800" y="990600"/>
            <a:ext cx="2076450" cy="196215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100" y="4364182"/>
            <a:ext cx="2819400" cy="192405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800" y="977178"/>
            <a:ext cx="2457450" cy="1962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8559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618" y="609094"/>
            <a:ext cx="4114800" cy="27432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138737" y="457200"/>
            <a:ext cx="33528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Trộn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nhựa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tan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nhũ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nhựa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0" y="4038600"/>
            <a:ext cx="4648200" cy="25908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33400" y="4387245"/>
            <a:ext cx="2895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rải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thảm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nhựa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168610" y="152400"/>
            <a:ext cx="3670590" cy="58477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nhũ</a:t>
            </a:r>
            <a:r>
              <a:rPr lang="en-US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32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55127" y="826532"/>
            <a:ext cx="375458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Nhũ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lỏng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tán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môi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lỏng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tan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0879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457200"/>
            <a:ext cx="982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10. </a:t>
            </a:r>
            <a:r>
              <a:rPr lang="en-US" sz="3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US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3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huyền</a:t>
            </a:r>
            <a:r>
              <a:rPr lang="en-US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phù</a:t>
            </a:r>
            <a:r>
              <a:rPr lang="en-US" sz="36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nhũ</a:t>
            </a:r>
            <a:r>
              <a:rPr lang="en-US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tương</a:t>
            </a:r>
            <a:endParaRPr lang="en-US" sz="36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0" y="1103531"/>
            <a:ext cx="693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438398"/>
            <a:ext cx="3048000" cy="31242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00" y="2133600"/>
            <a:ext cx="1714500" cy="31242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4900" y="2272144"/>
            <a:ext cx="2046143" cy="329045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7188" y="2286000"/>
            <a:ext cx="2105025" cy="25146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5937971" y="4800600"/>
            <a:ext cx="1301029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Huyền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phù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6064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782" y="1447800"/>
            <a:ext cx="5248275" cy="352886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9363" y="1600200"/>
            <a:ext cx="3524250" cy="264795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562600" y="4391891"/>
            <a:ext cx="2590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Nhũ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tương</a:t>
            </a:r>
            <a:endParaRPr lang="en-US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463198"/>
            <a:ext cx="906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dung </a:t>
            </a:r>
            <a:r>
              <a:rPr 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môi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huyền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phù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747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10.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Ngược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yên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huyền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phù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hạt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rắn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lắng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xuống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cặn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600" y="2819400"/>
            <a:ext cx="7467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yên</a:t>
            </a:r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nhũ</a:t>
            </a:r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lỏng</a:t>
            </a:r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vẫn</a:t>
            </a:r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bố</a:t>
            </a:r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endParaRPr lang="en-US" sz="4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2076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5800" y="167973"/>
            <a:ext cx="7391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cát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biển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muối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biển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1245192"/>
            <a:ext cx="4724400" cy="462220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5400" y="1524000"/>
            <a:ext cx="3733800" cy="399010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524000" y="5682733"/>
            <a:ext cx="2209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Huyền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phù</a:t>
            </a:r>
            <a:endParaRPr lang="en-US" sz="32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486400" y="5715000"/>
            <a:ext cx="259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Dung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dịch</a:t>
            </a:r>
            <a:endParaRPr lang="en-US" sz="28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8871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2725" y="3535913"/>
            <a:ext cx="3333750" cy="317658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85800" y="152400"/>
            <a:ext cx="7467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Theo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chanh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hòa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tan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ấm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hòa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tan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8600" y="1523540"/>
            <a:ext cx="1800225" cy="19621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1214" y="1769508"/>
            <a:ext cx="1714500" cy="176640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800" y="1842655"/>
            <a:ext cx="1714500" cy="169325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6150" y="1558177"/>
            <a:ext cx="1714500" cy="1943100"/>
          </a:xfrm>
          <a:prstGeom prst="rect">
            <a:avLst/>
          </a:prstGeom>
        </p:spPr>
      </p:pic>
      <p:sp>
        <p:nvSpPr>
          <p:cNvPr id="11" name="Right Arrow 10"/>
          <p:cNvSpPr/>
          <p:nvPr/>
        </p:nvSpPr>
        <p:spPr>
          <a:xfrm>
            <a:off x="1571625" y="2362201"/>
            <a:ext cx="638175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810000" y="2362201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Viên</a:t>
            </a:r>
            <a:r>
              <a:rPr lang="en-US" dirty="0" smtClean="0"/>
              <a:t> </a:t>
            </a:r>
            <a:r>
              <a:rPr lang="en-US" dirty="0" err="1" smtClean="0"/>
              <a:t>đá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3924300" y="2804680"/>
            <a:ext cx="342900" cy="167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ight Arrow 14"/>
          <p:cNvSpPr/>
          <p:nvPr/>
        </p:nvSpPr>
        <p:spPr>
          <a:xfrm>
            <a:off x="6657975" y="2579133"/>
            <a:ext cx="638175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867400" y="1558177"/>
            <a:ext cx="11096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Nước</a:t>
            </a:r>
            <a:r>
              <a:rPr lang="en-US" dirty="0" smtClean="0"/>
              <a:t> </a:t>
            </a:r>
            <a:r>
              <a:rPr lang="en-US" dirty="0" err="1" smtClean="0"/>
              <a:t>đá</a:t>
            </a:r>
            <a:endParaRPr lang="en-US" dirty="0"/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6038850" y="1961713"/>
            <a:ext cx="171450" cy="4004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723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  <p:bldP spid="15" grpId="0" animBg="1"/>
      <p:bldP spid="1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14400" y="232504"/>
            <a:ext cx="1066800" cy="523220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BỌT</a:t>
            </a:r>
            <a:endParaRPr lang="en-US" sz="2800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0" y="177086"/>
            <a:ext cx="1524000" cy="523220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SƯƠNG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266741" y="232504"/>
            <a:ext cx="803425" cy="523220"/>
          </a:xfrm>
          <a:prstGeom prst="rect">
            <a:avLst/>
          </a:prstGeom>
          <a:solidFill>
            <a:srgbClr val="0070C0"/>
          </a:solidFill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BỤI</a:t>
            </a:r>
            <a:endParaRPr lang="en-US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1219200"/>
            <a:ext cx="1981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Bọt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nhất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10000" y="1219200"/>
            <a:ext cx="2209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Sương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nhất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77000" y="1080700"/>
            <a:ext cx="238290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Bụi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nhất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3124200"/>
            <a:ext cx="2895600" cy="25146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8143" y="2819400"/>
            <a:ext cx="3076575" cy="25908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8399" y="2971800"/>
            <a:ext cx="2611509" cy="266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8470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/>
      <p:bldP spid="8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876300" y="-228600"/>
            <a:ext cx="8229600" cy="1143000"/>
          </a:xfrm>
        </p:spPr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FF0000"/>
                </a:solidFill>
              </a:rPr>
              <a:t>8. </a:t>
            </a:r>
            <a:r>
              <a:rPr lang="en-US" sz="4800" dirty="0" err="1" smtClean="0">
                <a:solidFill>
                  <a:srgbClr val="FF0000"/>
                </a:solidFill>
              </a:rPr>
              <a:t>Huyền</a:t>
            </a:r>
            <a:r>
              <a:rPr lang="en-US" sz="4800" dirty="0" smtClean="0">
                <a:solidFill>
                  <a:srgbClr val="FF0000"/>
                </a:solidFill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</a:rPr>
              <a:t>phù</a:t>
            </a:r>
            <a:endParaRPr lang="en-US" sz="48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3138" y="451366"/>
            <a:ext cx="86872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Quan</a:t>
            </a:r>
            <a:r>
              <a:rPr lang="en-U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sát</a:t>
            </a:r>
            <a:r>
              <a:rPr lang="en-U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hiện</a:t>
            </a:r>
            <a:r>
              <a:rPr lang="en-U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tượng</a:t>
            </a:r>
            <a:r>
              <a:rPr lang="en-U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bồi</a:t>
            </a:r>
            <a:r>
              <a:rPr lang="en-U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đắp</a:t>
            </a:r>
            <a:r>
              <a:rPr lang="en-U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phù</a:t>
            </a:r>
            <a:r>
              <a:rPr lang="en-U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sa</a:t>
            </a:r>
            <a:endParaRPr lang="en-US" sz="4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912" y="1796809"/>
            <a:ext cx="8167687" cy="4984991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42911" y="1099158"/>
            <a:ext cx="81676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sông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lúc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ngầu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đục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nâu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đất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42911" y="50236"/>
            <a:ext cx="7848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sông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Hồng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này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2018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5" grpId="0"/>
      <p:bldP spid="5" grpId="1"/>
      <p:bldP spid="8" grpId="0"/>
      <p:bldP spid="8" grpId="1"/>
      <p:bldP spid="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9600" y="533400"/>
            <a:ext cx="7848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Sữa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magie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(magnesium hydroxide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lơ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lửng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thuốc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y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chữa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bệnh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khó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ợ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chua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Sữa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magie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2200" y="2438400"/>
            <a:ext cx="4724399" cy="32004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81000" y="2438400"/>
            <a:ext cx="25908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A. Dung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dịch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5592634"/>
            <a:ext cx="2514600" cy="584775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Huyền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phù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324600" y="2438400"/>
            <a:ext cx="2531919" cy="584775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Nhũ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tương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257800" y="5592634"/>
            <a:ext cx="3886200" cy="584775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D.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nhất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5391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5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1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5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0" y="304800"/>
            <a:ext cx="7467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2: (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5 / SGK ) Cho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lắc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huyền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phù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nhũ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phù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trống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600" y="3962400"/>
            <a:ext cx="4572000" cy="240982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81000" y="1905000"/>
            <a:ext cx="7696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Dầu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giấm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trộn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salat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…..(1)…….</a:t>
            </a:r>
          </a:p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lâu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lọ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dầu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giấm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.(2)………..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lỏng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dầu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giấm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…..(3)……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811982" y="1905000"/>
            <a:ext cx="17318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nhũ</a:t>
            </a:r>
            <a:r>
              <a:rPr lang="en-US" sz="24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tương</a:t>
            </a:r>
            <a:endParaRPr lang="en-US" sz="2400" dirty="0">
              <a:solidFill>
                <a:srgbClr val="00B05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594764" y="2984853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lắc</a:t>
            </a:r>
            <a:r>
              <a:rPr lang="en-US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đều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90600" y="2590800"/>
            <a:ext cx="1143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endParaRPr lang="en-US" sz="24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6176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117764"/>
            <a:ext cx="84582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3: (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6/ SGK) Cho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cụm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nhũ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huyền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phù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dung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dịch,sương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bụi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,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bọt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phù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(1)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(6)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4868141"/>
            <a:ext cx="1676401" cy="19621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7965" y="5015778"/>
            <a:ext cx="1676399" cy="166687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4944340"/>
            <a:ext cx="1762125" cy="18097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0200" y="4902982"/>
            <a:ext cx="1733550" cy="19812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0425" y="4895850"/>
            <a:ext cx="1933575" cy="196215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852863" y="2329934"/>
            <a:ext cx="6429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(1)</a:t>
            </a:r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1410132" y="2743200"/>
            <a:ext cx="2670680" cy="1828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2362200" y="2743200"/>
            <a:ext cx="1732467" cy="1828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4066956" y="2699266"/>
            <a:ext cx="13856" cy="1752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4087740" y="2743200"/>
            <a:ext cx="2084460" cy="1828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4080812" y="2743200"/>
            <a:ext cx="3996388" cy="1828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994496" y="4646446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(2)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2198055" y="4646446"/>
            <a:ext cx="10948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(3)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3848100" y="4632591"/>
            <a:ext cx="647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(4)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6010275" y="4646446"/>
            <a:ext cx="533400" cy="3831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(5)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7924800" y="4646446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(6)</a:t>
            </a:r>
            <a:endParaRPr lang="en-US" dirty="0"/>
          </a:p>
        </p:txBody>
      </p:sp>
      <p:sp>
        <p:nvSpPr>
          <p:cNvPr id="29" name="Down Arrow 28"/>
          <p:cNvSpPr/>
          <p:nvPr/>
        </p:nvSpPr>
        <p:spPr>
          <a:xfrm rot="2633696">
            <a:off x="8140658" y="5470427"/>
            <a:ext cx="334805" cy="757576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7543800" y="4586424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Sương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Down Arrow 30"/>
          <p:cNvSpPr/>
          <p:nvPr/>
        </p:nvSpPr>
        <p:spPr>
          <a:xfrm rot="2633696">
            <a:off x="6294864" y="5417605"/>
            <a:ext cx="334805" cy="757576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5746497" y="4554113"/>
            <a:ext cx="213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Bụi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Down Arrow 32"/>
          <p:cNvSpPr/>
          <p:nvPr/>
        </p:nvSpPr>
        <p:spPr>
          <a:xfrm rot="2633696">
            <a:off x="4579307" y="5486878"/>
            <a:ext cx="334805" cy="757576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3852863" y="4540257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Bọt</a:t>
            </a:r>
            <a:endParaRPr lang="en-US" sz="24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Down Arrow 34"/>
          <p:cNvSpPr/>
          <p:nvPr/>
        </p:nvSpPr>
        <p:spPr>
          <a:xfrm rot="2633696">
            <a:off x="2811337" y="5144610"/>
            <a:ext cx="334805" cy="757576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1884919" y="4588749"/>
            <a:ext cx="17211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Nhũ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tương</a:t>
            </a:r>
            <a:endParaRPr lang="en-US" sz="24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Down Arrow 36"/>
          <p:cNvSpPr/>
          <p:nvPr/>
        </p:nvSpPr>
        <p:spPr>
          <a:xfrm rot="2633696">
            <a:off x="1139605" y="5371476"/>
            <a:ext cx="334805" cy="757576"/>
          </a:xfrm>
          <a:prstGeom prst="down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76200" y="4540258"/>
            <a:ext cx="1808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Huyền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phù</a:t>
            </a:r>
            <a:endParaRPr lang="en-US" sz="24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2313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1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4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6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2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4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5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6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2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" presetClass="exit" presetSubtype="4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6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7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8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9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2" presetClass="exit" presetSubtype="4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9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0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5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6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2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2" presetClass="exit" presetSubtype="4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6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7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8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9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2" presetClass="exit" presetSubtype="4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9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0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>
                      <p:stCondLst>
                        <p:cond delay="indefinite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2" presetClass="exit" presetSubtype="4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5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6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1" dur="10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2" dur="10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10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9" dur="10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0" dur="10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1" dur="10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4" grpId="0"/>
      <p:bldP spid="25" grpId="0"/>
      <p:bldP spid="26" grpId="0"/>
      <p:bldP spid="27" grpId="0"/>
      <p:bldP spid="29" grpId="0" animBg="1"/>
      <p:bldP spid="29" grpId="1" animBg="1"/>
      <p:bldP spid="31" grpId="0" animBg="1"/>
      <p:bldP spid="31" grpId="1" animBg="1"/>
      <p:bldP spid="31" grpId="2" animBg="1"/>
      <p:bldP spid="32" grpId="0"/>
      <p:bldP spid="33" grpId="0" animBg="1"/>
      <p:bldP spid="33" grpId="1" animBg="1"/>
      <p:bldP spid="33" grpId="2" animBg="1"/>
      <p:bldP spid="33" grpId="3" animBg="1"/>
      <p:bldP spid="35" grpId="0" animBg="1"/>
      <p:bldP spid="35" grpId="1" animBg="1"/>
      <p:bldP spid="35" grpId="2" animBg="1"/>
      <p:bldP spid="35" grpId="3" animBg="1"/>
      <p:bldP spid="35" grpId="4" animBg="1"/>
      <p:bldP spid="37" grpId="0" animBg="1"/>
      <p:bldP spid="37" grpId="1" animBg="1"/>
      <p:bldP spid="37" grpId="2" animBg="1"/>
      <p:bldP spid="37" grpId="3" animBg="1"/>
      <p:bldP spid="37" grpId="4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00200" y="685800"/>
            <a:ext cx="6019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Phù</a:t>
            </a:r>
            <a:r>
              <a:rPr lang="en-US" sz="5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sz="5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5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5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5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8" t="47314" r="3590" b="35950"/>
          <a:stretch/>
        </p:blipFill>
        <p:spPr>
          <a:xfrm>
            <a:off x="-152400" y="3124200"/>
            <a:ext cx="8382000" cy="39624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152400"/>
            <a:ext cx="9144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Phù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liệu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cặn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mịn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hòa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tan,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cuốn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trôi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lắng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đọng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bờ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bãi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bồi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0836" y="1517302"/>
            <a:ext cx="8153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Nguồn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gốc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liệu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phù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phong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vụn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bở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mưa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di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2429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1579419"/>
            <a:ext cx="3695700" cy="44577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5400" y="1563833"/>
            <a:ext cx="3705225" cy="49149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6200" y="152400"/>
            <a:ext cx="8839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hòa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bột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sắn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3429000" y="2971800"/>
            <a:ext cx="2133600" cy="609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04799" y="1722328"/>
            <a:ext cx="3205595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nhất.Vì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bột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sắn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tan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hạt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hạt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bột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sắn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lơ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lửng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dần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lắng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xuống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đáy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cốc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5250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/>
      <p:bldP spid="7" grpId="0" animBg="1"/>
      <p:bldP spid="7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5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5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5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huyền</a:t>
            </a:r>
            <a:r>
              <a:rPr lang="en-US" sz="5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phù</a:t>
            </a:r>
            <a:r>
              <a:rPr lang="en-US" sz="5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5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8. </a:t>
            </a:r>
            <a:r>
              <a:rPr lang="en-US" sz="4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Huyền</a:t>
            </a: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phù</a:t>
            </a: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hạt</a:t>
            </a: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rắn</a:t>
            </a: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tán</a:t>
            </a: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lơ</a:t>
            </a: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lửng</a:t>
            </a: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môi</a:t>
            </a: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lỏng</a:t>
            </a:r>
            <a:endParaRPr lang="en-US" sz="4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6972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5" presetClass="emph" presetSubtype="0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12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71600" y="489466"/>
            <a:ext cx="495300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9. </a:t>
            </a:r>
            <a:r>
              <a:rPr lang="en-US" sz="48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Nhũ</a:t>
            </a:r>
            <a:r>
              <a:rPr lang="en-US" sz="4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tương</a:t>
            </a:r>
            <a:endParaRPr lang="en-US" sz="48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2209798"/>
            <a:ext cx="6248400" cy="47244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81000" y="1524000"/>
            <a:ext cx="845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Món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salat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kèm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ốt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1921451"/>
            <a:ext cx="2333625" cy="3038475"/>
          </a:xfrm>
          <a:prstGeom prst="rect">
            <a:avLst/>
          </a:prstGeom>
        </p:spPr>
      </p:pic>
      <p:cxnSp>
        <p:nvCxnSpPr>
          <p:cNvPr id="11" name="Curved Connector 10"/>
          <p:cNvCxnSpPr/>
          <p:nvPr/>
        </p:nvCxnSpPr>
        <p:spPr>
          <a:xfrm rot="10800000" flipV="1">
            <a:off x="5676900" y="2438399"/>
            <a:ext cx="1181100" cy="779313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7437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60764" y="304800"/>
            <a:ext cx="6019800" cy="584775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2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sz="32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2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32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xốt</a:t>
            </a:r>
            <a:r>
              <a:rPr lang="en-US" sz="32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mayonnaise</a:t>
            </a:r>
            <a:endParaRPr lang="en-US" sz="3200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71800" y="1066800"/>
            <a:ext cx="1676400" cy="461665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bị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378"/>
          <a:stretch/>
        </p:blipFill>
        <p:spPr>
          <a:xfrm>
            <a:off x="3124200" y="1864735"/>
            <a:ext cx="2867025" cy="206346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36161"/>
            <a:ext cx="3273136" cy="197384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1836161"/>
            <a:ext cx="2819400" cy="197384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650" y="4075835"/>
            <a:ext cx="2724150" cy="232496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6491" y="4075834"/>
            <a:ext cx="3505200" cy="253451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1691" y="4075834"/>
            <a:ext cx="2361334" cy="2562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8026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9600" y="461757"/>
            <a:ext cx="624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endParaRPr lang="en-US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4636" y="1148649"/>
            <a:ext cx="1863436" cy="175287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5781" y="1176141"/>
            <a:ext cx="2133600" cy="204122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0" y="1108088"/>
            <a:ext cx="2057400" cy="224471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4491" y="1243524"/>
            <a:ext cx="2819400" cy="197384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400" y="3990409"/>
            <a:ext cx="3905250" cy="2428875"/>
          </a:xfrm>
          <a:prstGeom prst="rect">
            <a:avLst/>
          </a:prstGeom>
        </p:spPr>
      </p:pic>
      <p:cxnSp>
        <p:nvCxnSpPr>
          <p:cNvPr id="20" name="Straight Arrow Connector 19"/>
          <p:cNvCxnSpPr/>
          <p:nvPr/>
        </p:nvCxnSpPr>
        <p:spPr>
          <a:xfrm>
            <a:off x="1066800" y="3020291"/>
            <a:ext cx="1704108" cy="966354"/>
          </a:xfrm>
          <a:prstGeom prst="straightConnector1">
            <a:avLst/>
          </a:prstGeom>
          <a:ln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2116282" y="3020291"/>
            <a:ext cx="1447800" cy="914400"/>
          </a:xfrm>
          <a:prstGeom prst="straightConnector1">
            <a:avLst/>
          </a:prstGeom>
          <a:ln>
            <a:prstDash val="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>
            <a:off x="4391025" y="3124200"/>
            <a:ext cx="257175" cy="810491"/>
          </a:xfrm>
          <a:prstGeom prst="straightConnector1">
            <a:avLst/>
          </a:prstGeom>
          <a:ln>
            <a:prstDash val="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5410200" y="3066872"/>
            <a:ext cx="1427018" cy="890509"/>
          </a:xfrm>
          <a:prstGeom prst="straightConnector1">
            <a:avLst/>
          </a:prstGeom>
          <a:ln>
            <a:prstDash val="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176645" y="3866019"/>
            <a:ext cx="22479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Khuấy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cả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hòa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quyện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nhất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553200" y="5204847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Hỗn</a:t>
            </a:r>
            <a:r>
              <a:rPr lang="en-US" dirty="0" smtClean="0"/>
              <a:t> </a:t>
            </a:r>
            <a:r>
              <a:rPr lang="en-US" dirty="0" err="1" smtClean="0"/>
              <a:t>hợp</a:t>
            </a:r>
            <a:r>
              <a:rPr lang="en-US" dirty="0" smtClean="0"/>
              <a:t> </a:t>
            </a:r>
            <a:r>
              <a:rPr lang="en-US" dirty="0" err="1" smtClean="0"/>
              <a:t>đồng</a:t>
            </a:r>
            <a:r>
              <a:rPr lang="en-US" dirty="0" smtClean="0"/>
              <a:t> </a:t>
            </a:r>
            <a:r>
              <a:rPr lang="en-US" dirty="0" err="1" smtClean="0"/>
              <a:t>nhất</a:t>
            </a:r>
            <a:r>
              <a:rPr lang="en-US" dirty="0" smtClean="0"/>
              <a:t> ( </a:t>
            </a:r>
            <a:r>
              <a:rPr lang="en-US" dirty="0" err="1" smtClean="0"/>
              <a:t>thể</a:t>
            </a:r>
            <a:r>
              <a:rPr lang="en-US" dirty="0" smtClean="0"/>
              <a:t> </a:t>
            </a:r>
            <a:r>
              <a:rPr lang="en-US" dirty="0" err="1" smtClean="0"/>
              <a:t>lỏng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155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4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9" dur="20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38200" y="48491"/>
            <a:ext cx="7696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B2: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Tách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lòng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đỏ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trứng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gà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bát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lòng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đỏ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tan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2209854"/>
            <a:ext cx="7772400" cy="439097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838200" y="1132636"/>
            <a:ext cx="7162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B3: Cho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dầu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đều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1157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</TotalTime>
  <Words>821</Words>
  <Application>Microsoft Office PowerPoint</Application>
  <PresentationFormat>On-screen Show (4:3)</PresentationFormat>
  <Paragraphs>77</Paragraphs>
  <Slides>22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PowerPoint Presentation</vt:lpstr>
      <vt:lpstr>8. Huyền phù</vt:lpstr>
      <vt:lpstr>PowerPoint Presentation</vt:lpstr>
      <vt:lpstr>PowerPoint Presentation</vt:lpstr>
      <vt:lpstr>Thế nào là huyền phù?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10. Ngược lại với dung dịch, khi để yên một huyền phù thì hạt chất rắn sẽ lắng xuống tạo một lớp cặn.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AutoBVT</dc:creator>
  <cp:lastModifiedBy>maihoang0411@gmail.com</cp:lastModifiedBy>
  <cp:revision>26</cp:revision>
  <dcterms:created xsi:type="dcterms:W3CDTF">2021-08-15T02:46:09Z</dcterms:created>
  <dcterms:modified xsi:type="dcterms:W3CDTF">2021-11-25T07:37:53Z</dcterms:modified>
</cp:coreProperties>
</file>