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72" r:id="rId4"/>
    <p:sldId id="264" r:id="rId5"/>
    <p:sldId id="307" r:id="rId6"/>
    <p:sldId id="303" r:id="rId7"/>
    <p:sldId id="308" r:id="rId8"/>
    <p:sldId id="287" r:id="rId9"/>
    <p:sldId id="309" r:id="rId10"/>
    <p:sldId id="268" r:id="rId11"/>
    <p:sldId id="295" r:id="rId12"/>
    <p:sldId id="299" r:id="rId13"/>
    <p:sldId id="300" r:id="rId14"/>
    <p:sldId id="301" r:id="rId15"/>
    <p:sldId id="311" r:id="rId16"/>
    <p:sldId id="314" r:id="rId17"/>
    <p:sldId id="271" r:id="rId18"/>
    <p:sldId id="310" r:id="rId19"/>
    <p:sldId id="31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F50"/>
    <a:srgbClr val="FFFFFF"/>
    <a:srgbClr val="FCFBF6"/>
    <a:srgbClr val="5EA00E"/>
    <a:srgbClr val="E0F0E3"/>
    <a:srgbClr val="E1F0E3"/>
    <a:srgbClr val="ECF6EE"/>
    <a:srgbClr val="76B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9CE12F-2F63-4128-B0F8-658474A42701}" type="datetimeFigureOut">
              <a:rPr lang="zh-CN" altLang="en-US" smtClean="0"/>
              <a:pPr/>
              <a:t>2021/9/20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976FAB-42FF-4022-8B51-4FA71A5A55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4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QQ截图20190104102515"/>
          <p:cNvPicPr>
            <a:picLocks noChangeAspect="1"/>
          </p:cNvPicPr>
          <p:nvPr userDrawn="1"/>
        </p:nvPicPr>
        <p:blipFill>
          <a:blip r:embed="rId13"/>
          <a:srcRect t="794"/>
          <a:stretch>
            <a:fillRect/>
          </a:stretch>
        </p:blipFill>
        <p:spPr>
          <a:xfrm>
            <a:off x="635" y="5715"/>
            <a:ext cx="12190730" cy="6847205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217805" y="237490"/>
            <a:ext cx="11756390" cy="6449060"/>
            <a:chOff x="343" y="374"/>
            <a:chExt cx="18514" cy="10156"/>
          </a:xfrm>
        </p:grpSpPr>
        <p:sp>
          <p:nvSpPr>
            <p:cNvPr id="8" name="矩形 7"/>
            <p:cNvSpPr/>
            <p:nvPr/>
          </p:nvSpPr>
          <p:spPr>
            <a:xfrm>
              <a:off x="343" y="374"/>
              <a:ext cx="18514" cy="10156"/>
            </a:xfrm>
            <a:prstGeom prst="rect">
              <a:avLst/>
            </a:prstGeom>
            <a:noFill/>
            <a:ln>
              <a:solidFill>
                <a:srgbClr val="1D7F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63" y="640"/>
              <a:ext cx="18074" cy="9640"/>
            </a:xfrm>
            <a:prstGeom prst="rect">
              <a:avLst/>
            </a:prstGeom>
            <a:noFill/>
            <a:ln>
              <a:solidFill>
                <a:srgbClr val="1D7F5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QQ截图20190104102515"/>
          <p:cNvPicPr>
            <a:picLocks noChangeAspect="1"/>
          </p:cNvPicPr>
          <p:nvPr userDrawn="1"/>
        </p:nvPicPr>
        <p:blipFill>
          <a:blip r:embed="rId13"/>
          <a:srcRect t="794"/>
          <a:stretch>
            <a:fillRect/>
          </a:stretch>
        </p:blipFill>
        <p:spPr>
          <a:xfrm>
            <a:off x="635" y="5715"/>
            <a:ext cx="12190730" cy="6847205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217805" y="237490"/>
            <a:ext cx="11756390" cy="6449060"/>
            <a:chOff x="343" y="374"/>
            <a:chExt cx="18514" cy="10156"/>
          </a:xfrm>
        </p:grpSpPr>
        <p:sp>
          <p:nvSpPr>
            <p:cNvPr id="8" name="矩形 7"/>
            <p:cNvSpPr/>
            <p:nvPr/>
          </p:nvSpPr>
          <p:spPr>
            <a:xfrm>
              <a:off x="343" y="374"/>
              <a:ext cx="18514" cy="10156"/>
            </a:xfrm>
            <a:prstGeom prst="rect">
              <a:avLst/>
            </a:prstGeom>
            <a:noFill/>
            <a:ln>
              <a:solidFill>
                <a:srgbClr val="1D7F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63" y="640"/>
              <a:ext cx="18074" cy="9640"/>
            </a:xfrm>
            <a:prstGeom prst="rect">
              <a:avLst/>
            </a:prstGeom>
            <a:noFill/>
            <a:ln>
              <a:solidFill>
                <a:srgbClr val="1D7F5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400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9050"/>
            <a:ext cx="12172950" cy="68472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2" t="26623" r="18120" b="47937"/>
          <a:stretch>
            <a:fillRect/>
          </a:stretch>
        </p:blipFill>
        <p:spPr>
          <a:xfrm>
            <a:off x="10501333" y="2679832"/>
            <a:ext cx="1057910" cy="835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2" t="26623" r="18120" b="47937"/>
          <a:stretch>
            <a:fillRect/>
          </a:stretch>
        </p:blipFill>
        <p:spPr>
          <a:xfrm flipH="1">
            <a:off x="3706495" y="3496945"/>
            <a:ext cx="670560" cy="529590"/>
          </a:xfrm>
          <a:prstGeom prst="rect">
            <a:avLst/>
          </a:prstGeom>
        </p:spPr>
      </p:pic>
      <p:pic>
        <p:nvPicPr>
          <p:cNvPr id="27" name="图片 26" descr="21"/>
          <p:cNvPicPr>
            <a:picLocks noChangeAspect="1"/>
          </p:cNvPicPr>
          <p:nvPr/>
        </p:nvPicPr>
        <p:blipFill>
          <a:blip r:embed="rId5"/>
          <a:srcRect l="52370"/>
          <a:stretch>
            <a:fillRect/>
          </a:stretch>
        </p:blipFill>
        <p:spPr>
          <a:xfrm>
            <a:off x="7184390" y="2874010"/>
            <a:ext cx="3187065" cy="179832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17805" y="237490"/>
            <a:ext cx="11756390" cy="6449060"/>
            <a:chOff x="343" y="374"/>
            <a:chExt cx="18514" cy="10156"/>
          </a:xfrm>
        </p:grpSpPr>
        <p:sp>
          <p:nvSpPr>
            <p:cNvPr id="29" name="矩形 28"/>
            <p:cNvSpPr/>
            <p:nvPr/>
          </p:nvSpPr>
          <p:spPr>
            <a:xfrm>
              <a:off x="343" y="374"/>
              <a:ext cx="18514" cy="10156"/>
            </a:xfrm>
            <a:prstGeom prst="rect">
              <a:avLst/>
            </a:prstGeom>
            <a:noFill/>
            <a:ln>
              <a:solidFill>
                <a:srgbClr val="1D7F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63" y="640"/>
              <a:ext cx="18074" cy="9640"/>
            </a:xfrm>
            <a:prstGeom prst="rect">
              <a:avLst/>
            </a:prstGeom>
            <a:noFill/>
            <a:ln>
              <a:solidFill>
                <a:srgbClr val="1D7F5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图片 31" descr="21"/>
          <p:cNvPicPr>
            <a:picLocks noChangeAspect="1"/>
          </p:cNvPicPr>
          <p:nvPr/>
        </p:nvPicPr>
        <p:blipFill>
          <a:blip r:embed="rId5"/>
          <a:srcRect l="8534" t="42527" r="79280" b="23688"/>
          <a:stretch>
            <a:fillRect/>
          </a:stretch>
        </p:blipFill>
        <p:spPr>
          <a:xfrm>
            <a:off x="2497455" y="3497580"/>
            <a:ext cx="737870" cy="550545"/>
          </a:xfrm>
          <a:prstGeom prst="rect">
            <a:avLst/>
          </a:prstGeom>
        </p:spPr>
      </p:pic>
      <p:pic>
        <p:nvPicPr>
          <p:cNvPr id="34" name="图片 33" descr="21"/>
          <p:cNvPicPr>
            <a:picLocks noChangeAspect="1"/>
          </p:cNvPicPr>
          <p:nvPr/>
        </p:nvPicPr>
        <p:blipFill>
          <a:blip r:embed="rId5"/>
          <a:srcRect l="80432"/>
          <a:stretch>
            <a:fillRect/>
          </a:stretch>
        </p:blipFill>
        <p:spPr>
          <a:xfrm rot="4440000">
            <a:off x="2802255" y="498475"/>
            <a:ext cx="1024255" cy="1406525"/>
          </a:xfrm>
          <a:prstGeom prst="rect">
            <a:avLst/>
          </a:prstGeom>
        </p:spPr>
      </p:pic>
      <p:pic>
        <p:nvPicPr>
          <p:cNvPr id="35" name="图片 34" descr="21"/>
          <p:cNvPicPr>
            <a:picLocks noChangeAspect="1"/>
          </p:cNvPicPr>
          <p:nvPr/>
        </p:nvPicPr>
        <p:blipFill>
          <a:blip r:embed="rId5"/>
          <a:srcRect l="80432"/>
          <a:stretch>
            <a:fillRect/>
          </a:stretch>
        </p:blipFill>
        <p:spPr>
          <a:xfrm rot="10800000" flipH="1" flipV="1">
            <a:off x="2691765" y="1887855"/>
            <a:ext cx="1245870" cy="1711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90" y="0"/>
            <a:ext cx="2934910" cy="3262745"/>
          </a:xfrm>
          <a:prstGeom prst="rect">
            <a:avLst/>
          </a:prstGeom>
        </p:spPr>
      </p:pic>
      <p:pic>
        <p:nvPicPr>
          <p:cNvPr id="41" name="图片 40" descr="21"/>
          <p:cNvPicPr>
            <a:picLocks noChangeAspect="1"/>
          </p:cNvPicPr>
          <p:nvPr/>
        </p:nvPicPr>
        <p:blipFill>
          <a:blip r:embed="rId5"/>
          <a:srcRect l="8534" t="42527" r="79280" b="23688"/>
          <a:stretch>
            <a:fillRect/>
          </a:stretch>
        </p:blipFill>
        <p:spPr>
          <a:xfrm>
            <a:off x="1563370" y="1535430"/>
            <a:ext cx="1128395" cy="84201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127567" y="570016"/>
            <a:ext cx="824388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Tiết 8. Tập làm văn</a:t>
            </a:r>
          </a:p>
          <a:p>
            <a:pPr algn="ctr"/>
            <a:r>
              <a:rPr lang="en-US" sz="7200" dirty="0" smtClean="0">
                <a:ln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 LẠC TRONG VĂN BẢN</a:t>
            </a:r>
            <a:endParaRPr lang="en-US" sz="7200" dirty="0">
              <a:ln>
                <a:solidFill>
                  <a:srgbClr val="FFFF00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690470" y="1720580"/>
            <a:ext cx="6049010" cy="4061460"/>
            <a:chOff x="-922" y="3542"/>
            <a:chExt cx="9526" cy="639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22" y="3542"/>
              <a:ext cx="9056" cy="639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0" y="7966"/>
              <a:ext cx="2457" cy="173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8" y="7214"/>
              <a:ext cx="1407" cy="994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2467" y="5699"/>
              <a:ext cx="2278" cy="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1D7F50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4000">
                  <a:solidFill>
                    <a:srgbClr val="1D7F50"/>
                  </a:solidFill>
                  <a:latin typeface="义启紫水晶体" panose="02000500000000000000" charset="-128"/>
                  <a:ea typeface="义启紫水晶体" panose="02000500000000000000" charset="-128"/>
                  <a:cs typeface="义启紫水晶体" panose="02000500000000000000" charset="-128"/>
                </a:rPr>
                <a:t>标题文字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5624946" y="162555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Văn bản thiếu ý , các ý chồng chéo nhau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58914" y="406137"/>
            <a:ext cx="9571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 văn bản có bố cục không rành mạch sẽ ...?</a:t>
            </a:r>
            <a:endParaRPr lang="en-US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06094" y="281110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Người đọc không nắm bắt được nội dung văn bản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27865" y="403229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Khiến người viết không thể hiện được nội dung tư tưởng của mình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85263" y="522972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Cả A,B,C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lowchart: Manual Input 10"/>
          <p:cNvSpPr/>
          <p:nvPr/>
        </p:nvSpPr>
        <p:spPr>
          <a:xfrm>
            <a:off x="1098616" y="1580664"/>
            <a:ext cx="2453373" cy="1525772"/>
          </a:xfrm>
          <a:prstGeom prst="flowChartManualInput">
            <a:avLst/>
          </a:prstGeom>
          <a:noFill/>
          <a:ln w="38100" cap="flat" cmpd="sng" algn="ctr">
            <a:solidFill>
              <a:srgbClr val="1D7F5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9" name="Flowchart: Manual Input 11"/>
          <p:cNvSpPr/>
          <p:nvPr/>
        </p:nvSpPr>
        <p:spPr>
          <a:xfrm flipH="1">
            <a:off x="3612415" y="1556914"/>
            <a:ext cx="2453373" cy="1525772"/>
          </a:xfrm>
          <a:prstGeom prst="flowChartManualInput">
            <a:avLst/>
          </a:prstGeom>
          <a:solidFill>
            <a:srgbClr val="1D7F50"/>
          </a:solidFill>
          <a:ln w="38100" cap="flat" cmpd="sng" algn="ctr">
            <a:solidFill>
              <a:srgbClr val="1D7F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0" name="Flowchart: Manual Input 12"/>
          <p:cNvSpPr/>
          <p:nvPr/>
        </p:nvSpPr>
        <p:spPr>
          <a:xfrm>
            <a:off x="6126213" y="1580664"/>
            <a:ext cx="2453373" cy="1525772"/>
          </a:xfrm>
          <a:prstGeom prst="flowChartManualInput">
            <a:avLst/>
          </a:prstGeom>
          <a:noFill/>
          <a:ln w="38100" cap="flat" cmpd="sng" algn="ctr">
            <a:solidFill>
              <a:srgbClr val="1D7F5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1" name="Flowchart: Manual Input 13"/>
          <p:cNvSpPr/>
          <p:nvPr/>
        </p:nvSpPr>
        <p:spPr>
          <a:xfrm flipH="1">
            <a:off x="8640013" y="1556914"/>
            <a:ext cx="2453373" cy="1525772"/>
          </a:xfrm>
          <a:prstGeom prst="flowChartManualInput">
            <a:avLst/>
          </a:prstGeom>
          <a:solidFill>
            <a:srgbClr val="1D7F50"/>
          </a:solidFill>
          <a:ln w="38100" cap="flat" cmpd="sng" algn="ctr">
            <a:solidFill>
              <a:srgbClr val="1D7F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charset="-122"/>
              <a:cs typeface="+mn-ea"/>
              <a:sym typeface="Agency FB" panose="020B0503020202020204" pitchFamily="34" charset="0"/>
            </a:endParaRPr>
          </a:p>
        </p:txBody>
      </p:sp>
      <p:pic>
        <p:nvPicPr>
          <p:cNvPr id="4" name="图片 3" descr="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385" y="1447775"/>
            <a:ext cx="3068320" cy="194437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6775" y="1447775"/>
            <a:ext cx="3068320" cy="194437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235026" y="3240744"/>
            <a:ext cx="21613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Chỉ cần trình bày cặn kẽ phần Thân bài; Mở bài và Kết bài không cần thiết.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32074" y="477384"/>
            <a:ext cx="6785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Ý kiến nào dưới đây là đúng?</a:t>
            </a:r>
            <a:endParaRPr lang="en-US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056" y="1848419"/>
            <a:ext cx="810707" cy="1186940"/>
          </a:xfrm>
          <a:prstGeom prst="rect">
            <a:avLst/>
          </a:prstGeom>
        </p:spPr>
      </p:pic>
      <p:pic>
        <p:nvPicPr>
          <p:cNvPr id="43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077" y="1800918"/>
            <a:ext cx="810707" cy="118694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906981" y="3226902"/>
            <a:ext cx="19831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Văn bản cốt yếu nhất là phần Mở bài, Thân bài; không cần có Kết bài.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412674" y="3284301"/>
            <a:ext cx="18881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Mỗi văn bản cần được trình bày theo bố cục gồm 3 phần: MB, TB, KB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884725" y="3306077"/>
            <a:ext cx="20623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MB là tóm tắt TB, KB là nhắc lại MB, do đó văn bản chỉ cần có TB là đủ.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ldLvl="0" animBg="1"/>
      <p:bldP spid="89" grpId="0" bldLvl="0" animBg="1"/>
      <p:bldP spid="90" grpId="0" bldLvl="0" animBg="1"/>
      <p:bldP spid="91" grpId="0" bldLvl="0" animBg="1"/>
      <p:bldP spid="40" grpId="0"/>
      <p:bldP spid="44" grpId="0"/>
      <p:bldP spid="45" grpId="0"/>
      <p:bldP spid="45" grpId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669144" y="1973580"/>
            <a:ext cx="2853027" cy="3380431"/>
            <a:chOff x="7253" y="3087"/>
            <a:chExt cx="4179" cy="4951"/>
          </a:xfrm>
        </p:grpSpPr>
        <p:sp>
          <p:nvSpPr>
            <p:cNvPr id="4" name="L 形 3"/>
            <p:cNvSpPr/>
            <p:nvPr/>
          </p:nvSpPr>
          <p:spPr>
            <a:xfrm rot="2686645">
              <a:off x="7253" y="3799"/>
              <a:ext cx="2252" cy="2273"/>
            </a:xfrm>
            <a:prstGeom prst="corner">
              <a:avLst/>
            </a:prstGeom>
            <a:solidFill>
              <a:srgbClr val="1D7F50"/>
            </a:solidFill>
            <a:ln>
              <a:solidFill>
                <a:srgbClr val="1D7F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3600"/>
            </a:p>
          </p:txBody>
        </p:sp>
        <p:sp>
          <p:nvSpPr>
            <p:cNvPr id="18" name="L 形 17"/>
            <p:cNvSpPr/>
            <p:nvPr/>
          </p:nvSpPr>
          <p:spPr>
            <a:xfrm rot="8086645">
              <a:off x="9164" y="3806"/>
              <a:ext cx="2237" cy="2193"/>
            </a:xfrm>
            <a:prstGeom prst="corner">
              <a:avLst/>
            </a:prstGeom>
            <a:solidFill>
              <a:srgbClr val="5EA00E"/>
            </a:solidFill>
            <a:ln>
              <a:solidFill>
                <a:srgbClr val="5EA00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紫水晶体" panose="02000500000000000000" pitchFamily="2" charset="-128"/>
                <a:ea typeface="义启紫水晶体" panose="02000500000000000000" pitchFamily="2" charset="-128"/>
                <a:cs typeface="义启紫水晶体" panose="02000500000000000000" pitchFamily="2" charset="-128"/>
              </a:endParaRPr>
            </a:p>
          </p:txBody>
        </p:sp>
        <p:sp>
          <p:nvSpPr>
            <p:cNvPr id="20" name="L 形 19"/>
            <p:cNvSpPr/>
            <p:nvPr/>
          </p:nvSpPr>
          <p:spPr>
            <a:xfrm rot="13486645">
              <a:off x="9182" y="5686"/>
              <a:ext cx="2250" cy="2250"/>
            </a:xfrm>
            <a:prstGeom prst="corner">
              <a:avLst/>
            </a:prstGeom>
            <a:solidFill>
              <a:srgbClr val="1D7F50"/>
            </a:solidFill>
            <a:ln>
              <a:solidFill>
                <a:srgbClr val="1D7F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3600"/>
            </a:p>
          </p:txBody>
        </p:sp>
        <p:sp>
          <p:nvSpPr>
            <p:cNvPr id="21" name="L 形 20"/>
            <p:cNvSpPr/>
            <p:nvPr/>
          </p:nvSpPr>
          <p:spPr>
            <a:xfrm rot="18886645">
              <a:off x="7292" y="5733"/>
              <a:ext cx="2250" cy="2250"/>
            </a:xfrm>
            <a:prstGeom prst="corner">
              <a:avLst/>
            </a:prstGeom>
            <a:solidFill>
              <a:srgbClr val="5EA00E"/>
            </a:solidFill>
            <a:ln>
              <a:solidFill>
                <a:srgbClr val="5EA00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36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296" y="3893"/>
              <a:ext cx="851" cy="1587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5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紫水晶体" panose="02000500000000000000" pitchFamily="2" charset="-128"/>
                  <a:ea typeface="义启紫水晶体" panose="02000500000000000000" pitchFamily="2" charset="-128"/>
                  <a:cs typeface="义启紫水晶体" panose="02000500000000000000" pitchFamily="2" charset="-128"/>
                </a:rPr>
                <a:t>S</a:t>
              </a:r>
              <a:endParaRPr lang="zh-CN" alt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紫水晶体" panose="02000500000000000000" pitchFamily="2" charset="-128"/>
                <a:ea typeface="义启紫水晶体" panose="02000500000000000000" pitchFamily="2" charset="-128"/>
                <a:cs typeface="义启紫水晶体" panose="02000500000000000000" pitchFamily="2" charset="-128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59" y="3087"/>
              <a:ext cx="851" cy="1587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5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紫水晶体" panose="02000500000000000000" pitchFamily="2" charset="-128"/>
                  <a:ea typeface="义启紫水晶体" panose="02000500000000000000" pitchFamily="2" charset="-128"/>
                  <a:cs typeface="义启紫水晶体" panose="02000500000000000000" pitchFamily="2" charset="-128"/>
                </a:rPr>
                <a:t>w</a:t>
              </a:r>
              <a:endParaRPr lang="zh-CN" alt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紫水晶体" panose="02000500000000000000" pitchFamily="2" charset="-128"/>
                <a:ea typeface="义启紫水晶体" panose="02000500000000000000" pitchFamily="2" charset="-128"/>
                <a:cs typeface="义启紫水晶体" panose="02000500000000000000" pitchFamily="2" charset="-128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525" y="5815"/>
              <a:ext cx="851" cy="1587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5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紫水晶体" panose="02000500000000000000" pitchFamily="2" charset="-128"/>
                  <a:ea typeface="义启紫水晶体" panose="02000500000000000000" pitchFamily="2" charset="-128"/>
                  <a:cs typeface="义启紫水晶体" panose="02000500000000000000" pitchFamily="2" charset="-128"/>
                </a:rPr>
                <a:t>T</a:t>
              </a:r>
              <a:endParaRPr lang="zh-CN" alt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紫水晶体" panose="02000500000000000000" pitchFamily="2" charset="-128"/>
                <a:ea typeface="义启紫水晶体" panose="02000500000000000000" pitchFamily="2" charset="-128"/>
                <a:cs typeface="义启紫水晶体" panose="02000500000000000000" pitchFamily="2" charset="-128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927" y="6451"/>
              <a:ext cx="851" cy="1587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5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紫水晶体" panose="02000500000000000000" pitchFamily="2" charset="-128"/>
                  <a:ea typeface="义启紫水晶体" panose="02000500000000000000" pitchFamily="2" charset="-128"/>
                  <a:cs typeface="义启紫水晶体" panose="02000500000000000000" pitchFamily="2" charset="-128"/>
                </a:rPr>
                <a:t>o</a:t>
              </a:r>
              <a:endParaRPr lang="zh-CN" alt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紫水晶体" panose="02000500000000000000" pitchFamily="2" charset="-128"/>
                <a:ea typeface="义启紫水晶体" panose="02000500000000000000" pitchFamily="2" charset="-128"/>
                <a:cs typeface="义启紫水晶体" panose="02000500000000000000" pitchFamily="2" charset="-128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99490" y="2101850"/>
            <a:ext cx="3634740" cy="1734185"/>
            <a:chOff x="1574" y="3310"/>
            <a:chExt cx="5724" cy="2731"/>
          </a:xfrm>
        </p:grpSpPr>
        <p:sp>
          <p:nvSpPr>
            <p:cNvPr id="30" name="文本框 29"/>
            <p:cNvSpPr txBox="1"/>
            <p:nvPr/>
          </p:nvSpPr>
          <p:spPr>
            <a:xfrm>
              <a:off x="1574" y="3375"/>
              <a:ext cx="4370" cy="266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26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A. Các phần, đoạn trong văn bản được liên kết với nhau liền mạch</a:t>
              </a:r>
              <a:endParaRPr lang="en-US" sz="2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图片 4" descr="21"/>
            <p:cNvPicPr>
              <a:picLocks noChangeAspect="1"/>
            </p:cNvPicPr>
            <p:nvPr/>
          </p:nvPicPr>
          <p:blipFill>
            <a:blip r:embed="rId2"/>
            <a:srcRect l="8534" t="42527" r="79280" b="23688"/>
            <a:stretch>
              <a:fillRect/>
            </a:stretch>
          </p:blipFill>
          <p:spPr>
            <a:xfrm rot="19440000">
              <a:off x="5922" y="3310"/>
              <a:ext cx="1376" cy="1027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031240" y="4508500"/>
            <a:ext cx="3550285" cy="1080770"/>
            <a:chOff x="852" y="7217"/>
            <a:chExt cx="5591" cy="1702"/>
          </a:xfrm>
        </p:grpSpPr>
        <p:sp>
          <p:nvSpPr>
            <p:cNvPr id="41" name="文本框 40"/>
            <p:cNvSpPr txBox="1"/>
            <p:nvPr/>
          </p:nvSpPr>
          <p:spPr>
            <a:xfrm>
              <a:off x="852" y="7217"/>
              <a:ext cx="4035" cy="1702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de-DE" sz="26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C. Có chủ đề thống nhất </a:t>
              </a:r>
              <a:endParaRPr lang="en-US" sz="2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图片 6" descr="21"/>
            <p:cNvPicPr>
              <a:picLocks noChangeAspect="1"/>
            </p:cNvPicPr>
            <p:nvPr/>
          </p:nvPicPr>
          <p:blipFill>
            <a:blip r:embed="rId2"/>
            <a:srcRect l="8534" t="42527" r="79280" b="23688"/>
            <a:stretch>
              <a:fillRect/>
            </a:stretch>
          </p:blipFill>
          <p:spPr>
            <a:xfrm rot="19440000">
              <a:off x="5067" y="7452"/>
              <a:ext cx="1376" cy="1027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7484110" y="2117725"/>
            <a:ext cx="4264660" cy="2120900"/>
            <a:chOff x="12336" y="3269"/>
            <a:chExt cx="6716" cy="3340"/>
          </a:xfrm>
        </p:grpSpPr>
        <p:sp>
          <p:nvSpPr>
            <p:cNvPr id="36" name="文本框 35"/>
            <p:cNvSpPr txBox="1"/>
            <p:nvPr/>
          </p:nvSpPr>
          <p:spPr>
            <a:xfrm>
              <a:off x="13723" y="3269"/>
              <a:ext cx="5329" cy="3340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de-DE" sz="26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B. Có nhiều chủ đề nhỏ nhưng thống nhất trong chủ đề chung của cả văn bản</a:t>
              </a:r>
              <a:endParaRPr lang="zh-CN" altLang="en-US" sz="2600" dirty="0">
                <a:latin typeface="Times New Roman" pitchFamily="18" charset="0"/>
                <a:ea typeface="小单纯体" panose="02010601030101010101" charset="-122"/>
                <a:cs typeface="Times New Roman" pitchFamily="18" charset="0"/>
              </a:endParaRPr>
            </a:p>
          </p:txBody>
        </p:sp>
        <p:pic>
          <p:nvPicPr>
            <p:cNvPr id="9" name="图片 8" descr="21"/>
            <p:cNvPicPr>
              <a:picLocks noChangeAspect="1"/>
            </p:cNvPicPr>
            <p:nvPr/>
          </p:nvPicPr>
          <p:blipFill>
            <a:blip r:embed="rId2"/>
            <a:srcRect l="8534" t="42527" r="79280" b="23688"/>
            <a:stretch>
              <a:fillRect/>
            </a:stretch>
          </p:blipFill>
          <p:spPr>
            <a:xfrm rot="2160000" flipH="1">
              <a:off x="12336" y="3309"/>
              <a:ext cx="1376" cy="102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7684135" y="4554412"/>
            <a:ext cx="3894455" cy="1174115"/>
            <a:chOff x="12465" y="6602"/>
            <a:chExt cx="6133" cy="1849"/>
          </a:xfrm>
        </p:grpSpPr>
        <p:sp>
          <p:nvSpPr>
            <p:cNvPr id="46" name="文本框 45"/>
            <p:cNvSpPr txBox="1"/>
            <p:nvPr/>
          </p:nvSpPr>
          <p:spPr>
            <a:xfrm>
              <a:off x="13977" y="6667"/>
              <a:ext cx="4621" cy="1784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600" dirty="0" smtClean="0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D. </a:t>
              </a:r>
              <a:r>
                <a:rPr lang="en-US" altLang="zh-CN" sz="2600" dirty="0" err="1" smtClean="0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Tất</a:t>
              </a:r>
              <a:r>
                <a:rPr lang="en-US" altLang="zh-CN" sz="2600" dirty="0" smtClean="0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 </a:t>
              </a:r>
              <a:r>
                <a:rPr lang="en-US" altLang="zh-CN" sz="2600" dirty="0" err="1" smtClean="0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cả</a:t>
              </a:r>
              <a:r>
                <a:rPr lang="en-US" altLang="zh-CN" sz="2600" dirty="0" smtClean="0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 </a:t>
              </a:r>
              <a:r>
                <a:rPr lang="en-US" altLang="zh-CN" sz="2600" dirty="0" err="1" smtClean="0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các</a:t>
              </a:r>
              <a:r>
                <a:rPr lang="en-US" altLang="zh-CN" sz="2600" dirty="0" smtClean="0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 </a:t>
              </a:r>
              <a:r>
                <a:rPr lang="en-US" altLang="zh-CN" sz="2600" dirty="0" err="1" smtClean="0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phương</a:t>
              </a:r>
              <a:r>
                <a:rPr lang="en-US" altLang="zh-CN" sz="2600" dirty="0" smtClean="0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 </a:t>
              </a:r>
              <a:r>
                <a:rPr lang="en-US" altLang="zh-CN" sz="2600" dirty="0" err="1" smtClean="0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án</a:t>
              </a:r>
              <a:r>
                <a:rPr lang="en-US" altLang="zh-CN" sz="2600" dirty="0" smtClean="0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 </a:t>
              </a:r>
              <a:r>
                <a:rPr lang="en-US" altLang="zh-CN" sz="2600" dirty="0" err="1" smtClean="0">
                  <a:latin typeface="Times New Roman" pitchFamily="18" charset="0"/>
                  <a:ea typeface="小单纯体" panose="02010601030101010101" charset="-122"/>
                  <a:cs typeface="Times New Roman" pitchFamily="18" charset="0"/>
                </a:rPr>
                <a:t>trên</a:t>
              </a:r>
              <a:endParaRPr lang="zh-CN" altLang="en-US" sz="2600" dirty="0">
                <a:latin typeface="Times New Roman" pitchFamily="18" charset="0"/>
                <a:ea typeface="小单纯体" panose="02010601030101010101" charset="-122"/>
                <a:cs typeface="Times New Roman" pitchFamily="18" charset="0"/>
              </a:endParaRPr>
            </a:p>
          </p:txBody>
        </p:sp>
        <p:pic>
          <p:nvPicPr>
            <p:cNvPr id="11" name="图片 10" descr="21"/>
            <p:cNvPicPr>
              <a:picLocks noChangeAspect="1"/>
            </p:cNvPicPr>
            <p:nvPr/>
          </p:nvPicPr>
          <p:blipFill>
            <a:blip r:embed="rId2"/>
            <a:srcRect l="8534" t="42527" r="79280" b="23688"/>
            <a:stretch>
              <a:fillRect/>
            </a:stretch>
          </p:blipFill>
          <p:spPr>
            <a:xfrm rot="2160000" flipH="1">
              <a:off x="12465" y="6602"/>
              <a:ext cx="1376" cy="1027"/>
            </a:xfrm>
            <a:prstGeom prst="rect">
              <a:avLst/>
            </a:prstGeom>
          </p:spPr>
        </p:pic>
      </p:grpSp>
      <p:sp>
        <p:nvSpPr>
          <p:cNvPr id="47" name="Rectangle 46"/>
          <p:cNvSpPr/>
          <p:nvPr/>
        </p:nvSpPr>
        <p:spPr>
          <a:xfrm>
            <a:off x="2138622" y="714890"/>
            <a:ext cx="7386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 văn bản có tính mạch lạc là</a:t>
            </a:r>
            <a:endParaRPr lang="en-US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2" y="2210425"/>
            <a:ext cx="751534" cy="110030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005443" y="469513"/>
            <a:ext cx="100267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Dòng nào sau đây không phù hợp khi so sánh với yếu tố mạch lạc trong một văn bản?</a:t>
            </a:r>
            <a:endParaRPr lang="en-US" sz="16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14720" y="2234937"/>
            <a:ext cx="34697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Mạch giao thông trên đường phố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83" y="4357880"/>
            <a:ext cx="751534" cy="1100306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824620" y="4382391"/>
            <a:ext cx="34697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Dòng nhựa sống trong một cái cây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01" y="2327199"/>
            <a:ext cx="751534" cy="1100306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7049759" y="2351711"/>
            <a:ext cx="34697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Mạch máu trong một cơ thể sống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22" y="4474654"/>
            <a:ext cx="751534" cy="110030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7190284" y="4499165"/>
            <a:ext cx="34697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Trang giấy trong một quyển vở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3" grpId="0"/>
      <p:bldP spid="55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005443" y="469513"/>
            <a:ext cx="10026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 Mở bài có vai trò như thế nào trong một văn bản?</a:t>
            </a:r>
            <a:endParaRPr 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14720" y="2234937"/>
            <a:ext cx="3469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Giới thiệu các nội dung của văn bản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824620" y="4382391"/>
            <a:ext cx="3469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Giới thiệu sự vật, sự việc, nhân vật.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049759" y="2266647"/>
            <a:ext cx="3469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Nêu kết quả của sự việc, câu chuyện.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90284" y="4499165"/>
            <a:ext cx="3469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Nêu diễn biến các sự việc, nhân vật.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68" descr="57b510c53f6a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561" y="2222205"/>
            <a:ext cx="1164195" cy="960548"/>
          </a:xfrm>
          <a:prstGeom prst="rect">
            <a:avLst/>
          </a:prstGeom>
        </p:spPr>
      </p:pic>
      <p:pic>
        <p:nvPicPr>
          <p:cNvPr id="12" name="图片 68" descr="57b510c53f6a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165" y="4426689"/>
            <a:ext cx="1164195" cy="960548"/>
          </a:xfrm>
          <a:prstGeom prst="rect">
            <a:avLst/>
          </a:prstGeom>
        </p:spPr>
      </p:pic>
      <p:pic>
        <p:nvPicPr>
          <p:cNvPr id="13" name="图片 68" descr="57b510c53f6a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9151" y="4483396"/>
            <a:ext cx="1164195" cy="960548"/>
          </a:xfrm>
          <a:prstGeom prst="rect">
            <a:avLst/>
          </a:prstGeom>
        </p:spPr>
      </p:pic>
      <p:pic>
        <p:nvPicPr>
          <p:cNvPr id="14" name="图片 68" descr="57b510c53f6a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7003" y="2456121"/>
            <a:ext cx="1164195" cy="960548"/>
          </a:xfrm>
          <a:prstGeom prst="rect">
            <a:avLst/>
          </a:prstGeom>
        </p:spPr>
      </p:pic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3" grpId="0"/>
      <p:bldP spid="55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/>
          <p:cNvGrpSpPr/>
          <p:nvPr/>
        </p:nvGrpSpPr>
        <p:grpSpPr>
          <a:xfrm>
            <a:off x="9155875" y="4120738"/>
            <a:ext cx="2651488" cy="2333499"/>
            <a:chOff x="7265" y="3336"/>
            <a:chExt cx="4522" cy="427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" y="3336"/>
              <a:ext cx="2926" cy="427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" y="6274"/>
              <a:ext cx="916" cy="134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7" y="6617"/>
              <a:ext cx="681" cy="997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4678944" y="588858"/>
            <a:ext cx="2364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 1/32,33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4183" y="207349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Đề tài: Người mẹ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2206" y="2783338"/>
            <a:ext cx="11299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Chủ đề: Lòng yêu thương và tình cảm sâu nặng của cha mẹ đối với con cái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2207" y="3388446"/>
            <a:ext cx="9140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Các đoạn được liên kết chặt chẽ: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Mở đầu là lý do viết thư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Tiếp theo là sự tức giận của người bố và sự hết lòng vì con của người mẹ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Cuối cùng là lời khuyên của bố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2206" y="1296659"/>
            <a:ext cx="3777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Văn bản “Mẹ tôi”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54183" y="130920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Đề tài: Lao động.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6579" y="1841626"/>
            <a:ext cx="11299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Chủ đề: “Lao động là vàng”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2104" y="2409662"/>
            <a:ext cx="11253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+mj-lt"/>
              </a:rPr>
              <a:t>+ Hai câu mở bài nêu chủ đề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82634" y="3021068"/>
            <a:ext cx="11253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dirty="0" smtClean="0">
                <a:latin typeface="+mj-lt"/>
              </a:rPr>
              <a:t>Đoạn giữa: kho vàng chôn dưới đất và sức lao động của con người làm nên lúa tốt “vàng”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79412" y="4102095"/>
            <a:ext cx="7214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+mj-lt"/>
              </a:rPr>
              <a:t>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Bốn </a:t>
            </a:r>
            <a:r>
              <a:rPr lang="vi-VN" sz="2800" dirty="0" smtClean="0">
                <a:latin typeface="+mj-lt"/>
              </a:rPr>
              <a:t>câu kết: nhấn mạnh chủ đề thêm một lần nữa để khắc sâu</a:t>
            </a:r>
            <a:endParaRPr lang="vi-VN" sz="2800" dirty="0">
              <a:latin typeface="+mj-lt"/>
            </a:endParaRPr>
          </a:p>
        </p:txBody>
      </p:sp>
      <p:pic>
        <p:nvPicPr>
          <p:cNvPr id="12" name="图片 13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229" y="3646968"/>
            <a:ext cx="4174869" cy="30511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2206" y="559679"/>
            <a:ext cx="2716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Văn bản (1)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54183" y="130920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Đề tài: Thiên nhiên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2206" y="1841626"/>
            <a:ext cx="11299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Chủ đề: Sắc vàng trù phú, đầm ấm của làng quê “vào mùa đông”, “giữa ngày mùa”.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2104" y="2837162"/>
            <a:ext cx="11253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Dẫn dắt theo một dòng chảy hợp lý, phù hợp với nhận thức của người đọc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21280" y="3500082"/>
            <a:ext cx="10745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057" y="4182576"/>
            <a:ext cx="7802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4829" y="4966675"/>
            <a:ext cx="7802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67" descr="57b510c53f6a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5238" y="4069291"/>
            <a:ext cx="3379948" cy="27887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2206" y="559679"/>
            <a:ext cx="2716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Văn bản (2)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19050"/>
            <a:ext cx="12172950" cy="68472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2" t="26623" r="18120" b="47937"/>
          <a:stretch>
            <a:fillRect/>
          </a:stretch>
        </p:blipFill>
        <p:spPr>
          <a:xfrm>
            <a:off x="10501333" y="2679832"/>
            <a:ext cx="1057910" cy="835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2" t="26623" r="18120" b="47937"/>
          <a:stretch>
            <a:fillRect/>
          </a:stretch>
        </p:blipFill>
        <p:spPr>
          <a:xfrm flipH="1">
            <a:off x="3706495" y="3496945"/>
            <a:ext cx="670560" cy="529590"/>
          </a:xfrm>
          <a:prstGeom prst="rect">
            <a:avLst/>
          </a:prstGeom>
        </p:spPr>
      </p:pic>
      <p:pic>
        <p:nvPicPr>
          <p:cNvPr id="27" name="图片 26" descr="21"/>
          <p:cNvPicPr>
            <a:picLocks noChangeAspect="1"/>
          </p:cNvPicPr>
          <p:nvPr/>
        </p:nvPicPr>
        <p:blipFill>
          <a:blip r:embed="rId7"/>
          <a:srcRect l="52370"/>
          <a:stretch>
            <a:fillRect/>
          </a:stretch>
        </p:blipFill>
        <p:spPr>
          <a:xfrm>
            <a:off x="7184390" y="2874010"/>
            <a:ext cx="3187065" cy="1798320"/>
          </a:xfrm>
          <a:prstGeom prst="rect">
            <a:avLst/>
          </a:prstGeom>
        </p:spPr>
      </p:pic>
      <p:grpSp>
        <p:nvGrpSpPr>
          <p:cNvPr id="4" name="组合 27"/>
          <p:cNvGrpSpPr/>
          <p:nvPr/>
        </p:nvGrpSpPr>
        <p:grpSpPr>
          <a:xfrm>
            <a:off x="217805" y="237490"/>
            <a:ext cx="11756390" cy="6449060"/>
            <a:chOff x="343" y="374"/>
            <a:chExt cx="18514" cy="10156"/>
          </a:xfrm>
        </p:grpSpPr>
        <p:sp>
          <p:nvSpPr>
            <p:cNvPr id="29" name="矩形 28"/>
            <p:cNvSpPr/>
            <p:nvPr/>
          </p:nvSpPr>
          <p:spPr>
            <a:xfrm>
              <a:off x="343" y="374"/>
              <a:ext cx="18514" cy="10156"/>
            </a:xfrm>
            <a:prstGeom prst="rect">
              <a:avLst/>
            </a:prstGeom>
            <a:noFill/>
            <a:ln>
              <a:solidFill>
                <a:srgbClr val="1D7F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63" y="640"/>
              <a:ext cx="18074" cy="9640"/>
            </a:xfrm>
            <a:prstGeom prst="rect">
              <a:avLst/>
            </a:prstGeom>
            <a:noFill/>
            <a:ln>
              <a:solidFill>
                <a:srgbClr val="1D7F5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图片 31" descr="21"/>
          <p:cNvPicPr>
            <a:picLocks noChangeAspect="1"/>
          </p:cNvPicPr>
          <p:nvPr/>
        </p:nvPicPr>
        <p:blipFill>
          <a:blip r:embed="rId7"/>
          <a:srcRect l="8534" t="42527" r="79280" b="23688"/>
          <a:stretch>
            <a:fillRect/>
          </a:stretch>
        </p:blipFill>
        <p:spPr>
          <a:xfrm>
            <a:off x="2497455" y="3497580"/>
            <a:ext cx="737870" cy="550545"/>
          </a:xfrm>
          <a:prstGeom prst="rect">
            <a:avLst/>
          </a:prstGeom>
        </p:spPr>
      </p:pic>
      <p:pic>
        <p:nvPicPr>
          <p:cNvPr id="34" name="图片 33" descr="21"/>
          <p:cNvPicPr>
            <a:picLocks noChangeAspect="1"/>
          </p:cNvPicPr>
          <p:nvPr/>
        </p:nvPicPr>
        <p:blipFill>
          <a:blip r:embed="rId7"/>
          <a:srcRect l="80432"/>
          <a:stretch>
            <a:fillRect/>
          </a:stretch>
        </p:blipFill>
        <p:spPr>
          <a:xfrm rot="4440000">
            <a:off x="2802255" y="498475"/>
            <a:ext cx="1024255" cy="1406525"/>
          </a:xfrm>
          <a:prstGeom prst="rect">
            <a:avLst/>
          </a:prstGeom>
        </p:spPr>
      </p:pic>
      <p:pic>
        <p:nvPicPr>
          <p:cNvPr id="35" name="图片 34" descr="21"/>
          <p:cNvPicPr>
            <a:picLocks noChangeAspect="1"/>
          </p:cNvPicPr>
          <p:nvPr/>
        </p:nvPicPr>
        <p:blipFill>
          <a:blip r:embed="rId7"/>
          <a:srcRect l="80432"/>
          <a:stretch>
            <a:fillRect/>
          </a:stretch>
        </p:blipFill>
        <p:spPr>
          <a:xfrm rot="10800000" flipH="1" flipV="1">
            <a:off x="2691765" y="1887855"/>
            <a:ext cx="1245870" cy="1711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90" y="0"/>
            <a:ext cx="2934910" cy="3262745"/>
          </a:xfrm>
          <a:prstGeom prst="rect">
            <a:avLst/>
          </a:prstGeom>
        </p:spPr>
      </p:pic>
      <p:pic>
        <p:nvPicPr>
          <p:cNvPr id="41" name="图片 40" descr="21"/>
          <p:cNvPicPr>
            <a:picLocks noChangeAspect="1"/>
          </p:cNvPicPr>
          <p:nvPr/>
        </p:nvPicPr>
        <p:blipFill>
          <a:blip r:embed="rId7"/>
          <a:srcRect l="8534" t="42527" r="79280" b="23688"/>
          <a:stretch>
            <a:fillRect/>
          </a:stretch>
        </p:blipFill>
        <p:spPr>
          <a:xfrm>
            <a:off x="1563370" y="1535430"/>
            <a:ext cx="1128395" cy="842010"/>
          </a:xfrm>
          <a:prstGeom prst="rect">
            <a:avLst/>
          </a:prstGeom>
        </p:spPr>
      </p:pic>
      <p:pic>
        <p:nvPicPr>
          <p:cNvPr id="9" name="5c2e70c9d5c47">
            <a:hlinkClick r:id="" action="ppaction://media"/>
            <a:extLst>
              <a:ext uri="{FF2B5EF4-FFF2-40B4-BE49-F238E27FC236}">
                <a16:creationId xmlns="" xmlns:a16="http://schemas.microsoft.com/office/drawing/2014/main" id="{2F314ED2-7C90-468F-80A0-29A45A25A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667989" y="6553200"/>
            <a:ext cx="609600" cy="6096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03228" y="570016"/>
            <a:ext cx="6246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1265555" y="817880"/>
            <a:ext cx="3091180" cy="4871085"/>
            <a:chOff x="2762" y="1439"/>
            <a:chExt cx="4868" cy="7671"/>
          </a:xfrm>
        </p:grpSpPr>
        <p:grpSp>
          <p:nvGrpSpPr>
            <p:cNvPr id="13" name="组合 12"/>
            <p:cNvGrpSpPr/>
            <p:nvPr/>
          </p:nvGrpSpPr>
          <p:grpSpPr>
            <a:xfrm>
              <a:off x="4185" y="1439"/>
              <a:ext cx="3444" cy="6760"/>
              <a:chOff x="7910" y="2002"/>
              <a:chExt cx="3444" cy="676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8224" y="2242"/>
                <a:ext cx="2818" cy="6266"/>
              </a:xfrm>
              <a:prstGeom prst="rect">
                <a:avLst/>
              </a:prstGeom>
              <a:noFill/>
              <a:ln w="127000">
                <a:solidFill>
                  <a:srgbClr val="1D7F5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1D7F5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910" y="2002"/>
                <a:ext cx="3444" cy="6760"/>
              </a:xfrm>
              <a:prstGeom prst="rect">
                <a:avLst/>
              </a:prstGeom>
              <a:noFill/>
              <a:ln w="34925">
                <a:solidFill>
                  <a:srgbClr val="5EA00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1D7F5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4" name="图片 13" descr="5b4cccd3aa80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2" y="5897"/>
              <a:ext cx="4555" cy="3213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 rot="16200000">
              <a:off x="4308" y="2604"/>
              <a:ext cx="3199" cy="34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6000" b="1" dirty="0" smtClean="0">
                  <a:solidFill>
                    <a:srgbClr val="1D7F5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Nội </a:t>
              </a:r>
            </a:p>
            <a:p>
              <a:pPr algn="ctr"/>
              <a:r>
                <a:rPr lang="en-US" altLang="zh-CN" sz="6000" b="1" dirty="0" smtClean="0">
                  <a:solidFill>
                    <a:srgbClr val="1D7F5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dung</a:t>
              </a:r>
              <a:endParaRPr lang="zh-CN" altLang="en-US" sz="6000" b="1" dirty="0">
                <a:solidFill>
                  <a:srgbClr val="1D7F50"/>
                </a:solidFill>
                <a:latin typeface="Times New Roman" pitchFamily="18" charset="0"/>
                <a:ea typeface="义启紫水晶体" panose="02000500000000000000" charset="-128"/>
                <a:cs typeface="Times New Roman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080873" y="1330187"/>
            <a:ext cx="6034405" cy="1754505"/>
            <a:chOff x="7164" y="1788"/>
            <a:chExt cx="9503" cy="2763"/>
          </a:xfrm>
        </p:grpSpPr>
        <p:grpSp>
          <p:nvGrpSpPr>
            <p:cNvPr id="24" name="组合 23"/>
            <p:cNvGrpSpPr/>
            <p:nvPr/>
          </p:nvGrpSpPr>
          <p:grpSpPr>
            <a:xfrm>
              <a:off x="7164" y="2670"/>
              <a:ext cx="1172" cy="1199"/>
              <a:chOff x="7656" y="2238"/>
              <a:chExt cx="970" cy="992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7656" y="2238"/>
                <a:ext cx="945" cy="945"/>
              </a:xfrm>
              <a:prstGeom prst="rect">
                <a:avLst/>
              </a:prstGeom>
              <a:solidFill>
                <a:srgbClr val="1D7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684" y="2309"/>
                <a:ext cx="942" cy="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义启紫水晶体" panose="02000500000000000000" charset="-128"/>
                    <a:ea typeface="义启紫水晶体" panose="02000500000000000000" charset="-128"/>
                  </a:rPr>
                  <a:t>I.</a:t>
                </a:r>
                <a:endPara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紫水晶体" panose="02000500000000000000" charset="-128"/>
                  <a:ea typeface="义启紫水晶体" panose="02000500000000000000" charset="-128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8558" y="1788"/>
              <a:ext cx="8109" cy="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Mạch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lạc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và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những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yêu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cầu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về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mạch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lạc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trong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văn</a:t>
              </a:r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bản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义启紫水晶体" panose="02000500000000000000" charset="-128"/>
                <a:cs typeface="Times New Roman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128374" y="3484147"/>
            <a:ext cx="3309620" cy="904875"/>
            <a:chOff x="7164" y="2452"/>
            <a:chExt cx="5212" cy="1425"/>
          </a:xfrm>
        </p:grpSpPr>
        <p:grpSp>
          <p:nvGrpSpPr>
            <p:cNvPr id="28" name="组合 27"/>
            <p:cNvGrpSpPr/>
            <p:nvPr/>
          </p:nvGrpSpPr>
          <p:grpSpPr>
            <a:xfrm>
              <a:off x="7164" y="2670"/>
              <a:ext cx="1172" cy="1199"/>
              <a:chOff x="7656" y="2238"/>
              <a:chExt cx="970" cy="992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7656" y="2238"/>
                <a:ext cx="945" cy="945"/>
              </a:xfrm>
              <a:prstGeom prst="rect">
                <a:avLst/>
              </a:prstGeom>
              <a:solidFill>
                <a:srgbClr val="1D7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7684" y="2309"/>
                <a:ext cx="942" cy="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义启紫水晶体" panose="02000500000000000000" charset="-128"/>
                    <a:ea typeface="义启紫水晶体" panose="02000500000000000000" charset="-128"/>
                  </a:rPr>
                  <a:t>II.</a:t>
                </a:r>
                <a:endPara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紫水晶体" panose="02000500000000000000" charset="-128"/>
                  <a:ea typeface="义启紫水晶体" panose="02000500000000000000" charset="-128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8558" y="2452"/>
              <a:ext cx="3818" cy="1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Luyện</a:t>
              </a:r>
              <a:r>
                <a:rPr lang="en-US" altLang="zh-CN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tập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义启紫水晶体" panose="02000500000000000000" charset="-128"/>
                <a:cs typeface="Times New Roman" pitchFamily="18" charset="0"/>
              </a:endParaRPr>
            </a:p>
          </p:txBody>
        </p:sp>
      </p:grpSp>
      <p:pic>
        <p:nvPicPr>
          <p:cNvPr id="2" name="图片 1" descr="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47505" y="2407285"/>
            <a:ext cx="3088640" cy="4938395"/>
          </a:xfrm>
          <a:prstGeom prst="rect">
            <a:avLst/>
          </a:prstGeom>
        </p:spPr>
      </p:pic>
      <p:pic>
        <p:nvPicPr>
          <p:cNvPr id="3" name="图片 2" descr="嗯嗯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5900" y="5476875"/>
            <a:ext cx="2372360" cy="1542415"/>
          </a:xfrm>
          <a:prstGeom prst="rect">
            <a:avLst/>
          </a:prstGeom>
        </p:spPr>
      </p:pic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65" y="5073650"/>
            <a:ext cx="2662555" cy="1945640"/>
          </a:xfrm>
          <a:prstGeom prst="rect">
            <a:avLst/>
          </a:prstGeom>
        </p:spPr>
      </p:pic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4940135" y="2048406"/>
            <a:ext cx="63414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Mạch lạc và những yêu cầu về mạch lạc trong văn bản</a:t>
            </a:r>
            <a:endParaRPr lang="en-US" sz="6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57523" y="1926214"/>
            <a:ext cx="3100705" cy="2927350"/>
            <a:chOff x="3525" y="3177"/>
            <a:chExt cx="4883" cy="4610"/>
          </a:xfrm>
        </p:grpSpPr>
        <p:grpSp>
          <p:nvGrpSpPr>
            <p:cNvPr id="11" name="组合 10"/>
            <p:cNvGrpSpPr/>
            <p:nvPr/>
          </p:nvGrpSpPr>
          <p:grpSpPr>
            <a:xfrm>
              <a:off x="4142" y="3177"/>
              <a:ext cx="4267" cy="4609"/>
              <a:chOff x="4014" y="3327"/>
              <a:chExt cx="4267" cy="4609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4014" y="3940"/>
                <a:ext cx="3941" cy="3997"/>
                <a:chOff x="4615" y="2808"/>
                <a:chExt cx="5123" cy="5194"/>
              </a:xfrm>
            </p:grpSpPr>
            <p:grpSp>
              <p:nvGrpSpPr>
                <p:cNvPr id="13" name="组合 12"/>
                <p:cNvGrpSpPr/>
                <p:nvPr/>
              </p:nvGrpSpPr>
              <p:grpSpPr>
                <a:xfrm>
                  <a:off x="4615" y="2808"/>
                  <a:ext cx="4898" cy="4897"/>
                  <a:chOff x="7590" y="2002"/>
                  <a:chExt cx="4021" cy="6658"/>
                </a:xfrm>
              </p:grpSpPr>
              <p:sp>
                <p:nvSpPr>
                  <p:cNvPr id="8" name="矩形 7"/>
                  <p:cNvSpPr/>
                  <p:nvPr/>
                </p:nvSpPr>
                <p:spPr>
                  <a:xfrm>
                    <a:off x="7803" y="2349"/>
                    <a:ext cx="3596" cy="5964"/>
                  </a:xfrm>
                  <a:prstGeom prst="rect">
                    <a:avLst/>
                  </a:prstGeom>
                  <a:noFill/>
                  <a:ln w="66675">
                    <a:solidFill>
                      <a:srgbClr val="1D7F50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7590" y="2002"/>
                    <a:ext cx="4021" cy="6658"/>
                  </a:xfrm>
                  <a:prstGeom prst="rect">
                    <a:avLst/>
                  </a:prstGeom>
                  <a:noFill/>
                  <a:ln w="25400">
                    <a:solidFill>
                      <a:srgbClr val="5EA00E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pic>
              <p:nvPicPr>
                <p:cNvPr id="5" name="图片 4" descr="5bd8318ae2d0c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8485" t="6954" r="3099" b="3081"/>
                <a:stretch>
                  <a:fillRect/>
                </a:stretch>
              </p:blipFill>
              <p:spPr>
                <a:xfrm>
                  <a:off x="4702" y="2878"/>
                  <a:ext cx="5036" cy="5124"/>
                </a:xfrm>
                <a:prstGeom prst="rect">
                  <a:avLst/>
                </a:prstGeom>
              </p:spPr>
            </p:pic>
          </p:grpSp>
          <p:sp>
            <p:nvSpPr>
              <p:cNvPr id="10" name="矩形 9"/>
              <p:cNvSpPr/>
              <p:nvPr/>
            </p:nvSpPr>
            <p:spPr>
              <a:xfrm>
                <a:off x="6693" y="3327"/>
                <a:ext cx="1588" cy="1588"/>
              </a:xfrm>
              <a:prstGeom prst="rect">
                <a:avLst/>
              </a:prstGeom>
              <a:solidFill>
                <a:srgbClr val="1D7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6726" y="3463"/>
                <a:ext cx="1523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义启紫水晶体" panose="02000500000000000000" charset="-128"/>
                    <a:ea typeface="义启紫水晶体" panose="02000500000000000000" charset="-128"/>
                  </a:rPr>
                  <a:t>I.</a:t>
                </a:r>
                <a:endParaRPr lang="en-US" altLang="zh-CN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紫水晶体" panose="02000500000000000000" charset="-128"/>
                  <a:ea typeface="义启紫水晶体" panose="02000500000000000000" charset="-128"/>
                </a:endParaRPr>
              </a:p>
            </p:txBody>
          </p:sp>
        </p:grpSp>
        <p:pic>
          <p:nvPicPr>
            <p:cNvPr id="15" name="图片 14" descr="嗯嗯嗯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5" y="6555"/>
              <a:ext cx="1894" cy="123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61059" y="1752029"/>
            <a:ext cx="10822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smtClean="0">
                <a:latin typeface="+mj-lt"/>
              </a:rPr>
              <a:t>- </a:t>
            </a:r>
            <a:r>
              <a:rPr lang="vi-VN" sz="3200" b="1" i="1" dirty="0" smtClean="0">
                <a:latin typeface="+mj-lt"/>
              </a:rPr>
              <a:t>Là sự tiếp nối của các câu, các ý theo một trình tự hợp l</a:t>
            </a:r>
            <a:r>
              <a:rPr lang="en-US" sz="3200" b="1" i="1" dirty="0" smtClean="0">
                <a:latin typeface="+mj-lt"/>
              </a:rPr>
              <a:t>í</a:t>
            </a:r>
            <a:endParaRPr lang="en-US" sz="3200" b="1" i="1" dirty="0">
              <a:latin typeface="+mj-lt"/>
            </a:endParaRPr>
          </a:p>
        </p:txBody>
      </p:sp>
      <p:sp>
        <p:nvSpPr>
          <p:cNvPr id="16" name="Cloud Callout 15"/>
          <p:cNvSpPr/>
          <p:nvPr/>
        </p:nvSpPr>
        <p:spPr>
          <a:xfrm rot="667556">
            <a:off x="2965742" y="2240280"/>
            <a:ext cx="5347856" cy="295049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Đọc thầm phần 1 (SGK/31) và cho biết mạch lạc trong văn bản là gì?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Nêu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những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tính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chất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của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nó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小单纯体" panose="02010601030101010101" charset="-122"/>
                <a:cs typeface="Times New Roman" pitchFamily="18" charset="0"/>
              </a:rPr>
              <a:t>? 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小单纯体" panose="02010601030101010101" charset="-122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37076"/>
            <a:ext cx="3158836" cy="329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731325" y="2760467"/>
            <a:ext cx="8930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smtClean="0">
                <a:latin typeface="+mj-lt"/>
              </a:rPr>
              <a:t>- </a:t>
            </a:r>
            <a:r>
              <a:rPr lang="vi-VN" sz="3200" b="1" i="1" dirty="0" smtClean="0">
                <a:latin typeface="+mj-lt"/>
              </a:rPr>
              <a:t>Tính chất</a:t>
            </a:r>
            <a:r>
              <a:rPr lang="en-US" sz="3200" b="1" i="1" dirty="0" smtClean="0">
                <a:latin typeface="+mj-lt"/>
              </a:rPr>
              <a:t>:</a:t>
            </a:r>
            <a:r>
              <a:rPr lang="en-US" sz="3200" b="1" i="1" dirty="0">
                <a:latin typeface="+mj-lt"/>
              </a:rPr>
              <a:t> </a:t>
            </a:r>
            <a:r>
              <a:rPr lang="vi-VN" sz="3200" b="1" i="1" dirty="0" smtClean="0">
                <a:latin typeface="+mj-lt"/>
              </a:rPr>
              <a:t>Thông suốt, liên</a:t>
            </a:r>
            <a:r>
              <a:rPr lang="en-US" sz="3200" b="1" i="1" dirty="0" smtClean="0">
                <a:latin typeface="+mj-lt"/>
              </a:rPr>
              <a:t> </a:t>
            </a:r>
            <a:r>
              <a:rPr lang="vi-VN" sz="3200" b="1" i="1" dirty="0" smtClean="0">
                <a:latin typeface="+mj-lt"/>
              </a:rPr>
              <a:t>tục, không đứt đoạn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3664" y="556125"/>
            <a:ext cx="556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Mạch lạc trong văn bản: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6" grpId="1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00f0a891b96caa050f493ee863d966a.png"/>
          <p:cNvPicPr>
            <a:picLocks noChangeAspect="1"/>
          </p:cNvPicPr>
          <p:nvPr/>
        </p:nvPicPr>
        <p:blipFill>
          <a:blip r:embed="rId2" cstate="print"/>
          <a:srcRect l="24314" t="12427" r="9872" b="3660"/>
          <a:stretch>
            <a:fillRect/>
          </a:stretch>
        </p:blipFill>
        <p:spPr>
          <a:xfrm>
            <a:off x="308759" y="2814451"/>
            <a:ext cx="2985131" cy="3806042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826327" y="2014020"/>
            <a:ext cx="5712030" cy="292132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Nhắc lại bố cục chính của văn bản “ Cuộc chia tay của những con búp bê”? Các sự việc được sắp xếp như thế nào?</a:t>
            </a:r>
            <a:endParaRPr lang="en-US" sz="2600" dirty="0">
              <a:latin typeface="+mj-l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9408" y="1484380"/>
            <a:ext cx="9844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1964" y="2303778"/>
            <a:ext cx="8597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Mẹ bắt hai anh em chia đồ chơi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Hai anh em rất thương nhau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Thành đưa em đến trường chào cô và các bạn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Hai anh em chia tay, Thuỷ 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con búp bê lại cho anh 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664" y="437375"/>
            <a:ext cx="1004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Các điều kiện để một văn bản có tính mạch lạc: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289464" y="2090057"/>
            <a:ext cx="5652655" cy="2612571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Mặc dù nhiều sự việc nhưng nói chung các sự việc này đều xoay quanh nội dung, sự kiện chính là gì?</a:t>
            </a:r>
            <a:endParaRPr lang="en-US" sz="26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6337" y="5450786"/>
            <a:ext cx="8443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9443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/>
      <p:bldP spid="19" grpId="0"/>
      <p:bldP spid="12" grpId="0"/>
      <p:bldP spid="13" grpId="0" animBg="1"/>
      <p:bldP spid="13" grpId="1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00f0a891b96caa050f493ee863d966a.png"/>
          <p:cNvPicPr>
            <a:picLocks noChangeAspect="1"/>
          </p:cNvPicPr>
          <p:nvPr/>
        </p:nvPicPr>
        <p:blipFill>
          <a:blip r:embed="rId2" cstate="print"/>
          <a:srcRect l="24314" t="12427" r="9872" b="3660"/>
          <a:stretch>
            <a:fillRect/>
          </a:stretch>
        </p:blipFill>
        <p:spPr>
          <a:xfrm>
            <a:off x="308759" y="2814451"/>
            <a:ext cx="2985131" cy="38060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53786" y="1256797"/>
            <a:ext cx="795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3097478" y="223652"/>
            <a:ext cx="7459684" cy="269767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418607" y="938148"/>
            <a:ext cx="6891648" cy="2646219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97480" y="2501736"/>
            <a:ext cx="7067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4202" y="5492339"/>
            <a:ext cx="706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Đó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gọi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mạch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văn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bản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820389" y="1031171"/>
            <a:ext cx="6891648" cy="2646219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VB 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08862" y="4025735"/>
            <a:ext cx="755270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 gian, không gian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lý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ý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94436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6" grpId="0"/>
      <p:bldP spid="27" grpId="0"/>
      <p:bldP spid="11" grpId="0" animBg="1"/>
      <p:bldP spid="11" grpId="1" animBg="1"/>
      <p:bldP spid="10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F30B20C-8BAF-4C47-90BA-7E1F2BC1C352}"/>
              </a:ext>
            </a:extLst>
          </p:cNvPr>
          <p:cNvGrpSpPr/>
          <p:nvPr/>
        </p:nvGrpSpPr>
        <p:grpSpPr>
          <a:xfrm>
            <a:off x="1746108" y="2041913"/>
            <a:ext cx="2095645" cy="1895329"/>
            <a:chOff x="1627360" y="2041904"/>
            <a:chExt cx="2095645" cy="1895329"/>
          </a:xfrm>
        </p:grpSpPr>
        <p:pic>
          <p:nvPicPr>
            <p:cNvPr id="15" name="图片 14" descr="图片1"/>
            <p:cNvPicPr>
              <a:picLocks noChangeAspect="1"/>
            </p:cNvPicPr>
            <p:nvPr/>
          </p:nvPicPr>
          <p:blipFill>
            <a:blip r:embed="rId2" cstate="print"/>
            <a:srcRect l="13388" t="3038" r="15100" b="3909"/>
            <a:stretch>
              <a:fillRect/>
            </a:stretch>
          </p:blipFill>
          <p:spPr>
            <a:xfrm flipH="1">
              <a:off x="2993390" y="2771775"/>
              <a:ext cx="729615" cy="944245"/>
            </a:xfrm>
            <a:prstGeom prst="rect">
              <a:avLst/>
            </a:prstGeom>
          </p:spPr>
        </p:pic>
        <p:sp>
          <p:nvSpPr>
            <p:cNvPr id="18" name="Freeform: Shape 3"/>
            <p:cNvSpPr/>
            <p:nvPr/>
          </p:nvSpPr>
          <p:spPr>
            <a:xfrm>
              <a:off x="1627360" y="2041904"/>
              <a:ext cx="1895329" cy="1895329"/>
            </a:xfrm>
            <a:custGeom>
              <a:avLst/>
              <a:gdLst>
                <a:gd name="connsiteX0" fmla="*/ 1895329 w 3790658"/>
                <a:gd name="connsiteY0" fmla="*/ 0 h 3790658"/>
                <a:gd name="connsiteX1" fmla="*/ 3790658 w 3790658"/>
                <a:gd name="connsiteY1" fmla="*/ 1895329 h 3790658"/>
                <a:gd name="connsiteX2" fmla="*/ 3786865 w 3790658"/>
                <a:gd name="connsiteY2" fmla="*/ 1970445 h 3790658"/>
                <a:gd name="connsiteX3" fmla="*/ 3782488 w 3790658"/>
                <a:gd name="connsiteY3" fmla="*/ 1883759 h 3790658"/>
                <a:gd name="connsiteX4" fmla="*/ 2207974 w 3790658"/>
                <a:gd name="connsiteY4" fmla="*/ 462894 h 3790658"/>
                <a:gd name="connsiteX5" fmla="*/ 625289 w 3790658"/>
                <a:gd name="connsiteY5" fmla="*/ 2045579 h 3790658"/>
                <a:gd name="connsiteX6" fmla="*/ 2207974 w 3790658"/>
                <a:gd name="connsiteY6" fmla="*/ 3628264 h 3790658"/>
                <a:gd name="connsiteX7" fmla="*/ 3092869 w 3790658"/>
                <a:gd name="connsiteY7" fmla="*/ 3357967 h 3790658"/>
                <a:gd name="connsiteX8" fmla="*/ 3137700 w 3790658"/>
                <a:gd name="connsiteY8" fmla="*/ 3324442 h 3790658"/>
                <a:gd name="connsiteX9" fmla="*/ 3100934 w 3790658"/>
                <a:gd name="connsiteY9" fmla="*/ 3357857 h 3790658"/>
                <a:gd name="connsiteX10" fmla="*/ 1895329 w 3790658"/>
                <a:gd name="connsiteY10" fmla="*/ 3790658 h 3790658"/>
                <a:gd name="connsiteX11" fmla="*/ 0 w 3790658"/>
                <a:gd name="connsiteY11" fmla="*/ 1895329 h 3790658"/>
                <a:gd name="connsiteX12" fmla="*/ 1895329 w 3790658"/>
                <a:gd name="connsiteY12" fmla="*/ 0 h 379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0658" h="3790658">
                  <a:moveTo>
                    <a:pt x="1895329" y="0"/>
                  </a:moveTo>
                  <a:cubicBezTo>
                    <a:pt x="2942090" y="0"/>
                    <a:pt x="3790658" y="848568"/>
                    <a:pt x="3790658" y="1895329"/>
                  </a:cubicBezTo>
                  <a:lnTo>
                    <a:pt x="3786865" y="1970445"/>
                  </a:lnTo>
                  <a:lnTo>
                    <a:pt x="3782488" y="1883759"/>
                  </a:lnTo>
                  <a:cubicBezTo>
                    <a:pt x="3701439" y="1085680"/>
                    <a:pt x="3027436" y="462894"/>
                    <a:pt x="2207974" y="462894"/>
                  </a:cubicBezTo>
                  <a:cubicBezTo>
                    <a:pt x="1333881" y="462894"/>
                    <a:pt x="625289" y="1171486"/>
                    <a:pt x="625289" y="2045579"/>
                  </a:cubicBezTo>
                  <a:cubicBezTo>
                    <a:pt x="625289" y="2919672"/>
                    <a:pt x="1333881" y="3628264"/>
                    <a:pt x="2207974" y="3628264"/>
                  </a:cubicBezTo>
                  <a:cubicBezTo>
                    <a:pt x="2535759" y="3628264"/>
                    <a:pt x="2840270" y="3528618"/>
                    <a:pt x="3092869" y="3357967"/>
                  </a:cubicBezTo>
                  <a:lnTo>
                    <a:pt x="3137700" y="3324442"/>
                  </a:lnTo>
                  <a:lnTo>
                    <a:pt x="3100934" y="3357857"/>
                  </a:lnTo>
                  <a:cubicBezTo>
                    <a:pt x="2773310" y="3628237"/>
                    <a:pt x="2353287" y="3790658"/>
                    <a:pt x="1895329" y="3790658"/>
                  </a:cubicBezTo>
                  <a:cubicBezTo>
                    <a:pt x="848568" y="3790658"/>
                    <a:pt x="0" y="2942090"/>
                    <a:pt x="0" y="1895329"/>
                  </a:cubicBezTo>
                  <a:cubicBezTo>
                    <a:pt x="0" y="848568"/>
                    <a:pt x="848568" y="0"/>
                    <a:pt x="1895329" y="0"/>
                  </a:cubicBezTo>
                  <a:close/>
                </a:path>
              </a:pathLst>
            </a:custGeom>
            <a:solidFill>
              <a:srgbClr val="1D7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srgbClr val="1D7F50"/>
                </a:solidFill>
                <a:latin typeface="义启紫水晶体" panose="02000500000000000000" charset="-128"/>
                <a:ea typeface="义启紫水晶体" panose="02000500000000000000" charset="-128"/>
              </a:endParaRPr>
            </a:p>
          </p:txBody>
        </p:sp>
        <p:sp>
          <p:nvSpPr>
            <p:cNvPr id="45" name="Rectangle 26"/>
            <p:cNvSpPr/>
            <p:nvPr/>
          </p:nvSpPr>
          <p:spPr>
            <a:xfrm>
              <a:off x="1906905" y="2858135"/>
              <a:ext cx="1336040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3200" b="1" dirty="0">
                <a:solidFill>
                  <a:srgbClr val="1D7F50"/>
                </a:solidFill>
                <a:latin typeface="义启紫水晶体" panose="02000500000000000000" charset="-128"/>
                <a:ea typeface="义启紫水晶体" panose="02000500000000000000" charset="-128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ED759D27-8CF1-4B10-BA01-B97B06A812C9}"/>
              </a:ext>
            </a:extLst>
          </p:cNvPr>
          <p:cNvGrpSpPr/>
          <p:nvPr/>
        </p:nvGrpSpPr>
        <p:grpSpPr>
          <a:xfrm>
            <a:off x="7519269" y="2018162"/>
            <a:ext cx="2144998" cy="1895329"/>
            <a:chOff x="6379242" y="2041904"/>
            <a:chExt cx="2144998" cy="1895329"/>
          </a:xfrm>
        </p:grpSpPr>
        <p:sp>
          <p:nvSpPr>
            <p:cNvPr id="20" name="Freeform: Shape 5"/>
            <p:cNvSpPr/>
            <p:nvPr/>
          </p:nvSpPr>
          <p:spPr>
            <a:xfrm>
              <a:off x="6379242" y="2041904"/>
              <a:ext cx="1895329" cy="1895329"/>
            </a:xfrm>
            <a:custGeom>
              <a:avLst/>
              <a:gdLst>
                <a:gd name="connsiteX0" fmla="*/ 1895329 w 3790658"/>
                <a:gd name="connsiteY0" fmla="*/ 0 h 3790658"/>
                <a:gd name="connsiteX1" fmla="*/ 3790658 w 3790658"/>
                <a:gd name="connsiteY1" fmla="*/ 1895329 h 3790658"/>
                <a:gd name="connsiteX2" fmla="*/ 3786865 w 3790658"/>
                <a:gd name="connsiteY2" fmla="*/ 1970445 h 3790658"/>
                <a:gd name="connsiteX3" fmla="*/ 3782488 w 3790658"/>
                <a:gd name="connsiteY3" fmla="*/ 1883759 h 3790658"/>
                <a:gd name="connsiteX4" fmla="*/ 2207974 w 3790658"/>
                <a:gd name="connsiteY4" fmla="*/ 462894 h 3790658"/>
                <a:gd name="connsiteX5" fmla="*/ 625289 w 3790658"/>
                <a:gd name="connsiteY5" fmla="*/ 2045579 h 3790658"/>
                <a:gd name="connsiteX6" fmla="*/ 2207974 w 3790658"/>
                <a:gd name="connsiteY6" fmla="*/ 3628264 h 3790658"/>
                <a:gd name="connsiteX7" fmla="*/ 3092869 w 3790658"/>
                <a:gd name="connsiteY7" fmla="*/ 3357967 h 3790658"/>
                <a:gd name="connsiteX8" fmla="*/ 3137700 w 3790658"/>
                <a:gd name="connsiteY8" fmla="*/ 3324442 h 3790658"/>
                <a:gd name="connsiteX9" fmla="*/ 3100934 w 3790658"/>
                <a:gd name="connsiteY9" fmla="*/ 3357857 h 3790658"/>
                <a:gd name="connsiteX10" fmla="*/ 1895329 w 3790658"/>
                <a:gd name="connsiteY10" fmla="*/ 3790658 h 3790658"/>
                <a:gd name="connsiteX11" fmla="*/ 0 w 3790658"/>
                <a:gd name="connsiteY11" fmla="*/ 1895329 h 3790658"/>
                <a:gd name="connsiteX12" fmla="*/ 1895329 w 3790658"/>
                <a:gd name="connsiteY12" fmla="*/ 0 h 379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0658" h="3790658">
                  <a:moveTo>
                    <a:pt x="1895329" y="0"/>
                  </a:moveTo>
                  <a:cubicBezTo>
                    <a:pt x="2942090" y="0"/>
                    <a:pt x="3790658" y="848568"/>
                    <a:pt x="3790658" y="1895329"/>
                  </a:cubicBezTo>
                  <a:lnTo>
                    <a:pt x="3786865" y="1970445"/>
                  </a:lnTo>
                  <a:lnTo>
                    <a:pt x="3782488" y="1883759"/>
                  </a:lnTo>
                  <a:cubicBezTo>
                    <a:pt x="3701439" y="1085680"/>
                    <a:pt x="3027436" y="462894"/>
                    <a:pt x="2207974" y="462894"/>
                  </a:cubicBezTo>
                  <a:cubicBezTo>
                    <a:pt x="1333881" y="462894"/>
                    <a:pt x="625289" y="1171486"/>
                    <a:pt x="625289" y="2045579"/>
                  </a:cubicBezTo>
                  <a:cubicBezTo>
                    <a:pt x="625289" y="2919672"/>
                    <a:pt x="1333881" y="3628264"/>
                    <a:pt x="2207974" y="3628264"/>
                  </a:cubicBezTo>
                  <a:cubicBezTo>
                    <a:pt x="2535759" y="3628264"/>
                    <a:pt x="2840270" y="3528618"/>
                    <a:pt x="3092869" y="3357967"/>
                  </a:cubicBezTo>
                  <a:lnTo>
                    <a:pt x="3137700" y="3324442"/>
                  </a:lnTo>
                  <a:lnTo>
                    <a:pt x="3100934" y="3357857"/>
                  </a:lnTo>
                  <a:cubicBezTo>
                    <a:pt x="2773310" y="3628237"/>
                    <a:pt x="2353287" y="3790658"/>
                    <a:pt x="1895329" y="3790658"/>
                  </a:cubicBezTo>
                  <a:cubicBezTo>
                    <a:pt x="848568" y="3790658"/>
                    <a:pt x="0" y="2942090"/>
                    <a:pt x="0" y="1895329"/>
                  </a:cubicBezTo>
                  <a:cubicBezTo>
                    <a:pt x="0" y="848568"/>
                    <a:pt x="848568" y="0"/>
                    <a:pt x="1895329" y="0"/>
                  </a:cubicBezTo>
                  <a:close/>
                </a:path>
              </a:pathLst>
            </a:custGeom>
            <a:solidFill>
              <a:srgbClr val="76B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srgbClr val="1D7F50"/>
                </a:solidFill>
                <a:latin typeface="义启紫水晶体" panose="02000500000000000000" charset="-128"/>
                <a:ea typeface="义启紫水晶体" panose="02000500000000000000" charset="-128"/>
              </a:endParaRPr>
            </a:p>
          </p:txBody>
        </p:sp>
        <p:sp>
          <p:nvSpPr>
            <p:cNvPr id="47" name="Rectangle 30"/>
            <p:cNvSpPr/>
            <p:nvPr/>
          </p:nvSpPr>
          <p:spPr>
            <a:xfrm>
              <a:off x="6919347" y="2771973"/>
              <a:ext cx="874782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altLang="zh-CN" sz="3200" b="1" dirty="0">
                <a:solidFill>
                  <a:srgbClr val="1D7F50"/>
                </a:solidFill>
                <a:latin typeface="义启紫水晶体" panose="02000500000000000000" charset="-128"/>
                <a:ea typeface="义启紫水晶体" panose="02000500000000000000" charset="-128"/>
              </a:endParaRPr>
            </a:p>
          </p:txBody>
        </p:sp>
        <p:pic>
          <p:nvPicPr>
            <p:cNvPr id="5" name="图片 4" descr="图片1"/>
            <p:cNvPicPr>
              <a:picLocks noChangeAspect="1"/>
            </p:cNvPicPr>
            <p:nvPr/>
          </p:nvPicPr>
          <p:blipFill>
            <a:blip r:embed="rId2" cstate="print"/>
            <a:srcRect l="13388" t="3038" r="15100" b="3909"/>
            <a:stretch>
              <a:fillRect/>
            </a:stretch>
          </p:blipFill>
          <p:spPr>
            <a:xfrm flipH="1">
              <a:off x="7794625" y="2771775"/>
              <a:ext cx="729615" cy="944245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AA4AC55C-ED14-40AB-97F0-A98DA335A8AA}"/>
              </a:ext>
            </a:extLst>
          </p:cNvPr>
          <p:cNvGrpSpPr/>
          <p:nvPr/>
        </p:nvGrpSpPr>
        <p:grpSpPr>
          <a:xfrm>
            <a:off x="1722086" y="313993"/>
            <a:ext cx="9203260" cy="1476903"/>
            <a:chOff x="1423" y="-487"/>
            <a:chExt cx="14495" cy="2326"/>
          </a:xfrm>
        </p:grpSpPr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F65ADDAA-1447-4CB3-8489-5FFC0D0A81FF}"/>
                </a:ext>
              </a:extLst>
            </p:cNvPr>
            <p:cNvSpPr txBox="1"/>
            <p:nvPr/>
          </p:nvSpPr>
          <p:spPr>
            <a:xfrm>
              <a:off x="1423" y="724"/>
              <a:ext cx="14495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Các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điều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kiện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để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văn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bản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có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tính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mạch</a:t>
              </a:r>
              <a:r>
                <a:rPr lang="en-US" altLang="zh-CN" sz="4000" dirty="0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 </a:t>
              </a:r>
              <a:r>
                <a:rPr lang="en-US" altLang="zh-CN" sz="4000" dirty="0" err="1" smtClean="0">
                  <a:solidFill>
                    <a:srgbClr val="FF0000"/>
                  </a:solidFill>
                  <a:latin typeface="Times New Roman" pitchFamily="18" charset="0"/>
                  <a:ea typeface="义启紫水晶体" panose="02000500000000000000" charset="-128"/>
                  <a:cs typeface="Times New Roman" pitchFamily="18" charset="0"/>
                </a:rPr>
                <a:t>lạc</a:t>
              </a:r>
              <a:endParaRPr lang="zh-CN" altLang="en-US" sz="4000" dirty="0">
                <a:solidFill>
                  <a:srgbClr val="FF0000"/>
                </a:solidFill>
                <a:latin typeface="Times New Roman" pitchFamily="18" charset="0"/>
                <a:ea typeface="义启紫水晶体" panose="02000500000000000000" charset="-128"/>
                <a:cs typeface="Times New Roman" pitchFamily="18" charset="0"/>
              </a:endParaRPr>
            </a:p>
          </p:txBody>
        </p:sp>
        <p:pic>
          <p:nvPicPr>
            <p:cNvPr id="35" name="图片 34" descr="5b4cccd3aa809">
              <a:extLst>
                <a:ext uri="{FF2B5EF4-FFF2-40B4-BE49-F238E27FC236}">
                  <a16:creationId xmlns="" xmlns:a16="http://schemas.microsoft.com/office/drawing/2014/main" id="{CC338CDC-B57A-4BE4-9591-0570665E9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5" y="-487"/>
              <a:ext cx="1991" cy="1405"/>
            </a:xfrm>
            <a:prstGeom prst="rect">
              <a:avLst/>
            </a:prstGeom>
          </p:spPr>
        </p:pic>
      </p:grp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47653" y="3898280"/>
            <a:ext cx="58426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ác phần, các đoạn, các câu trong 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 bản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được tiếp nối theo một trình tự rõ ràng, hợp lý, trước sau hô ứng nhằm làm cho chủ đề liền mạch.</a:t>
            </a:r>
            <a:endParaRPr kumimoji="0" lang="vi-V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86608" y="4241870"/>
            <a:ext cx="3478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sự việc đều bám sát đề tài, chủ đề, nhân vật chính.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758" y="460066"/>
            <a:ext cx="5848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Bài học: Ghi nhớ (SGK/32)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4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4821383" y="2867807"/>
            <a:ext cx="6341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8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57523" y="1926214"/>
            <a:ext cx="3100705" cy="2927350"/>
            <a:chOff x="3525" y="3177"/>
            <a:chExt cx="4883" cy="4610"/>
          </a:xfrm>
        </p:grpSpPr>
        <p:grpSp>
          <p:nvGrpSpPr>
            <p:cNvPr id="3" name="组合 10"/>
            <p:cNvGrpSpPr/>
            <p:nvPr/>
          </p:nvGrpSpPr>
          <p:grpSpPr>
            <a:xfrm>
              <a:off x="4142" y="3177"/>
              <a:ext cx="4267" cy="4609"/>
              <a:chOff x="4014" y="3327"/>
              <a:chExt cx="4267" cy="4609"/>
            </a:xfrm>
          </p:grpSpPr>
          <p:grpSp>
            <p:nvGrpSpPr>
              <p:cNvPr id="4" name="组合 5"/>
              <p:cNvGrpSpPr/>
              <p:nvPr/>
            </p:nvGrpSpPr>
            <p:grpSpPr>
              <a:xfrm>
                <a:off x="4014" y="3940"/>
                <a:ext cx="3941" cy="3997"/>
                <a:chOff x="4615" y="2808"/>
                <a:chExt cx="5123" cy="5194"/>
              </a:xfrm>
            </p:grpSpPr>
            <p:grpSp>
              <p:nvGrpSpPr>
                <p:cNvPr id="6" name="组合 12"/>
                <p:cNvGrpSpPr/>
                <p:nvPr/>
              </p:nvGrpSpPr>
              <p:grpSpPr>
                <a:xfrm>
                  <a:off x="4615" y="2808"/>
                  <a:ext cx="4898" cy="4897"/>
                  <a:chOff x="7590" y="2002"/>
                  <a:chExt cx="4021" cy="6658"/>
                </a:xfrm>
              </p:grpSpPr>
              <p:sp>
                <p:nvSpPr>
                  <p:cNvPr id="8" name="矩形 7"/>
                  <p:cNvSpPr/>
                  <p:nvPr/>
                </p:nvSpPr>
                <p:spPr>
                  <a:xfrm>
                    <a:off x="7803" y="2349"/>
                    <a:ext cx="3596" cy="5964"/>
                  </a:xfrm>
                  <a:prstGeom prst="rect">
                    <a:avLst/>
                  </a:prstGeom>
                  <a:noFill/>
                  <a:ln w="66675">
                    <a:solidFill>
                      <a:srgbClr val="1D7F50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7590" y="2002"/>
                    <a:ext cx="4021" cy="6658"/>
                  </a:xfrm>
                  <a:prstGeom prst="rect">
                    <a:avLst/>
                  </a:prstGeom>
                  <a:noFill/>
                  <a:ln w="25400">
                    <a:solidFill>
                      <a:srgbClr val="5EA00E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1D7F50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pic>
              <p:nvPicPr>
                <p:cNvPr id="5" name="图片 4" descr="5bd8318ae2d0c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8485" t="6954" r="3099" b="3081"/>
                <a:stretch>
                  <a:fillRect/>
                </a:stretch>
              </p:blipFill>
              <p:spPr>
                <a:xfrm>
                  <a:off x="4702" y="2878"/>
                  <a:ext cx="5036" cy="5124"/>
                </a:xfrm>
                <a:prstGeom prst="rect">
                  <a:avLst/>
                </a:prstGeom>
              </p:spPr>
            </p:pic>
          </p:grpSp>
          <p:sp>
            <p:nvSpPr>
              <p:cNvPr id="10" name="矩形 9"/>
              <p:cNvSpPr/>
              <p:nvPr/>
            </p:nvSpPr>
            <p:spPr>
              <a:xfrm>
                <a:off x="6693" y="3327"/>
                <a:ext cx="1588" cy="1588"/>
              </a:xfrm>
              <a:prstGeom prst="rect">
                <a:avLst/>
              </a:prstGeom>
              <a:solidFill>
                <a:srgbClr val="1D7F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6726" y="3463"/>
                <a:ext cx="1523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义启紫水晶体" panose="02000500000000000000" charset="-128"/>
                    <a:ea typeface="义启紫水晶体" panose="02000500000000000000" charset="-128"/>
                  </a:rPr>
                  <a:t>II.</a:t>
                </a:r>
                <a:endParaRPr lang="en-US" altLang="zh-CN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紫水晶体" panose="02000500000000000000" charset="-128"/>
                  <a:ea typeface="义启紫水晶体" panose="02000500000000000000" charset="-128"/>
                </a:endParaRPr>
              </a:p>
            </p:txBody>
          </p:sp>
        </p:grpSp>
        <p:pic>
          <p:nvPicPr>
            <p:cNvPr id="15" name="图片 14" descr="嗯嗯嗯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5" y="6555"/>
              <a:ext cx="1894" cy="123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26" y="3088298"/>
            <a:ext cx="2746375" cy="2007235"/>
          </a:xfrm>
          <a:prstGeom prst="rect">
            <a:avLst/>
          </a:prstGeom>
        </p:spPr>
      </p:pic>
      <p:sp>
        <p:nvSpPr>
          <p:cNvPr id="7" name="Block Arc 6"/>
          <p:cNvSpPr/>
          <p:nvPr/>
        </p:nvSpPr>
        <p:spPr>
          <a:xfrm rot="5400000" flipH="1">
            <a:off x="4799465" y="2248582"/>
            <a:ext cx="3424342" cy="3424342"/>
          </a:xfrm>
          <a:prstGeom prst="blockArc">
            <a:avLst>
              <a:gd name="adj1" fmla="val 18691106"/>
              <a:gd name="adj2" fmla="val 15728904"/>
              <a:gd name="adj3" fmla="val 4250"/>
            </a:avLst>
          </a:prstGeom>
          <a:solidFill>
            <a:srgbClr val="76B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5400000" flipH="1">
            <a:off x="4832998" y="2175250"/>
            <a:ext cx="3523504" cy="3523504"/>
          </a:xfrm>
          <a:prstGeom prst="blockArc">
            <a:avLst>
              <a:gd name="adj1" fmla="val 694495"/>
              <a:gd name="adj2" fmla="val 15873992"/>
              <a:gd name="adj3" fmla="val 7112"/>
            </a:avLst>
          </a:prstGeom>
          <a:solidFill>
            <a:srgbClr val="5EA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rot="5400000" flipH="1">
            <a:off x="4680217" y="2093719"/>
            <a:ext cx="3686567" cy="3686567"/>
          </a:xfrm>
          <a:prstGeom prst="blockArc">
            <a:avLst>
              <a:gd name="adj1" fmla="val 6352315"/>
              <a:gd name="adj2" fmla="val 16072419"/>
              <a:gd name="adj3" fmla="val 1186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/>
          <p:cNvSpPr/>
          <p:nvPr/>
        </p:nvSpPr>
        <p:spPr>
          <a:xfrm rot="5400000" flipH="1">
            <a:off x="4515317" y="1821944"/>
            <a:ext cx="4087616" cy="4087616"/>
          </a:xfrm>
          <a:prstGeom prst="blockArc">
            <a:avLst>
              <a:gd name="adj1" fmla="val 9889163"/>
              <a:gd name="adj2" fmla="val 16249964"/>
              <a:gd name="adj3" fmla="val 17544"/>
            </a:avLst>
          </a:prstGeom>
          <a:solidFill>
            <a:srgbClr val="1D7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 rot="5400000" flipH="1">
            <a:off x="5071761" y="2889013"/>
            <a:ext cx="2285979" cy="2285979"/>
          </a:xfrm>
          <a:prstGeom prst="donut">
            <a:avLst>
              <a:gd name="adj" fmla="val 1069"/>
            </a:avLst>
          </a:prstGeom>
          <a:solidFill>
            <a:srgbClr val="76BC25"/>
          </a:solidFill>
          <a:ln>
            <a:solidFill>
              <a:srgbClr val="1D7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30212" y="2914215"/>
            <a:ext cx="1348342" cy="218005"/>
            <a:chOff x="3934014" y="2856701"/>
            <a:chExt cx="1348342" cy="218005"/>
          </a:xfrm>
        </p:grpSpPr>
        <p:sp>
          <p:nvSpPr>
            <p:cNvPr id="15" name="Freeform 14"/>
            <p:cNvSpPr/>
            <p:nvPr/>
          </p:nvSpPr>
          <p:spPr bwMode="auto">
            <a:xfrm>
              <a:off x="3934014" y="2856701"/>
              <a:ext cx="1320942" cy="192987"/>
            </a:xfrm>
            <a:custGeom>
              <a:avLst/>
              <a:gdLst>
                <a:gd name="T0" fmla="*/ 1425 w 1425"/>
                <a:gd name="T1" fmla="*/ 153 h 162"/>
                <a:gd name="T2" fmla="*/ 1273 w 1425"/>
                <a:gd name="T3" fmla="*/ 0 h 162"/>
                <a:gd name="T4" fmla="*/ 0 w 1425"/>
                <a:gd name="T5" fmla="*/ 0 h 162"/>
                <a:gd name="T6" fmla="*/ 0 w 1425"/>
                <a:gd name="T7" fmla="*/ 14 h 162"/>
                <a:gd name="T8" fmla="*/ 1268 w 1425"/>
                <a:gd name="T9" fmla="*/ 14 h 162"/>
                <a:gd name="T10" fmla="*/ 1416 w 1425"/>
                <a:gd name="T11" fmla="*/ 162 h 162"/>
                <a:gd name="T12" fmla="*/ 1425 w 1425"/>
                <a:gd name="T13" fmla="*/ 1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162">
                  <a:moveTo>
                    <a:pt x="1425" y="153"/>
                  </a:moveTo>
                  <a:lnTo>
                    <a:pt x="1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68" y="14"/>
                  </a:lnTo>
                  <a:lnTo>
                    <a:pt x="1416" y="162"/>
                  </a:lnTo>
                  <a:lnTo>
                    <a:pt x="1425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rgbClr val="1D7F5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219218" y="3013950"/>
              <a:ext cx="63138" cy="60756"/>
            </a:xfrm>
            <a:custGeom>
              <a:avLst/>
              <a:gdLst>
                <a:gd name="T0" fmla="*/ 53 w 53"/>
                <a:gd name="T1" fmla="*/ 51 h 51"/>
                <a:gd name="T2" fmla="*/ 42 w 53"/>
                <a:gd name="T3" fmla="*/ 0 h 51"/>
                <a:gd name="T4" fmla="*/ 0 w 53"/>
                <a:gd name="T5" fmla="*/ 42 h 51"/>
                <a:gd name="T6" fmla="*/ 53 w 5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5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rgbClr val="1D7F5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flipV="1">
            <a:off x="3715054" y="5323808"/>
            <a:ext cx="1724974" cy="218005"/>
            <a:chOff x="3557382" y="2856701"/>
            <a:chExt cx="1724974" cy="218005"/>
          </a:xfrm>
        </p:grpSpPr>
        <p:sp>
          <p:nvSpPr>
            <p:cNvPr id="29" name="Freeform 28"/>
            <p:cNvSpPr/>
            <p:nvPr/>
          </p:nvSpPr>
          <p:spPr bwMode="auto">
            <a:xfrm>
              <a:off x="3557382" y="2856701"/>
              <a:ext cx="1697574" cy="192987"/>
            </a:xfrm>
            <a:custGeom>
              <a:avLst/>
              <a:gdLst>
                <a:gd name="T0" fmla="*/ 1425 w 1425"/>
                <a:gd name="T1" fmla="*/ 153 h 162"/>
                <a:gd name="T2" fmla="*/ 1273 w 1425"/>
                <a:gd name="T3" fmla="*/ 0 h 162"/>
                <a:gd name="T4" fmla="*/ 0 w 1425"/>
                <a:gd name="T5" fmla="*/ 0 h 162"/>
                <a:gd name="T6" fmla="*/ 0 w 1425"/>
                <a:gd name="T7" fmla="*/ 14 h 162"/>
                <a:gd name="T8" fmla="*/ 1268 w 1425"/>
                <a:gd name="T9" fmla="*/ 14 h 162"/>
                <a:gd name="T10" fmla="*/ 1416 w 1425"/>
                <a:gd name="T11" fmla="*/ 162 h 162"/>
                <a:gd name="T12" fmla="*/ 1425 w 1425"/>
                <a:gd name="T13" fmla="*/ 1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162">
                  <a:moveTo>
                    <a:pt x="1425" y="153"/>
                  </a:moveTo>
                  <a:lnTo>
                    <a:pt x="1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68" y="14"/>
                  </a:lnTo>
                  <a:lnTo>
                    <a:pt x="1416" y="162"/>
                  </a:lnTo>
                  <a:lnTo>
                    <a:pt x="1425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rgbClr val="1D7F5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5219218" y="3013950"/>
              <a:ext cx="63138" cy="60756"/>
            </a:xfrm>
            <a:custGeom>
              <a:avLst/>
              <a:gdLst>
                <a:gd name="T0" fmla="*/ 53 w 53"/>
                <a:gd name="T1" fmla="*/ 51 h 51"/>
                <a:gd name="T2" fmla="*/ 42 w 53"/>
                <a:gd name="T3" fmla="*/ 0 h 51"/>
                <a:gd name="T4" fmla="*/ 0 w 53"/>
                <a:gd name="T5" fmla="*/ 42 h 51"/>
                <a:gd name="T6" fmla="*/ 53 w 5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5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rgbClr val="1D7F5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6698710" y="2068893"/>
            <a:ext cx="1348342" cy="218005"/>
            <a:chOff x="3934014" y="2856701"/>
            <a:chExt cx="1348342" cy="218005"/>
          </a:xfrm>
        </p:grpSpPr>
        <p:sp>
          <p:nvSpPr>
            <p:cNvPr id="32" name="Freeform 31"/>
            <p:cNvSpPr/>
            <p:nvPr/>
          </p:nvSpPr>
          <p:spPr bwMode="auto">
            <a:xfrm>
              <a:off x="3934014" y="2856701"/>
              <a:ext cx="1320942" cy="192987"/>
            </a:xfrm>
            <a:custGeom>
              <a:avLst/>
              <a:gdLst>
                <a:gd name="T0" fmla="*/ 1425 w 1425"/>
                <a:gd name="T1" fmla="*/ 153 h 162"/>
                <a:gd name="T2" fmla="*/ 1273 w 1425"/>
                <a:gd name="T3" fmla="*/ 0 h 162"/>
                <a:gd name="T4" fmla="*/ 0 w 1425"/>
                <a:gd name="T5" fmla="*/ 0 h 162"/>
                <a:gd name="T6" fmla="*/ 0 w 1425"/>
                <a:gd name="T7" fmla="*/ 14 h 162"/>
                <a:gd name="T8" fmla="*/ 1268 w 1425"/>
                <a:gd name="T9" fmla="*/ 14 h 162"/>
                <a:gd name="T10" fmla="*/ 1416 w 1425"/>
                <a:gd name="T11" fmla="*/ 162 h 162"/>
                <a:gd name="T12" fmla="*/ 1425 w 1425"/>
                <a:gd name="T13" fmla="*/ 1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162">
                  <a:moveTo>
                    <a:pt x="1425" y="153"/>
                  </a:moveTo>
                  <a:lnTo>
                    <a:pt x="1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68" y="14"/>
                  </a:lnTo>
                  <a:lnTo>
                    <a:pt x="1416" y="162"/>
                  </a:lnTo>
                  <a:lnTo>
                    <a:pt x="1425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rgbClr val="1D7F5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5219218" y="3013950"/>
              <a:ext cx="63138" cy="60756"/>
            </a:xfrm>
            <a:custGeom>
              <a:avLst/>
              <a:gdLst>
                <a:gd name="T0" fmla="*/ 53 w 53"/>
                <a:gd name="T1" fmla="*/ 51 h 51"/>
                <a:gd name="T2" fmla="*/ 42 w 53"/>
                <a:gd name="T3" fmla="*/ 0 h 51"/>
                <a:gd name="T4" fmla="*/ 0 w 53"/>
                <a:gd name="T5" fmla="*/ 42 h 51"/>
                <a:gd name="T6" fmla="*/ 53 w 5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5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rgbClr val="1D7F5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 flipH="1" flipV="1">
            <a:off x="7712482" y="5643370"/>
            <a:ext cx="1724974" cy="218005"/>
            <a:chOff x="3557382" y="2856701"/>
            <a:chExt cx="1724974" cy="218005"/>
          </a:xfrm>
        </p:grpSpPr>
        <p:sp>
          <p:nvSpPr>
            <p:cNvPr id="35" name="Freeform 34"/>
            <p:cNvSpPr/>
            <p:nvPr/>
          </p:nvSpPr>
          <p:spPr bwMode="auto">
            <a:xfrm>
              <a:off x="3557382" y="2856701"/>
              <a:ext cx="1697574" cy="192987"/>
            </a:xfrm>
            <a:custGeom>
              <a:avLst/>
              <a:gdLst>
                <a:gd name="T0" fmla="*/ 1425 w 1425"/>
                <a:gd name="T1" fmla="*/ 153 h 162"/>
                <a:gd name="T2" fmla="*/ 1273 w 1425"/>
                <a:gd name="T3" fmla="*/ 0 h 162"/>
                <a:gd name="T4" fmla="*/ 0 w 1425"/>
                <a:gd name="T5" fmla="*/ 0 h 162"/>
                <a:gd name="T6" fmla="*/ 0 w 1425"/>
                <a:gd name="T7" fmla="*/ 14 h 162"/>
                <a:gd name="T8" fmla="*/ 1268 w 1425"/>
                <a:gd name="T9" fmla="*/ 14 h 162"/>
                <a:gd name="T10" fmla="*/ 1416 w 1425"/>
                <a:gd name="T11" fmla="*/ 162 h 162"/>
                <a:gd name="T12" fmla="*/ 1425 w 1425"/>
                <a:gd name="T13" fmla="*/ 15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5" h="162">
                  <a:moveTo>
                    <a:pt x="1425" y="153"/>
                  </a:moveTo>
                  <a:lnTo>
                    <a:pt x="1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68" y="14"/>
                  </a:lnTo>
                  <a:lnTo>
                    <a:pt x="1416" y="162"/>
                  </a:lnTo>
                  <a:lnTo>
                    <a:pt x="1425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rgbClr val="1D7F5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5219218" y="3013950"/>
              <a:ext cx="63138" cy="60756"/>
            </a:xfrm>
            <a:custGeom>
              <a:avLst/>
              <a:gdLst>
                <a:gd name="T0" fmla="*/ 53 w 53"/>
                <a:gd name="T1" fmla="*/ 51 h 51"/>
                <a:gd name="T2" fmla="*/ 42 w 53"/>
                <a:gd name="T3" fmla="*/ 0 h 51"/>
                <a:gd name="T4" fmla="*/ 0 w 53"/>
                <a:gd name="T5" fmla="*/ 42 h 51"/>
                <a:gd name="T6" fmla="*/ 53 w 53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53" y="5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53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rgbClr val="1D7F5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98758" y="1923803"/>
            <a:ext cx="32657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Tượng trưng cho phần quan trọng nhất của văn bản, được thể hiện bằng các ý lớn trong phần Thân bài.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52945" y="410143"/>
            <a:ext cx="9979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Mạch lạc trong văn bản không có những tính chất nào trong các tính chất dưới đây :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8393874" y="1648692"/>
            <a:ext cx="28619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Thông suốt, liên tục, không đứt đoạn.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744185" y="4853050"/>
            <a:ext cx="26640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Tuần tự đi qua các phần, các đoạn trong văn bản.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8912430" y="4862946"/>
            <a:ext cx="26640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Trôi chảy thành dòng, thành mạch.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bldLvl="0" animBg="1"/>
      <p:bldP spid="5" grpId="0" bldLvl="0" animBg="1"/>
      <p:bldP spid="4" grpId="0" bldLvl="0" animBg="1"/>
      <p:bldP spid="12" grpId="0" animBg="1"/>
      <p:bldP spid="17409" grpId="0"/>
      <p:bldP spid="17409" grpId="1"/>
      <p:bldP spid="50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1135</Words>
  <Application>Microsoft Office PowerPoint</Application>
  <PresentationFormat>Custom</PresentationFormat>
  <Paragraphs>94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140</cp:revision>
  <dcterms:created xsi:type="dcterms:W3CDTF">2019-01-02T06:40:00Z</dcterms:created>
  <dcterms:modified xsi:type="dcterms:W3CDTF">2021-09-20T05:01:57Z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