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4.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3985418"/>
            <a:ext cx="2872582" cy="2872582"/>
          </a:xfrm>
        </p:spPr>
      </p:pic>
      <p:sp>
        <p:nvSpPr>
          <p:cNvPr id="5" name="Rounded Rectangular Callout 4"/>
          <p:cNvSpPr/>
          <p:nvPr/>
        </p:nvSpPr>
        <p:spPr>
          <a:xfrm>
            <a:off x="3657600" y="1447800"/>
            <a:ext cx="5486400" cy="2743200"/>
          </a:xfrm>
          <a:prstGeom prst="wedgeRoundRectCallout">
            <a:avLst>
              <a:gd name="adj1" fmla="val -67961"/>
              <a:gd name="adj2" fmla="val 51389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70C0"/>
                </a:solidFill>
              </a:rPr>
              <a:t>Trên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thế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giới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có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hàng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triệu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chất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khác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nhau</a:t>
            </a:r>
            <a:r>
              <a:rPr lang="en-US" sz="3200" dirty="0" smtClean="0">
                <a:solidFill>
                  <a:srgbClr val="0070C0"/>
                </a:solidFill>
              </a:rPr>
              <a:t>?</a:t>
            </a:r>
          </a:p>
          <a:p>
            <a:pPr algn="ctr"/>
            <a:r>
              <a:rPr lang="en-US" sz="3200" dirty="0" err="1" smtClean="0">
                <a:solidFill>
                  <a:srgbClr val="0070C0"/>
                </a:solidFill>
              </a:rPr>
              <a:t>Làm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sao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học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hết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được</a:t>
            </a:r>
            <a:r>
              <a:rPr lang="en-US" sz="3200" dirty="0" smtClean="0">
                <a:solidFill>
                  <a:srgbClr val="0070C0"/>
                </a:solidFill>
              </a:rPr>
              <a:t>???</a:t>
            </a:r>
            <a:endParaRPr lang="vi-VN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II. HỢP CHẤT </a:t>
            </a:r>
          </a:p>
          <a:p>
            <a:pPr marL="571500" indent="-571500" algn="just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990600" y="2895600"/>
          <a:ext cx="7691374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4600"/>
                <a:gridCol w="2590800"/>
                <a:gridCol w="258597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Đơn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chất</a:t>
                      </a:r>
                      <a:r>
                        <a:rPr lang="en-US" sz="2400" baseline="0" dirty="0" smtClean="0"/>
                        <a:t> 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Nguyên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tố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hóa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học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Số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loại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nguyên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tố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/>
                        <a:t>Muối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ăn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pPr algn="just"/>
                      <a:r>
                        <a:rPr lang="en-US" sz="2400" baseline="0" dirty="0" err="1" smtClean="0"/>
                        <a:t>NaCl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/>
                        <a:t>Khí</a:t>
                      </a:r>
                      <a:r>
                        <a:rPr lang="en-US" sz="2400" baseline="0" dirty="0" smtClean="0"/>
                        <a:t> carbon </a:t>
                      </a:r>
                      <a:r>
                        <a:rPr lang="en-US" sz="2400" baseline="0" dirty="0" err="1" smtClean="0"/>
                        <a:t>dioxit</a:t>
                      </a:r>
                      <a:endParaRPr lang="en-US" sz="2400" baseline="0" dirty="0" smtClean="0"/>
                    </a:p>
                    <a:p>
                      <a:pPr algn="just"/>
                      <a:r>
                        <a:rPr lang="en-US" sz="2400" baseline="0" dirty="0" smtClean="0"/>
                        <a:t>CO</a:t>
                      </a:r>
                      <a:r>
                        <a:rPr lang="en-US" sz="2400" baseline="-25000" dirty="0" smtClean="0"/>
                        <a:t>2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/>
                        <a:t>Nước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H</a:t>
                      </a:r>
                      <a:r>
                        <a:rPr lang="en-US" sz="2400" baseline="-25000" dirty="0" smtClean="0"/>
                        <a:t>2</a:t>
                      </a:r>
                      <a:r>
                        <a:rPr lang="en-US" sz="2400" baseline="0" dirty="0" smtClean="0"/>
                        <a:t>O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 smtClean="0"/>
                        <a:t>ethyl alcohol</a:t>
                      </a:r>
                      <a:r>
                        <a:rPr lang="en-US" sz="2400" dirty="0" smtClean="0"/>
                        <a:t> </a:t>
                      </a:r>
                    </a:p>
                    <a:p>
                      <a:pPr algn="just"/>
                      <a:r>
                        <a:rPr lang="en-US" sz="2400" dirty="0" smtClean="0"/>
                        <a:t>C</a:t>
                      </a:r>
                      <a:r>
                        <a:rPr lang="en-US" sz="2400" baseline="-25000" dirty="0" smtClean="0"/>
                        <a:t>2</a:t>
                      </a:r>
                      <a:r>
                        <a:rPr lang="en-US" sz="2400" dirty="0" smtClean="0"/>
                        <a:t>H</a:t>
                      </a:r>
                      <a:r>
                        <a:rPr lang="en-US" sz="2400" baseline="-25000" dirty="0" smtClean="0"/>
                        <a:t>5</a:t>
                      </a:r>
                      <a:r>
                        <a:rPr lang="en-US" sz="2400" dirty="0" smtClean="0"/>
                        <a:t>OH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II. HỢP CHẤT </a:t>
            </a:r>
          </a:p>
          <a:p>
            <a:pPr marL="571500" indent="-571500" algn="just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 algn="just">
              <a:buNone/>
            </a:pPr>
            <a:r>
              <a:rPr lang="en-US" i="1" dirty="0" smtClean="0">
                <a:solidFill>
                  <a:srgbClr val="0070C0"/>
                </a:solidFill>
              </a:rPr>
              <a:t>- </a:t>
            </a:r>
            <a:r>
              <a:rPr lang="en-US" i="1" dirty="0" err="1" smtClean="0">
                <a:solidFill>
                  <a:srgbClr val="0070C0"/>
                </a:solidFill>
              </a:rPr>
              <a:t>Hợp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là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những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tạo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từ</a:t>
            </a:r>
            <a:r>
              <a:rPr lang="en-US" i="1" dirty="0" smtClean="0">
                <a:solidFill>
                  <a:srgbClr val="0070C0"/>
                </a:solidFill>
              </a:rPr>
              <a:t> 2 </a:t>
            </a:r>
            <a:r>
              <a:rPr lang="en-US" i="1" dirty="0" err="1" smtClean="0">
                <a:solidFill>
                  <a:srgbClr val="0070C0"/>
                </a:solidFill>
              </a:rPr>
              <a:t>nguyên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tố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hóa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học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trở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lên</a:t>
            </a:r>
            <a:endParaRPr lang="en-US" i="1" dirty="0" smtClean="0">
              <a:solidFill>
                <a:srgbClr val="0070C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II. HỢP CHẤT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Phân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loại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 algn="just">
              <a:buFontTx/>
              <a:buChar char="-"/>
            </a:pPr>
            <a:r>
              <a:rPr lang="en-US" i="1" dirty="0" smtClean="0">
                <a:solidFill>
                  <a:srgbClr val="0070C0"/>
                </a:solidFill>
              </a:rPr>
              <a:t>2 </a:t>
            </a:r>
            <a:r>
              <a:rPr lang="en-US" i="1" dirty="0" err="1" smtClean="0">
                <a:solidFill>
                  <a:srgbClr val="0070C0"/>
                </a:solidFill>
              </a:rPr>
              <a:t>loại</a:t>
            </a:r>
            <a:r>
              <a:rPr lang="en-US" i="1" dirty="0" smtClean="0">
                <a:solidFill>
                  <a:srgbClr val="0070C0"/>
                </a:solidFill>
              </a:rPr>
              <a:t>: </a:t>
            </a:r>
          </a:p>
          <a:p>
            <a:pPr marL="571500" indent="-571500" algn="just">
              <a:buNone/>
            </a:pPr>
            <a:r>
              <a:rPr lang="en-US" i="1" dirty="0" smtClean="0">
                <a:solidFill>
                  <a:srgbClr val="0070C0"/>
                </a:solidFill>
              </a:rPr>
              <a:t>+ </a:t>
            </a:r>
            <a:r>
              <a:rPr lang="en-US" i="1" dirty="0" err="1" smtClean="0">
                <a:solidFill>
                  <a:srgbClr val="0070C0"/>
                </a:solidFill>
              </a:rPr>
              <a:t>Hợp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vô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cơ</a:t>
            </a:r>
            <a:endParaRPr lang="en-US" i="1" dirty="0" smtClean="0">
              <a:solidFill>
                <a:srgbClr val="0070C0"/>
              </a:solidFill>
            </a:endParaRPr>
          </a:p>
          <a:p>
            <a:pPr marL="571500" indent="-571500" algn="just">
              <a:buNone/>
            </a:pPr>
            <a:r>
              <a:rPr lang="en-US" dirty="0" smtClean="0"/>
              <a:t>VD: </a:t>
            </a:r>
            <a:r>
              <a:rPr lang="en-US" dirty="0" err="1" smtClean="0"/>
              <a:t>NaCl</a:t>
            </a:r>
            <a:r>
              <a:rPr lang="en-US" dirty="0" smtClean="0"/>
              <a:t>,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, </a:t>
            </a:r>
            <a:r>
              <a:rPr lang="en-US" dirty="0" err="1" smtClean="0"/>
              <a:t>Ba</a:t>
            </a:r>
            <a:r>
              <a:rPr lang="en-US" dirty="0" smtClean="0"/>
              <a:t>(OH)</a:t>
            </a:r>
            <a:r>
              <a:rPr lang="en-US" baseline="-25000" dirty="0" smtClean="0"/>
              <a:t>2</a:t>
            </a:r>
            <a:r>
              <a:rPr lang="en-US" dirty="0" smtClean="0"/>
              <a:t>, …</a:t>
            </a:r>
          </a:p>
          <a:p>
            <a:pPr marL="571500" indent="-571500" algn="just">
              <a:buNone/>
            </a:pPr>
            <a:r>
              <a:rPr lang="en-US" i="1" dirty="0" smtClean="0">
                <a:solidFill>
                  <a:srgbClr val="0070C0"/>
                </a:solidFill>
              </a:rPr>
              <a:t>+ </a:t>
            </a:r>
            <a:r>
              <a:rPr lang="en-US" i="1" dirty="0" err="1" smtClean="0">
                <a:solidFill>
                  <a:srgbClr val="0070C0"/>
                </a:solidFill>
              </a:rPr>
              <a:t>Hợp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hữu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cơ</a:t>
            </a:r>
            <a:endParaRPr lang="en-US" i="1" dirty="0" smtClean="0">
              <a:solidFill>
                <a:srgbClr val="0070C0"/>
              </a:solidFill>
            </a:endParaRPr>
          </a:p>
          <a:p>
            <a:pPr marL="571500" indent="-571500" algn="just">
              <a:buNone/>
            </a:pPr>
            <a:r>
              <a:rPr lang="en-US" dirty="0" smtClean="0"/>
              <a:t>VD: CH</a:t>
            </a:r>
            <a:r>
              <a:rPr lang="en-US" baseline="-25000" dirty="0" smtClean="0"/>
              <a:t>4</a:t>
            </a:r>
            <a:r>
              <a:rPr lang="en-US" dirty="0" smtClean="0"/>
              <a:t>, CH</a:t>
            </a:r>
            <a:r>
              <a:rPr lang="en-US" baseline="-25000" dirty="0" smtClean="0"/>
              <a:t>3</a:t>
            </a:r>
            <a:r>
              <a:rPr lang="en-US" dirty="0" smtClean="0"/>
              <a:t>COOH, C</a:t>
            </a:r>
            <a:r>
              <a:rPr lang="en-US" baseline="-25000" dirty="0" smtClean="0"/>
              <a:t>2</a:t>
            </a:r>
            <a:r>
              <a:rPr lang="en-US" dirty="0" smtClean="0"/>
              <a:t>H</a:t>
            </a:r>
            <a:r>
              <a:rPr lang="en-US" baseline="-25000" dirty="0" smtClean="0"/>
              <a:t>5</a:t>
            </a:r>
            <a:r>
              <a:rPr lang="en-US" dirty="0" smtClean="0"/>
              <a:t>OH, …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II. HỢP CHẤT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3. </a:t>
            </a:r>
            <a:r>
              <a:rPr lang="en-US" dirty="0" err="1" smtClean="0">
                <a:solidFill>
                  <a:srgbClr val="FF0000"/>
                </a:solidFill>
              </a:rPr>
              <a:t>Đặc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điểm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cấu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tạo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6.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1" y="2819400"/>
            <a:ext cx="1760424" cy="1752600"/>
          </a:xfrm>
          <a:prstGeom prst="rect">
            <a:avLst/>
          </a:prstGeom>
        </p:spPr>
      </p:pic>
      <p:pic>
        <p:nvPicPr>
          <p:cNvPr id="5" name="Picture 4" descr="6.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3600" y="2895600"/>
            <a:ext cx="2287588" cy="1676400"/>
          </a:xfrm>
          <a:prstGeom prst="rect">
            <a:avLst/>
          </a:prstGeom>
        </p:spPr>
      </p:pic>
      <p:pic>
        <p:nvPicPr>
          <p:cNvPr id="7" name="Picture 6" descr="6.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2819400"/>
            <a:ext cx="2331474" cy="1600200"/>
          </a:xfrm>
          <a:prstGeom prst="rect">
            <a:avLst/>
          </a:prstGeom>
        </p:spPr>
      </p:pic>
      <p:pic>
        <p:nvPicPr>
          <p:cNvPr id="8" name="Picture 7" descr="6.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57400" y="5350186"/>
            <a:ext cx="3886200" cy="12887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-76200" y="4800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Muối</a:t>
            </a:r>
            <a:r>
              <a:rPr lang="en-US" sz="2400" dirty="0" smtClean="0"/>
              <a:t> </a:t>
            </a:r>
            <a:r>
              <a:rPr lang="en-US" sz="2400" dirty="0" err="1" smtClean="0"/>
              <a:t>ăn</a:t>
            </a:r>
            <a:r>
              <a:rPr lang="en-US" sz="2400" dirty="0" smtClean="0"/>
              <a:t> </a:t>
            </a:r>
            <a:r>
              <a:rPr lang="en-US" sz="2400" dirty="0" err="1" smtClean="0"/>
              <a:t>NaCl</a:t>
            </a:r>
            <a:endParaRPr lang="vi-V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514600" y="48006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Khí</a:t>
            </a:r>
            <a:r>
              <a:rPr lang="en-US" sz="2400" dirty="0" smtClean="0"/>
              <a:t> carbon </a:t>
            </a:r>
            <a:r>
              <a:rPr lang="en-US" sz="2400" dirty="0" err="1" smtClean="0"/>
              <a:t>dioxit</a:t>
            </a:r>
            <a:r>
              <a:rPr lang="en-US" sz="2400" dirty="0" smtClean="0"/>
              <a:t> CO</a:t>
            </a:r>
            <a:r>
              <a:rPr lang="en-US" sz="2400" baseline="-25000" dirty="0" smtClean="0"/>
              <a:t>2</a:t>
            </a:r>
            <a:endParaRPr lang="vi-V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172200" y="4800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Nước</a:t>
            </a:r>
            <a:r>
              <a:rPr lang="en-US" sz="2400" dirty="0" smtClean="0"/>
              <a:t>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endParaRPr lang="vi-VN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324600" y="5638800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ethyl alcohol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OH</a:t>
            </a:r>
            <a:endParaRPr lang="vi-V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allAtOnce"/>
      <p:bldP spid="11" grpId="0" build="allAtOnce"/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II. HỢP CHẤT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3. </a:t>
            </a:r>
            <a:r>
              <a:rPr lang="en-US" dirty="0" err="1" smtClean="0">
                <a:solidFill>
                  <a:srgbClr val="FF0000"/>
                </a:solidFill>
              </a:rPr>
              <a:t>Đặc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điểm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cấu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tạo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r>
              <a:rPr lang="en-US" i="1" dirty="0" smtClean="0">
                <a:solidFill>
                  <a:srgbClr val="0070C0"/>
                </a:solidFill>
              </a:rPr>
              <a:t>- </a:t>
            </a:r>
            <a:r>
              <a:rPr lang="en-US" i="1" dirty="0" err="1" smtClean="0">
                <a:solidFill>
                  <a:srgbClr val="0070C0"/>
                </a:solidFill>
              </a:rPr>
              <a:t>Trong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hợp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, </a:t>
            </a:r>
            <a:r>
              <a:rPr lang="en-US" i="1" dirty="0" err="1" smtClean="0">
                <a:solidFill>
                  <a:srgbClr val="0070C0"/>
                </a:solidFill>
              </a:rPr>
              <a:t>nguyên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tử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của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các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nguyên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tố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liên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kết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với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nhau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theo</a:t>
            </a:r>
            <a:r>
              <a:rPr lang="en-US" i="1" dirty="0" smtClean="0">
                <a:solidFill>
                  <a:srgbClr val="0070C0"/>
                </a:solidFill>
              </a:rPr>
              <a:t> 1 </a:t>
            </a:r>
            <a:r>
              <a:rPr lang="en-US" i="1" dirty="0" err="1" smtClean="0">
                <a:solidFill>
                  <a:srgbClr val="0070C0"/>
                </a:solidFill>
              </a:rPr>
              <a:t>trật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tự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định</a:t>
            </a:r>
            <a:r>
              <a:rPr lang="en-US" i="1" dirty="0" smtClean="0">
                <a:solidFill>
                  <a:srgbClr val="0070C0"/>
                </a:solidFill>
              </a:rPr>
              <a:t>  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smtClean="0">
                <a:solidFill>
                  <a:srgbClr val="FF0000"/>
                </a:solidFill>
              </a:rPr>
              <a:t>PHÂN TỬ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1. </a:t>
            </a:r>
            <a:r>
              <a:rPr lang="en-US" dirty="0" err="1" smtClean="0">
                <a:solidFill>
                  <a:srgbClr val="FF0000"/>
                </a:solidFill>
              </a:rPr>
              <a:t>Định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nghĩa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2895600"/>
          <a:ext cx="7620000" cy="30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0"/>
                <a:gridCol w="3810000"/>
              </a:tblGrid>
              <a:tr h="609600">
                <a:tc>
                  <a:txBody>
                    <a:bodyPr/>
                    <a:lstStyle/>
                    <a:p>
                      <a:pPr algn="ctr" fontAlgn="t" latinLnBrk="0">
                        <a:lnSpc>
                          <a:spcPct val="150000"/>
                        </a:lnSpc>
                      </a:pPr>
                      <a:r>
                        <a:rPr lang="vi-VN" sz="2400" dirty="0"/>
                        <a:t>Chất</a:t>
                      </a:r>
                      <a:endParaRPr lang="vi-VN" sz="2400" b="0" dirty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 latinLnBrk="0">
                        <a:lnSpc>
                          <a:spcPct val="150000"/>
                        </a:lnSpc>
                      </a:pPr>
                      <a:r>
                        <a:rPr lang="vi-VN" sz="2400"/>
                        <a:t>Hạt hợp thành gồm</a:t>
                      </a:r>
                      <a:endParaRPr lang="vi-VN" sz="2400" b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</a:tr>
              <a:tr h="609600">
                <a:tc>
                  <a:txBody>
                    <a:bodyPr/>
                    <a:lstStyle/>
                    <a:p>
                      <a:pPr fontAlgn="t" latinLnBrk="0">
                        <a:lnSpc>
                          <a:spcPct val="150000"/>
                        </a:lnSpc>
                      </a:pPr>
                      <a:r>
                        <a:rPr lang="vi-VN" sz="2400" dirty="0"/>
                        <a:t>Khí oxi</a:t>
                      </a:r>
                      <a:endParaRPr lang="vi-VN" sz="2400" b="0" dirty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t" latinLnBrk="0">
                        <a:lnSpc>
                          <a:spcPct val="150000"/>
                        </a:lnSpc>
                      </a:pPr>
                      <a:r>
                        <a:rPr lang="vi-VN" sz="2400" dirty="0" smtClean="0"/>
                        <a:t>___liên </a:t>
                      </a:r>
                      <a:r>
                        <a:rPr lang="vi-VN" sz="2400" dirty="0"/>
                        <a:t>kết với nhau</a:t>
                      </a:r>
                      <a:endParaRPr lang="vi-VN" sz="2400" b="0" dirty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</a:tr>
              <a:tr h="609600">
                <a:tc>
                  <a:txBody>
                    <a:bodyPr/>
                    <a:lstStyle/>
                    <a:p>
                      <a:pPr fontAlgn="t" latinLnBrk="0">
                        <a:lnSpc>
                          <a:spcPct val="150000"/>
                        </a:lnSpc>
                      </a:pPr>
                      <a:r>
                        <a:rPr lang="vi-VN" sz="2400" dirty="0"/>
                        <a:t>Kim loại đồng</a:t>
                      </a:r>
                      <a:endParaRPr lang="vi-VN" sz="2400" b="0" dirty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t" latinLnBrk="0">
                        <a:lnSpc>
                          <a:spcPct val="150000"/>
                        </a:lnSpc>
                      </a:pPr>
                      <a:r>
                        <a:rPr lang="vi-VN" sz="2400" b="0" dirty="0" smtClean="0">
                          <a:solidFill>
                            <a:srgbClr val="333333"/>
                          </a:solidFill>
                        </a:rPr>
                        <a:t>___</a:t>
                      </a:r>
                      <a:r>
                        <a:rPr lang="en-US" sz="2400" b="0" dirty="0" smtClean="0">
                          <a:solidFill>
                            <a:srgbClr val="333333"/>
                          </a:solidFill>
                        </a:rPr>
                        <a:t> </a:t>
                      </a:r>
                      <a:endParaRPr lang="vi-VN" sz="2400" b="0" dirty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</a:tr>
              <a:tr h="609600">
                <a:tc>
                  <a:txBody>
                    <a:bodyPr/>
                    <a:lstStyle/>
                    <a:p>
                      <a:pPr fontAlgn="t" latinLnBrk="0">
                        <a:lnSpc>
                          <a:spcPct val="150000"/>
                        </a:lnSpc>
                      </a:pPr>
                      <a:r>
                        <a:rPr lang="vi-VN" sz="2400"/>
                        <a:t>Khí cacbonic</a:t>
                      </a:r>
                      <a:endParaRPr lang="vi-VN" sz="2400" b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t" latinLnBrk="0">
                        <a:lnSpc>
                          <a:spcPct val="150000"/>
                        </a:lnSpc>
                      </a:pPr>
                      <a:r>
                        <a:rPr lang="vi-VN" sz="2400" dirty="0" smtClean="0"/>
                        <a:t>___</a:t>
                      </a:r>
                      <a:r>
                        <a:rPr lang="vi-VN" sz="2400" baseline="0" dirty="0" smtClean="0"/>
                        <a:t> </a:t>
                      </a:r>
                      <a:r>
                        <a:rPr lang="vi-VN" sz="2400" dirty="0" smtClean="0"/>
                        <a:t>liên </a:t>
                      </a:r>
                      <a:r>
                        <a:rPr lang="vi-VN" sz="2400" dirty="0"/>
                        <a:t>kết với </a:t>
                      </a:r>
                      <a:r>
                        <a:rPr lang="vi-VN" sz="2400" dirty="0" smtClean="0"/>
                        <a:t>___</a:t>
                      </a:r>
                      <a:endParaRPr lang="vi-VN" sz="2400" b="0" dirty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</a:tr>
              <a:tr h="609600">
                <a:tc>
                  <a:txBody>
                    <a:bodyPr/>
                    <a:lstStyle/>
                    <a:p>
                      <a:pPr fontAlgn="t" latinLnBrk="0">
                        <a:lnSpc>
                          <a:spcPct val="150000"/>
                        </a:lnSpc>
                      </a:pPr>
                      <a:r>
                        <a:rPr lang="vi-VN" sz="2400"/>
                        <a:t>Nước</a:t>
                      </a:r>
                      <a:endParaRPr lang="vi-VN" sz="2400" b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fontAlgn="t" latinLnBrk="0">
                        <a:lnSpc>
                          <a:spcPct val="150000"/>
                        </a:lnSpc>
                      </a:pPr>
                      <a:r>
                        <a:rPr lang="vi-VN" sz="2400" dirty="0" smtClean="0"/>
                        <a:t>___</a:t>
                      </a:r>
                      <a:r>
                        <a:rPr lang="vi-VN" sz="2400" baseline="0" dirty="0" smtClean="0"/>
                        <a:t> </a:t>
                      </a:r>
                      <a:r>
                        <a:rPr lang="vi-VN" sz="2400" dirty="0" smtClean="0"/>
                        <a:t>liên kết với ___</a:t>
                      </a:r>
                      <a:endParaRPr lang="vi-VN" sz="2400" b="0" dirty="0">
                        <a:solidFill>
                          <a:srgbClr val="333333"/>
                        </a:solidFill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III. </a:t>
            </a:r>
            <a:r>
              <a:rPr lang="en-US" dirty="0" smtClean="0">
                <a:solidFill>
                  <a:srgbClr val="FF0000"/>
                </a:solidFill>
              </a:rPr>
              <a:t>PHÂN TỬ </a:t>
            </a:r>
          </a:p>
          <a:p>
            <a:pPr marL="571500" indent="-571500" algn="just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Định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nghĩa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i="1" dirty="0" err="1" smtClean="0">
                <a:solidFill>
                  <a:srgbClr val="0070C0"/>
                </a:solidFill>
              </a:rPr>
              <a:t>Phân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tử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là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hạt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đại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diện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cho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, </a:t>
            </a:r>
            <a:r>
              <a:rPr lang="en-US" i="1" dirty="0" err="1" smtClean="0">
                <a:solidFill>
                  <a:srgbClr val="0070C0"/>
                </a:solidFill>
              </a:rPr>
              <a:t>gồm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một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số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nguyên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tử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liên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kết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với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nhau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và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thể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hiện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đầy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đủ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tính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hóa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học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của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  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III. </a:t>
            </a:r>
            <a:r>
              <a:rPr lang="en-US" dirty="0" smtClean="0">
                <a:solidFill>
                  <a:srgbClr val="FF0000"/>
                </a:solidFill>
              </a:rPr>
              <a:t>PHÂN TỬ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Phân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3048000"/>
          <a:ext cx="6858000" cy="2362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/>
                <a:gridCol w="2286000"/>
                <a:gridCol w="2286000"/>
              </a:tblGrid>
              <a:tr h="787400"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Nguyên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tử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khối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Phân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tử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khối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Khác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nhau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</a:tr>
              <a:tr h="78740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Giống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nhau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smtClean="0">
                <a:solidFill>
                  <a:srgbClr val="FF0000"/>
                </a:solidFill>
              </a:rPr>
              <a:t>PHÂN TỬ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Phân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0070C0"/>
                </a:solidFill>
              </a:rPr>
              <a:t>- </a:t>
            </a:r>
            <a:r>
              <a:rPr lang="en-US" i="1" dirty="0" err="1" smtClean="0">
                <a:solidFill>
                  <a:srgbClr val="0070C0"/>
                </a:solidFill>
              </a:rPr>
              <a:t>Phân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tử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khối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là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khối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lượng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của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phân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tử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tính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bằng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đơn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vị</a:t>
            </a:r>
            <a:r>
              <a:rPr lang="en-US" i="1" dirty="0" smtClean="0">
                <a:solidFill>
                  <a:srgbClr val="0070C0"/>
                </a:solidFill>
              </a:rPr>
              <a:t> carbon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III. </a:t>
            </a:r>
            <a:r>
              <a:rPr lang="en-US" dirty="0" smtClean="0">
                <a:solidFill>
                  <a:srgbClr val="FF0000"/>
                </a:solidFill>
              </a:rPr>
              <a:t>PHÂN TỬ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Phân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r>
              <a:rPr lang="en-US" dirty="0" smtClean="0"/>
              <a:t>VD: </a:t>
            </a:r>
            <a:r>
              <a:rPr lang="en-US" dirty="0" err="1" smtClean="0"/>
              <a:t>tính</a:t>
            </a:r>
            <a:r>
              <a:rPr lang="en-US" dirty="0" smtClean="0"/>
              <a:t> NTK/PTK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</a:t>
            </a:r>
          </a:p>
          <a:p>
            <a:pPr marL="571500" indent="-571500" algn="just">
              <a:buAutoNum type="alphaLcParenR"/>
            </a:pP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</a:p>
          <a:p>
            <a:pPr marL="571500" indent="-571500" algn="just">
              <a:buAutoNum type="alphaLcParenR"/>
            </a:pPr>
            <a:endParaRPr lang="en-US" dirty="0" smtClean="0"/>
          </a:p>
          <a:p>
            <a:pPr marL="571500" indent="-571500" algn="just">
              <a:buAutoNum type="alphaLcParenR"/>
            </a:pP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oxi</a:t>
            </a:r>
            <a:r>
              <a:rPr lang="en-US" dirty="0" smtClean="0"/>
              <a:t> </a:t>
            </a:r>
          </a:p>
          <a:p>
            <a:pPr marL="571500" indent="-571500" algn="just">
              <a:buAutoNum type="alphaLcParenR"/>
            </a:pPr>
            <a:endParaRPr lang="en-US" dirty="0" smtClean="0"/>
          </a:p>
          <a:p>
            <a:pPr marL="571500" indent="-571500" algn="just">
              <a:buNone/>
            </a:pPr>
            <a:r>
              <a:rPr lang="en-US" dirty="0" smtClean="0"/>
              <a:t>c)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hydrochloric acid </a:t>
            </a:r>
            <a:r>
              <a:rPr lang="en-US" dirty="0" err="1" smtClean="0"/>
              <a:t>HCl</a:t>
            </a:r>
            <a:endParaRPr lang="en-US" dirty="0" smtClean="0"/>
          </a:p>
          <a:p>
            <a:pPr marL="571500" indent="-571500" algn="just">
              <a:buNone/>
            </a:pPr>
            <a:endParaRPr lang="en-US" dirty="0" smtClean="0"/>
          </a:p>
          <a:p>
            <a:pPr marL="571500" indent="-571500" algn="just">
              <a:buAutoNum type="alphaLcParenR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1500" indent="-571500" algn="just">
              <a:buAutoNum type="romanUcPeriod"/>
            </a:pPr>
            <a:r>
              <a:rPr lang="en-US" dirty="0" smtClean="0">
                <a:solidFill>
                  <a:srgbClr val="FF0000"/>
                </a:solidFill>
              </a:rPr>
              <a:t>ĐƠN CHẤT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1. </a:t>
            </a:r>
            <a:r>
              <a:rPr lang="en-US" dirty="0" err="1" smtClean="0">
                <a:solidFill>
                  <a:srgbClr val="FF0000"/>
                </a:solidFill>
              </a:rPr>
              <a:t>Đơn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 algn="just">
              <a:buNone/>
            </a:pPr>
            <a:r>
              <a:rPr lang="en-US" dirty="0" smtClean="0"/>
              <a:t>VD1: </a:t>
            </a:r>
            <a:r>
              <a:rPr lang="en-US" dirty="0" err="1" smtClean="0"/>
              <a:t>Điền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ngữ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ô </a:t>
            </a:r>
            <a:r>
              <a:rPr lang="en-US" dirty="0" err="1" smtClean="0"/>
              <a:t>trống</a:t>
            </a:r>
            <a:r>
              <a:rPr lang="en-US" dirty="0" smtClean="0"/>
              <a:t>: </a:t>
            </a:r>
            <a:r>
              <a:rPr lang="en-US" b="1" i="1" dirty="0" smtClean="0"/>
              <a:t>carbon, </a:t>
            </a:r>
            <a:r>
              <a:rPr lang="en-US" b="1" i="1" dirty="0" err="1" smtClean="0"/>
              <a:t>kim</a:t>
            </a:r>
            <a:r>
              <a:rPr lang="en-US" b="1" i="1" dirty="0" smtClean="0"/>
              <a:t> </a:t>
            </a:r>
            <a:r>
              <a:rPr lang="en-US" b="1" i="1" dirty="0" err="1" smtClean="0"/>
              <a:t>loại</a:t>
            </a:r>
            <a:r>
              <a:rPr lang="en-US" b="1" i="1" dirty="0" smtClean="0"/>
              <a:t> </a:t>
            </a:r>
            <a:r>
              <a:rPr lang="en-US" b="1" i="1" dirty="0" err="1" smtClean="0"/>
              <a:t>vàng</a:t>
            </a:r>
            <a:r>
              <a:rPr lang="en-US" b="1" i="1" dirty="0" smtClean="0"/>
              <a:t>, </a:t>
            </a:r>
            <a:r>
              <a:rPr lang="en-US" b="1" i="1" dirty="0" err="1" smtClean="0"/>
              <a:t>đồng</a:t>
            </a:r>
            <a:r>
              <a:rPr lang="en-US" b="1" i="1" dirty="0" smtClean="0"/>
              <a:t>, </a:t>
            </a:r>
            <a:r>
              <a:rPr lang="en-US" b="1" i="1" dirty="0" err="1" smtClean="0"/>
              <a:t>khí</a:t>
            </a:r>
            <a:r>
              <a:rPr lang="en-US" b="1" i="1" dirty="0" smtClean="0"/>
              <a:t> oxygen</a:t>
            </a:r>
            <a:endParaRPr lang="en-US" b="1" dirty="0" smtClean="0"/>
          </a:p>
          <a:p>
            <a:pPr marL="571500" indent="-571500" algn="just">
              <a:buAutoNum type="alphaLcParenR"/>
            </a:pPr>
            <a:r>
              <a:rPr lang="vi-VN" dirty="0" smtClean="0"/>
              <a:t>___ là thành phần chính của than</a:t>
            </a:r>
          </a:p>
          <a:p>
            <a:pPr marL="571500" indent="-571500" algn="just">
              <a:buAutoNum type="alphaLcParenR"/>
            </a:pPr>
            <a:r>
              <a:rPr lang="vi-VN" dirty="0" smtClean="0"/>
              <a:t>Trang sức đắt tiền được làm từ ___</a:t>
            </a:r>
          </a:p>
          <a:p>
            <a:pPr marL="571500" indent="-571500" algn="just">
              <a:buAutoNum type="alphaLcParenR"/>
            </a:pPr>
            <a:r>
              <a:rPr lang="vi-VN" dirty="0" smtClean="0"/>
              <a:t>Dây điện thường được làm từ ___ được bọc một lớp chất dẻo</a:t>
            </a:r>
            <a:endParaRPr lang="en-US" dirty="0" smtClean="0"/>
          </a:p>
          <a:p>
            <a:pPr marL="571500" indent="-571500" algn="just">
              <a:buNone/>
            </a:pPr>
            <a:r>
              <a:rPr lang="vi-VN" dirty="0" smtClean="0"/>
              <a:t>d) Không khí gồm nhiều chất khí, trong đó ___ chiếm 20% về thể tích.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III. </a:t>
            </a:r>
            <a:r>
              <a:rPr lang="en-US" dirty="0" smtClean="0">
                <a:solidFill>
                  <a:srgbClr val="FF0000"/>
                </a:solidFill>
              </a:rPr>
              <a:t>PHÂN TỬ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Phân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r>
              <a:rPr lang="en-US" dirty="0" smtClean="0"/>
              <a:t>VD: </a:t>
            </a:r>
            <a:r>
              <a:rPr lang="en-US" dirty="0" err="1" smtClean="0"/>
              <a:t>tính</a:t>
            </a:r>
            <a:r>
              <a:rPr lang="en-US" dirty="0" smtClean="0"/>
              <a:t> NTK/PTK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</a:t>
            </a:r>
          </a:p>
          <a:p>
            <a:pPr marL="571500" indent="-571500" algn="just">
              <a:buNone/>
            </a:pPr>
            <a:r>
              <a:rPr lang="en-US" dirty="0" smtClean="0"/>
              <a:t>d)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cooper (II) hydroxide Cu(OH)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marL="571500" indent="-571500" algn="just">
              <a:buNone/>
            </a:pPr>
            <a:endParaRPr lang="en-US" dirty="0" smtClean="0"/>
          </a:p>
          <a:p>
            <a:pPr marL="571500" indent="-571500" algn="just">
              <a:buNone/>
            </a:pPr>
            <a:r>
              <a:rPr lang="en-US" dirty="0" smtClean="0"/>
              <a:t>e)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barium </a:t>
            </a:r>
            <a:r>
              <a:rPr lang="en-US" dirty="0" smtClean="0"/>
              <a:t>nitrate </a:t>
            </a:r>
            <a:r>
              <a:rPr lang="en-US" dirty="0" err="1" smtClean="0"/>
              <a:t>Ba</a:t>
            </a:r>
            <a:r>
              <a:rPr lang="en-US" dirty="0" smtClean="0"/>
              <a:t>(NO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n-US" baseline="-25000" dirty="0" smtClean="0"/>
              <a:t>2 </a:t>
            </a:r>
          </a:p>
          <a:p>
            <a:pPr marL="571500" indent="-571500" algn="just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III. </a:t>
            </a:r>
            <a:r>
              <a:rPr lang="en-US" dirty="0" smtClean="0">
                <a:solidFill>
                  <a:srgbClr val="FF0000"/>
                </a:solidFill>
              </a:rPr>
              <a:t>PHÂN TỬ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Phân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r>
              <a:rPr lang="en-US" dirty="0" smtClean="0"/>
              <a:t>VD: </a:t>
            </a:r>
            <a:r>
              <a:rPr lang="en-US" dirty="0" err="1" smtClean="0"/>
              <a:t>tính</a:t>
            </a:r>
            <a:r>
              <a:rPr lang="en-US" dirty="0" smtClean="0"/>
              <a:t> NTK/PTK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</a:t>
            </a:r>
          </a:p>
          <a:p>
            <a:pPr marL="571500" indent="-571500" algn="just">
              <a:buNone/>
            </a:pPr>
            <a:r>
              <a:rPr lang="en-US" dirty="0" smtClean="0"/>
              <a:t>d)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cooper (II) hydroxide Cu(OH)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marL="571500" indent="-571500" algn="just">
              <a:buNone/>
            </a:pPr>
            <a:endParaRPr lang="en-US" dirty="0" smtClean="0"/>
          </a:p>
          <a:p>
            <a:pPr marL="571500" indent="-571500" algn="just">
              <a:buNone/>
            </a:pPr>
            <a:r>
              <a:rPr lang="en-US" dirty="0" smtClean="0"/>
              <a:t>e)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barium </a:t>
            </a:r>
            <a:r>
              <a:rPr lang="en-US" dirty="0" smtClean="0"/>
              <a:t>nitrate </a:t>
            </a:r>
            <a:r>
              <a:rPr lang="en-US" dirty="0" err="1" smtClean="0"/>
              <a:t>Ba</a:t>
            </a:r>
            <a:r>
              <a:rPr lang="en-US" dirty="0" smtClean="0"/>
              <a:t>(NO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n-US" baseline="-25000" dirty="0" smtClean="0"/>
              <a:t>2 </a:t>
            </a:r>
          </a:p>
          <a:p>
            <a:pPr marL="571500" indent="-571500" algn="just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IV. TRẠNG THÁI CỦA CHẤT</a:t>
            </a:r>
          </a:p>
          <a:p>
            <a:pPr marL="571500" indent="-571500" algn="just">
              <a:buFontTx/>
              <a:buChar char="-"/>
            </a:pPr>
            <a:r>
              <a:rPr lang="en-US" dirty="0" err="1" smtClean="0"/>
              <a:t>Rắn</a:t>
            </a:r>
            <a:r>
              <a:rPr lang="en-US" dirty="0" smtClean="0"/>
              <a:t> </a:t>
            </a:r>
          </a:p>
          <a:p>
            <a:pPr marL="571500" indent="-571500" algn="just">
              <a:buFontTx/>
              <a:buChar char="-"/>
            </a:pPr>
            <a:r>
              <a:rPr lang="en-US" dirty="0" err="1" smtClean="0"/>
              <a:t>Lỏng</a:t>
            </a:r>
            <a:r>
              <a:rPr lang="en-US" dirty="0" smtClean="0"/>
              <a:t> </a:t>
            </a:r>
          </a:p>
          <a:p>
            <a:pPr marL="571500" indent="-571500" algn="just">
              <a:buFontTx/>
              <a:buChar char="-"/>
            </a:pPr>
            <a:r>
              <a:rPr lang="en-US" dirty="0" err="1" smtClean="0"/>
              <a:t>Khí</a:t>
            </a:r>
            <a:r>
              <a:rPr lang="en-US" dirty="0" smtClean="0"/>
              <a:t>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AutoNum type="romanUcPeriod"/>
            </a:pPr>
            <a:r>
              <a:rPr lang="en-US" dirty="0" smtClean="0">
                <a:solidFill>
                  <a:srgbClr val="FF0000"/>
                </a:solidFill>
              </a:rPr>
              <a:t>ĐƠN CHẤT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1. </a:t>
            </a:r>
            <a:r>
              <a:rPr lang="en-US" dirty="0" err="1" smtClean="0">
                <a:solidFill>
                  <a:srgbClr val="FF0000"/>
                </a:solidFill>
              </a:rPr>
              <a:t>Đơn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7" name="Picture 6" descr="6.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1607" y="3124200"/>
            <a:ext cx="2263993" cy="2216230"/>
          </a:xfrm>
          <a:prstGeom prst="rect">
            <a:avLst/>
          </a:prstGeom>
        </p:spPr>
      </p:pic>
      <p:pic>
        <p:nvPicPr>
          <p:cNvPr id="8" name="Picture 7" descr="6.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3124200"/>
            <a:ext cx="2524125" cy="2362200"/>
          </a:xfrm>
          <a:prstGeom prst="rect">
            <a:avLst/>
          </a:prstGeom>
        </p:spPr>
      </p:pic>
      <p:pic>
        <p:nvPicPr>
          <p:cNvPr id="9" name="Picture 8" descr="6.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72200" y="3333750"/>
            <a:ext cx="2466975" cy="1847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5800" y="56388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Kim </a:t>
            </a:r>
            <a:r>
              <a:rPr lang="en-US" sz="2800" dirty="0" err="1" smtClean="0"/>
              <a:t>loại</a:t>
            </a:r>
            <a:r>
              <a:rPr lang="en-US" sz="2800" dirty="0" smtClean="0"/>
              <a:t> </a:t>
            </a:r>
            <a:r>
              <a:rPr lang="en-US" sz="2800" dirty="0" err="1" smtClean="0"/>
              <a:t>đồng</a:t>
            </a:r>
            <a:r>
              <a:rPr lang="en-US" sz="2800" dirty="0" smtClean="0"/>
              <a:t> </a:t>
            </a:r>
            <a:endParaRPr lang="vi-VN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886200" y="56388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Khí</a:t>
            </a:r>
            <a:r>
              <a:rPr lang="en-US" sz="2800" dirty="0" smtClean="0"/>
              <a:t> oxygen </a:t>
            </a:r>
            <a:endParaRPr lang="vi-VN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477000" y="56388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Khí</a:t>
            </a:r>
            <a:r>
              <a:rPr lang="en-US" sz="2800" dirty="0" smtClean="0"/>
              <a:t> hydrogen</a:t>
            </a:r>
            <a:endParaRPr lang="vi-VN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1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AutoNum type="romanUcPeriod"/>
            </a:pPr>
            <a:r>
              <a:rPr lang="en-US" dirty="0" smtClean="0">
                <a:solidFill>
                  <a:srgbClr val="FF0000"/>
                </a:solidFill>
              </a:rPr>
              <a:t>ĐƠN CHẤT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1. </a:t>
            </a:r>
            <a:r>
              <a:rPr lang="en-US" dirty="0" err="1" smtClean="0">
                <a:solidFill>
                  <a:srgbClr val="FF0000"/>
                </a:solidFill>
              </a:rPr>
              <a:t>Đơn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733550" y="2895600"/>
          <a:ext cx="565785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5950"/>
                <a:gridCol w="1885950"/>
                <a:gridCol w="18859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Đơn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chất</a:t>
                      </a:r>
                      <a:r>
                        <a:rPr lang="en-US" sz="2400" baseline="0" dirty="0" smtClean="0"/>
                        <a:t> 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Nguyên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tố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hóa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học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Số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loại</a:t>
                      </a:r>
                      <a:r>
                        <a:rPr lang="en-US" sz="2400" baseline="0" dirty="0" smtClean="0"/>
                        <a:t>  </a:t>
                      </a:r>
                      <a:r>
                        <a:rPr lang="en-US" sz="2400" baseline="0" dirty="0" err="1" smtClean="0"/>
                        <a:t>nguyên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tố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Kim </a:t>
                      </a:r>
                      <a:r>
                        <a:rPr lang="en-US" sz="2400" dirty="0" err="1" smtClean="0"/>
                        <a:t>loại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đồng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/>
                        <a:t>Khí</a:t>
                      </a:r>
                      <a:r>
                        <a:rPr lang="en-US" sz="2400" baseline="0" dirty="0" smtClean="0"/>
                        <a:t> oxygen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/>
                        <a:t>Khí</a:t>
                      </a:r>
                      <a:r>
                        <a:rPr lang="en-US" sz="2400" baseline="0" dirty="0" smtClean="0"/>
                        <a:t> hydrogen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AutoNum type="romanUcPeriod"/>
            </a:pPr>
            <a:r>
              <a:rPr lang="en-US" dirty="0" smtClean="0">
                <a:solidFill>
                  <a:srgbClr val="FF0000"/>
                </a:solidFill>
              </a:rPr>
              <a:t>ĐƠN CHẤT </a:t>
            </a:r>
          </a:p>
          <a:p>
            <a:pPr marL="571500" indent="-571500" algn="just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Đơn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 algn="just">
              <a:buFontTx/>
              <a:buChar char="-"/>
            </a:pPr>
            <a:r>
              <a:rPr lang="vi-VN" i="1" dirty="0" smtClean="0">
                <a:solidFill>
                  <a:srgbClr val="0070C0"/>
                </a:solidFill>
              </a:rPr>
              <a:t>Đơn chất là những chất tạo nên từ một nguyên tố hóa học.</a:t>
            </a:r>
            <a:endParaRPr lang="en-US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 algn="just">
              <a:buAutoNum type="romanUcPeriod"/>
            </a:pPr>
            <a:r>
              <a:rPr lang="en-US" dirty="0" smtClean="0">
                <a:solidFill>
                  <a:srgbClr val="FF0000"/>
                </a:solidFill>
              </a:rPr>
              <a:t>ĐƠN CHẤT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Phân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loại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71500" indent="-571500" algn="just">
              <a:buFontTx/>
              <a:buChar char="-"/>
            </a:pPr>
            <a:r>
              <a:rPr lang="en-US" i="1" dirty="0" smtClean="0">
                <a:solidFill>
                  <a:srgbClr val="0070C0"/>
                </a:solidFill>
              </a:rPr>
              <a:t>2 </a:t>
            </a:r>
            <a:r>
              <a:rPr lang="en-US" i="1" dirty="0" err="1" smtClean="0">
                <a:solidFill>
                  <a:srgbClr val="0070C0"/>
                </a:solidFill>
              </a:rPr>
              <a:t>loại</a:t>
            </a:r>
            <a:r>
              <a:rPr lang="en-US" i="1" dirty="0" smtClean="0">
                <a:solidFill>
                  <a:srgbClr val="0070C0"/>
                </a:solidFill>
              </a:rPr>
              <a:t>:</a:t>
            </a:r>
          </a:p>
          <a:p>
            <a:pPr marL="571500" indent="-571500" algn="just">
              <a:buNone/>
            </a:pPr>
            <a:r>
              <a:rPr lang="en-US" i="1" dirty="0" smtClean="0">
                <a:solidFill>
                  <a:srgbClr val="0070C0"/>
                </a:solidFill>
              </a:rPr>
              <a:t>+ </a:t>
            </a:r>
            <a:r>
              <a:rPr lang="en-US" i="1" dirty="0" err="1" smtClean="0">
                <a:solidFill>
                  <a:srgbClr val="0070C0"/>
                </a:solidFill>
              </a:rPr>
              <a:t>Đơn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kim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loại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</a:p>
          <a:p>
            <a:pPr marL="571500" indent="-571500" algn="just">
              <a:buNone/>
            </a:pPr>
            <a:r>
              <a:rPr lang="en-US" dirty="0" smtClean="0"/>
              <a:t>VD: K, </a:t>
            </a:r>
            <a:r>
              <a:rPr lang="en-US" dirty="0" err="1" smtClean="0"/>
              <a:t>Ba</a:t>
            </a:r>
            <a:r>
              <a:rPr lang="en-US" dirty="0" smtClean="0"/>
              <a:t>, Ca, Na, Li, Mg, Al, Zn, Fe, </a:t>
            </a:r>
            <a:r>
              <a:rPr lang="en-US" dirty="0" err="1" smtClean="0"/>
              <a:t>Pb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/>
              <a:t>, Cu, Ag, Hg</a:t>
            </a:r>
          </a:p>
          <a:p>
            <a:pPr marL="571500" indent="-571500" algn="just">
              <a:buNone/>
            </a:pPr>
            <a:r>
              <a:rPr lang="en-US" i="1" dirty="0" smtClean="0">
                <a:solidFill>
                  <a:srgbClr val="0070C0"/>
                </a:solidFill>
              </a:rPr>
              <a:t>+ </a:t>
            </a:r>
            <a:r>
              <a:rPr lang="en-US" i="1" dirty="0" err="1" smtClean="0">
                <a:solidFill>
                  <a:srgbClr val="0070C0"/>
                </a:solidFill>
              </a:rPr>
              <a:t>Đơn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phi </a:t>
            </a:r>
            <a:r>
              <a:rPr lang="en-US" i="1" dirty="0" err="1" smtClean="0">
                <a:solidFill>
                  <a:srgbClr val="0070C0"/>
                </a:solidFill>
              </a:rPr>
              <a:t>kim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</a:p>
          <a:p>
            <a:pPr marL="571500" indent="-571500" algn="just">
              <a:buNone/>
            </a:pPr>
            <a:r>
              <a:rPr lang="en-US" dirty="0" smtClean="0"/>
              <a:t>VD: C, H, O, N, S, P, </a:t>
            </a:r>
            <a:r>
              <a:rPr lang="en-US" dirty="0" err="1" smtClean="0"/>
              <a:t>Cl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AutoNum type="romanUcPeriod"/>
            </a:pPr>
            <a:r>
              <a:rPr lang="en-US" dirty="0" smtClean="0">
                <a:solidFill>
                  <a:srgbClr val="FF0000"/>
                </a:solidFill>
              </a:rPr>
              <a:t>ĐƠN CHẤT </a:t>
            </a:r>
          </a:p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3. </a:t>
            </a:r>
            <a:r>
              <a:rPr lang="en-US" dirty="0" err="1" smtClean="0">
                <a:solidFill>
                  <a:srgbClr val="FF0000"/>
                </a:solidFill>
              </a:rPr>
              <a:t>Đặc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điểm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cấu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tạo</a:t>
            </a: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FontTx/>
              <a:buChar char="-"/>
            </a:pPr>
            <a:r>
              <a:rPr lang="en-US" i="1" dirty="0" err="1" smtClean="0">
                <a:solidFill>
                  <a:srgbClr val="0070C0"/>
                </a:solidFill>
              </a:rPr>
              <a:t>Đơn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kim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loại</a:t>
            </a:r>
            <a:r>
              <a:rPr lang="en-US" i="1" dirty="0" smtClean="0">
                <a:solidFill>
                  <a:srgbClr val="0070C0"/>
                </a:solidFill>
              </a:rPr>
              <a:t>: </a:t>
            </a:r>
            <a:r>
              <a:rPr lang="en-US" i="1" dirty="0" err="1" smtClean="0">
                <a:solidFill>
                  <a:srgbClr val="0070C0"/>
                </a:solidFill>
              </a:rPr>
              <a:t>sắp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xếp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theo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trật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tự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xác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định</a:t>
            </a:r>
            <a:endParaRPr lang="en-US" i="1" dirty="0" smtClean="0">
              <a:solidFill>
                <a:srgbClr val="0070C0"/>
              </a:solidFill>
            </a:endParaRPr>
          </a:p>
          <a:p>
            <a:pPr marL="571500" indent="-571500" algn="just">
              <a:buNone/>
            </a:pPr>
            <a:r>
              <a:rPr lang="en-US" dirty="0" smtClean="0"/>
              <a:t>VD: Cu, Fe, Al …</a:t>
            </a:r>
          </a:p>
          <a:p>
            <a:pPr marL="571500" indent="-571500" algn="just">
              <a:buFontTx/>
              <a:buChar char="-"/>
            </a:pPr>
            <a:r>
              <a:rPr lang="en-US" i="1" dirty="0" err="1" smtClean="0">
                <a:solidFill>
                  <a:srgbClr val="0070C0"/>
                </a:solidFill>
              </a:rPr>
              <a:t>Đơn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chất</a:t>
            </a:r>
            <a:r>
              <a:rPr lang="en-US" i="1" dirty="0" smtClean="0">
                <a:solidFill>
                  <a:srgbClr val="0070C0"/>
                </a:solidFill>
              </a:rPr>
              <a:t> phi </a:t>
            </a:r>
            <a:r>
              <a:rPr lang="en-US" i="1" dirty="0" err="1" smtClean="0">
                <a:solidFill>
                  <a:srgbClr val="0070C0"/>
                </a:solidFill>
              </a:rPr>
              <a:t>kim</a:t>
            </a:r>
            <a:r>
              <a:rPr lang="en-US" i="1" dirty="0" smtClean="0">
                <a:solidFill>
                  <a:srgbClr val="0070C0"/>
                </a:solidFill>
              </a:rPr>
              <a:t>: </a:t>
            </a:r>
            <a:r>
              <a:rPr lang="en-US" i="1" dirty="0" err="1" smtClean="0">
                <a:solidFill>
                  <a:srgbClr val="0070C0"/>
                </a:solidFill>
              </a:rPr>
              <a:t>thường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liên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kết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với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nhau</a:t>
            </a:r>
            <a:r>
              <a:rPr lang="en-US" i="1" dirty="0" smtClean="0">
                <a:solidFill>
                  <a:srgbClr val="0070C0"/>
                </a:solidFill>
              </a:rPr>
              <a:t>, </a:t>
            </a:r>
            <a:r>
              <a:rPr lang="en-US" i="1" dirty="0" err="1" smtClean="0">
                <a:solidFill>
                  <a:srgbClr val="0070C0"/>
                </a:solidFill>
              </a:rPr>
              <a:t>thường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là</a:t>
            </a:r>
            <a:r>
              <a:rPr lang="en-US" i="1" dirty="0" smtClean="0">
                <a:solidFill>
                  <a:srgbClr val="0070C0"/>
                </a:solidFill>
              </a:rPr>
              <a:t> 2 </a:t>
            </a:r>
          </a:p>
          <a:p>
            <a:pPr marL="571500" indent="-571500" algn="just">
              <a:buNone/>
            </a:pPr>
            <a:r>
              <a:rPr lang="en-US" dirty="0" smtClean="0"/>
              <a:t>VD: H</a:t>
            </a:r>
            <a:r>
              <a:rPr lang="en-US" baseline="-25000" dirty="0" smtClean="0"/>
              <a:t>2</a:t>
            </a:r>
            <a:r>
              <a:rPr lang="en-US" dirty="0" smtClean="0"/>
              <a:t>, O</a:t>
            </a:r>
            <a:r>
              <a:rPr lang="en-US" baseline="-25000" dirty="0" smtClean="0"/>
              <a:t>2</a:t>
            </a:r>
            <a:r>
              <a:rPr lang="en-US" dirty="0" smtClean="0"/>
              <a:t>, N</a:t>
            </a:r>
            <a:r>
              <a:rPr lang="en-US" baseline="-25000" dirty="0" smtClean="0"/>
              <a:t>2</a:t>
            </a:r>
            <a:r>
              <a:rPr lang="en-US" dirty="0" smtClean="0"/>
              <a:t>, Cl</a:t>
            </a:r>
            <a:r>
              <a:rPr lang="en-US" baseline="-25000" dirty="0" smtClean="0"/>
              <a:t>2</a:t>
            </a:r>
            <a:r>
              <a:rPr lang="en-US" dirty="0" smtClean="0"/>
              <a:t>, …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II. HỢP CHẤT </a:t>
            </a:r>
          </a:p>
          <a:p>
            <a:pPr marL="571500" indent="-571500" algn="just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6.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1" y="2819400"/>
            <a:ext cx="1760424" cy="1752600"/>
          </a:xfrm>
          <a:prstGeom prst="rect">
            <a:avLst/>
          </a:prstGeom>
        </p:spPr>
      </p:pic>
      <p:pic>
        <p:nvPicPr>
          <p:cNvPr id="5" name="Picture 4" descr="6.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3600" y="2895600"/>
            <a:ext cx="2287588" cy="1676400"/>
          </a:xfrm>
          <a:prstGeom prst="rect">
            <a:avLst/>
          </a:prstGeom>
        </p:spPr>
      </p:pic>
      <p:pic>
        <p:nvPicPr>
          <p:cNvPr id="7" name="Picture 6" descr="6.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2819400"/>
            <a:ext cx="2331474" cy="1600200"/>
          </a:xfrm>
          <a:prstGeom prst="rect">
            <a:avLst/>
          </a:prstGeom>
        </p:spPr>
      </p:pic>
      <p:pic>
        <p:nvPicPr>
          <p:cNvPr id="8" name="Picture 7" descr="6.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57400" y="5350186"/>
            <a:ext cx="3886200" cy="12887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-76200" y="4800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Muối</a:t>
            </a:r>
            <a:r>
              <a:rPr lang="en-US" sz="2400" dirty="0" smtClean="0"/>
              <a:t> </a:t>
            </a:r>
            <a:r>
              <a:rPr lang="en-US" sz="2400" dirty="0" err="1" smtClean="0"/>
              <a:t>ăn</a:t>
            </a:r>
            <a:r>
              <a:rPr lang="en-US" sz="2400" dirty="0" smtClean="0"/>
              <a:t> </a:t>
            </a:r>
            <a:r>
              <a:rPr lang="en-US" sz="2400" dirty="0" err="1" smtClean="0"/>
              <a:t>NaCl</a:t>
            </a:r>
            <a:endParaRPr lang="vi-V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514600" y="48006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Khí</a:t>
            </a:r>
            <a:r>
              <a:rPr lang="en-US" sz="2400" dirty="0" smtClean="0"/>
              <a:t> carbon </a:t>
            </a:r>
            <a:r>
              <a:rPr lang="en-US" sz="2400" dirty="0" err="1" smtClean="0"/>
              <a:t>dioxit</a:t>
            </a:r>
            <a:r>
              <a:rPr lang="en-US" sz="2400" dirty="0" smtClean="0"/>
              <a:t> CO</a:t>
            </a:r>
            <a:r>
              <a:rPr lang="en-US" sz="2400" baseline="-25000" dirty="0" smtClean="0"/>
              <a:t>2</a:t>
            </a:r>
            <a:endParaRPr lang="vi-V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172200" y="4800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Nước</a:t>
            </a:r>
            <a:r>
              <a:rPr lang="en-US" sz="2400" dirty="0" smtClean="0"/>
              <a:t>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endParaRPr lang="vi-VN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324600" y="5638800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ethyl alcohol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OH</a:t>
            </a:r>
            <a:endParaRPr lang="vi-V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allAtOnce"/>
      <p:bldP spid="11" grpId="0" build="allAtOnce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BÀI 6: ĐƠN CHẤT VÀ HỢP CHẤT – PHÂN TỬ 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II. HỢP CHẤT </a:t>
            </a:r>
          </a:p>
          <a:p>
            <a:pPr marL="571500" indent="-571500" algn="just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Hợp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571500" indent="-571500" algn="just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990600" y="2895600"/>
          <a:ext cx="7691374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4600"/>
                <a:gridCol w="2590800"/>
                <a:gridCol w="258597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Đơn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chất</a:t>
                      </a:r>
                      <a:r>
                        <a:rPr lang="en-US" sz="2400" baseline="0" dirty="0" smtClean="0"/>
                        <a:t> 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Nguyên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tố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hóa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học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Số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loại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nguyên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tố</a:t>
                      </a:r>
                      <a:r>
                        <a:rPr lang="en-US" sz="2400" baseline="0" dirty="0" smtClean="0"/>
                        <a:t> </a:t>
                      </a:r>
                      <a:endParaRPr lang="vi-VN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/>
                        <a:t>Muối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ăn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pPr algn="just"/>
                      <a:r>
                        <a:rPr lang="en-US" sz="2400" baseline="0" dirty="0" err="1" smtClean="0"/>
                        <a:t>NaCl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/>
                        <a:t>Khí</a:t>
                      </a:r>
                      <a:r>
                        <a:rPr lang="en-US" sz="2400" baseline="0" dirty="0" smtClean="0"/>
                        <a:t> carbon </a:t>
                      </a:r>
                      <a:r>
                        <a:rPr lang="en-US" sz="2400" baseline="0" dirty="0" err="1" smtClean="0"/>
                        <a:t>dioxit</a:t>
                      </a:r>
                      <a:endParaRPr lang="en-US" sz="2400" baseline="0" dirty="0" smtClean="0"/>
                    </a:p>
                    <a:p>
                      <a:pPr algn="just"/>
                      <a:r>
                        <a:rPr lang="en-US" sz="2400" baseline="0" dirty="0" smtClean="0"/>
                        <a:t>CO</a:t>
                      </a:r>
                      <a:r>
                        <a:rPr lang="en-US" sz="2400" baseline="-25000" dirty="0" smtClean="0"/>
                        <a:t>2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err="1" smtClean="0"/>
                        <a:t>Nước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H</a:t>
                      </a:r>
                      <a:r>
                        <a:rPr lang="en-US" sz="2400" baseline="-25000" dirty="0" smtClean="0"/>
                        <a:t>2</a:t>
                      </a:r>
                      <a:r>
                        <a:rPr lang="en-US" sz="2400" baseline="0" dirty="0" smtClean="0"/>
                        <a:t>O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 smtClean="0"/>
                        <a:t>ethyl alcohol</a:t>
                      </a:r>
                      <a:r>
                        <a:rPr lang="en-US" sz="2400" dirty="0" smtClean="0"/>
                        <a:t> </a:t>
                      </a:r>
                    </a:p>
                    <a:p>
                      <a:pPr algn="just"/>
                      <a:r>
                        <a:rPr lang="en-US" sz="2400" dirty="0" smtClean="0"/>
                        <a:t>C</a:t>
                      </a:r>
                      <a:r>
                        <a:rPr lang="en-US" sz="2400" baseline="-25000" dirty="0" smtClean="0"/>
                        <a:t>2</a:t>
                      </a:r>
                      <a:r>
                        <a:rPr lang="en-US" sz="2400" dirty="0" smtClean="0"/>
                        <a:t>H</a:t>
                      </a:r>
                      <a:r>
                        <a:rPr lang="en-US" sz="2400" baseline="-25000" dirty="0" smtClean="0"/>
                        <a:t>5</a:t>
                      </a:r>
                      <a:r>
                        <a:rPr lang="en-US" sz="2400" dirty="0" smtClean="0"/>
                        <a:t>OH</a:t>
                      </a:r>
                      <a:endParaRPr lang="vi-V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vi-VN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945</Words>
  <Application>Microsoft Office PowerPoint</Application>
  <PresentationFormat>On-screen Show (4:3)</PresentationFormat>
  <Paragraphs>176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  <vt:lpstr>BÀI 6: ĐƠN CHẤT VÀ HỢP CHẤT – PHÂN TỬ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6: ĐƠN CHẤT VÀ HỢP CHẤT – PHÂN TỬ </dc:title>
  <dc:creator>lộc Đỗ thanh an</dc:creator>
  <cp:lastModifiedBy>Mr. LOC</cp:lastModifiedBy>
  <cp:revision>46</cp:revision>
  <dcterms:created xsi:type="dcterms:W3CDTF">2006-08-16T00:00:00Z</dcterms:created>
  <dcterms:modified xsi:type="dcterms:W3CDTF">2021-09-20T12:56:51Z</dcterms:modified>
</cp:coreProperties>
</file>