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4: NGUYÊN TỬ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Hãy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r>
              <a:rPr lang="en-US" dirty="0" smtClean="0"/>
              <a:t> </a:t>
            </a:r>
            <a:r>
              <a:rPr lang="en-US" dirty="0" err="1" smtClean="0"/>
              <a:t>đâu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vật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, </a:t>
            </a:r>
            <a:r>
              <a:rPr lang="en-US" dirty="0" err="1" smtClean="0"/>
              <a:t>đâu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: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Cơ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63 – 68%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Dây</a:t>
            </a:r>
            <a:r>
              <a:rPr lang="en-US" dirty="0" smtClean="0"/>
              <a:t> </a:t>
            </a:r>
            <a:r>
              <a:rPr lang="en-US" dirty="0" err="1" smtClean="0"/>
              <a:t>điện</a:t>
            </a:r>
            <a:r>
              <a:rPr lang="en-US" dirty="0" smtClean="0"/>
              <a:t> 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làm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nhôm</a:t>
            </a:r>
            <a:r>
              <a:rPr lang="en-US" dirty="0" smtClean="0"/>
              <a:t>, </a:t>
            </a:r>
            <a:r>
              <a:rPr lang="en-US" dirty="0" err="1" smtClean="0"/>
              <a:t>vỏ</a:t>
            </a:r>
            <a:r>
              <a:rPr lang="en-US" dirty="0" smtClean="0"/>
              <a:t> </a:t>
            </a:r>
            <a:r>
              <a:rPr lang="en-US" dirty="0" err="1" smtClean="0"/>
              <a:t>ngoài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bọc</a:t>
            </a:r>
            <a:r>
              <a:rPr lang="en-US" dirty="0" smtClean="0"/>
              <a:t> 1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chất</a:t>
            </a:r>
            <a:r>
              <a:rPr lang="en-US" dirty="0" smtClean="0"/>
              <a:t> </a:t>
            </a:r>
            <a:r>
              <a:rPr lang="en-US" dirty="0" err="1" smtClean="0"/>
              <a:t>dẻo</a:t>
            </a:r>
            <a:r>
              <a:rPr lang="en-US" dirty="0" smtClean="0"/>
              <a:t> </a:t>
            </a:r>
          </a:p>
          <a:p>
            <a:pPr marL="514350" indent="-514350">
              <a:buAutoNum type="alphaLcParenR"/>
            </a:pPr>
            <a:r>
              <a:rPr lang="en-US" dirty="0" err="1" smtClean="0"/>
              <a:t>Ấm</a:t>
            </a:r>
            <a:r>
              <a:rPr lang="en-US" dirty="0" smtClean="0"/>
              <a:t> </a:t>
            </a:r>
            <a:r>
              <a:rPr lang="en-US" dirty="0" err="1" smtClean="0"/>
              <a:t>nước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chế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nhôm</a:t>
            </a:r>
            <a:r>
              <a:rPr lang="en-US" dirty="0" smtClean="0"/>
              <a:t> </a:t>
            </a:r>
            <a:endParaRPr lang="vi-V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4: NGUYÊN TỬ</a:t>
            </a:r>
            <a:endParaRPr lang="vi-VN" dirty="0">
              <a:solidFill>
                <a:srgbClr val="FF0000"/>
              </a:solidFill>
            </a:endParaRPr>
          </a:p>
        </p:txBody>
      </p:sp>
      <p:pic>
        <p:nvPicPr>
          <p:cNvPr id="5" name="Content Placeholder 4" descr="4.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4572000"/>
            <a:ext cx="2286000" cy="2286000"/>
          </a:xfrm>
        </p:spPr>
      </p:pic>
      <p:sp>
        <p:nvSpPr>
          <p:cNvPr id="4" name="Oval Callout 3"/>
          <p:cNvSpPr/>
          <p:nvPr/>
        </p:nvSpPr>
        <p:spPr>
          <a:xfrm>
            <a:off x="1905000" y="1371600"/>
            <a:ext cx="6934200" cy="2362200"/>
          </a:xfrm>
          <a:prstGeom prst="wedgeEllipseCallout">
            <a:avLst>
              <a:gd name="adj1" fmla="val -37574"/>
              <a:gd name="adj2" fmla="val 8632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Vật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cấu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Vậy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đâu</a:t>
            </a:r>
            <a:r>
              <a:rPr lang="en-US" sz="2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4: NGUYÊN TỬ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>
                <a:solidFill>
                  <a:srgbClr val="FF0000"/>
                </a:solidFill>
              </a:rPr>
              <a:t>Nguyên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là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gì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marL="514350" indent="-514350">
              <a:buNone/>
            </a:pPr>
            <a:r>
              <a:rPr lang="en-US" dirty="0" smtClean="0"/>
              <a:t>VD:</a:t>
            </a:r>
          </a:p>
          <a:p>
            <a:pPr marL="514350" indent="-514350">
              <a:buNone/>
            </a:pPr>
            <a:r>
              <a:rPr lang="en-US" dirty="0" smtClean="0"/>
              <a:t>a) </a:t>
            </a:r>
            <a:r>
              <a:rPr lang="en-US" dirty="0" err="1" smtClean="0"/>
              <a:t>Nguyên</a:t>
            </a:r>
            <a:r>
              <a:rPr lang="en-US" dirty="0" smtClean="0"/>
              <a:t> </a:t>
            </a:r>
            <a:r>
              <a:rPr lang="en-US" dirty="0" err="1" smtClean="0"/>
              <a:t>tử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kích</a:t>
            </a:r>
            <a:r>
              <a:rPr lang="en-US" dirty="0" smtClean="0"/>
              <a:t> </a:t>
            </a:r>
            <a:r>
              <a:rPr lang="en-US" dirty="0" err="1" smtClean="0"/>
              <a:t>thước</a:t>
            </a:r>
            <a:r>
              <a:rPr lang="en-US" dirty="0" smtClean="0"/>
              <a:t> </a:t>
            </a:r>
            <a:r>
              <a:rPr lang="en-US" dirty="0" err="1" smtClean="0"/>
              <a:t>cỡ</a:t>
            </a:r>
            <a:r>
              <a:rPr lang="en-US" dirty="0" smtClean="0"/>
              <a:t> 10</a:t>
            </a:r>
            <a:r>
              <a:rPr lang="en-US" baseline="30000" dirty="0" smtClean="0"/>
              <a:t>-8</a:t>
            </a:r>
            <a:r>
              <a:rPr lang="en-US" dirty="0" smtClean="0"/>
              <a:t> cm </a:t>
            </a:r>
          </a:p>
          <a:p>
            <a:pPr marL="514350" indent="-514350">
              <a:buNone/>
            </a:pPr>
            <a:r>
              <a:rPr lang="en-US" dirty="0" smtClean="0"/>
              <a:t>b) </a:t>
            </a:r>
            <a:r>
              <a:rPr lang="en-US" dirty="0" err="1" smtClean="0"/>
              <a:t>Hạt</a:t>
            </a:r>
            <a:r>
              <a:rPr lang="en-US" dirty="0" smtClean="0"/>
              <a:t> </a:t>
            </a:r>
            <a:r>
              <a:rPr lang="en-US" dirty="0" err="1" smtClean="0"/>
              <a:t>mang</a:t>
            </a:r>
            <a:r>
              <a:rPr lang="en-US" dirty="0" smtClean="0"/>
              <a:t> </a:t>
            </a:r>
            <a:r>
              <a:rPr lang="en-US" dirty="0" err="1" smtClean="0"/>
              <a:t>điện</a:t>
            </a:r>
            <a:r>
              <a:rPr lang="en-US" dirty="0" smtClean="0"/>
              <a:t>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hạt</a:t>
            </a:r>
            <a:r>
              <a:rPr lang="en-US" dirty="0" smtClean="0"/>
              <a:t> </a:t>
            </a:r>
            <a:r>
              <a:rPr lang="en-US" dirty="0" err="1" smtClean="0"/>
              <a:t>mang</a:t>
            </a:r>
            <a:r>
              <a:rPr lang="en-US" dirty="0" smtClean="0"/>
              <a:t> </a:t>
            </a:r>
            <a:r>
              <a:rPr lang="en-US" dirty="0" err="1" smtClean="0"/>
              <a:t>điện</a:t>
            </a:r>
            <a:r>
              <a:rPr lang="en-US" dirty="0" smtClean="0"/>
              <a:t> </a:t>
            </a:r>
            <a:r>
              <a:rPr lang="en-US" dirty="0" err="1" smtClean="0"/>
              <a:t>dương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Nguyên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tử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là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hạt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vô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cùng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nhỏ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và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trung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hòa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về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i="1" dirty="0" err="1" smtClean="0">
                <a:solidFill>
                  <a:schemeClr val="accent1">
                    <a:lumMod val="50000"/>
                  </a:schemeClr>
                </a:solidFill>
              </a:rPr>
              <a:t>điện</a:t>
            </a:r>
            <a:r>
              <a:rPr lang="en-US" i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en-US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4: NGUYÊN TỬ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Cấu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nguyên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tử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200400" y="2133600"/>
            <a:ext cx="3352800" cy="33528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114800" y="2971800"/>
            <a:ext cx="1447800" cy="1524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" name="TextBox 11"/>
          <p:cNvSpPr txBox="1"/>
          <p:nvPr/>
        </p:nvSpPr>
        <p:spPr>
          <a:xfrm>
            <a:off x="6781800" y="2362200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Hạt</a:t>
            </a:r>
            <a:r>
              <a:rPr lang="en-US" sz="2600" dirty="0" smtClean="0"/>
              <a:t> </a:t>
            </a:r>
            <a:r>
              <a:rPr lang="en-US" sz="2600" dirty="0" err="1" smtClean="0"/>
              <a:t>nhân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2362200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Vỏ</a:t>
            </a:r>
            <a:r>
              <a:rPr lang="en-US" sz="2600" dirty="0" smtClean="0"/>
              <a:t> electron</a:t>
            </a:r>
            <a:endParaRPr lang="vi-VN" sz="2600" dirty="0"/>
          </a:p>
        </p:txBody>
      </p:sp>
      <p:sp>
        <p:nvSpPr>
          <p:cNvPr id="14" name="TextBox 13"/>
          <p:cNvSpPr txBox="1"/>
          <p:nvPr/>
        </p:nvSpPr>
        <p:spPr>
          <a:xfrm>
            <a:off x="5638800" y="914400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 </a:t>
            </a:r>
            <a:endParaRPr lang="vi-VN" sz="2600" dirty="0"/>
          </a:p>
        </p:txBody>
      </p:sp>
      <p:sp>
        <p:nvSpPr>
          <p:cNvPr id="15" name="TextBox 14"/>
          <p:cNvSpPr txBox="1"/>
          <p:nvPr/>
        </p:nvSpPr>
        <p:spPr>
          <a:xfrm>
            <a:off x="4343400" y="3546157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Proton </a:t>
            </a:r>
            <a:endParaRPr lang="vi-VN" sz="2600" dirty="0"/>
          </a:p>
        </p:txBody>
      </p:sp>
      <p:sp>
        <p:nvSpPr>
          <p:cNvPr id="17" name="TextBox 16"/>
          <p:cNvSpPr txBox="1"/>
          <p:nvPr/>
        </p:nvSpPr>
        <p:spPr>
          <a:xfrm>
            <a:off x="4267200" y="4648200"/>
            <a:ext cx="2438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/>
              <a:t>Nơtron</a:t>
            </a:r>
            <a:r>
              <a:rPr lang="en-US" sz="2600" dirty="0" smtClean="0"/>
              <a:t> </a:t>
            </a:r>
            <a:endParaRPr lang="vi-VN" sz="2600" dirty="0"/>
          </a:p>
        </p:txBody>
      </p:sp>
      <p:cxnSp>
        <p:nvCxnSpPr>
          <p:cNvPr id="19" name="Curved Connector 18"/>
          <p:cNvCxnSpPr/>
          <p:nvPr/>
        </p:nvCxnSpPr>
        <p:spPr>
          <a:xfrm>
            <a:off x="2133600" y="2667000"/>
            <a:ext cx="1066800" cy="9906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Curved Connector 21"/>
          <p:cNvCxnSpPr/>
          <p:nvPr/>
        </p:nvCxnSpPr>
        <p:spPr>
          <a:xfrm rot="10800000" flipV="1">
            <a:off x="5562600" y="2667000"/>
            <a:ext cx="1295400" cy="990600"/>
          </a:xfrm>
          <a:prstGeom prst="curvedConnector3">
            <a:avLst>
              <a:gd name="adj1" fmla="val 50000"/>
            </a:avLst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urved Connector 24"/>
          <p:cNvCxnSpPr/>
          <p:nvPr/>
        </p:nvCxnSpPr>
        <p:spPr>
          <a:xfrm rot="5400000">
            <a:off x="5067300" y="3009900"/>
            <a:ext cx="2057400" cy="15240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allAtOnce"/>
      <p:bldP spid="13" grpId="0" build="allAtOnce"/>
      <p:bldP spid="15" grpId="0" build="allAtOnce"/>
      <p:bldP spid="17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4: NGUYÊN TỬ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Cấu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nguyên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tử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066800" y="2286000"/>
          <a:ext cx="7239000" cy="2819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704850"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/>
                        <a:t>Thành</a:t>
                      </a:r>
                      <a:r>
                        <a:rPr lang="en-US" sz="2600" baseline="0" dirty="0" smtClean="0"/>
                        <a:t> </a:t>
                      </a:r>
                      <a:r>
                        <a:rPr lang="en-US" sz="2600" baseline="0" dirty="0" err="1" smtClean="0"/>
                        <a:t>phần</a:t>
                      </a:r>
                      <a:r>
                        <a:rPr lang="en-US" sz="2600" baseline="0" dirty="0" smtClean="0"/>
                        <a:t> </a:t>
                      </a:r>
                      <a:endParaRPr lang="vi-VN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 err="1" smtClean="0"/>
                        <a:t>Vỏ</a:t>
                      </a:r>
                      <a:r>
                        <a:rPr lang="en-US" sz="2600" baseline="0" dirty="0" smtClean="0"/>
                        <a:t> </a:t>
                      </a:r>
                      <a:endParaRPr lang="vi-VN" sz="2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600" dirty="0" err="1" smtClean="0"/>
                        <a:t>Hạt</a:t>
                      </a:r>
                      <a:r>
                        <a:rPr lang="en-US" sz="2600" baseline="0" dirty="0" smtClean="0"/>
                        <a:t> </a:t>
                      </a:r>
                      <a:r>
                        <a:rPr lang="en-US" sz="2600" baseline="0" dirty="0" err="1" smtClean="0"/>
                        <a:t>nhân</a:t>
                      </a:r>
                      <a:r>
                        <a:rPr lang="en-US" sz="2600" baseline="0" dirty="0" smtClean="0"/>
                        <a:t> </a:t>
                      </a:r>
                      <a:endParaRPr lang="vi-VN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vi-VN" dirty="0"/>
                    </a:p>
                  </a:txBody>
                  <a:tcPr/>
                </a:tc>
              </a:tr>
              <a:tr h="70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err="1" smtClean="0"/>
                        <a:t>Tên</a:t>
                      </a:r>
                      <a:r>
                        <a:rPr lang="en-US" sz="2600" baseline="0" dirty="0" smtClean="0"/>
                        <a:t> </a:t>
                      </a:r>
                      <a:r>
                        <a:rPr lang="en-US" sz="2600" baseline="0" dirty="0" err="1" smtClean="0"/>
                        <a:t>hạt</a:t>
                      </a:r>
                      <a:r>
                        <a:rPr lang="en-US" sz="2600" baseline="0" dirty="0" smtClean="0"/>
                        <a:t> </a:t>
                      </a:r>
                      <a:endParaRPr lang="vi-VN" sz="2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600"/>
                    </a:p>
                  </a:txBody>
                  <a:tcPr/>
                </a:tc>
              </a:tr>
              <a:tr h="704850">
                <a:tc>
                  <a:txBody>
                    <a:bodyPr/>
                    <a:lstStyle/>
                    <a:p>
                      <a:pPr algn="l"/>
                      <a:r>
                        <a:rPr lang="en-US" sz="2600" dirty="0" err="1" smtClean="0"/>
                        <a:t>Kí</a:t>
                      </a:r>
                      <a:r>
                        <a:rPr lang="en-US" sz="2600" baseline="0" dirty="0" smtClean="0"/>
                        <a:t> </a:t>
                      </a:r>
                      <a:r>
                        <a:rPr lang="en-US" sz="2600" baseline="0" dirty="0" err="1" smtClean="0"/>
                        <a:t>hiệu</a:t>
                      </a:r>
                      <a:r>
                        <a:rPr lang="en-US" sz="2600" baseline="0" dirty="0" smtClean="0"/>
                        <a:t> </a:t>
                      </a:r>
                      <a:endParaRPr lang="vi-VN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600"/>
                    </a:p>
                  </a:txBody>
                  <a:tcPr/>
                </a:tc>
              </a:tr>
              <a:tr h="7048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 err="1" smtClean="0"/>
                        <a:t>Điện</a:t>
                      </a:r>
                      <a:r>
                        <a:rPr lang="en-US" sz="2600" baseline="0" dirty="0" smtClean="0"/>
                        <a:t> </a:t>
                      </a:r>
                      <a:r>
                        <a:rPr lang="en-US" sz="2600" baseline="0" dirty="0" err="1" smtClean="0"/>
                        <a:t>tích</a:t>
                      </a:r>
                      <a:r>
                        <a:rPr lang="en-US" sz="2600" baseline="0" dirty="0" smtClean="0"/>
                        <a:t> </a:t>
                      </a:r>
                      <a:endParaRPr lang="vi-VN" sz="2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vi-VN" sz="2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BÀI 4: NGUYÊN TỬ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2. </a:t>
            </a:r>
            <a:r>
              <a:rPr lang="en-US" dirty="0" err="1" smtClean="0">
                <a:solidFill>
                  <a:srgbClr val="FF0000"/>
                </a:solidFill>
              </a:rPr>
              <a:t>Cấu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tạo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nguyên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tử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>
              <a:buFontTx/>
              <a:buChar char="-"/>
            </a:pPr>
            <a:r>
              <a:rPr lang="en-US" i="1" dirty="0" err="1" smtClean="0">
                <a:solidFill>
                  <a:srgbClr val="0070C0"/>
                </a:solidFill>
              </a:rPr>
              <a:t>Lưu</a:t>
            </a:r>
            <a:r>
              <a:rPr lang="en-US" i="1" dirty="0" smtClean="0">
                <a:solidFill>
                  <a:srgbClr val="0070C0"/>
                </a:solidFill>
              </a:rPr>
              <a:t> ý: 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70C0"/>
                </a:solidFill>
              </a:rPr>
              <a:t>+ </a:t>
            </a:r>
            <a:r>
              <a:rPr lang="en-US" i="1" dirty="0" err="1" smtClean="0">
                <a:solidFill>
                  <a:srgbClr val="0070C0"/>
                </a:solidFill>
              </a:rPr>
              <a:t>Số</a:t>
            </a:r>
            <a:r>
              <a:rPr lang="en-US" i="1" dirty="0" smtClean="0">
                <a:solidFill>
                  <a:srgbClr val="0070C0"/>
                </a:solidFill>
              </a:rPr>
              <a:t> p = </a:t>
            </a:r>
            <a:r>
              <a:rPr lang="en-US" i="1" dirty="0" err="1" smtClean="0">
                <a:solidFill>
                  <a:srgbClr val="0070C0"/>
                </a:solidFill>
              </a:rPr>
              <a:t>số</a:t>
            </a:r>
            <a:r>
              <a:rPr lang="en-US" i="1" dirty="0" smtClean="0">
                <a:solidFill>
                  <a:srgbClr val="0070C0"/>
                </a:solidFill>
              </a:rPr>
              <a:t> e</a:t>
            </a:r>
          </a:p>
          <a:p>
            <a:pPr marL="514350" indent="-514350">
              <a:buNone/>
            </a:pPr>
            <a:r>
              <a:rPr lang="en-US" i="1" dirty="0" smtClean="0">
                <a:solidFill>
                  <a:srgbClr val="0070C0"/>
                </a:solidFill>
              </a:rPr>
              <a:t>+ m</a:t>
            </a:r>
            <a:r>
              <a:rPr lang="en-US" i="1" baseline="-25000" dirty="0" smtClean="0">
                <a:solidFill>
                  <a:srgbClr val="0070C0"/>
                </a:solidFill>
              </a:rPr>
              <a:t>p</a:t>
            </a:r>
            <a:r>
              <a:rPr lang="en-US" i="1" dirty="0" smtClean="0">
                <a:solidFill>
                  <a:srgbClr val="0070C0"/>
                </a:solidFill>
              </a:rPr>
              <a:t> = </a:t>
            </a:r>
            <a:r>
              <a:rPr lang="en-US" i="1" dirty="0" err="1" smtClean="0">
                <a:solidFill>
                  <a:srgbClr val="0070C0"/>
                </a:solidFill>
              </a:rPr>
              <a:t>m</a:t>
            </a:r>
            <a:r>
              <a:rPr lang="en-US" i="1" baseline="-25000" dirty="0" err="1" smtClean="0">
                <a:solidFill>
                  <a:srgbClr val="0070C0"/>
                </a:solidFill>
              </a:rPr>
              <a:t>n</a:t>
            </a:r>
            <a:r>
              <a:rPr lang="en-US" i="1" baseline="-25000" dirty="0" smtClean="0">
                <a:solidFill>
                  <a:srgbClr val="0070C0"/>
                </a:solidFill>
              </a:rPr>
              <a:t> 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và</a:t>
            </a:r>
            <a:r>
              <a:rPr lang="en-US" i="1" dirty="0" smtClean="0">
                <a:solidFill>
                  <a:srgbClr val="0070C0"/>
                </a:solidFill>
              </a:rPr>
              <a:t> m</a:t>
            </a:r>
            <a:r>
              <a:rPr lang="en-US" i="1" baseline="-25000" dirty="0" smtClean="0">
                <a:solidFill>
                  <a:srgbClr val="0070C0"/>
                </a:solidFill>
              </a:rPr>
              <a:t>e  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rất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nhỏ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nên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khối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lượng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của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nguyên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tử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được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tính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là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khối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lượng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của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hạt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nhân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BÀI 4: NGUYÊN TỬ</vt:lpstr>
      <vt:lpstr>BÀI 4: NGUYÊN TỬ</vt:lpstr>
      <vt:lpstr>BÀI 4: NGUYÊN TỬ</vt:lpstr>
      <vt:lpstr>BÀI 4: NGUYÊN TỬ</vt:lpstr>
      <vt:lpstr>BÀI 4: NGUYÊN TỬ</vt:lpstr>
      <vt:lpstr>BÀI 4: NGUYÊN TỬ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4: NGUYÊN TỬ</dc:title>
  <dc:creator>lộc Đỗ thanh an</dc:creator>
  <cp:lastModifiedBy>Mr. LOC</cp:lastModifiedBy>
  <cp:revision>8</cp:revision>
  <dcterms:created xsi:type="dcterms:W3CDTF">2006-08-16T00:00:00Z</dcterms:created>
  <dcterms:modified xsi:type="dcterms:W3CDTF">2021-09-09T14:45:01Z</dcterms:modified>
</cp:coreProperties>
</file>