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5"/>
  </p:notesMasterIdLst>
  <p:sldIdLst>
    <p:sldId id="257" r:id="rId3"/>
    <p:sldId id="258" r:id="rId4"/>
    <p:sldId id="260" r:id="rId5"/>
    <p:sldId id="298" r:id="rId6"/>
    <p:sldId id="387" r:id="rId7"/>
    <p:sldId id="266" r:id="rId8"/>
    <p:sldId id="405" r:id="rId9"/>
    <p:sldId id="393" r:id="rId10"/>
    <p:sldId id="394" r:id="rId11"/>
    <p:sldId id="404" r:id="rId12"/>
    <p:sldId id="388" r:id="rId13"/>
    <p:sldId id="395" r:id="rId14"/>
    <p:sldId id="396" r:id="rId15"/>
    <p:sldId id="406" r:id="rId16"/>
    <p:sldId id="407" r:id="rId17"/>
    <p:sldId id="389" r:id="rId18"/>
    <p:sldId id="397" r:id="rId19"/>
    <p:sldId id="398" r:id="rId20"/>
    <p:sldId id="399" r:id="rId21"/>
    <p:sldId id="400" r:id="rId22"/>
    <p:sldId id="292" r:id="rId23"/>
    <p:sldId id="277" r:id="rId24"/>
    <p:sldId id="390" r:id="rId25"/>
    <p:sldId id="391" r:id="rId26"/>
    <p:sldId id="392" r:id="rId27"/>
    <p:sldId id="285" r:id="rId28"/>
    <p:sldId id="334" r:id="rId29"/>
    <p:sldId id="295" r:id="rId30"/>
    <p:sldId id="293" r:id="rId31"/>
    <p:sldId id="401" r:id="rId32"/>
    <p:sldId id="402" r:id="rId33"/>
    <p:sldId id="403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0066"/>
    <a:srgbClr val="009900"/>
    <a:srgbClr val="00CC66"/>
    <a:srgbClr val="512274"/>
    <a:srgbClr val="34164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3371" autoAdjust="0"/>
  </p:normalViewPr>
  <p:slideViewPr>
    <p:cSldViewPr snapToGrid="0">
      <p:cViewPr>
        <p:scale>
          <a:sx n="60" d="100"/>
          <a:sy n="60" d="100"/>
        </p:scale>
        <p:origin x="6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3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95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97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615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061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4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92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555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9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chai.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nắp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chai…</a:t>
            </a: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13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86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30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4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5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13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98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Cây cầu vượt biển dài nhất thế giới Trung Quốc nối Hồng Kông – Chu Hải – Ma Cao: hơn 55 km.</a:t>
            </a:r>
            <a:r>
              <a:rPr lang="en-US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2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Xa lộ dài nhất thế giới (con đường ô tô) Liên Mỹ kết hợp 17 quốc gia với chiều dài 48000 km.  Vạn lí trường thành dài 21196km.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143DC-6756-48B4-8F70-4529073C35A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F61A69-B6BF-46D2-B6C6-01006657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60EA5E0-EA33-49E8-9107-822F39DFC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652F91-261C-4FF2-91B5-FBD7498F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2C083FA-CE2B-40B0-B091-5AD493ED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66D68D-8614-4748-881C-39842A82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7373"/>
      </p:ext>
    </p:extLst>
  </p:cSld>
  <p:clrMapOvr>
    <a:masterClrMapping/>
  </p:clrMapOvr>
  <p:transition spd="slow" advClick="0" advTm="2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3" Type="http://schemas.openxmlformats.org/officeDocument/2006/relationships/tags" Target="../tags/tag4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6.png"/><Relationship Id="rId42" Type="http://schemas.microsoft.com/office/2007/relationships/hdphoto" Target="../media/hdphoto2.wdp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microsoft.com/office/2007/relationships/hdphoto" Target="../media/hdphoto1.wdp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audio" Target="../media/media1.mp3"/><Relationship Id="rId29" Type="http://schemas.openxmlformats.org/officeDocument/2006/relationships/image" Target="../media/image11.png"/><Relationship Id="rId41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4.GIF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audio" Target="../media/audio1.wav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tags" Target="../tags/tag11.xml"/><Relationship Id="rId19" Type="http://schemas.microsoft.com/office/2007/relationships/media" Target="../media/media1.mp3"/><Relationship Id="rId31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49" y="2221794"/>
            <a:ext cx="1767971" cy="3467371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3" y="2755976"/>
            <a:ext cx="1265850" cy="1209839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48" y="2948148"/>
            <a:ext cx="1919601" cy="320765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546630" y="-37344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020959" y="2839828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4" y="-40958"/>
            <a:ext cx="3222457" cy="1501993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2328" y="942109"/>
            <a:ext cx="678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CÁC PHÉP ĐO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8309" y="1856979"/>
            <a:ext cx="6429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 4: ĐO ĐỘ DÀI</a:t>
            </a:r>
            <a:endParaRPr lang="en-US" sz="4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ÌM HIỂU] Cấu trúc phân tử nướ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94" l="0" r="99889">
                        <a14:foregroundMark x1="53889" y1="74848" x2="53889" y2="74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151" y="2144110"/>
            <a:ext cx="3097717" cy="250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 quy ước chung trong cách gọi tên các hành tinh trong Hệ Mặt Trờ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0" b="9684"/>
          <a:stretch/>
        </p:blipFill>
        <p:spPr bwMode="auto">
          <a:xfrm>
            <a:off x="3878317" y="635947"/>
            <a:ext cx="7882760" cy="5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65733"/>
      </p:ext>
    </p:extLst>
  </p:cSld>
  <p:clrMapOvr>
    <a:masterClrMapping/>
  </p:clrMapOvr>
  <p:transition spd="slow" advClick="0" advTm="2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188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HỌC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2624519"/>
            <a:ext cx="11476332" cy="373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……………………………………..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……..…………………..chia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ĐCNN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4.2a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………DỤNG CỤ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662" y="813027"/>
            <a:ext cx="9996487" cy="281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PHIẾU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SỐ 2: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225" y="3571875"/>
            <a:ext cx="1500188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032" y="3898440"/>
            <a:ext cx="111299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ĐCNN.</a:t>
            </a: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GHĐ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ĐCNN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2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17767"/>
              </p:ext>
            </p:extLst>
          </p:nvPr>
        </p:nvGraphicFramePr>
        <p:xfrm>
          <a:off x="1714788" y="2435180"/>
          <a:ext cx="8892251" cy="2688610"/>
        </p:xfrm>
        <a:graphic>
          <a:graphicData uri="http://schemas.openxmlformats.org/drawingml/2006/table">
            <a:tbl>
              <a:tblPr/>
              <a:tblGrid>
                <a:gridCol w="22942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8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86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11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8102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6203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4305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GHĐ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ĐCNN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cm=1mm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ĐCNN:0,1 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GHĐ: 20cm</a:t>
                      </a:r>
                      <a:endParaRPr lang="en-US" sz="2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7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9088" y="331077"/>
            <a:ext cx="10641726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de-DE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1</a:t>
            </a:r>
            <a:r>
              <a:rPr lang="de-DE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Đơn vị và dụng cụ đo chiều </a:t>
            </a:r>
            <a:r>
              <a:rPr lang="de-DE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dài 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  <a:tabLst>
                <a:tab pos="5220970" algn="l"/>
              </a:tabLst>
            </a:pPr>
            <a:r>
              <a:rPr lang="de-DE" sz="28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a. Tìm hiểu về đơn vị đo chiều dài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  <a:tabLst>
                <a:tab pos="5220970" algn="l"/>
              </a:tabLst>
            </a:pPr>
            <a:r>
              <a:rPr lang="de-DE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Đơn vị đo độ dài trong hệ thống đơn vị đo lường chính thức của nước ta là mét (metre), kí hiệu là m.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de-DE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+ Các ước số và bội số thập phân của đơn vị metre mà ta thường gặp là kilometre (km), decimetre (dm), xentimetre (cm), milimetre (mm).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088" y="3675582"/>
            <a:ext cx="11398470" cy="2512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de-DE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b. Tìm </a:t>
            </a:r>
            <a:r>
              <a:rPr lang="de-DE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hiểu về dụng cụ đo chiều dài</a:t>
            </a:r>
            <a:endParaRPr lang="en-U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de-DE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Để đo chiều dài một vật ta có thể dùng thước. Trên thước thông thường có ghi GHĐ và ĐCNN.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  <a:tabLst>
                <a:tab pos="5220970" algn="l"/>
              </a:tabLst>
            </a:pPr>
            <a:r>
              <a:rPr lang="de-DE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+ GHĐ của thước là chiều dài lớn nhất ghi trên thước.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de-DE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+ ĐCNN của thước là chiều dài giữa 2 vạch chia liên tiếp trên thước.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878" y="98138"/>
            <a:ext cx="1246570" cy="100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503" y="488731"/>
            <a:ext cx="813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đo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endParaRPr 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084" y="914393"/>
            <a:ext cx="10881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3: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4.3; 4.4; 4.5; 4.6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2237832"/>
            <a:ext cx="4765963" cy="19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4415414"/>
            <a:ext cx="4765964" cy="244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5347855" y="2120882"/>
            <a:ext cx="3990110" cy="2090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9498012" y="2258291"/>
            <a:ext cx="2389188" cy="1953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7" y="4516582"/>
            <a:ext cx="6227763" cy="2341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5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1543" y="1843314"/>
          <a:ext cx="113792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1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4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68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65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3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4.3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Nhanh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85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2627082"/>
            <a:ext cx="7053943" cy="341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85371" y="130629"/>
            <a:ext cx="99422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82171" y="1086729"/>
          <a:ext cx="10768011" cy="576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0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2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8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4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 4.4 – 4.5 – 4.6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Giải thích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91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243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" y="1556773"/>
            <a:ext cx="6128205" cy="14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 bwMode="auto">
          <a:xfrm>
            <a:off x="969276" y="3233806"/>
            <a:ext cx="5895981" cy="1582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/>
          <a:stretch/>
        </p:blipFill>
        <p:spPr bwMode="auto">
          <a:xfrm>
            <a:off x="853164" y="4949676"/>
            <a:ext cx="2035175" cy="1601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08" y="4946948"/>
            <a:ext cx="3838575" cy="1604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85371" y="130629"/>
            <a:ext cx="9942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3: 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09599" y="1973925"/>
          <a:ext cx="10943772" cy="4537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9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99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67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78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75443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785382">
                <a:tc rowSpan="2"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61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Tên dụng cụ đo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GHĐ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ĐCNN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1: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2: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Lần 3: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5455">
                <a:tc>
                  <a:txBody>
                    <a:bodyPr/>
                    <a:lstStyle/>
                    <a:p>
                      <a:pPr marL="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0503">
                <a:tc>
                  <a:txBody>
                    <a:bodyPr/>
                    <a:lstStyle/>
                    <a:p>
                      <a:pPr marL="78740"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202949" y="2198237"/>
          <a:ext cx="8286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3" imgW="825500" imgH="419100" progId="">
                  <p:embed/>
                </p:oleObj>
              </mc:Choice>
              <mc:Fallback>
                <p:oleObj r:id="rId3" imgW="825500" imgH="41910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2949" y="2198237"/>
                        <a:ext cx="8286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5371" y="130629"/>
            <a:ext cx="10551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PHIẾU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3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2600929" y="5767642"/>
            <a:ext cx="682388" cy="682388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87" name="任意多边形 86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346949" y="4596105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1" name="任意多边形 90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221686" y="4959014"/>
            <a:ext cx="425536" cy="374310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5" name="任意多边形 94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85826" y="5251464"/>
            <a:ext cx="800566" cy="704195"/>
            <a:chOff x="4993868" y="2326869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9" name="任意多边形 98"/>
            <p:cNvSpPr/>
            <p:nvPr/>
          </p:nvSpPr>
          <p:spPr>
            <a:xfrm>
              <a:off x="4993868" y="2326869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5" name="椭圆 134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椭圆 135"/>
          <p:cNvSpPr>
            <a:spLocks noChangeAspect="1"/>
          </p:cNvSpPr>
          <p:nvPr/>
        </p:nvSpPr>
        <p:spPr>
          <a:xfrm>
            <a:off x="1279418" y="3655825"/>
            <a:ext cx="1955552" cy="167177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椭圆 136"/>
          <p:cNvSpPr>
            <a:spLocks noChangeAspect="1"/>
          </p:cNvSpPr>
          <p:nvPr/>
        </p:nvSpPr>
        <p:spPr>
          <a:xfrm>
            <a:off x="1488708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任意多边形 137"/>
          <p:cNvSpPr/>
          <p:nvPr/>
        </p:nvSpPr>
        <p:spPr>
          <a:xfrm>
            <a:off x="2037911" y="3961824"/>
            <a:ext cx="320769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椭圆 138"/>
          <p:cNvSpPr>
            <a:spLocks noChangeAspect="1"/>
          </p:cNvSpPr>
          <p:nvPr/>
        </p:nvSpPr>
        <p:spPr>
          <a:xfrm>
            <a:off x="1635212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831865" y="4111882"/>
            <a:ext cx="859817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2772218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2" name="椭圆 141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椭圆 142"/>
          <p:cNvSpPr>
            <a:spLocks noChangeAspect="1"/>
          </p:cNvSpPr>
          <p:nvPr/>
        </p:nvSpPr>
        <p:spPr>
          <a:xfrm>
            <a:off x="5788542" y="3655825"/>
            <a:ext cx="1955552" cy="167177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椭圆 143"/>
          <p:cNvSpPr>
            <a:spLocks noChangeAspect="1"/>
          </p:cNvSpPr>
          <p:nvPr/>
        </p:nvSpPr>
        <p:spPr>
          <a:xfrm>
            <a:off x="5997832" y="383582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任意多边形 144"/>
          <p:cNvSpPr/>
          <p:nvPr/>
        </p:nvSpPr>
        <p:spPr>
          <a:xfrm>
            <a:off x="6620300" y="3961824"/>
            <a:ext cx="3666700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椭圆 145"/>
          <p:cNvSpPr>
            <a:spLocks noChangeAspect="1"/>
          </p:cNvSpPr>
          <p:nvPr/>
        </p:nvSpPr>
        <p:spPr>
          <a:xfrm>
            <a:off x="6144336" y="396182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341807" y="4111882"/>
            <a:ext cx="841011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7281342" y="4240057"/>
            <a:ext cx="24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9" name="椭圆 148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椭圆 149"/>
          <p:cNvSpPr>
            <a:spLocks noChangeAspect="1"/>
          </p:cNvSpPr>
          <p:nvPr/>
        </p:nvSpPr>
        <p:spPr>
          <a:xfrm>
            <a:off x="1279418" y="1431645"/>
            <a:ext cx="1955552" cy="167177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椭圆 150"/>
          <p:cNvSpPr>
            <a:spLocks noChangeAspect="1"/>
          </p:cNvSpPr>
          <p:nvPr/>
        </p:nvSpPr>
        <p:spPr>
          <a:xfrm>
            <a:off x="1488708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任意多边形 151"/>
          <p:cNvSpPr/>
          <p:nvPr/>
        </p:nvSpPr>
        <p:spPr>
          <a:xfrm>
            <a:off x="2037911" y="1737645"/>
            <a:ext cx="3207692" cy="103140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椭圆 152"/>
          <p:cNvSpPr>
            <a:spLocks noChangeAspect="1"/>
          </p:cNvSpPr>
          <p:nvPr/>
        </p:nvSpPr>
        <p:spPr>
          <a:xfrm>
            <a:off x="1635212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835785" y="1887702"/>
            <a:ext cx="769549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2733764" y="2015878"/>
            <a:ext cx="2371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28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6" name="椭圆 155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椭圆 156"/>
          <p:cNvSpPr>
            <a:spLocks noChangeAspect="1"/>
          </p:cNvSpPr>
          <p:nvPr/>
        </p:nvSpPr>
        <p:spPr>
          <a:xfrm>
            <a:off x="5788542" y="1431645"/>
            <a:ext cx="1955552" cy="167177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椭圆 157"/>
          <p:cNvSpPr>
            <a:spLocks noChangeAspect="1"/>
          </p:cNvSpPr>
          <p:nvPr/>
        </p:nvSpPr>
        <p:spPr>
          <a:xfrm>
            <a:off x="5997832" y="1611645"/>
            <a:ext cx="1520985" cy="130026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任意多边形 158"/>
          <p:cNvSpPr/>
          <p:nvPr/>
        </p:nvSpPr>
        <p:spPr>
          <a:xfrm>
            <a:off x="6620300" y="1729108"/>
            <a:ext cx="5185652" cy="104021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椭圆 159"/>
          <p:cNvSpPr>
            <a:spLocks noChangeAspect="1"/>
          </p:cNvSpPr>
          <p:nvPr/>
        </p:nvSpPr>
        <p:spPr>
          <a:xfrm>
            <a:off x="6144336" y="1737644"/>
            <a:ext cx="1216788" cy="10402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6341724" y="1887702"/>
            <a:ext cx="842892" cy="7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4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7316412" y="2015878"/>
            <a:ext cx="47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KIẾN THỨC</a:t>
            </a:r>
            <a:endParaRPr lang="zh-CN" altLang="en-US" sz="2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850"/>
                            </p:stCondLst>
                            <p:childTnLst>
                              <p:par>
                                <p:cTn id="1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50"/>
                            </p:stCondLst>
                            <p:childTnLst>
                              <p:par>
                                <p:cTn id="20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450"/>
                            </p:stCondLst>
                            <p:childTnLst>
                              <p:par>
                                <p:cTn id="2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650"/>
                            </p:stCondLst>
                            <p:childTnLst>
                              <p:par>
                                <p:cTn id="2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850"/>
                            </p:stCondLst>
                            <p:childTnLst>
                              <p:par>
                                <p:cTn id="2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050"/>
                            </p:stCondLst>
                            <p:childTnLst>
                              <p:par>
                                <p:cTn id="2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350"/>
                            </p:stCondLst>
                            <p:childTnLst>
                              <p:par>
                                <p:cTn id="2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550"/>
                            </p:stCondLst>
                            <p:childTnLst>
                              <p:par>
                                <p:cTn id="3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750"/>
                            </p:stCondLst>
                            <p:childTnLst>
                              <p:par>
                                <p:cTn id="3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950"/>
                            </p:stCondLst>
                            <p:childTnLst>
                              <p:par>
                                <p:cTn id="3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6150"/>
                            </p:stCondLst>
                            <p:childTnLst>
                              <p:par>
                                <p:cTn id="3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6350"/>
                            </p:stCondLst>
                            <p:childTnLst>
                              <p:par>
                                <p:cTn id="3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550"/>
                            </p:stCondLst>
                            <p:childTnLst>
                              <p:par>
                                <p:cTn id="3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7400"/>
                            </p:stCondLst>
                            <p:childTnLst>
                              <p:par>
                                <p:cTn id="4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1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2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4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6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8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7600"/>
                            </p:stCondLst>
                            <p:childTnLst>
                              <p:par>
                                <p:cTn id="4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8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9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1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3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4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5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7800"/>
                            </p:stCondLst>
                            <p:childTnLst>
                              <p:par>
                                <p:cTn id="4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8000"/>
                            </p:stCondLst>
                            <p:childTnLst>
                              <p:par>
                                <p:cTn id="4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7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2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3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5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7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8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9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8200"/>
                            </p:stCondLst>
                            <p:childTnLst>
                              <p:par>
                                <p:cTn id="4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9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0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2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4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6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8400"/>
                            </p:stCondLst>
                            <p:childTnLst>
                              <p:par>
                                <p:cTn id="48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8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3" tmFilter="0, 0; 0.125,0.2665; 0.25,0.4; 0.375,0.465; 0.5,0.5;  0.625,0.535; 0.75,0.6; 0.875,0.7335; 1,1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6" dur="3">
                                          <p:stCondLst>
                                            <p:cond delay="6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7" dur="17" decel="50000">
                                          <p:stCondLst>
                                            <p:cond delay="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3">
                                          <p:stCondLst>
                                            <p:cond delay="1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9" dur="17" decel="50000">
                                          <p:stCondLst>
                                            <p:cond delay="1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1" dur="17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3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3" dur="17" decel="50000">
                                          <p:stCondLst>
                                            <p:cond delay="18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8600"/>
                            </p:stCondLst>
                            <p:childTnLst>
                              <p:par>
                                <p:cTn id="50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/>
      <p:bldP spid="142" grpId="0" animBg="1"/>
      <p:bldP spid="143" grpId="0" animBg="1"/>
      <p:bldP spid="144" grpId="0" animBg="1"/>
      <p:bldP spid="145" grpId="0" animBg="1"/>
      <p:bldP spid="146" grpId="0" animBg="1"/>
      <p:bldP spid="147" grpId="0"/>
      <p:bldP spid="148" grpId="0"/>
      <p:bldP spid="149" grpId="0" animBg="1"/>
      <p:bldP spid="150" grpId="0" animBg="1"/>
      <p:bldP spid="151" grpId="0" animBg="1"/>
      <p:bldP spid="152" grpId="0" animBg="1"/>
      <p:bldP spid="153" grpId="0" animBg="1"/>
      <p:bldP spid="154" grpId="0"/>
      <p:bldP spid="155" grpId="0"/>
      <p:bldP spid="156" grpId="0" animBg="1"/>
      <p:bldP spid="157" grpId="0" animBg="1"/>
      <p:bldP spid="158" grpId="0" animBg="1"/>
      <p:bldP spid="159" grpId="0" animBg="1"/>
      <p:bldP spid="160" grpId="0" animBg="1"/>
      <p:bldP spid="161" grpId="0"/>
      <p:bldP spid="1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PHIẾU HỌC TẬP SỐ 3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026" y="769247"/>
            <a:ext cx="928350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14487"/>
              </p:ext>
            </p:extLst>
          </p:nvPr>
        </p:nvGraphicFramePr>
        <p:xfrm>
          <a:off x="1648653" y="2096085"/>
          <a:ext cx="9591433" cy="3390314"/>
        </p:xfrm>
        <a:graphic>
          <a:graphicData uri="http://schemas.openxmlformats.org/drawingml/2006/table">
            <a:tbl>
              <a:tblPr/>
              <a:tblGrid>
                <a:gridCol w="2209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1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9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307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3789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5158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nhanh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nhưng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1367"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thao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5565" indent="129540"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1169037" y="3832852"/>
            <a:ext cx="255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THƯỚC ĐO PHÙ HỢP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95437" y="1811910"/>
            <a:ext cx="282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ƯỚC LƯỢNG ĐỘ DÀI CẦN ĐO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188732" y="4761758"/>
            <a:ext cx="3013054" cy="94296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64455" y="1540881"/>
            <a:ext cx="1731274" cy="1710088"/>
            <a:chOff x="4281488" y="1830388"/>
            <a:chExt cx="1816100" cy="1793875"/>
          </a:xfrm>
        </p:grpSpPr>
        <p:sp>
          <p:nvSpPr>
            <p:cNvPr id="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4281488" y="1830388"/>
              <a:ext cx="1816100" cy="1793875"/>
            </a:xfrm>
            <a:custGeom>
              <a:avLst/>
              <a:gdLst>
                <a:gd name="T0" fmla="*/ 195 w 483"/>
                <a:gd name="T1" fmla="*/ 294 h 477"/>
                <a:gd name="T2" fmla="*/ 196 w 483"/>
                <a:gd name="T3" fmla="*/ 294 h 477"/>
                <a:gd name="T4" fmla="*/ 298 w 483"/>
                <a:gd name="T5" fmla="*/ 279 h 477"/>
                <a:gd name="T6" fmla="*/ 396 w 483"/>
                <a:gd name="T7" fmla="*/ 208 h 477"/>
                <a:gd name="T8" fmla="*/ 443 w 483"/>
                <a:gd name="T9" fmla="*/ 115 h 477"/>
                <a:gd name="T10" fmla="*/ 483 w 483"/>
                <a:gd name="T11" fmla="*/ 84 h 477"/>
                <a:gd name="T12" fmla="*/ 483 w 483"/>
                <a:gd name="T13" fmla="*/ 84 h 477"/>
                <a:gd name="T14" fmla="*/ 382 w 483"/>
                <a:gd name="T15" fmla="*/ 12 h 477"/>
                <a:gd name="T16" fmla="*/ 309 w 483"/>
                <a:gd name="T17" fmla="*/ 0 h 477"/>
                <a:gd name="T18" fmla="*/ 221 w 483"/>
                <a:gd name="T19" fmla="*/ 19 h 477"/>
                <a:gd name="T20" fmla="*/ 0 w 483"/>
                <a:gd name="T21" fmla="*/ 425 h 477"/>
                <a:gd name="T22" fmla="*/ 3 w 483"/>
                <a:gd name="T23" fmla="*/ 477 h 477"/>
                <a:gd name="T24" fmla="*/ 46 w 483"/>
                <a:gd name="T25" fmla="*/ 383 h 477"/>
                <a:gd name="T26" fmla="*/ 195 w 483"/>
                <a:gd name="T27" fmla="*/ 2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3" h="477">
                  <a:moveTo>
                    <a:pt x="195" y="294"/>
                  </a:moveTo>
                  <a:cubicBezTo>
                    <a:pt x="196" y="294"/>
                    <a:pt x="196" y="294"/>
                    <a:pt x="196" y="294"/>
                  </a:cubicBezTo>
                  <a:cubicBezTo>
                    <a:pt x="298" y="279"/>
                    <a:pt x="298" y="279"/>
                    <a:pt x="298" y="279"/>
                  </a:cubicBezTo>
                  <a:cubicBezTo>
                    <a:pt x="335" y="273"/>
                    <a:pt x="380" y="241"/>
                    <a:pt x="396" y="208"/>
                  </a:cubicBezTo>
                  <a:cubicBezTo>
                    <a:pt x="443" y="115"/>
                    <a:pt x="443" y="115"/>
                    <a:pt x="443" y="115"/>
                  </a:cubicBezTo>
                  <a:cubicBezTo>
                    <a:pt x="453" y="95"/>
                    <a:pt x="467" y="84"/>
                    <a:pt x="483" y="84"/>
                  </a:cubicBezTo>
                  <a:cubicBezTo>
                    <a:pt x="483" y="84"/>
                    <a:pt x="483" y="84"/>
                    <a:pt x="483" y="84"/>
                  </a:cubicBezTo>
                  <a:cubicBezTo>
                    <a:pt x="463" y="59"/>
                    <a:pt x="431" y="28"/>
                    <a:pt x="382" y="12"/>
                  </a:cubicBezTo>
                  <a:cubicBezTo>
                    <a:pt x="358" y="4"/>
                    <a:pt x="333" y="0"/>
                    <a:pt x="309" y="0"/>
                  </a:cubicBezTo>
                  <a:cubicBezTo>
                    <a:pt x="258" y="0"/>
                    <a:pt x="225" y="17"/>
                    <a:pt x="221" y="19"/>
                  </a:cubicBezTo>
                  <a:cubicBezTo>
                    <a:pt x="83" y="108"/>
                    <a:pt x="0" y="260"/>
                    <a:pt x="0" y="425"/>
                  </a:cubicBezTo>
                  <a:cubicBezTo>
                    <a:pt x="0" y="442"/>
                    <a:pt x="1" y="460"/>
                    <a:pt x="3" y="477"/>
                  </a:cubicBezTo>
                  <a:cubicBezTo>
                    <a:pt x="10" y="444"/>
                    <a:pt x="24" y="412"/>
                    <a:pt x="46" y="383"/>
                  </a:cubicBezTo>
                  <a:cubicBezTo>
                    <a:pt x="102" y="307"/>
                    <a:pt x="191" y="295"/>
                    <a:pt x="195" y="29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982941" y="1333551"/>
            <a:ext cx="2011245" cy="1354451"/>
            <a:chOff x="5349876" y="1612900"/>
            <a:chExt cx="2109788" cy="1420813"/>
          </a:xfrm>
          <a:solidFill>
            <a:schemeClr val="accent6">
              <a:lumMod val="75000"/>
            </a:schemeClr>
          </a:solidFill>
        </p:grpSpPr>
        <p:sp>
          <p:nvSpPr>
            <p:cNvPr id="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5349876" y="1612900"/>
              <a:ext cx="2109788" cy="1420813"/>
            </a:xfrm>
            <a:custGeom>
              <a:avLst/>
              <a:gdLst>
                <a:gd name="T0" fmla="*/ 103 w 561"/>
                <a:gd name="T1" fmla="*/ 54 h 378"/>
                <a:gd name="T2" fmla="*/ 232 w 561"/>
                <a:gd name="T3" fmla="*/ 162 h 378"/>
                <a:gd name="T4" fmla="*/ 238 w 561"/>
                <a:gd name="T5" fmla="*/ 173 h 378"/>
                <a:gd name="T6" fmla="*/ 285 w 561"/>
                <a:gd name="T7" fmla="*/ 266 h 378"/>
                <a:gd name="T8" fmla="*/ 383 w 561"/>
                <a:gd name="T9" fmla="*/ 337 h 378"/>
                <a:gd name="T10" fmla="*/ 485 w 561"/>
                <a:gd name="T11" fmla="*/ 352 h 378"/>
                <a:gd name="T12" fmla="*/ 526 w 561"/>
                <a:gd name="T13" fmla="*/ 378 h 378"/>
                <a:gd name="T14" fmla="*/ 560 w 561"/>
                <a:gd name="T15" fmla="*/ 260 h 378"/>
                <a:gd name="T16" fmla="*/ 504 w 561"/>
                <a:gd name="T17" fmla="*/ 110 h 378"/>
                <a:gd name="T18" fmla="*/ 199 w 561"/>
                <a:gd name="T19" fmla="*/ 0 h 378"/>
                <a:gd name="T20" fmla="*/ 0 w 561"/>
                <a:gd name="T21" fmla="*/ 43 h 378"/>
                <a:gd name="T22" fmla="*/ 25 w 561"/>
                <a:gd name="T23" fmla="*/ 42 h 378"/>
                <a:gd name="T24" fmla="*/ 103 w 561"/>
                <a:gd name="T25" fmla="*/ 5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1" h="378">
                  <a:moveTo>
                    <a:pt x="103" y="54"/>
                  </a:moveTo>
                  <a:cubicBezTo>
                    <a:pt x="190" y="83"/>
                    <a:pt x="228" y="153"/>
                    <a:pt x="232" y="162"/>
                  </a:cubicBezTo>
                  <a:cubicBezTo>
                    <a:pt x="234" y="165"/>
                    <a:pt x="236" y="169"/>
                    <a:pt x="238" y="173"/>
                  </a:cubicBezTo>
                  <a:cubicBezTo>
                    <a:pt x="285" y="266"/>
                    <a:pt x="285" y="266"/>
                    <a:pt x="285" y="266"/>
                  </a:cubicBezTo>
                  <a:cubicBezTo>
                    <a:pt x="301" y="299"/>
                    <a:pt x="346" y="331"/>
                    <a:pt x="383" y="337"/>
                  </a:cubicBezTo>
                  <a:cubicBezTo>
                    <a:pt x="485" y="352"/>
                    <a:pt x="485" y="352"/>
                    <a:pt x="485" y="352"/>
                  </a:cubicBezTo>
                  <a:cubicBezTo>
                    <a:pt x="506" y="355"/>
                    <a:pt x="521" y="364"/>
                    <a:pt x="526" y="378"/>
                  </a:cubicBezTo>
                  <a:cubicBezTo>
                    <a:pt x="542" y="351"/>
                    <a:pt x="560" y="309"/>
                    <a:pt x="560" y="260"/>
                  </a:cubicBezTo>
                  <a:cubicBezTo>
                    <a:pt x="561" y="168"/>
                    <a:pt x="511" y="116"/>
                    <a:pt x="504" y="110"/>
                  </a:cubicBezTo>
                  <a:cubicBezTo>
                    <a:pt x="419" y="39"/>
                    <a:pt x="310" y="0"/>
                    <a:pt x="199" y="0"/>
                  </a:cubicBezTo>
                  <a:cubicBezTo>
                    <a:pt x="129" y="0"/>
                    <a:pt x="63" y="15"/>
                    <a:pt x="0" y="43"/>
                  </a:cubicBezTo>
                  <a:cubicBezTo>
                    <a:pt x="8" y="42"/>
                    <a:pt x="16" y="42"/>
                    <a:pt x="25" y="42"/>
                  </a:cubicBezTo>
                  <a:cubicBezTo>
                    <a:pt x="51" y="42"/>
                    <a:pt x="77" y="46"/>
                    <a:pt x="103" y="5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72347" y="3856309"/>
            <a:ext cx="2194360" cy="939792"/>
            <a:chOff x="5338763" y="4259263"/>
            <a:chExt cx="2301875" cy="985838"/>
          </a:xfrm>
        </p:grpSpPr>
        <p:sp>
          <p:nvSpPr>
            <p:cNvPr id="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5338763" y="4259263"/>
              <a:ext cx="2301875" cy="985838"/>
            </a:xfrm>
            <a:custGeom>
              <a:avLst/>
              <a:gdLst>
                <a:gd name="T0" fmla="*/ 612 w 612"/>
                <a:gd name="T1" fmla="*/ 33 h 262"/>
                <a:gd name="T2" fmla="*/ 520 w 612"/>
                <a:gd name="T3" fmla="*/ 81 h 262"/>
                <a:gd name="T4" fmla="*/ 463 w 612"/>
                <a:gd name="T5" fmla="*/ 89 h 262"/>
                <a:gd name="T6" fmla="*/ 353 w 612"/>
                <a:gd name="T7" fmla="*/ 60 h 262"/>
                <a:gd name="T8" fmla="*/ 262 w 612"/>
                <a:gd name="T9" fmla="*/ 13 h 262"/>
                <a:gd name="T10" fmla="*/ 202 w 612"/>
                <a:gd name="T11" fmla="*/ 0 h 262"/>
                <a:gd name="T12" fmla="*/ 141 w 612"/>
                <a:gd name="T13" fmla="*/ 13 h 262"/>
                <a:gd name="T14" fmla="*/ 49 w 612"/>
                <a:gd name="T15" fmla="*/ 61 h 262"/>
                <a:gd name="T16" fmla="*/ 19 w 612"/>
                <a:gd name="T17" fmla="*/ 69 h 262"/>
                <a:gd name="T18" fmla="*/ 0 w 612"/>
                <a:gd name="T19" fmla="*/ 64 h 262"/>
                <a:gd name="T20" fmla="*/ 40 w 612"/>
                <a:gd name="T21" fmla="*/ 172 h 262"/>
                <a:gd name="T22" fmla="*/ 173 w 612"/>
                <a:gd name="T23" fmla="*/ 261 h 262"/>
                <a:gd name="T24" fmla="*/ 202 w 612"/>
                <a:gd name="T25" fmla="*/ 262 h 262"/>
                <a:gd name="T26" fmla="*/ 443 w 612"/>
                <a:gd name="T27" fmla="*/ 197 h 262"/>
                <a:gd name="T28" fmla="*/ 612 w 612"/>
                <a:gd name="T29" fmla="*/ 3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2" h="262">
                  <a:moveTo>
                    <a:pt x="612" y="33"/>
                  </a:moveTo>
                  <a:cubicBezTo>
                    <a:pt x="586" y="55"/>
                    <a:pt x="555" y="71"/>
                    <a:pt x="520" y="81"/>
                  </a:cubicBezTo>
                  <a:cubicBezTo>
                    <a:pt x="501" y="86"/>
                    <a:pt x="482" y="89"/>
                    <a:pt x="463" y="89"/>
                  </a:cubicBezTo>
                  <a:cubicBezTo>
                    <a:pt x="401" y="89"/>
                    <a:pt x="358" y="63"/>
                    <a:pt x="353" y="60"/>
                  </a:cubicBezTo>
                  <a:cubicBezTo>
                    <a:pt x="262" y="13"/>
                    <a:pt x="262" y="13"/>
                    <a:pt x="262" y="13"/>
                  </a:cubicBezTo>
                  <a:cubicBezTo>
                    <a:pt x="246" y="5"/>
                    <a:pt x="225" y="0"/>
                    <a:pt x="202" y="0"/>
                  </a:cubicBezTo>
                  <a:cubicBezTo>
                    <a:pt x="179" y="0"/>
                    <a:pt x="157" y="5"/>
                    <a:pt x="141" y="13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38" y="66"/>
                    <a:pt x="28" y="69"/>
                    <a:pt x="19" y="69"/>
                  </a:cubicBezTo>
                  <a:cubicBezTo>
                    <a:pt x="12" y="69"/>
                    <a:pt x="6" y="67"/>
                    <a:pt x="0" y="64"/>
                  </a:cubicBezTo>
                  <a:cubicBezTo>
                    <a:pt x="3" y="92"/>
                    <a:pt x="12" y="133"/>
                    <a:pt x="40" y="172"/>
                  </a:cubicBezTo>
                  <a:cubicBezTo>
                    <a:pt x="94" y="246"/>
                    <a:pt x="165" y="260"/>
                    <a:pt x="173" y="261"/>
                  </a:cubicBezTo>
                  <a:cubicBezTo>
                    <a:pt x="183" y="261"/>
                    <a:pt x="193" y="262"/>
                    <a:pt x="202" y="262"/>
                  </a:cubicBezTo>
                  <a:cubicBezTo>
                    <a:pt x="286" y="262"/>
                    <a:pt x="370" y="239"/>
                    <a:pt x="443" y="197"/>
                  </a:cubicBezTo>
                  <a:cubicBezTo>
                    <a:pt x="512" y="157"/>
                    <a:pt x="570" y="101"/>
                    <a:pt x="612" y="33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3"/>
                </a:gs>
                <a:gs pos="100000">
                  <a:schemeClr val="accent3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70510" y="2698595"/>
            <a:ext cx="1374123" cy="2061185"/>
            <a:chOff x="4287838" y="3044825"/>
            <a:chExt cx="1441450" cy="2162175"/>
          </a:xfrm>
        </p:grpSpPr>
        <p:sp>
          <p:nvSpPr>
            <p:cNvPr id="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4287838" y="3044825"/>
              <a:ext cx="1441450" cy="2162175"/>
            </a:xfrm>
            <a:custGeom>
              <a:avLst/>
              <a:gdLst>
                <a:gd name="T0" fmla="*/ 154 w 383"/>
                <a:gd name="T1" fmla="*/ 458 h 575"/>
                <a:gd name="T2" fmla="*/ 383 w 383"/>
                <a:gd name="T3" fmla="*/ 575 h 575"/>
                <a:gd name="T4" fmla="*/ 306 w 383"/>
                <a:gd name="T5" fmla="*/ 505 h 575"/>
                <a:gd name="T6" fmla="*/ 263 w 383"/>
                <a:gd name="T7" fmla="*/ 344 h 575"/>
                <a:gd name="T8" fmla="*/ 264 w 383"/>
                <a:gd name="T9" fmla="*/ 337 h 575"/>
                <a:gd name="T10" fmla="*/ 281 w 383"/>
                <a:gd name="T11" fmla="*/ 235 h 575"/>
                <a:gd name="T12" fmla="*/ 243 w 383"/>
                <a:gd name="T13" fmla="*/ 120 h 575"/>
                <a:gd name="T14" fmla="*/ 169 w 383"/>
                <a:gd name="T15" fmla="*/ 47 h 575"/>
                <a:gd name="T16" fmla="*/ 152 w 383"/>
                <a:gd name="T17" fmla="*/ 0 h 575"/>
                <a:gd name="T18" fmla="*/ 57 w 383"/>
                <a:gd name="T19" fmla="*/ 70 h 575"/>
                <a:gd name="T20" fmla="*/ 14 w 383"/>
                <a:gd name="T21" fmla="*/ 225 h 575"/>
                <a:gd name="T22" fmla="*/ 14 w 383"/>
                <a:gd name="T23" fmla="*/ 225 h 575"/>
                <a:gd name="T24" fmla="*/ 154 w 383"/>
                <a:gd name="T25" fmla="*/ 45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575">
                  <a:moveTo>
                    <a:pt x="154" y="458"/>
                  </a:moveTo>
                  <a:cubicBezTo>
                    <a:pt x="218" y="517"/>
                    <a:pt x="297" y="557"/>
                    <a:pt x="383" y="575"/>
                  </a:cubicBezTo>
                  <a:cubicBezTo>
                    <a:pt x="353" y="557"/>
                    <a:pt x="327" y="534"/>
                    <a:pt x="306" y="505"/>
                  </a:cubicBezTo>
                  <a:cubicBezTo>
                    <a:pt x="251" y="428"/>
                    <a:pt x="262" y="348"/>
                    <a:pt x="263" y="344"/>
                  </a:cubicBezTo>
                  <a:cubicBezTo>
                    <a:pt x="263" y="342"/>
                    <a:pt x="263" y="339"/>
                    <a:pt x="264" y="337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7" y="198"/>
                    <a:pt x="269" y="146"/>
                    <a:pt x="243" y="120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53" y="31"/>
                    <a:pt x="147" y="14"/>
                    <a:pt x="152" y="0"/>
                  </a:cubicBezTo>
                  <a:cubicBezTo>
                    <a:pt x="123" y="11"/>
                    <a:pt x="85" y="32"/>
                    <a:pt x="57" y="70"/>
                  </a:cubicBezTo>
                  <a:cubicBezTo>
                    <a:pt x="0" y="148"/>
                    <a:pt x="14" y="224"/>
                    <a:pt x="14" y="225"/>
                  </a:cubicBezTo>
                  <a:cubicBezTo>
                    <a:pt x="14" y="225"/>
                    <a:pt x="14" y="225"/>
                    <a:pt x="14" y="225"/>
                  </a:cubicBezTo>
                  <a:cubicBezTo>
                    <a:pt x="38" y="315"/>
                    <a:pt x="86" y="396"/>
                    <a:pt x="154" y="458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100000">
                  <a:schemeClr val="accent2">
                    <a:lumMod val="75000"/>
                    <a:lumOff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91873" y="1899545"/>
            <a:ext cx="1032106" cy="2215546"/>
            <a:chOff x="6827838" y="2206625"/>
            <a:chExt cx="1082675" cy="2324100"/>
          </a:xfrm>
          <a:solidFill>
            <a:srgbClr val="0070C0"/>
          </a:solidFill>
        </p:grpSpPr>
        <p:sp>
          <p:nvSpPr>
            <p:cNvPr id="1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6827838" y="2206625"/>
              <a:ext cx="1082675" cy="2324100"/>
            </a:xfrm>
            <a:custGeom>
              <a:avLst/>
              <a:gdLst>
                <a:gd name="T0" fmla="*/ 163 w 288"/>
                <a:gd name="T1" fmla="*/ 0 h 618"/>
                <a:gd name="T2" fmla="*/ 184 w 288"/>
                <a:gd name="T3" fmla="*/ 102 h 618"/>
                <a:gd name="T4" fmla="*/ 122 w 288"/>
                <a:gd name="T5" fmla="*/ 264 h 618"/>
                <a:gd name="T6" fmla="*/ 117 w 288"/>
                <a:gd name="T7" fmla="*/ 270 h 618"/>
                <a:gd name="T8" fmla="*/ 43 w 288"/>
                <a:gd name="T9" fmla="*/ 343 h 618"/>
                <a:gd name="T10" fmla="*/ 6 w 288"/>
                <a:gd name="T11" fmla="*/ 458 h 618"/>
                <a:gd name="T12" fmla="*/ 23 w 288"/>
                <a:gd name="T13" fmla="*/ 560 h 618"/>
                <a:gd name="T14" fmla="*/ 14 w 288"/>
                <a:gd name="T15" fmla="*/ 604 h 618"/>
                <a:gd name="T16" fmla="*/ 8 w 288"/>
                <a:gd name="T17" fmla="*/ 610 h 618"/>
                <a:gd name="T18" fmla="*/ 67 w 288"/>
                <a:gd name="T19" fmla="*/ 618 h 618"/>
                <a:gd name="T20" fmla="*/ 120 w 288"/>
                <a:gd name="T21" fmla="*/ 611 h 618"/>
                <a:gd name="T22" fmla="*/ 249 w 288"/>
                <a:gd name="T23" fmla="*/ 515 h 618"/>
                <a:gd name="T24" fmla="*/ 249 w 288"/>
                <a:gd name="T25" fmla="*/ 515 h 618"/>
                <a:gd name="T26" fmla="*/ 288 w 288"/>
                <a:gd name="T27" fmla="*/ 325 h 618"/>
                <a:gd name="T28" fmla="*/ 163 w 288"/>
                <a:gd name="T2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8" h="618">
                  <a:moveTo>
                    <a:pt x="163" y="0"/>
                  </a:moveTo>
                  <a:cubicBezTo>
                    <a:pt x="177" y="32"/>
                    <a:pt x="184" y="66"/>
                    <a:pt x="184" y="102"/>
                  </a:cubicBezTo>
                  <a:cubicBezTo>
                    <a:pt x="183" y="195"/>
                    <a:pt x="125" y="261"/>
                    <a:pt x="122" y="264"/>
                  </a:cubicBezTo>
                  <a:cubicBezTo>
                    <a:pt x="121" y="266"/>
                    <a:pt x="119" y="268"/>
                    <a:pt x="117" y="270"/>
                  </a:cubicBezTo>
                  <a:cubicBezTo>
                    <a:pt x="43" y="343"/>
                    <a:pt x="43" y="343"/>
                    <a:pt x="43" y="343"/>
                  </a:cubicBezTo>
                  <a:cubicBezTo>
                    <a:pt x="17" y="369"/>
                    <a:pt x="0" y="421"/>
                    <a:pt x="6" y="458"/>
                  </a:cubicBezTo>
                  <a:cubicBezTo>
                    <a:pt x="23" y="560"/>
                    <a:pt x="23" y="560"/>
                    <a:pt x="23" y="560"/>
                  </a:cubicBezTo>
                  <a:cubicBezTo>
                    <a:pt x="26" y="579"/>
                    <a:pt x="23" y="594"/>
                    <a:pt x="14" y="604"/>
                  </a:cubicBezTo>
                  <a:cubicBezTo>
                    <a:pt x="12" y="606"/>
                    <a:pt x="10" y="608"/>
                    <a:pt x="8" y="610"/>
                  </a:cubicBezTo>
                  <a:cubicBezTo>
                    <a:pt x="27" y="615"/>
                    <a:pt x="47" y="618"/>
                    <a:pt x="67" y="618"/>
                  </a:cubicBezTo>
                  <a:cubicBezTo>
                    <a:pt x="85" y="618"/>
                    <a:pt x="102" y="616"/>
                    <a:pt x="120" y="611"/>
                  </a:cubicBezTo>
                  <a:cubicBezTo>
                    <a:pt x="213" y="585"/>
                    <a:pt x="249" y="516"/>
                    <a:pt x="249" y="515"/>
                  </a:cubicBezTo>
                  <a:cubicBezTo>
                    <a:pt x="249" y="515"/>
                    <a:pt x="249" y="515"/>
                    <a:pt x="249" y="515"/>
                  </a:cubicBezTo>
                  <a:cubicBezTo>
                    <a:pt x="275" y="455"/>
                    <a:pt x="288" y="391"/>
                    <a:pt x="288" y="325"/>
                  </a:cubicBezTo>
                  <a:cubicBezTo>
                    <a:pt x="288" y="204"/>
                    <a:pt x="244" y="89"/>
                    <a:pt x="163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577313" y="18119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88330" y="328523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561048" y="315689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181305" y="177785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10786" y="398674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文本框 32"/>
          <p:cNvSpPr txBox="1"/>
          <p:nvPr/>
        </p:nvSpPr>
        <p:spPr>
          <a:xfrm>
            <a:off x="7201786" y="952133"/>
            <a:ext cx="271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GHI KẾT QUẢ MỖI LẦN ĐO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7" name="文本框 32"/>
          <p:cNvSpPr txBox="1"/>
          <p:nvPr/>
        </p:nvSpPr>
        <p:spPr>
          <a:xfrm>
            <a:off x="7691268" y="2977454"/>
            <a:ext cx="348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MẮT ĐÚNG CÁCH, ĐỌC KẾT QUẢ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8" name="文本框 32"/>
          <p:cNvSpPr txBox="1"/>
          <p:nvPr/>
        </p:nvSpPr>
        <p:spPr>
          <a:xfrm>
            <a:off x="4655776" y="5133045"/>
            <a:ext cx="2827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ĐẶT THƯỚC ĐO ĐÚNG </a:t>
            </a:r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CÁCH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………CÁC BƯỚC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7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" y="878093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11" grpId="0" animBg="1"/>
      <p:bldP spid="43" grpId="0"/>
      <p:bldP spid="45" grpId="0"/>
      <p:bldP spid="47" grpId="0"/>
      <p:bldP spid="49" grpId="0"/>
      <p:bldP spid="51" grpId="0"/>
      <p:bldP spid="55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835396" y="2605868"/>
            <a:ext cx="3574932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83821" y="291029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148" y="3090629"/>
            <a:ext cx="29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 TẬP</a:t>
            </a:r>
            <a:endParaRPr lang="zh-CN" altLang="en-US" sz="36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311243" y="10593519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7" y="2937238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03" y="2691770"/>
            <a:ext cx="2654247" cy="2468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836" y="1052232"/>
            <a:ext cx="117070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theo cặp đôi và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dirty="0" smtClean="0">
                <a:solidFill>
                  <a:srgbClr val="0020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trả </a:t>
            </a:r>
            <a:r>
              <a:rPr lang="vi-VN" sz="3600" dirty="0">
                <a:solidFill>
                  <a:srgbClr val="002060"/>
                </a:solidFill>
                <a:ea typeface="Arial" panose="020B0604020202020204" pitchFamily="34" charset="0"/>
              </a:rPr>
              <a:t>lời các câu hỏi</a:t>
            </a:r>
            <a:r>
              <a:rPr lang="vi-VN" sz="3600" dirty="0" smtClean="0">
                <a:solidFill>
                  <a:srgbClr val="002060"/>
                </a:solidFill>
                <a:ea typeface="Arial" panose="020B0604020202020204" pitchFamily="34" charset="0"/>
              </a:rPr>
              <a:t>: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473" y="2048567"/>
            <a:ext cx="38654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vi-VN" sz="3200" b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</a:t>
            </a:r>
            <a:r>
              <a:rPr lang="vi-VN" sz="3200" i="1" spc="8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cho biết GHĐ và ĐCNN của thước ở hình 4.2 a và thước em đang sử dụng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2" y="2324100"/>
            <a:ext cx="7121235" cy="2022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164" y="1471073"/>
            <a:ext cx="3629891" cy="4177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 sát hình 4.3 và cho biết cách đo chiều dài trong trường hợp nào nhanh và cho kết quả chính xác hơn? Tại sao?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31" y="1163608"/>
            <a:ext cx="6988060" cy="487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4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………LUYỆN TẬP………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963" y="1096944"/>
            <a:ext cx="5223163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Hãy đo chiều dài đo thẳng AB và CD trong hình 4.1. Từ kết quả đo em có nhận xét gì?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963" y="3811012"/>
            <a:ext cx="5375563" cy="2992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Lấy ví dụ trong thực tế chứng tỏ cảm nhận bằng giác quan của chúng ta về kích thước các vật có thể sai.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1454727"/>
            <a:ext cx="5459124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7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595860" y="837281"/>
            <a:ext cx="2520000" cy="2520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875860" y="1117281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771045" y="1313281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071860" y="1313281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84475" y="160385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6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75265" y="1784187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009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zh-CN" altLang="en-US" sz="3600" b="1" dirty="0">
              <a:solidFill>
                <a:srgbClr val="00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15836" y="10191739"/>
            <a:ext cx="8564897" cy="2008636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1519436" y="4259196"/>
            <a:ext cx="682388" cy="682388"/>
            <a:chOff x="2822348" y="3744846"/>
            <a:chExt cx="682388" cy="682388"/>
          </a:xfrm>
        </p:grpSpPr>
        <p:grpSp>
          <p:nvGrpSpPr>
            <p:cNvPr id="59" name="组合 58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任意多边形 62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0070C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548649" y="4259196"/>
            <a:ext cx="682388" cy="682388"/>
            <a:chOff x="6537098" y="3744846"/>
            <a:chExt cx="682388" cy="682388"/>
          </a:xfrm>
        </p:grpSpPr>
        <p:grpSp>
          <p:nvGrpSpPr>
            <p:cNvPr id="67" name="组合 66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1" name="任意多边形 70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椭圆 67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FFB850"/>
                </a:gs>
                <a:gs pos="53000">
                  <a:srgbClr val="FFC46D"/>
                </a:gs>
                <a:gs pos="0">
                  <a:srgbClr val="FFD08B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523747" y="5224323"/>
            <a:ext cx="682388" cy="682388"/>
            <a:chOff x="2845451" y="5151933"/>
            <a:chExt cx="682388" cy="682388"/>
          </a:xfrm>
        </p:grpSpPr>
        <p:grpSp>
          <p:nvGrpSpPr>
            <p:cNvPr id="75" name="组合 74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9" name="任意多边形 7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椭圆 75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2423031" y="4363097"/>
            <a:ext cx="400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TOÁN HỌC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2423030" y="5369822"/>
            <a:ext cx="60923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1227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CHĂM SÓC SỨC KHỎE</a:t>
            </a:r>
            <a:endParaRPr lang="zh-CN" altLang="en-US" sz="2400" b="1" dirty="0">
              <a:solidFill>
                <a:srgbClr val="51227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7272444" y="4363097"/>
            <a:ext cx="3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CHUYÊN GIA VẬT LÝ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26" y="1117281"/>
            <a:ext cx="3039952" cy="3021415"/>
          </a:xfrm>
          <a:prstGeom prst="rect">
            <a:avLst/>
          </a:prstGeom>
        </p:spPr>
      </p:pic>
      <p:pic>
        <p:nvPicPr>
          <p:cNvPr id="49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7" y="1117280"/>
            <a:ext cx="1888895" cy="2926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9444 L 2.91667E-6 -0.6828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"/>
                            </p:stCondLst>
                            <p:childTnLst>
                              <p:par>
                                <p:cTn id="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"/>
                            </p:stCondLst>
                            <p:childTnLst>
                              <p:par>
                                <p:cTn id="10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"/>
                            </p:stCondLst>
                            <p:childTnLst>
                              <p:par>
                                <p:cTn id="1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  <p:bldP spid="90" grpId="0"/>
      <p:bldP spid="91" grpId="0"/>
      <p:bldP spid="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7093230" y="2183790"/>
            <a:ext cx="215814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723239" y="2183790"/>
            <a:ext cx="2142180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257836" y="2345582"/>
            <a:ext cx="1850463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430584" y="2532185"/>
            <a:ext cx="1475776" cy="14681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887845" y="2345582"/>
            <a:ext cx="1836778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088303" y="2546040"/>
            <a:ext cx="1464862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5"/>
          <p:cNvSpPr>
            <a:spLocks noChangeAspect="1" noEditPoints="1"/>
          </p:cNvSpPr>
          <p:nvPr/>
        </p:nvSpPr>
        <p:spPr bwMode="auto">
          <a:xfrm>
            <a:off x="7877477" y="3029582"/>
            <a:ext cx="692258" cy="571961"/>
          </a:xfrm>
          <a:custGeom>
            <a:avLst/>
            <a:gdLst>
              <a:gd name="T0" fmla="*/ 38 w 126"/>
              <a:gd name="T1" fmla="*/ 13 h 104"/>
              <a:gd name="T2" fmla="*/ 24 w 126"/>
              <a:gd name="T3" fmla="*/ 27 h 104"/>
              <a:gd name="T4" fmla="*/ 8 w 126"/>
              <a:gd name="T5" fmla="*/ 31 h 104"/>
              <a:gd name="T6" fmla="*/ 8 w 126"/>
              <a:gd name="T7" fmla="*/ 51 h 104"/>
              <a:gd name="T8" fmla="*/ 0 w 126"/>
              <a:gd name="T9" fmla="*/ 65 h 104"/>
              <a:gd name="T10" fmla="*/ 14 w 126"/>
              <a:gd name="T11" fmla="*/ 79 h 104"/>
              <a:gd name="T12" fmla="*/ 18 w 126"/>
              <a:gd name="T13" fmla="*/ 96 h 104"/>
              <a:gd name="T14" fmla="*/ 38 w 126"/>
              <a:gd name="T15" fmla="*/ 95 h 104"/>
              <a:gd name="T16" fmla="*/ 53 w 126"/>
              <a:gd name="T17" fmla="*/ 104 h 104"/>
              <a:gd name="T18" fmla="*/ 67 w 126"/>
              <a:gd name="T19" fmla="*/ 90 h 104"/>
              <a:gd name="T20" fmla="*/ 83 w 126"/>
              <a:gd name="T21" fmla="*/ 85 h 104"/>
              <a:gd name="T22" fmla="*/ 83 w 126"/>
              <a:gd name="T23" fmla="*/ 65 h 104"/>
              <a:gd name="T24" fmla="*/ 91 w 126"/>
              <a:gd name="T25" fmla="*/ 51 h 104"/>
              <a:gd name="T26" fmla="*/ 77 w 126"/>
              <a:gd name="T27" fmla="*/ 37 h 104"/>
              <a:gd name="T28" fmla="*/ 73 w 126"/>
              <a:gd name="T29" fmla="*/ 21 h 104"/>
              <a:gd name="T30" fmla="*/ 53 w 126"/>
              <a:gd name="T31" fmla="*/ 21 h 104"/>
              <a:gd name="T32" fmla="*/ 46 w 126"/>
              <a:gd name="T33" fmla="*/ 87 h 104"/>
              <a:gd name="T34" fmla="*/ 46 w 126"/>
              <a:gd name="T35" fmla="*/ 29 h 104"/>
              <a:gd name="T36" fmla="*/ 46 w 126"/>
              <a:gd name="T37" fmla="*/ 87 h 104"/>
              <a:gd name="T38" fmla="*/ 93 w 126"/>
              <a:gd name="T39" fmla="*/ 21 h 104"/>
              <a:gd name="T40" fmla="*/ 116 w 126"/>
              <a:gd name="T41" fmla="*/ 21 h 104"/>
              <a:gd name="T42" fmla="*/ 108 w 126"/>
              <a:gd name="T43" fmla="*/ 0 h 104"/>
              <a:gd name="T44" fmla="*/ 101 w 126"/>
              <a:gd name="T45" fmla="*/ 4 h 104"/>
              <a:gd name="T46" fmla="*/ 91 w 126"/>
              <a:gd name="T47" fmla="*/ 4 h 104"/>
              <a:gd name="T48" fmla="*/ 89 w 126"/>
              <a:gd name="T49" fmla="*/ 11 h 104"/>
              <a:gd name="T50" fmla="*/ 82 w 126"/>
              <a:gd name="T51" fmla="*/ 18 h 104"/>
              <a:gd name="T52" fmla="*/ 87 w 126"/>
              <a:gd name="T53" fmla="*/ 25 h 104"/>
              <a:gd name="T54" fmla="*/ 86 w 126"/>
              <a:gd name="T55" fmla="*/ 35 h 104"/>
              <a:gd name="T56" fmla="*/ 94 w 126"/>
              <a:gd name="T57" fmla="*/ 37 h 104"/>
              <a:gd name="T58" fmla="*/ 101 w 126"/>
              <a:gd name="T59" fmla="*/ 43 h 104"/>
              <a:gd name="T60" fmla="*/ 108 w 126"/>
              <a:gd name="T61" fmla="*/ 39 h 104"/>
              <a:gd name="T62" fmla="*/ 118 w 126"/>
              <a:gd name="T63" fmla="*/ 39 h 104"/>
              <a:gd name="T64" fmla="*/ 120 w 126"/>
              <a:gd name="T65" fmla="*/ 32 h 104"/>
              <a:gd name="T66" fmla="*/ 126 w 126"/>
              <a:gd name="T67" fmla="*/ 25 h 104"/>
              <a:gd name="T68" fmla="*/ 122 w 126"/>
              <a:gd name="T69" fmla="*/ 18 h 104"/>
              <a:gd name="T70" fmla="*/ 122 w 126"/>
              <a:gd name="T71" fmla="*/ 8 h 104"/>
              <a:gd name="T72" fmla="*/ 115 w 126"/>
              <a:gd name="T73" fmla="*/ 6 h 104"/>
              <a:gd name="T74" fmla="*/ 108 w 126"/>
              <a:gd name="T75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04">
                <a:moveTo>
                  <a:pt x="53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8" y="21"/>
                  <a:pt x="38" y="21"/>
                  <a:pt x="38" y="21"/>
                </a:cubicBezTo>
                <a:cubicBezTo>
                  <a:pt x="33" y="22"/>
                  <a:pt x="28" y="24"/>
                  <a:pt x="24" y="27"/>
                </a:cubicBezTo>
                <a:cubicBezTo>
                  <a:pt x="18" y="21"/>
                  <a:pt x="18" y="21"/>
                  <a:pt x="18" y="21"/>
                </a:cubicBezTo>
                <a:cubicBezTo>
                  <a:pt x="8" y="31"/>
                  <a:pt x="8" y="31"/>
                  <a:pt x="8" y="31"/>
                </a:cubicBezTo>
                <a:cubicBezTo>
                  <a:pt x="14" y="37"/>
                  <a:pt x="14" y="37"/>
                  <a:pt x="14" y="37"/>
                </a:cubicBezTo>
                <a:cubicBezTo>
                  <a:pt x="11" y="41"/>
                  <a:pt x="9" y="46"/>
                  <a:pt x="8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5"/>
                  <a:pt x="0" y="65"/>
                  <a:pt x="0" y="65"/>
                </a:cubicBezTo>
                <a:cubicBezTo>
                  <a:pt x="8" y="65"/>
                  <a:pt x="8" y="65"/>
                  <a:pt x="8" y="65"/>
                </a:cubicBezTo>
                <a:cubicBezTo>
                  <a:pt x="9" y="70"/>
                  <a:pt x="11" y="75"/>
                  <a:pt x="14" y="79"/>
                </a:cubicBezTo>
                <a:cubicBezTo>
                  <a:pt x="8" y="85"/>
                  <a:pt x="8" y="85"/>
                  <a:pt x="8" y="85"/>
                </a:cubicBezTo>
                <a:cubicBezTo>
                  <a:pt x="18" y="96"/>
                  <a:pt x="18" y="96"/>
                  <a:pt x="18" y="96"/>
                </a:cubicBezTo>
                <a:cubicBezTo>
                  <a:pt x="24" y="90"/>
                  <a:pt x="24" y="90"/>
                  <a:pt x="24" y="90"/>
                </a:cubicBezTo>
                <a:cubicBezTo>
                  <a:pt x="28" y="92"/>
                  <a:pt x="33" y="94"/>
                  <a:pt x="38" y="9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95"/>
                  <a:pt x="53" y="95"/>
                  <a:pt x="53" y="95"/>
                </a:cubicBezTo>
                <a:cubicBezTo>
                  <a:pt x="58" y="94"/>
                  <a:pt x="63" y="92"/>
                  <a:pt x="67" y="90"/>
                </a:cubicBezTo>
                <a:cubicBezTo>
                  <a:pt x="73" y="96"/>
                  <a:pt x="73" y="96"/>
                  <a:pt x="73" y="96"/>
                </a:cubicBezTo>
                <a:cubicBezTo>
                  <a:pt x="83" y="85"/>
                  <a:pt x="83" y="85"/>
                  <a:pt x="83" y="85"/>
                </a:cubicBezTo>
                <a:cubicBezTo>
                  <a:pt x="77" y="79"/>
                  <a:pt x="77" y="79"/>
                  <a:pt x="77" y="79"/>
                </a:cubicBezTo>
                <a:cubicBezTo>
                  <a:pt x="80" y="75"/>
                  <a:pt x="82" y="70"/>
                  <a:pt x="83" y="65"/>
                </a:cubicBezTo>
                <a:cubicBezTo>
                  <a:pt x="91" y="65"/>
                  <a:pt x="91" y="65"/>
                  <a:pt x="91" y="65"/>
                </a:cubicBezTo>
                <a:cubicBezTo>
                  <a:pt x="91" y="51"/>
                  <a:pt x="91" y="51"/>
                  <a:pt x="91" y="51"/>
                </a:cubicBezTo>
                <a:cubicBezTo>
                  <a:pt x="83" y="51"/>
                  <a:pt x="83" y="51"/>
                  <a:pt x="83" y="51"/>
                </a:cubicBezTo>
                <a:cubicBezTo>
                  <a:pt x="82" y="46"/>
                  <a:pt x="80" y="41"/>
                  <a:pt x="77" y="37"/>
                </a:cubicBezTo>
                <a:cubicBezTo>
                  <a:pt x="83" y="31"/>
                  <a:pt x="83" y="31"/>
                  <a:pt x="83" y="31"/>
                </a:cubicBezTo>
                <a:cubicBezTo>
                  <a:pt x="73" y="21"/>
                  <a:pt x="73" y="21"/>
                  <a:pt x="73" y="21"/>
                </a:cubicBezTo>
                <a:cubicBezTo>
                  <a:pt x="67" y="27"/>
                  <a:pt x="67" y="27"/>
                  <a:pt x="67" y="27"/>
                </a:cubicBezTo>
                <a:cubicBezTo>
                  <a:pt x="63" y="24"/>
                  <a:pt x="58" y="22"/>
                  <a:pt x="53" y="21"/>
                </a:cubicBezTo>
                <a:cubicBezTo>
                  <a:pt x="53" y="13"/>
                  <a:pt x="53" y="13"/>
                  <a:pt x="53" y="13"/>
                </a:cubicBezTo>
                <a:moveTo>
                  <a:pt x="46" y="87"/>
                </a:moveTo>
                <a:cubicBezTo>
                  <a:pt x="30" y="87"/>
                  <a:pt x="17" y="74"/>
                  <a:pt x="17" y="58"/>
                </a:cubicBezTo>
                <a:cubicBezTo>
                  <a:pt x="17" y="42"/>
                  <a:pt x="30" y="29"/>
                  <a:pt x="46" y="29"/>
                </a:cubicBezTo>
                <a:cubicBezTo>
                  <a:pt x="62" y="29"/>
                  <a:pt x="74" y="42"/>
                  <a:pt x="74" y="58"/>
                </a:cubicBezTo>
                <a:cubicBezTo>
                  <a:pt x="74" y="74"/>
                  <a:pt x="62" y="87"/>
                  <a:pt x="46" y="87"/>
                </a:cubicBezTo>
                <a:moveTo>
                  <a:pt x="104" y="33"/>
                </a:moveTo>
                <a:cubicBezTo>
                  <a:pt x="98" y="33"/>
                  <a:pt x="93" y="28"/>
                  <a:pt x="93" y="21"/>
                </a:cubicBezTo>
                <a:cubicBezTo>
                  <a:pt x="93" y="15"/>
                  <a:pt x="98" y="10"/>
                  <a:pt x="104" y="10"/>
                </a:cubicBezTo>
                <a:cubicBezTo>
                  <a:pt x="111" y="10"/>
                  <a:pt x="116" y="15"/>
                  <a:pt x="116" y="21"/>
                </a:cubicBezTo>
                <a:cubicBezTo>
                  <a:pt x="116" y="28"/>
                  <a:pt x="111" y="33"/>
                  <a:pt x="104" y="33"/>
                </a:cubicBezTo>
                <a:moveTo>
                  <a:pt x="108" y="0"/>
                </a:moveTo>
                <a:cubicBezTo>
                  <a:pt x="101" y="0"/>
                  <a:pt x="101" y="0"/>
                  <a:pt x="101" y="0"/>
                </a:cubicBezTo>
                <a:cubicBezTo>
                  <a:pt x="101" y="4"/>
                  <a:pt x="101" y="4"/>
                  <a:pt x="101" y="4"/>
                </a:cubicBezTo>
                <a:cubicBezTo>
                  <a:pt x="99" y="4"/>
                  <a:pt x="96" y="5"/>
                  <a:pt x="94" y="6"/>
                </a:cubicBezTo>
                <a:cubicBezTo>
                  <a:pt x="91" y="4"/>
                  <a:pt x="91" y="4"/>
                  <a:pt x="91" y="4"/>
                </a:cubicBezTo>
                <a:cubicBezTo>
                  <a:pt x="86" y="8"/>
                  <a:pt x="86" y="8"/>
                  <a:pt x="86" y="8"/>
                </a:cubicBezTo>
                <a:cubicBezTo>
                  <a:pt x="89" y="11"/>
                  <a:pt x="89" y="11"/>
                  <a:pt x="89" y="11"/>
                </a:cubicBezTo>
                <a:cubicBezTo>
                  <a:pt x="88" y="13"/>
                  <a:pt x="87" y="16"/>
                  <a:pt x="87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5"/>
                  <a:pt x="82" y="25"/>
                  <a:pt x="82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7"/>
                  <a:pt x="88" y="30"/>
                  <a:pt x="89" y="32"/>
                </a:cubicBezTo>
                <a:cubicBezTo>
                  <a:pt x="86" y="35"/>
                  <a:pt x="86" y="35"/>
                  <a:pt x="86" y="35"/>
                </a:cubicBezTo>
                <a:cubicBezTo>
                  <a:pt x="91" y="39"/>
                  <a:pt x="91" y="39"/>
                  <a:pt x="91" y="39"/>
                </a:cubicBezTo>
                <a:cubicBezTo>
                  <a:pt x="94" y="37"/>
                  <a:pt x="94" y="37"/>
                  <a:pt x="94" y="37"/>
                </a:cubicBezTo>
                <a:cubicBezTo>
                  <a:pt x="96" y="38"/>
                  <a:pt x="99" y="39"/>
                  <a:pt x="101" y="39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10" y="39"/>
                  <a:pt x="113" y="38"/>
                  <a:pt x="115" y="37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22" y="35"/>
                  <a:pt x="122" y="35"/>
                  <a:pt x="122" y="35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1" y="30"/>
                  <a:pt x="122" y="27"/>
                  <a:pt x="122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22" y="16"/>
                  <a:pt x="121" y="13"/>
                  <a:pt x="120" y="11"/>
                </a:cubicBezTo>
                <a:cubicBezTo>
                  <a:pt x="122" y="8"/>
                  <a:pt x="122" y="8"/>
                  <a:pt x="122" y="8"/>
                </a:cubicBezTo>
                <a:cubicBezTo>
                  <a:pt x="118" y="4"/>
                  <a:pt x="118" y="4"/>
                  <a:pt x="118" y="4"/>
                </a:cubicBezTo>
                <a:cubicBezTo>
                  <a:pt x="115" y="6"/>
                  <a:pt x="115" y="6"/>
                  <a:pt x="115" y="6"/>
                </a:cubicBezTo>
                <a:cubicBezTo>
                  <a:pt x="113" y="5"/>
                  <a:pt x="110" y="4"/>
                  <a:pt x="108" y="4"/>
                </a:cubicBezTo>
                <a:cubicBezTo>
                  <a:pt x="108" y="0"/>
                  <a:pt x="108" y="0"/>
                  <a:pt x="10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9"/>
          <p:cNvSpPr>
            <a:spLocks noChangeAspect="1" noEditPoints="1"/>
          </p:cNvSpPr>
          <p:nvPr/>
        </p:nvSpPr>
        <p:spPr bwMode="auto">
          <a:xfrm>
            <a:off x="4377235" y="3029582"/>
            <a:ext cx="1100097" cy="569016"/>
          </a:xfrm>
          <a:custGeom>
            <a:avLst/>
            <a:gdLst>
              <a:gd name="T0" fmla="*/ 114 w 132"/>
              <a:gd name="T1" fmla="*/ 26 h 67"/>
              <a:gd name="T2" fmla="*/ 108 w 132"/>
              <a:gd name="T3" fmla="*/ 32 h 67"/>
              <a:gd name="T4" fmla="*/ 110 w 132"/>
              <a:gd name="T5" fmla="*/ 37 h 67"/>
              <a:gd name="T6" fmla="*/ 99 w 132"/>
              <a:gd name="T7" fmla="*/ 55 h 67"/>
              <a:gd name="T8" fmla="*/ 100 w 132"/>
              <a:gd name="T9" fmla="*/ 55 h 67"/>
              <a:gd name="T10" fmla="*/ 107 w 132"/>
              <a:gd name="T11" fmla="*/ 49 h 67"/>
              <a:gd name="T12" fmla="*/ 104 w 132"/>
              <a:gd name="T13" fmla="*/ 67 h 67"/>
              <a:gd name="T14" fmla="*/ 110 w 132"/>
              <a:gd name="T15" fmla="*/ 67 h 67"/>
              <a:gd name="T16" fmla="*/ 114 w 132"/>
              <a:gd name="T17" fmla="*/ 60 h 67"/>
              <a:gd name="T18" fmla="*/ 119 w 132"/>
              <a:gd name="T19" fmla="*/ 67 h 67"/>
              <a:gd name="T20" fmla="*/ 124 w 132"/>
              <a:gd name="T21" fmla="*/ 67 h 67"/>
              <a:gd name="T22" fmla="*/ 121 w 132"/>
              <a:gd name="T23" fmla="*/ 49 h 67"/>
              <a:gd name="T24" fmla="*/ 128 w 132"/>
              <a:gd name="T25" fmla="*/ 55 h 67"/>
              <a:gd name="T26" fmla="*/ 130 w 132"/>
              <a:gd name="T27" fmla="*/ 55 h 67"/>
              <a:gd name="T28" fmla="*/ 118 w 132"/>
              <a:gd name="T29" fmla="*/ 37 h 67"/>
              <a:gd name="T30" fmla="*/ 121 w 132"/>
              <a:gd name="T31" fmla="*/ 32 h 67"/>
              <a:gd name="T32" fmla="*/ 114 w 132"/>
              <a:gd name="T33" fmla="*/ 26 h 67"/>
              <a:gd name="T34" fmla="*/ 18 w 132"/>
              <a:gd name="T35" fmla="*/ 26 h 67"/>
              <a:gd name="T36" fmla="*/ 11 w 132"/>
              <a:gd name="T37" fmla="*/ 32 h 67"/>
              <a:gd name="T38" fmla="*/ 13 w 132"/>
              <a:gd name="T39" fmla="*/ 37 h 67"/>
              <a:gd name="T40" fmla="*/ 2 w 132"/>
              <a:gd name="T41" fmla="*/ 55 h 67"/>
              <a:gd name="T42" fmla="*/ 3 w 132"/>
              <a:gd name="T43" fmla="*/ 55 h 67"/>
              <a:gd name="T44" fmla="*/ 11 w 132"/>
              <a:gd name="T45" fmla="*/ 49 h 67"/>
              <a:gd name="T46" fmla="*/ 7 w 132"/>
              <a:gd name="T47" fmla="*/ 67 h 67"/>
              <a:gd name="T48" fmla="*/ 13 w 132"/>
              <a:gd name="T49" fmla="*/ 67 h 67"/>
              <a:gd name="T50" fmla="*/ 18 w 132"/>
              <a:gd name="T51" fmla="*/ 60 h 67"/>
              <a:gd name="T52" fmla="*/ 22 w 132"/>
              <a:gd name="T53" fmla="*/ 67 h 67"/>
              <a:gd name="T54" fmla="*/ 28 w 132"/>
              <a:gd name="T55" fmla="*/ 67 h 67"/>
              <a:gd name="T56" fmla="*/ 24 w 132"/>
              <a:gd name="T57" fmla="*/ 49 h 67"/>
              <a:gd name="T58" fmla="*/ 32 w 132"/>
              <a:gd name="T59" fmla="*/ 55 h 67"/>
              <a:gd name="T60" fmla="*/ 33 w 132"/>
              <a:gd name="T61" fmla="*/ 55 h 67"/>
              <a:gd name="T62" fmla="*/ 22 w 132"/>
              <a:gd name="T63" fmla="*/ 37 h 67"/>
              <a:gd name="T64" fmla="*/ 24 w 132"/>
              <a:gd name="T65" fmla="*/ 32 h 67"/>
              <a:gd name="T66" fmla="*/ 18 w 132"/>
              <a:gd name="T67" fmla="*/ 26 h 67"/>
              <a:gd name="T68" fmla="*/ 67 w 132"/>
              <a:gd name="T69" fmla="*/ 0 h 67"/>
              <a:gd name="T70" fmla="*/ 57 w 132"/>
              <a:gd name="T71" fmla="*/ 10 h 67"/>
              <a:gd name="T72" fmla="*/ 60 w 132"/>
              <a:gd name="T73" fmla="*/ 18 h 67"/>
              <a:gd name="T74" fmla="*/ 42 w 132"/>
              <a:gd name="T75" fmla="*/ 47 h 67"/>
              <a:gd name="T76" fmla="*/ 44 w 132"/>
              <a:gd name="T77" fmla="*/ 48 h 67"/>
              <a:gd name="T78" fmla="*/ 56 w 132"/>
              <a:gd name="T79" fmla="*/ 38 h 67"/>
              <a:gd name="T80" fmla="*/ 50 w 132"/>
              <a:gd name="T81" fmla="*/ 67 h 67"/>
              <a:gd name="T82" fmla="*/ 60 w 132"/>
              <a:gd name="T83" fmla="*/ 67 h 67"/>
              <a:gd name="T84" fmla="*/ 67 w 132"/>
              <a:gd name="T85" fmla="*/ 55 h 67"/>
              <a:gd name="T86" fmla="*/ 74 w 132"/>
              <a:gd name="T87" fmla="*/ 67 h 67"/>
              <a:gd name="T88" fmla="*/ 84 w 132"/>
              <a:gd name="T89" fmla="*/ 67 h 67"/>
              <a:gd name="T90" fmla="*/ 78 w 132"/>
              <a:gd name="T91" fmla="*/ 38 h 67"/>
              <a:gd name="T92" fmla="*/ 90 w 132"/>
              <a:gd name="T93" fmla="*/ 48 h 67"/>
              <a:gd name="T94" fmla="*/ 92 w 132"/>
              <a:gd name="T95" fmla="*/ 47 h 67"/>
              <a:gd name="T96" fmla="*/ 74 w 132"/>
              <a:gd name="T97" fmla="*/ 18 h 67"/>
              <a:gd name="T98" fmla="*/ 77 w 132"/>
              <a:gd name="T99" fmla="*/ 10 h 67"/>
              <a:gd name="T100" fmla="*/ 67 w 132"/>
              <a:gd name="T10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67">
                <a:moveTo>
                  <a:pt x="114" y="26"/>
                </a:moveTo>
                <a:cubicBezTo>
                  <a:pt x="111" y="26"/>
                  <a:pt x="108" y="29"/>
                  <a:pt x="108" y="32"/>
                </a:cubicBezTo>
                <a:cubicBezTo>
                  <a:pt x="108" y="34"/>
                  <a:pt x="109" y="36"/>
                  <a:pt x="110" y="37"/>
                </a:cubicBezTo>
                <a:cubicBezTo>
                  <a:pt x="104" y="40"/>
                  <a:pt x="96" y="53"/>
                  <a:pt x="99" y="55"/>
                </a:cubicBezTo>
                <a:cubicBezTo>
                  <a:pt x="99" y="55"/>
                  <a:pt x="100" y="55"/>
                  <a:pt x="100" y="55"/>
                </a:cubicBezTo>
                <a:cubicBezTo>
                  <a:pt x="102" y="55"/>
                  <a:pt x="105" y="52"/>
                  <a:pt x="107" y="49"/>
                </a:cubicBezTo>
                <a:cubicBezTo>
                  <a:pt x="106" y="55"/>
                  <a:pt x="105" y="62"/>
                  <a:pt x="104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4"/>
                  <a:pt x="112" y="60"/>
                  <a:pt x="114" y="60"/>
                </a:cubicBezTo>
                <a:cubicBezTo>
                  <a:pt x="116" y="60"/>
                  <a:pt x="119" y="64"/>
                  <a:pt x="119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2"/>
                  <a:pt x="123" y="55"/>
                  <a:pt x="121" y="49"/>
                </a:cubicBezTo>
                <a:cubicBezTo>
                  <a:pt x="123" y="52"/>
                  <a:pt x="126" y="55"/>
                  <a:pt x="128" y="55"/>
                </a:cubicBezTo>
                <a:cubicBezTo>
                  <a:pt x="129" y="55"/>
                  <a:pt x="129" y="55"/>
                  <a:pt x="130" y="55"/>
                </a:cubicBezTo>
                <a:cubicBezTo>
                  <a:pt x="132" y="53"/>
                  <a:pt x="125" y="40"/>
                  <a:pt x="118" y="37"/>
                </a:cubicBezTo>
                <a:cubicBezTo>
                  <a:pt x="120" y="36"/>
                  <a:pt x="121" y="34"/>
                  <a:pt x="121" y="32"/>
                </a:cubicBezTo>
                <a:cubicBezTo>
                  <a:pt x="121" y="29"/>
                  <a:pt x="118" y="26"/>
                  <a:pt x="114" y="26"/>
                </a:cubicBezTo>
                <a:moveTo>
                  <a:pt x="18" y="26"/>
                </a:moveTo>
                <a:cubicBezTo>
                  <a:pt x="14" y="26"/>
                  <a:pt x="11" y="29"/>
                  <a:pt x="11" y="32"/>
                </a:cubicBezTo>
                <a:cubicBezTo>
                  <a:pt x="11" y="34"/>
                  <a:pt x="12" y="36"/>
                  <a:pt x="13" y="37"/>
                </a:cubicBezTo>
                <a:cubicBezTo>
                  <a:pt x="7" y="40"/>
                  <a:pt x="0" y="53"/>
                  <a:pt x="2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6" y="55"/>
                  <a:pt x="8" y="52"/>
                  <a:pt x="11" y="49"/>
                </a:cubicBezTo>
                <a:cubicBezTo>
                  <a:pt x="9" y="55"/>
                  <a:pt x="8" y="62"/>
                  <a:pt x="7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4"/>
                  <a:pt x="15" y="60"/>
                  <a:pt x="18" y="60"/>
                </a:cubicBezTo>
                <a:cubicBezTo>
                  <a:pt x="20" y="60"/>
                  <a:pt x="22" y="64"/>
                  <a:pt x="22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7" y="62"/>
                  <a:pt x="26" y="55"/>
                  <a:pt x="24" y="49"/>
                </a:cubicBezTo>
                <a:cubicBezTo>
                  <a:pt x="27" y="52"/>
                  <a:pt x="29" y="55"/>
                  <a:pt x="32" y="55"/>
                </a:cubicBezTo>
                <a:cubicBezTo>
                  <a:pt x="32" y="55"/>
                  <a:pt x="33" y="55"/>
                  <a:pt x="33" y="55"/>
                </a:cubicBezTo>
                <a:cubicBezTo>
                  <a:pt x="35" y="53"/>
                  <a:pt x="28" y="40"/>
                  <a:pt x="22" y="37"/>
                </a:cubicBezTo>
                <a:cubicBezTo>
                  <a:pt x="23" y="36"/>
                  <a:pt x="24" y="34"/>
                  <a:pt x="24" y="32"/>
                </a:cubicBezTo>
                <a:cubicBezTo>
                  <a:pt x="24" y="29"/>
                  <a:pt x="21" y="26"/>
                  <a:pt x="18" y="26"/>
                </a:cubicBezTo>
                <a:moveTo>
                  <a:pt x="67" y="0"/>
                </a:moveTo>
                <a:cubicBezTo>
                  <a:pt x="61" y="0"/>
                  <a:pt x="57" y="5"/>
                  <a:pt x="57" y="10"/>
                </a:cubicBezTo>
                <a:cubicBezTo>
                  <a:pt x="57" y="14"/>
                  <a:pt x="58" y="17"/>
                  <a:pt x="60" y="18"/>
                </a:cubicBezTo>
                <a:cubicBezTo>
                  <a:pt x="50" y="22"/>
                  <a:pt x="38" y="43"/>
                  <a:pt x="42" y="47"/>
                </a:cubicBezTo>
                <a:cubicBezTo>
                  <a:pt x="43" y="48"/>
                  <a:pt x="43" y="48"/>
                  <a:pt x="44" y="48"/>
                </a:cubicBezTo>
                <a:cubicBezTo>
                  <a:pt x="48" y="48"/>
                  <a:pt x="52" y="43"/>
                  <a:pt x="56" y="38"/>
                </a:cubicBezTo>
                <a:cubicBezTo>
                  <a:pt x="53" y="47"/>
                  <a:pt x="51" y="58"/>
                  <a:pt x="5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2"/>
                  <a:pt x="63" y="55"/>
                  <a:pt x="67" y="55"/>
                </a:cubicBezTo>
                <a:cubicBezTo>
                  <a:pt x="71" y="55"/>
                  <a:pt x="74" y="62"/>
                  <a:pt x="7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8"/>
                  <a:pt x="81" y="47"/>
                  <a:pt x="78" y="38"/>
                </a:cubicBezTo>
                <a:cubicBezTo>
                  <a:pt x="82" y="43"/>
                  <a:pt x="87" y="48"/>
                  <a:pt x="90" y="48"/>
                </a:cubicBezTo>
                <a:cubicBezTo>
                  <a:pt x="91" y="48"/>
                  <a:pt x="91" y="48"/>
                  <a:pt x="92" y="47"/>
                </a:cubicBezTo>
                <a:cubicBezTo>
                  <a:pt x="96" y="43"/>
                  <a:pt x="84" y="22"/>
                  <a:pt x="74" y="18"/>
                </a:cubicBezTo>
                <a:cubicBezTo>
                  <a:pt x="76" y="17"/>
                  <a:pt x="77" y="14"/>
                  <a:pt x="77" y="10"/>
                </a:cubicBezTo>
                <a:cubicBezTo>
                  <a:pt x="77" y="5"/>
                  <a:pt x="73" y="0"/>
                  <a:pt x="6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3"/>
          <p:cNvSpPr>
            <a:spLocks noChangeAspect="1" noEditPoints="1"/>
          </p:cNvSpPr>
          <p:nvPr/>
        </p:nvSpPr>
        <p:spPr bwMode="auto">
          <a:xfrm>
            <a:off x="2538872" y="3029582"/>
            <a:ext cx="630331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96848" y="4606042"/>
            <a:ext cx="47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ĐỀ XUẤT PHƯƠNG ÁN ĐO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0829" y="4505989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753943" y="4505989"/>
            <a:ext cx="3560911" cy="707886"/>
            <a:chOff x="6209182" y="4892646"/>
            <a:chExt cx="3560911" cy="707886"/>
          </a:xfrm>
        </p:grpSpPr>
        <p:sp>
          <p:nvSpPr>
            <p:cNvPr id="34" name="文本框 33"/>
            <p:cNvSpPr txBox="1"/>
            <p:nvPr/>
          </p:nvSpPr>
          <p:spPr>
            <a:xfrm>
              <a:off x="6913221" y="4978844"/>
              <a:ext cx="2856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时尚中黑简体" panose="01010104010101010101" pitchFamily="2" charset="-122"/>
                  <a:cs typeface="Arial" panose="020B0604020202020204" pitchFamily="34" charset="0"/>
                </a:rPr>
                <a:t>TIẾN HÀNH ĐO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209182" y="4892646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491537" y="1467451"/>
            <a:ext cx="981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5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800"/>
                            </p:stCondLst>
                            <p:childTnLst>
                              <p:par>
                                <p:cTn id="1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00"/>
                            </p:stCondLst>
                            <p:childTnLst>
                              <p:par>
                                <p:cTn id="1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400"/>
                            </p:stCondLst>
                            <p:childTnLst>
                              <p:par>
                                <p:cTn id="1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6" grpId="0" animBg="1"/>
      <p:bldP spid="7" grpId="0" animBg="1"/>
      <p:bldP spid="10" grpId="0" animBg="1"/>
      <p:bldP spid="11" grpId="0" animBg="1"/>
      <p:bldP spid="18" grpId="0" animBg="1"/>
      <p:bldP spid="22" grpId="0" animBg="1"/>
      <p:bldP spid="26" grpId="0" animBg="1"/>
      <p:bldP spid="32" grpId="0"/>
      <p:bldP spid="33" grpId="0"/>
      <p:bldP spid="37" grpId="0"/>
      <p:bldP spid="45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08918" y="3087474"/>
            <a:ext cx="3343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1. ĐỀ </a:t>
            </a:r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XUẤT PHƯƠNG ÁN </a:t>
            </a:r>
            <a:r>
              <a:rPr lang="en-US" altLang="zh-CN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XÁC ĐỊNH THỂ TÍCH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08522" y="3293614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412675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26061" y="2929170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1416" y="4219203"/>
            <a:ext cx="18000" cy="46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 bwMode="auto">
          <a:xfrm>
            <a:off x="4313440" y="5197973"/>
            <a:ext cx="3491124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6" name="文本框 36"/>
          <p:cNvSpPr txBox="1"/>
          <p:nvPr/>
        </p:nvSpPr>
        <p:spPr>
          <a:xfrm>
            <a:off x="491537" y="1467451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19"/>
          <p:cNvSpPr txBox="1"/>
          <p:nvPr/>
        </p:nvSpPr>
        <p:spPr>
          <a:xfrm>
            <a:off x="7943110" y="3225974"/>
            <a:ext cx="292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2. TIẾN HÀNH ĐO</a:t>
            </a:r>
            <a:endParaRPr lang="zh-CN" altLang="en-US" sz="2400" b="1" dirty="0">
              <a:solidFill>
                <a:srgbClr val="FF0066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圆角矩形 1"/>
          <p:cNvSpPr/>
          <p:nvPr/>
        </p:nvSpPr>
        <p:spPr>
          <a:xfrm rot="2700000">
            <a:off x="4015191" y="2939524"/>
            <a:ext cx="1009740" cy="100974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2" name="组合 9"/>
          <p:cNvGrpSpPr/>
          <p:nvPr/>
        </p:nvGrpSpPr>
        <p:grpSpPr>
          <a:xfrm>
            <a:off x="4015191" y="3407881"/>
            <a:ext cx="1009740" cy="1009740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4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5" name="KSO_Shape"/>
          <p:cNvSpPr>
            <a:spLocks noChangeAspect="1"/>
          </p:cNvSpPr>
          <p:nvPr/>
        </p:nvSpPr>
        <p:spPr>
          <a:xfrm>
            <a:off x="4305517" y="3707146"/>
            <a:ext cx="429089" cy="411210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圆角矩形 3"/>
          <p:cNvSpPr/>
          <p:nvPr/>
        </p:nvSpPr>
        <p:spPr>
          <a:xfrm rot="2700000">
            <a:off x="6530499" y="3332227"/>
            <a:ext cx="1009740" cy="1009740"/>
          </a:xfrm>
          <a:prstGeom prst="roundRect">
            <a:avLst/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7" name="组合 10"/>
          <p:cNvGrpSpPr/>
          <p:nvPr/>
        </p:nvGrpSpPr>
        <p:grpSpPr>
          <a:xfrm>
            <a:off x="6530499" y="2938327"/>
            <a:ext cx="1009740" cy="1009740"/>
            <a:chOff x="4070881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圆角矩形 56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9" name="圆角矩形 61"/>
            <p:cNvSpPr/>
            <p:nvPr/>
          </p:nvSpPr>
          <p:spPr>
            <a:xfrm rot="2700000">
              <a:off x="4070881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000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0" name="KSO_Shape"/>
          <p:cNvSpPr>
            <a:spLocks noChangeAspect="1"/>
          </p:cNvSpPr>
          <p:nvPr/>
        </p:nvSpPr>
        <p:spPr>
          <a:xfrm>
            <a:off x="6799076" y="3198756"/>
            <a:ext cx="472587" cy="488883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 animBg="1"/>
      <p:bldP spid="36" grpId="0" animBg="1"/>
      <p:bldP spid="37" grpId="0" animBg="1"/>
      <p:bldP spid="40" grpId="0" animBg="1"/>
      <p:bldP spid="42" grpId="0"/>
      <p:bldP spid="46" grpId="0"/>
      <p:bldP spid="49" grpId="0"/>
      <p:bldP spid="50" grpId="0"/>
      <p:bldP spid="51" grpId="0" animBg="1"/>
      <p:bldP spid="55" grpId="0" animBg="1"/>
      <p:bldP spid="56" grpId="0" animBg="1"/>
      <p:bldP spid="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841176" y="2991280"/>
            <a:ext cx="1708329" cy="1708329"/>
            <a:chOff x="4841176" y="2829165"/>
            <a:chExt cx="1708329" cy="1708329"/>
          </a:xfrm>
        </p:grpSpPr>
        <p:sp>
          <p:nvSpPr>
            <p:cNvPr id="21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24621" y="2281660"/>
            <a:ext cx="1708329" cy="1708329"/>
            <a:chOff x="4841176" y="2829165"/>
            <a:chExt cx="1708329" cy="1708329"/>
          </a:xfrm>
        </p:grpSpPr>
        <p:sp>
          <p:nvSpPr>
            <p:cNvPr id="30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15332" y="4202848"/>
            <a:ext cx="1708329" cy="1708329"/>
            <a:chOff x="4841176" y="2829165"/>
            <a:chExt cx="1708329" cy="1708329"/>
          </a:xfrm>
        </p:grpSpPr>
        <p:sp>
          <p:nvSpPr>
            <p:cNvPr id="34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95288" y="3154798"/>
            <a:ext cx="1708329" cy="1708329"/>
            <a:chOff x="4841176" y="2829165"/>
            <a:chExt cx="1708329" cy="1708329"/>
          </a:xfrm>
        </p:grpSpPr>
        <p:sp>
          <p:nvSpPr>
            <p:cNvPr id="38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3868766" y="37165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389808" y="35530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767642" y="28434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58353" y="476462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32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473270" y="2435749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563375" y="205490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02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59424" y="5506468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116897" y="453890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01</a:t>
            </a:r>
            <a:endParaRPr lang="zh-CN" altLang="en-US" sz="2400" b="1" dirty="0">
              <a:solidFill>
                <a:schemeClr val="accent1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59868" y="2468171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702801" y="210061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4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03</a:t>
            </a:r>
            <a:endParaRPr lang="zh-CN" altLang="en-US" sz="2400" b="1" dirty="0">
              <a:solidFill>
                <a:schemeClr val="accent4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308474" y="4739392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894308" y="428565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04</a:t>
            </a:r>
            <a:endParaRPr lang="zh-CN" altLang="en-US" sz="2400" b="1" dirty="0">
              <a:solidFill>
                <a:schemeClr val="accent6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576789" y="4960733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38" idx="58"/>
          </p:cNvCxnSpPr>
          <p:nvPr/>
        </p:nvCxnSpPr>
        <p:spPr>
          <a:xfrm flipV="1">
            <a:off x="3302012" y="4554923"/>
            <a:ext cx="415117" cy="38409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8356677" y="4699609"/>
            <a:ext cx="1632248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H="1">
            <a:off x="7523661" y="4718647"/>
            <a:ext cx="784813" cy="4878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8046466" y="2476095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7637830" y="2472674"/>
            <a:ext cx="413897" cy="360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3055771" y="2434300"/>
            <a:ext cx="1725223" cy="0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4775733" y="2430878"/>
            <a:ext cx="900000" cy="684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/>
          <p:cNvSpPr/>
          <p:nvPr/>
        </p:nvSpPr>
        <p:spPr bwMode="auto">
          <a:xfrm>
            <a:off x="5588037" y="5863952"/>
            <a:ext cx="2160000" cy="109257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标题占位符 1"/>
          <p:cNvSpPr txBox="1"/>
          <p:nvPr/>
        </p:nvSpPr>
        <p:spPr>
          <a:xfrm>
            <a:off x="3043846" y="85949"/>
            <a:ext cx="4603864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………VẬN DỤNG………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文本框 36"/>
          <p:cNvSpPr txBox="1"/>
          <p:nvPr/>
        </p:nvSpPr>
        <p:spPr>
          <a:xfrm>
            <a:off x="491537" y="1467451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27453" y="971837"/>
            <a:ext cx="344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 SỐ 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/>
      <p:bldP spid="47" grpId="0"/>
      <p:bldP spid="49" grpId="0"/>
      <p:bldP spid="50" grpId="0"/>
      <p:bldP spid="52" grpId="0"/>
      <p:bldP spid="53" grpId="0"/>
      <p:bldP spid="55" grpId="0"/>
      <p:bldP spid="56" grpId="0"/>
      <p:bldP spid="48" grpId="0"/>
      <p:bldP spid="51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771045" y="204194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4475" y="2332521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6673" y="2512855"/>
            <a:ext cx="292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88" y="1982480"/>
            <a:ext cx="2937864" cy="2776386"/>
          </a:xfrm>
          <a:prstGeom prst="rect">
            <a:avLst/>
          </a:prstGeom>
        </p:spPr>
      </p:pic>
      <p:pic>
        <p:nvPicPr>
          <p:cNvPr id="14" name="图片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18" y="2243741"/>
            <a:ext cx="2568853" cy="220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64279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393181" y="857989"/>
            <a:ext cx="1008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TOÁN HỌC: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zh-CN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</a:t>
            </a:r>
          </a:p>
        </p:txBody>
      </p:sp>
      <p:sp>
        <p:nvSpPr>
          <p:cNvPr id="4" name="椭圆 43"/>
          <p:cNvSpPr/>
          <p:nvPr/>
        </p:nvSpPr>
        <p:spPr>
          <a:xfrm>
            <a:off x="609167" y="2268366"/>
            <a:ext cx="2200603" cy="214179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椭圆 9"/>
          <p:cNvSpPr/>
          <p:nvPr/>
        </p:nvSpPr>
        <p:spPr>
          <a:xfrm>
            <a:off x="773774" y="2430158"/>
            <a:ext cx="1886872" cy="18409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椭圆 10"/>
          <p:cNvSpPr/>
          <p:nvPr/>
        </p:nvSpPr>
        <p:spPr>
          <a:xfrm>
            <a:off x="974231" y="2630616"/>
            <a:ext cx="1504813" cy="146817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3"/>
          <p:cNvSpPr>
            <a:spLocks noChangeAspect="1" noEditPoints="1"/>
          </p:cNvSpPr>
          <p:nvPr/>
        </p:nvSpPr>
        <p:spPr bwMode="auto">
          <a:xfrm>
            <a:off x="1424801" y="3114158"/>
            <a:ext cx="647522" cy="569016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113"/>
          <p:cNvGrpSpPr/>
          <p:nvPr/>
        </p:nvGrpSpPr>
        <p:grpSpPr>
          <a:xfrm>
            <a:off x="3133286" y="1747883"/>
            <a:ext cx="700999" cy="682388"/>
            <a:chOff x="2822348" y="3744846"/>
            <a:chExt cx="682388" cy="682388"/>
          </a:xfrm>
        </p:grpSpPr>
        <p:grpSp>
          <p:nvGrpSpPr>
            <p:cNvPr id="9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21"/>
          <p:cNvGrpSpPr/>
          <p:nvPr/>
        </p:nvGrpSpPr>
        <p:grpSpPr>
          <a:xfrm>
            <a:off x="3146662" y="3339262"/>
            <a:ext cx="700999" cy="682388"/>
            <a:chOff x="6537098" y="3744846"/>
            <a:chExt cx="682388" cy="682388"/>
          </a:xfrm>
        </p:grpSpPr>
        <p:grpSp>
          <p:nvGrpSpPr>
            <p:cNvPr id="17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129"/>
          <p:cNvGrpSpPr/>
          <p:nvPr/>
        </p:nvGrpSpPr>
        <p:grpSpPr>
          <a:xfrm>
            <a:off x="3126516" y="5186170"/>
            <a:ext cx="700999" cy="682388"/>
            <a:chOff x="2845451" y="5151933"/>
            <a:chExt cx="682388" cy="682388"/>
          </a:xfrm>
        </p:grpSpPr>
        <p:grpSp>
          <p:nvGrpSpPr>
            <p:cNvPr id="25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9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39" name="Straight Connector 38"/>
          <p:cNvCxnSpPr>
            <a:stCxn id="4" idx="7"/>
          </p:cNvCxnSpPr>
          <p:nvPr/>
        </p:nvCxnSpPr>
        <p:spPr>
          <a:xfrm flipV="1">
            <a:off x="2487499" y="2285600"/>
            <a:ext cx="639018" cy="296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71372" y="3683174"/>
            <a:ext cx="364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55132" y="4410158"/>
            <a:ext cx="1071385" cy="87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601" y="1381207"/>
            <a:ext cx="2660281" cy="15221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000" y="1381207"/>
            <a:ext cx="1594519" cy="15114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636" y="1381207"/>
            <a:ext cx="1685661" cy="15221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975" y="1381207"/>
            <a:ext cx="1669677" cy="14997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601" y="3080355"/>
            <a:ext cx="2694200" cy="15355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454" y="3080356"/>
            <a:ext cx="1591060" cy="152481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1094" y="3080356"/>
            <a:ext cx="1579034" cy="15248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342976" y="2957322"/>
            <a:ext cx="1535554" cy="17816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5691" y="4937870"/>
            <a:ext cx="2338926" cy="16684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9907" y="4937870"/>
            <a:ext cx="1643705" cy="16684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3601" y="4937869"/>
            <a:ext cx="2010406" cy="16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文本框 36"/>
          <p:cNvSpPr txBox="1"/>
          <p:nvPr/>
        </p:nvSpPr>
        <p:spPr>
          <a:xfrm>
            <a:off x="574664" y="871705"/>
            <a:ext cx="8096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VẬT LÍ: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zh-CN" sz="28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3"/>
          <p:cNvSpPr/>
          <p:nvPr/>
        </p:nvSpPr>
        <p:spPr>
          <a:xfrm>
            <a:off x="1974367" y="3085795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34"/>
          <p:cNvSpPr/>
          <p:nvPr/>
        </p:nvSpPr>
        <p:spPr>
          <a:xfrm>
            <a:off x="378520" y="4011384"/>
            <a:ext cx="45719" cy="61600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圆角矩形 1"/>
          <p:cNvSpPr/>
          <p:nvPr/>
        </p:nvSpPr>
        <p:spPr>
          <a:xfrm rot="2700000">
            <a:off x="743606" y="2658617"/>
            <a:ext cx="1329076" cy="1304120"/>
          </a:xfrm>
          <a:prstGeom prst="roundRect">
            <a:avLst/>
          </a:prstGeom>
          <a:solidFill>
            <a:srgbClr val="0070C0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9"/>
          <p:cNvGrpSpPr/>
          <p:nvPr/>
        </p:nvGrpSpPr>
        <p:grpSpPr>
          <a:xfrm>
            <a:off x="714375" y="3200062"/>
            <a:ext cx="1304120" cy="1329076"/>
            <a:chOff x="2432666" y="3409197"/>
            <a:chExt cx="1009740" cy="100974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圆角矩形 53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86000">
                  <a:schemeClr val="bg1">
                    <a:lumMod val="7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圆角矩形 46"/>
            <p:cNvSpPr/>
            <p:nvPr/>
          </p:nvSpPr>
          <p:spPr>
            <a:xfrm rot="2700000">
              <a:off x="2432666" y="3409197"/>
              <a:ext cx="1009740" cy="100974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0070C0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KSO_Shape"/>
          <p:cNvSpPr>
            <a:spLocks noChangeAspect="1"/>
          </p:cNvSpPr>
          <p:nvPr/>
        </p:nvSpPr>
        <p:spPr>
          <a:xfrm>
            <a:off x="1088257" y="3499327"/>
            <a:ext cx="554186" cy="561263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7482" y="1878976"/>
            <a:ext cx="969818" cy="102359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2548" y="1790609"/>
            <a:ext cx="551759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V =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a.b.h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54" y="3264112"/>
            <a:ext cx="2448428" cy="2886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82548" y="3910538"/>
            <a:ext cx="5517592" cy="1824346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endCxn id="12" idx="1"/>
          </p:cNvCxnSpPr>
          <p:nvPr/>
        </p:nvCxnSpPr>
        <p:spPr>
          <a:xfrm flipV="1">
            <a:off x="2002086" y="2390774"/>
            <a:ext cx="880462" cy="6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73526" y="4111401"/>
            <a:ext cx="742876" cy="78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8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579417" y="85949"/>
            <a:ext cx="7439891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………GỢI Ý CÁC PHƯƠNG ÁN………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组合 27"/>
          <p:cNvGrpSpPr/>
          <p:nvPr/>
        </p:nvGrpSpPr>
        <p:grpSpPr>
          <a:xfrm>
            <a:off x="1433377" y="3080718"/>
            <a:ext cx="1049015" cy="983553"/>
            <a:chOff x="4841176" y="2829165"/>
            <a:chExt cx="1708329" cy="1708329"/>
          </a:xfrm>
        </p:grpSpPr>
        <p:sp>
          <p:nvSpPr>
            <p:cNvPr id="4" name="任意多边形 20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1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22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2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28"/>
          <p:cNvGrpSpPr/>
          <p:nvPr/>
        </p:nvGrpSpPr>
        <p:grpSpPr>
          <a:xfrm>
            <a:off x="1885462" y="2267513"/>
            <a:ext cx="1049015" cy="983553"/>
            <a:chOff x="4841176" y="2829165"/>
            <a:chExt cx="1708329" cy="1708329"/>
          </a:xfrm>
        </p:grpSpPr>
        <p:sp>
          <p:nvSpPr>
            <p:cNvPr id="8" name="任意多边形 29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椭圆 30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椭圆 31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4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1" name="组合 32"/>
          <p:cNvGrpSpPr/>
          <p:nvPr/>
        </p:nvGrpSpPr>
        <p:grpSpPr>
          <a:xfrm>
            <a:off x="1536633" y="3972779"/>
            <a:ext cx="1049015" cy="983553"/>
            <a:chOff x="4841176" y="2829165"/>
            <a:chExt cx="1708329" cy="1708329"/>
          </a:xfrm>
        </p:grpSpPr>
        <p:sp>
          <p:nvSpPr>
            <p:cNvPr id="12" name="任意多边形 33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椭圆 34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椭圆 35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6"/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6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5" name="组合 36"/>
          <p:cNvGrpSpPr/>
          <p:nvPr/>
        </p:nvGrpSpPr>
        <p:grpSpPr>
          <a:xfrm>
            <a:off x="496670" y="3159138"/>
            <a:ext cx="1049015" cy="983553"/>
            <a:chOff x="4841176" y="2829165"/>
            <a:chExt cx="1708329" cy="1708329"/>
          </a:xfrm>
        </p:grpSpPr>
        <p:sp>
          <p:nvSpPr>
            <p:cNvPr id="16" name="任意多边形 37"/>
            <p:cNvSpPr/>
            <p:nvPr/>
          </p:nvSpPr>
          <p:spPr>
            <a:xfrm>
              <a:off x="4841176" y="2829165"/>
              <a:ext cx="1708329" cy="1708329"/>
            </a:xfrm>
            <a:custGeom>
              <a:avLst/>
              <a:gdLst>
                <a:gd name="connsiteX0" fmla="*/ 1459092 w 2918184"/>
                <a:gd name="connsiteY0" fmla="*/ 0 h 2918184"/>
                <a:gd name="connsiteX1" fmla="*/ 1543355 w 2918184"/>
                <a:gd name="connsiteY1" fmla="*/ 4255 h 2918184"/>
                <a:gd name="connsiteX2" fmla="*/ 1596298 w 2918184"/>
                <a:gd name="connsiteY2" fmla="*/ 277157 h 2918184"/>
                <a:gd name="connsiteX3" fmla="*/ 1699009 w 2918184"/>
                <a:gd name="connsiteY3" fmla="*/ 292833 h 2918184"/>
                <a:gd name="connsiteX4" fmla="*/ 1784504 w 2918184"/>
                <a:gd name="connsiteY4" fmla="*/ 314816 h 2918184"/>
                <a:gd name="connsiteX5" fmla="*/ 1938345 w 2918184"/>
                <a:gd name="connsiteY5" fmla="*/ 82201 h 2918184"/>
                <a:gd name="connsiteX6" fmla="*/ 2027037 w 2918184"/>
                <a:gd name="connsiteY6" fmla="*/ 114663 h 2918184"/>
                <a:gd name="connsiteX7" fmla="*/ 2093768 w 2918184"/>
                <a:gd name="connsiteY7" fmla="*/ 146809 h 2918184"/>
                <a:gd name="connsiteX8" fmla="*/ 2038202 w 2918184"/>
                <a:gd name="connsiteY8" fmla="*/ 419419 h 2918184"/>
                <a:gd name="connsiteX9" fmla="*/ 2124682 w 2918184"/>
                <a:gd name="connsiteY9" fmla="*/ 471956 h 2918184"/>
                <a:gd name="connsiteX10" fmla="*/ 2197592 w 2918184"/>
                <a:gd name="connsiteY10" fmla="*/ 526478 h 2918184"/>
                <a:gd name="connsiteX11" fmla="*/ 2428432 w 2918184"/>
                <a:gd name="connsiteY11" fmla="*/ 370651 h 2918184"/>
                <a:gd name="connsiteX12" fmla="*/ 2490826 w 2918184"/>
                <a:gd name="connsiteY12" fmla="*/ 427358 h 2918184"/>
                <a:gd name="connsiteX13" fmla="*/ 2547534 w 2918184"/>
                <a:gd name="connsiteY13" fmla="*/ 489753 h 2918184"/>
                <a:gd name="connsiteX14" fmla="*/ 2391707 w 2918184"/>
                <a:gd name="connsiteY14" fmla="*/ 720593 h 2918184"/>
                <a:gd name="connsiteX15" fmla="*/ 2446228 w 2918184"/>
                <a:gd name="connsiteY15" fmla="*/ 793503 h 2918184"/>
                <a:gd name="connsiteX16" fmla="*/ 2498765 w 2918184"/>
                <a:gd name="connsiteY16" fmla="*/ 879982 h 2918184"/>
                <a:gd name="connsiteX17" fmla="*/ 2771375 w 2918184"/>
                <a:gd name="connsiteY17" fmla="*/ 824417 h 2918184"/>
                <a:gd name="connsiteX18" fmla="*/ 2803522 w 2918184"/>
                <a:gd name="connsiteY18" fmla="*/ 891148 h 2918184"/>
                <a:gd name="connsiteX19" fmla="*/ 2835983 w 2918184"/>
                <a:gd name="connsiteY19" fmla="*/ 979840 h 2918184"/>
                <a:gd name="connsiteX20" fmla="*/ 2603369 w 2918184"/>
                <a:gd name="connsiteY20" fmla="*/ 1133680 h 2918184"/>
                <a:gd name="connsiteX21" fmla="*/ 2625352 w 2918184"/>
                <a:gd name="connsiteY21" fmla="*/ 1219176 h 2918184"/>
                <a:gd name="connsiteX22" fmla="*/ 2641027 w 2918184"/>
                <a:gd name="connsiteY22" fmla="*/ 1321886 h 2918184"/>
                <a:gd name="connsiteX23" fmla="*/ 2913929 w 2918184"/>
                <a:gd name="connsiteY23" fmla="*/ 1374829 h 2918184"/>
                <a:gd name="connsiteX24" fmla="*/ 2918184 w 2918184"/>
                <a:gd name="connsiteY24" fmla="*/ 1459092 h 2918184"/>
                <a:gd name="connsiteX25" fmla="*/ 2913929 w 2918184"/>
                <a:gd name="connsiteY25" fmla="*/ 1543355 h 2918184"/>
                <a:gd name="connsiteX26" fmla="*/ 2641027 w 2918184"/>
                <a:gd name="connsiteY26" fmla="*/ 1596298 h 2918184"/>
                <a:gd name="connsiteX27" fmla="*/ 2625352 w 2918184"/>
                <a:gd name="connsiteY27" fmla="*/ 1699009 h 2918184"/>
                <a:gd name="connsiteX28" fmla="*/ 2603369 w 2918184"/>
                <a:gd name="connsiteY28" fmla="*/ 1784504 h 2918184"/>
                <a:gd name="connsiteX29" fmla="*/ 2835983 w 2918184"/>
                <a:gd name="connsiteY29" fmla="*/ 1938344 h 2918184"/>
                <a:gd name="connsiteX30" fmla="*/ 2803522 w 2918184"/>
                <a:gd name="connsiteY30" fmla="*/ 2027037 h 2918184"/>
                <a:gd name="connsiteX31" fmla="*/ 2771375 w 2918184"/>
                <a:gd name="connsiteY31" fmla="*/ 2093768 h 2918184"/>
                <a:gd name="connsiteX32" fmla="*/ 2498765 w 2918184"/>
                <a:gd name="connsiteY32" fmla="*/ 2038202 h 2918184"/>
                <a:gd name="connsiteX33" fmla="*/ 2446228 w 2918184"/>
                <a:gd name="connsiteY33" fmla="*/ 2124682 h 2918184"/>
                <a:gd name="connsiteX34" fmla="*/ 2391707 w 2918184"/>
                <a:gd name="connsiteY34" fmla="*/ 2197592 h 2918184"/>
                <a:gd name="connsiteX35" fmla="*/ 2547534 w 2918184"/>
                <a:gd name="connsiteY35" fmla="*/ 2428431 h 2918184"/>
                <a:gd name="connsiteX36" fmla="*/ 2490826 w 2918184"/>
                <a:gd name="connsiteY36" fmla="*/ 2490826 h 2918184"/>
                <a:gd name="connsiteX37" fmla="*/ 2428431 w 2918184"/>
                <a:gd name="connsiteY37" fmla="*/ 2547534 h 2918184"/>
                <a:gd name="connsiteX38" fmla="*/ 2197592 w 2918184"/>
                <a:gd name="connsiteY38" fmla="*/ 2391707 h 2918184"/>
                <a:gd name="connsiteX39" fmla="*/ 2124682 w 2918184"/>
                <a:gd name="connsiteY39" fmla="*/ 2446228 h 2918184"/>
                <a:gd name="connsiteX40" fmla="*/ 2038202 w 2918184"/>
                <a:gd name="connsiteY40" fmla="*/ 2498765 h 2918184"/>
                <a:gd name="connsiteX41" fmla="*/ 2093768 w 2918184"/>
                <a:gd name="connsiteY41" fmla="*/ 2771375 h 2918184"/>
                <a:gd name="connsiteX42" fmla="*/ 2027037 w 2918184"/>
                <a:gd name="connsiteY42" fmla="*/ 2803522 h 2918184"/>
                <a:gd name="connsiteX43" fmla="*/ 1938344 w 2918184"/>
                <a:gd name="connsiteY43" fmla="*/ 2835983 h 2918184"/>
                <a:gd name="connsiteX44" fmla="*/ 1784504 w 2918184"/>
                <a:gd name="connsiteY44" fmla="*/ 2603369 h 2918184"/>
                <a:gd name="connsiteX45" fmla="*/ 1699009 w 2918184"/>
                <a:gd name="connsiteY45" fmla="*/ 2625352 h 2918184"/>
                <a:gd name="connsiteX46" fmla="*/ 1596298 w 2918184"/>
                <a:gd name="connsiteY46" fmla="*/ 2641027 h 2918184"/>
                <a:gd name="connsiteX47" fmla="*/ 1543355 w 2918184"/>
                <a:gd name="connsiteY47" fmla="*/ 2913929 h 2918184"/>
                <a:gd name="connsiteX48" fmla="*/ 1459092 w 2918184"/>
                <a:gd name="connsiteY48" fmla="*/ 2918184 h 2918184"/>
                <a:gd name="connsiteX49" fmla="*/ 1374829 w 2918184"/>
                <a:gd name="connsiteY49" fmla="*/ 2913929 h 2918184"/>
                <a:gd name="connsiteX50" fmla="*/ 1321886 w 2918184"/>
                <a:gd name="connsiteY50" fmla="*/ 2641027 h 2918184"/>
                <a:gd name="connsiteX51" fmla="*/ 1219176 w 2918184"/>
                <a:gd name="connsiteY51" fmla="*/ 2625352 h 2918184"/>
                <a:gd name="connsiteX52" fmla="*/ 1133680 w 2918184"/>
                <a:gd name="connsiteY52" fmla="*/ 2603369 h 2918184"/>
                <a:gd name="connsiteX53" fmla="*/ 979840 w 2918184"/>
                <a:gd name="connsiteY53" fmla="*/ 2835983 h 2918184"/>
                <a:gd name="connsiteX54" fmla="*/ 891148 w 2918184"/>
                <a:gd name="connsiteY54" fmla="*/ 2803522 h 2918184"/>
                <a:gd name="connsiteX55" fmla="*/ 824417 w 2918184"/>
                <a:gd name="connsiteY55" fmla="*/ 2771375 h 2918184"/>
                <a:gd name="connsiteX56" fmla="*/ 879982 w 2918184"/>
                <a:gd name="connsiteY56" fmla="*/ 2498765 h 2918184"/>
                <a:gd name="connsiteX57" fmla="*/ 793503 w 2918184"/>
                <a:gd name="connsiteY57" fmla="*/ 2446228 h 2918184"/>
                <a:gd name="connsiteX58" fmla="*/ 720593 w 2918184"/>
                <a:gd name="connsiteY58" fmla="*/ 2391707 h 2918184"/>
                <a:gd name="connsiteX59" fmla="*/ 489754 w 2918184"/>
                <a:gd name="connsiteY59" fmla="*/ 2547534 h 2918184"/>
                <a:gd name="connsiteX60" fmla="*/ 427359 w 2918184"/>
                <a:gd name="connsiteY60" fmla="*/ 2490826 h 2918184"/>
                <a:gd name="connsiteX61" fmla="*/ 370651 w 2918184"/>
                <a:gd name="connsiteY61" fmla="*/ 2428432 h 2918184"/>
                <a:gd name="connsiteX62" fmla="*/ 526478 w 2918184"/>
                <a:gd name="connsiteY62" fmla="*/ 2197592 h 2918184"/>
                <a:gd name="connsiteX63" fmla="*/ 471956 w 2918184"/>
                <a:gd name="connsiteY63" fmla="*/ 2124682 h 2918184"/>
                <a:gd name="connsiteX64" fmla="*/ 419419 w 2918184"/>
                <a:gd name="connsiteY64" fmla="*/ 2038202 h 2918184"/>
                <a:gd name="connsiteX65" fmla="*/ 146809 w 2918184"/>
                <a:gd name="connsiteY65" fmla="*/ 2093768 h 2918184"/>
                <a:gd name="connsiteX66" fmla="*/ 114663 w 2918184"/>
                <a:gd name="connsiteY66" fmla="*/ 2027037 h 2918184"/>
                <a:gd name="connsiteX67" fmla="*/ 82201 w 2918184"/>
                <a:gd name="connsiteY67" fmla="*/ 1938345 h 2918184"/>
                <a:gd name="connsiteX68" fmla="*/ 314816 w 2918184"/>
                <a:gd name="connsiteY68" fmla="*/ 1784504 h 2918184"/>
                <a:gd name="connsiteX69" fmla="*/ 292833 w 2918184"/>
                <a:gd name="connsiteY69" fmla="*/ 1699009 h 2918184"/>
                <a:gd name="connsiteX70" fmla="*/ 277157 w 2918184"/>
                <a:gd name="connsiteY70" fmla="*/ 1596298 h 2918184"/>
                <a:gd name="connsiteX71" fmla="*/ 4255 w 2918184"/>
                <a:gd name="connsiteY71" fmla="*/ 1543355 h 2918184"/>
                <a:gd name="connsiteX72" fmla="*/ 0 w 2918184"/>
                <a:gd name="connsiteY72" fmla="*/ 1459092 h 2918184"/>
                <a:gd name="connsiteX73" fmla="*/ 4255 w 2918184"/>
                <a:gd name="connsiteY73" fmla="*/ 1374829 h 2918184"/>
                <a:gd name="connsiteX74" fmla="*/ 277157 w 2918184"/>
                <a:gd name="connsiteY74" fmla="*/ 1321886 h 2918184"/>
                <a:gd name="connsiteX75" fmla="*/ 292833 w 2918184"/>
                <a:gd name="connsiteY75" fmla="*/ 1219176 h 2918184"/>
                <a:gd name="connsiteX76" fmla="*/ 314816 w 2918184"/>
                <a:gd name="connsiteY76" fmla="*/ 1133680 h 2918184"/>
                <a:gd name="connsiteX77" fmla="*/ 82201 w 2918184"/>
                <a:gd name="connsiteY77" fmla="*/ 979840 h 2918184"/>
                <a:gd name="connsiteX78" fmla="*/ 114663 w 2918184"/>
                <a:gd name="connsiteY78" fmla="*/ 891148 h 2918184"/>
                <a:gd name="connsiteX79" fmla="*/ 146809 w 2918184"/>
                <a:gd name="connsiteY79" fmla="*/ 824417 h 2918184"/>
                <a:gd name="connsiteX80" fmla="*/ 419419 w 2918184"/>
                <a:gd name="connsiteY80" fmla="*/ 879982 h 2918184"/>
                <a:gd name="connsiteX81" fmla="*/ 471956 w 2918184"/>
                <a:gd name="connsiteY81" fmla="*/ 793503 h 2918184"/>
                <a:gd name="connsiteX82" fmla="*/ 526478 w 2918184"/>
                <a:gd name="connsiteY82" fmla="*/ 720593 h 2918184"/>
                <a:gd name="connsiteX83" fmla="*/ 370650 w 2918184"/>
                <a:gd name="connsiteY83" fmla="*/ 489753 h 2918184"/>
                <a:gd name="connsiteX84" fmla="*/ 427359 w 2918184"/>
                <a:gd name="connsiteY84" fmla="*/ 427358 h 2918184"/>
                <a:gd name="connsiteX85" fmla="*/ 489753 w 2918184"/>
                <a:gd name="connsiteY85" fmla="*/ 370650 h 2918184"/>
                <a:gd name="connsiteX86" fmla="*/ 720593 w 2918184"/>
                <a:gd name="connsiteY86" fmla="*/ 526478 h 2918184"/>
                <a:gd name="connsiteX87" fmla="*/ 793503 w 2918184"/>
                <a:gd name="connsiteY87" fmla="*/ 471956 h 2918184"/>
                <a:gd name="connsiteX88" fmla="*/ 879982 w 2918184"/>
                <a:gd name="connsiteY88" fmla="*/ 419419 h 2918184"/>
                <a:gd name="connsiteX89" fmla="*/ 824417 w 2918184"/>
                <a:gd name="connsiteY89" fmla="*/ 146809 h 2918184"/>
                <a:gd name="connsiteX90" fmla="*/ 891148 w 2918184"/>
                <a:gd name="connsiteY90" fmla="*/ 114663 h 2918184"/>
                <a:gd name="connsiteX91" fmla="*/ 979840 w 2918184"/>
                <a:gd name="connsiteY91" fmla="*/ 82201 h 2918184"/>
                <a:gd name="connsiteX92" fmla="*/ 1133680 w 2918184"/>
                <a:gd name="connsiteY92" fmla="*/ 314816 h 2918184"/>
                <a:gd name="connsiteX93" fmla="*/ 1219176 w 2918184"/>
                <a:gd name="connsiteY93" fmla="*/ 292833 h 2918184"/>
                <a:gd name="connsiteX94" fmla="*/ 1321886 w 2918184"/>
                <a:gd name="connsiteY94" fmla="*/ 277157 h 2918184"/>
                <a:gd name="connsiteX95" fmla="*/ 1374829 w 2918184"/>
                <a:gd name="connsiteY95" fmla="*/ 4255 h 29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18184" h="2918184">
                  <a:moveTo>
                    <a:pt x="1459092" y="0"/>
                  </a:moveTo>
                  <a:lnTo>
                    <a:pt x="1543355" y="4255"/>
                  </a:lnTo>
                  <a:lnTo>
                    <a:pt x="1596298" y="277157"/>
                  </a:lnTo>
                  <a:lnTo>
                    <a:pt x="1699009" y="292833"/>
                  </a:lnTo>
                  <a:lnTo>
                    <a:pt x="1784504" y="314816"/>
                  </a:lnTo>
                  <a:lnTo>
                    <a:pt x="1938345" y="82201"/>
                  </a:lnTo>
                  <a:lnTo>
                    <a:pt x="2027037" y="114663"/>
                  </a:lnTo>
                  <a:lnTo>
                    <a:pt x="2093768" y="146809"/>
                  </a:lnTo>
                  <a:lnTo>
                    <a:pt x="2038202" y="419419"/>
                  </a:lnTo>
                  <a:lnTo>
                    <a:pt x="2124682" y="471956"/>
                  </a:lnTo>
                  <a:lnTo>
                    <a:pt x="2197592" y="526478"/>
                  </a:lnTo>
                  <a:lnTo>
                    <a:pt x="2428432" y="370651"/>
                  </a:lnTo>
                  <a:lnTo>
                    <a:pt x="2490826" y="427358"/>
                  </a:lnTo>
                  <a:lnTo>
                    <a:pt x="2547534" y="489753"/>
                  </a:lnTo>
                  <a:lnTo>
                    <a:pt x="2391707" y="720593"/>
                  </a:lnTo>
                  <a:lnTo>
                    <a:pt x="2446228" y="793503"/>
                  </a:lnTo>
                  <a:lnTo>
                    <a:pt x="2498765" y="879982"/>
                  </a:lnTo>
                  <a:lnTo>
                    <a:pt x="2771375" y="824417"/>
                  </a:lnTo>
                  <a:lnTo>
                    <a:pt x="2803522" y="891148"/>
                  </a:lnTo>
                  <a:lnTo>
                    <a:pt x="2835983" y="979840"/>
                  </a:lnTo>
                  <a:lnTo>
                    <a:pt x="2603369" y="1133680"/>
                  </a:lnTo>
                  <a:lnTo>
                    <a:pt x="2625352" y="1219176"/>
                  </a:lnTo>
                  <a:lnTo>
                    <a:pt x="2641027" y="1321886"/>
                  </a:lnTo>
                  <a:lnTo>
                    <a:pt x="2913929" y="1374829"/>
                  </a:lnTo>
                  <a:lnTo>
                    <a:pt x="2918184" y="1459092"/>
                  </a:lnTo>
                  <a:lnTo>
                    <a:pt x="2913929" y="1543355"/>
                  </a:lnTo>
                  <a:lnTo>
                    <a:pt x="2641027" y="1596298"/>
                  </a:lnTo>
                  <a:lnTo>
                    <a:pt x="2625352" y="1699009"/>
                  </a:lnTo>
                  <a:lnTo>
                    <a:pt x="2603369" y="1784504"/>
                  </a:lnTo>
                  <a:lnTo>
                    <a:pt x="2835983" y="1938344"/>
                  </a:lnTo>
                  <a:lnTo>
                    <a:pt x="2803522" y="2027037"/>
                  </a:lnTo>
                  <a:lnTo>
                    <a:pt x="2771375" y="2093768"/>
                  </a:lnTo>
                  <a:lnTo>
                    <a:pt x="2498765" y="2038202"/>
                  </a:lnTo>
                  <a:lnTo>
                    <a:pt x="2446228" y="2124682"/>
                  </a:lnTo>
                  <a:lnTo>
                    <a:pt x="2391707" y="2197592"/>
                  </a:lnTo>
                  <a:lnTo>
                    <a:pt x="2547534" y="2428431"/>
                  </a:lnTo>
                  <a:lnTo>
                    <a:pt x="2490826" y="2490826"/>
                  </a:lnTo>
                  <a:lnTo>
                    <a:pt x="2428431" y="2547534"/>
                  </a:lnTo>
                  <a:lnTo>
                    <a:pt x="2197592" y="2391707"/>
                  </a:lnTo>
                  <a:lnTo>
                    <a:pt x="2124682" y="2446228"/>
                  </a:lnTo>
                  <a:lnTo>
                    <a:pt x="2038202" y="2498765"/>
                  </a:lnTo>
                  <a:lnTo>
                    <a:pt x="2093768" y="2771375"/>
                  </a:lnTo>
                  <a:lnTo>
                    <a:pt x="2027037" y="2803522"/>
                  </a:lnTo>
                  <a:lnTo>
                    <a:pt x="1938344" y="2835983"/>
                  </a:lnTo>
                  <a:lnTo>
                    <a:pt x="1784504" y="2603369"/>
                  </a:lnTo>
                  <a:lnTo>
                    <a:pt x="1699009" y="2625352"/>
                  </a:lnTo>
                  <a:lnTo>
                    <a:pt x="1596298" y="2641027"/>
                  </a:lnTo>
                  <a:lnTo>
                    <a:pt x="1543355" y="2913929"/>
                  </a:lnTo>
                  <a:lnTo>
                    <a:pt x="1459092" y="2918184"/>
                  </a:lnTo>
                  <a:lnTo>
                    <a:pt x="1374829" y="2913929"/>
                  </a:lnTo>
                  <a:lnTo>
                    <a:pt x="1321886" y="2641027"/>
                  </a:lnTo>
                  <a:lnTo>
                    <a:pt x="1219176" y="2625352"/>
                  </a:lnTo>
                  <a:lnTo>
                    <a:pt x="1133680" y="2603369"/>
                  </a:lnTo>
                  <a:lnTo>
                    <a:pt x="979840" y="2835983"/>
                  </a:lnTo>
                  <a:lnTo>
                    <a:pt x="891148" y="2803522"/>
                  </a:lnTo>
                  <a:lnTo>
                    <a:pt x="824417" y="2771375"/>
                  </a:lnTo>
                  <a:lnTo>
                    <a:pt x="879982" y="2498765"/>
                  </a:lnTo>
                  <a:lnTo>
                    <a:pt x="793503" y="2446228"/>
                  </a:lnTo>
                  <a:lnTo>
                    <a:pt x="720593" y="2391707"/>
                  </a:lnTo>
                  <a:lnTo>
                    <a:pt x="489754" y="2547534"/>
                  </a:lnTo>
                  <a:lnTo>
                    <a:pt x="427359" y="2490826"/>
                  </a:lnTo>
                  <a:lnTo>
                    <a:pt x="370651" y="2428432"/>
                  </a:lnTo>
                  <a:lnTo>
                    <a:pt x="526478" y="2197592"/>
                  </a:lnTo>
                  <a:lnTo>
                    <a:pt x="471956" y="2124682"/>
                  </a:lnTo>
                  <a:lnTo>
                    <a:pt x="419419" y="2038202"/>
                  </a:lnTo>
                  <a:lnTo>
                    <a:pt x="146809" y="2093768"/>
                  </a:lnTo>
                  <a:lnTo>
                    <a:pt x="114663" y="2027037"/>
                  </a:lnTo>
                  <a:lnTo>
                    <a:pt x="82201" y="1938345"/>
                  </a:lnTo>
                  <a:lnTo>
                    <a:pt x="314816" y="1784504"/>
                  </a:lnTo>
                  <a:lnTo>
                    <a:pt x="292833" y="1699009"/>
                  </a:lnTo>
                  <a:lnTo>
                    <a:pt x="277157" y="1596298"/>
                  </a:lnTo>
                  <a:lnTo>
                    <a:pt x="4255" y="1543355"/>
                  </a:lnTo>
                  <a:lnTo>
                    <a:pt x="0" y="1459092"/>
                  </a:lnTo>
                  <a:lnTo>
                    <a:pt x="4255" y="1374829"/>
                  </a:lnTo>
                  <a:lnTo>
                    <a:pt x="277157" y="1321886"/>
                  </a:lnTo>
                  <a:lnTo>
                    <a:pt x="292833" y="1219176"/>
                  </a:lnTo>
                  <a:lnTo>
                    <a:pt x="314816" y="1133680"/>
                  </a:lnTo>
                  <a:lnTo>
                    <a:pt x="82201" y="979840"/>
                  </a:lnTo>
                  <a:lnTo>
                    <a:pt x="114663" y="891148"/>
                  </a:lnTo>
                  <a:lnTo>
                    <a:pt x="146809" y="824417"/>
                  </a:lnTo>
                  <a:lnTo>
                    <a:pt x="419419" y="879982"/>
                  </a:lnTo>
                  <a:lnTo>
                    <a:pt x="471956" y="793503"/>
                  </a:lnTo>
                  <a:lnTo>
                    <a:pt x="526478" y="720593"/>
                  </a:lnTo>
                  <a:lnTo>
                    <a:pt x="370650" y="489753"/>
                  </a:lnTo>
                  <a:lnTo>
                    <a:pt x="427359" y="427358"/>
                  </a:lnTo>
                  <a:lnTo>
                    <a:pt x="489753" y="370650"/>
                  </a:lnTo>
                  <a:lnTo>
                    <a:pt x="720593" y="526478"/>
                  </a:lnTo>
                  <a:lnTo>
                    <a:pt x="793503" y="471956"/>
                  </a:lnTo>
                  <a:lnTo>
                    <a:pt x="879982" y="419419"/>
                  </a:lnTo>
                  <a:lnTo>
                    <a:pt x="824417" y="146809"/>
                  </a:lnTo>
                  <a:lnTo>
                    <a:pt x="891148" y="114663"/>
                  </a:lnTo>
                  <a:lnTo>
                    <a:pt x="979840" y="82201"/>
                  </a:lnTo>
                  <a:lnTo>
                    <a:pt x="1133680" y="314816"/>
                  </a:lnTo>
                  <a:lnTo>
                    <a:pt x="1219176" y="292833"/>
                  </a:lnTo>
                  <a:lnTo>
                    <a:pt x="1321886" y="277157"/>
                  </a:lnTo>
                  <a:lnTo>
                    <a:pt x="1374829" y="4255"/>
                  </a:lnTo>
                  <a:close/>
                </a:path>
              </a:pathLst>
            </a:custGeom>
            <a:gradFill flip="none" rotWithShape="1">
              <a:gsLst>
                <a:gs pos="63000">
                  <a:schemeClr val="tx1">
                    <a:lumMod val="85000"/>
                    <a:lumOff val="15000"/>
                  </a:schemeClr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椭圆 38"/>
            <p:cNvSpPr>
              <a:spLocks noChangeAspect="1"/>
            </p:cNvSpPr>
            <p:nvPr/>
          </p:nvSpPr>
          <p:spPr>
            <a:xfrm>
              <a:off x="5136295" y="3124284"/>
              <a:ext cx="1118090" cy="111809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" name="椭圆 39"/>
            <p:cNvSpPr>
              <a:spLocks noChangeAspect="1"/>
            </p:cNvSpPr>
            <p:nvPr/>
          </p:nvSpPr>
          <p:spPr>
            <a:xfrm>
              <a:off x="5198327" y="3186316"/>
              <a:ext cx="994026" cy="994026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30" name="椭圆 76"/>
          <p:cNvSpPr/>
          <p:nvPr/>
        </p:nvSpPr>
        <p:spPr bwMode="auto">
          <a:xfrm>
            <a:off x="2789419" y="5189869"/>
            <a:ext cx="1326368" cy="62904"/>
          </a:xfrm>
          <a:prstGeom prst="ellipse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0"/>
                </a:schemeClr>
              </a:gs>
              <a:gs pos="0">
                <a:schemeClr val="tx1">
                  <a:lumMod val="85000"/>
                  <a:lumOff val="15000"/>
                  <a:alpha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文本框 36"/>
          <p:cNvSpPr txBox="1"/>
          <p:nvPr/>
        </p:nvSpPr>
        <p:spPr>
          <a:xfrm>
            <a:off x="200592" y="911043"/>
            <a:ext cx="1144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GIA CHĂM SÓC SỨC KHỎE: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zh-CN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48"/>
          <p:cNvSpPr txBox="1"/>
          <p:nvPr/>
        </p:nvSpPr>
        <p:spPr>
          <a:xfrm>
            <a:off x="2972070" y="1685732"/>
            <a:ext cx="298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CHỌN ĐỐI TƯỢNG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文本框 45"/>
          <p:cNvSpPr txBox="1"/>
          <p:nvPr/>
        </p:nvSpPr>
        <p:spPr>
          <a:xfrm>
            <a:off x="3200678" y="2737772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NÊU CÁCH ĐO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文本框 51"/>
          <p:cNvSpPr txBox="1"/>
          <p:nvPr/>
        </p:nvSpPr>
        <p:spPr>
          <a:xfrm>
            <a:off x="3200678" y="3965408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ĐÁNH GIÁ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8" name="文本框 54"/>
          <p:cNvSpPr txBox="1"/>
          <p:nvPr/>
        </p:nvSpPr>
        <p:spPr>
          <a:xfrm>
            <a:off x="3200678" y="5269694"/>
            <a:ext cx="1851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BIỆN PHÁP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1946" y="1532316"/>
            <a:ext cx="5918118" cy="14219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3 bạn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nhóm có chiều cao thuộc </a:t>
            </a: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3 nhóm: thấp, trung bình và cao.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11945" y="3006963"/>
            <a:ext cx="5918117" cy="5355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 5 bước: ...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11945" y="3619759"/>
            <a:ext cx="5918116" cy="14219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đối chiếu với bảng kết quả chiều cao chuẩn theo lứa tuổi để đánh giá chiều cao của các bạn vừa đo.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11944" y="5191096"/>
            <a:ext cx="5918117" cy="10172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058314" y="1314542"/>
            <a:ext cx="5685386" cy="4929096"/>
          </a:xfrm>
          <a:prstGeom prst="roundRect">
            <a:avLst>
              <a:gd name="adj" fmla="val 5421"/>
            </a:avLst>
          </a:prstGeom>
          <a:gradFill flip="none" rotWithShape="1">
            <a:gsLst>
              <a:gs pos="5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2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18" name="圆角矩形 17"/>
          <p:cNvSpPr/>
          <p:nvPr/>
        </p:nvSpPr>
        <p:spPr>
          <a:xfrm>
            <a:off x="1280563" y="1519476"/>
            <a:ext cx="5163717" cy="4415218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图片 75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2076035"/>
            <a:ext cx="3585078" cy="1511955"/>
          </a:xfrm>
          <a:prstGeom prst="rect">
            <a:avLst/>
          </a:prstGeom>
        </p:spPr>
      </p:pic>
      <p:pic>
        <p:nvPicPr>
          <p:cNvPr id="77" name="图片 7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3592899"/>
            <a:ext cx="3585078" cy="1511955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1504703" y="1132865"/>
            <a:ext cx="2612483" cy="679520"/>
            <a:chOff x="3734206" y="1430045"/>
            <a:chExt cx="2262617" cy="599736"/>
          </a:xfrm>
        </p:grpSpPr>
        <p:grpSp>
          <p:nvGrpSpPr>
            <p:cNvPr id="84" name="组合 83"/>
            <p:cNvGrpSpPr/>
            <p:nvPr/>
          </p:nvGrpSpPr>
          <p:grpSpPr>
            <a:xfrm>
              <a:off x="4244699" y="1430045"/>
              <a:ext cx="220646" cy="599736"/>
              <a:chOff x="4621429" y="1440947"/>
              <a:chExt cx="220646" cy="599736"/>
            </a:xfrm>
          </p:grpSpPr>
          <p:sp>
            <p:nvSpPr>
              <p:cNvPr id="20" name="椭圆 19"/>
              <p:cNvSpPr/>
              <p:nvPr/>
            </p:nvSpPr>
            <p:spPr>
              <a:xfrm flipH="1">
                <a:off x="462142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flipH="1">
                <a:off x="4641492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flipH="1">
                <a:off x="4759206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H="1">
                <a:off x="468851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3734206" y="1430045"/>
              <a:ext cx="220646" cy="599736"/>
              <a:chOff x="4339321" y="1440947"/>
              <a:chExt cx="220646" cy="599736"/>
            </a:xfrm>
          </p:grpSpPr>
          <p:sp>
            <p:nvSpPr>
              <p:cNvPr id="22" name="椭圆 21"/>
              <p:cNvSpPr/>
              <p:nvPr/>
            </p:nvSpPr>
            <p:spPr>
              <a:xfrm flipH="1">
                <a:off x="4339321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 flipH="1">
                <a:off x="4359385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flipH="1">
                <a:off x="447043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flipH="1">
                <a:off x="439974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5265685" y="1430045"/>
              <a:ext cx="220646" cy="599736"/>
              <a:chOff x="5670727" y="1440947"/>
              <a:chExt cx="220646" cy="599736"/>
            </a:xfrm>
          </p:grpSpPr>
          <p:sp>
            <p:nvSpPr>
              <p:cNvPr id="29" name="椭圆 28"/>
              <p:cNvSpPr/>
              <p:nvPr/>
            </p:nvSpPr>
            <p:spPr>
              <a:xfrm flipH="1">
                <a:off x="5670727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 flipH="1">
                <a:off x="5690790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 flipH="1">
                <a:off x="5808504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 flipH="1">
                <a:off x="573781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755192" y="1430045"/>
              <a:ext cx="220646" cy="599736"/>
              <a:chOff x="5388619" y="1440947"/>
              <a:chExt cx="220646" cy="599736"/>
            </a:xfrm>
          </p:grpSpPr>
          <p:sp>
            <p:nvSpPr>
              <p:cNvPr id="31" name="椭圆 30"/>
              <p:cNvSpPr/>
              <p:nvPr/>
            </p:nvSpPr>
            <p:spPr>
              <a:xfrm flipH="1">
                <a:off x="538861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 flipH="1">
                <a:off x="5408683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 flipH="1">
                <a:off x="551973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flipH="1">
                <a:off x="544904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776177" y="1430045"/>
              <a:ext cx="220646" cy="599736"/>
              <a:chOff x="6720025" y="1419143"/>
              <a:chExt cx="220646" cy="599736"/>
            </a:xfrm>
          </p:grpSpPr>
          <p:sp>
            <p:nvSpPr>
              <p:cNvPr id="38" name="椭圆 37"/>
              <p:cNvSpPr/>
              <p:nvPr/>
            </p:nvSpPr>
            <p:spPr>
              <a:xfrm flipH="1">
                <a:off x="6720025" y="1798236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 flipH="1">
                <a:off x="6740088" y="1818293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 flipH="1">
                <a:off x="6857802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 flipH="1">
                <a:off x="6787113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任意多边形 65"/>
          <p:cNvSpPr/>
          <p:nvPr/>
        </p:nvSpPr>
        <p:spPr>
          <a:xfrm>
            <a:off x="645386" y="1796462"/>
            <a:ext cx="1774657" cy="1135987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gradFill flip="none" rotWithShape="1">
            <a:gsLst>
              <a:gs pos="33721">
                <a:schemeClr val="accent1"/>
              </a:gs>
              <a:gs pos="16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09953" y="2036157"/>
            <a:ext cx="59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471682" y="1897977"/>
            <a:ext cx="3771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Cảm nhận của em về chiều dài đoạn thẳng AB so với chiều dài đoạn thẳng CD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645386" y="3124138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081900" y="3363831"/>
            <a:ext cx="64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2448891" y="3372994"/>
            <a:ext cx="38376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Hãy ước lượng chiều dài hai đoạn thẳng đó? 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602522" y="4544502"/>
            <a:ext cx="1774657" cy="113598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181916" y="4841346"/>
            <a:ext cx="65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417291" y="4544502"/>
            <a:ext cx="372633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Muốn biết kết quả ước lượng có chính xác hay không ta phải làm thế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标题占位符 1"/>
          <p:cNvSpPr txBox="1"/>
          <p:nvPr/>
        </p:nvSpPr>
        <p:spPr>
          <a:xfrm>
            <a:off x="1478283" y="262919"/>
            <a:ext cx="5855902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3000" b="1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………KHỞI ĐỘNG………</a:t>
            </a:r>
            <a:endParaRPr lang="zh-CN" altLang="en-US" sz="3000" b="1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50" y="2175158"/>
            <a:ext cx="4987518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6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6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66" grpId="0" animBg="1"/>
      <p:bldP spid="70" grpId="0"/>
      <p:bldP spid="78" grpId="0"/>
      <p:bldP spid="67" grpId="0" animBg="1"/>
      <p:bldP spid="71" grpId="0"/>
      <p:bldP spid="80" grpId="0"/>
      <p:bldP spid="94" grpId="0" animBg="1"/>
      <p:bldP spid="95" grpId="0"/>
      <p:bldP spid="96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椭圆 106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椭圆 107"/>
          <p:cNvSpPr>
            <a:spLocks noChangeAspect="1"/>
          </p:cNvSpPr>
          <p:nvPr/>
        </p:nvSpPr>
        <p:spPr>
          <a:xfrm>
            <a:off x="2785478" y="815892"/>
            <a:ext cx="2520000" cy="252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椭圆 108"/>
          <p:cNvSpPr>
            <a:spLocks noChangeAspect="1"/>
          </p:cNvSpPr>
          <p:nvPr/>
        </p:nvSpPr>
        <p:spPr>
          <a:xfrm>
            <a:off x="3065478" y="1095892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任意多边形 109"/>
          <p:cNvSpPr/>
          <p:nvPr/>
        </p:nvSpPr>
        <p:spPr>
          <a:xfrm>
            <a:off x="3960664" y="1291892"/>
            <a:ext cx="4657000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椭圆 110"/>
          <p:cNvSpPr>
            <a:spLocks noChangeAspect="1"/>
          </p:cNvSpPr>
          <p:nvPr/>
        </p:nvSpPr>
        <p:spPr>
          <a:xfrm>
            <a:off x="3261478" y="1291892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574093" y="1582464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6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417903" y="1596395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 THÀNH </a:t>
            </a:r>
          </a:p>
          <a:p>
            <a:pPr algn="ctr"/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KIẾN THỨC</a:t>
            </a:r>
            <a:endParaRPr lang="zh-CN" altLang="en-US" sz="32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1094439" y="3813066"/>
            <a:ext cx="682388" cy="682388"/>
            <a:chOff x="2822348" y="3744846"/>
            <a:chExt cx="682388" cy="68238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9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6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6068109" y="3810961"/>
            <a:ext cx="682388" cy="682388"/>
            <a:chOff x="6537098" y="3744846"/>
            <a:chExt cx="682388" cy="682388"/>
          </a:xfrm>
        </p:grpSpPr>
        <p:grpSp>
          <p:nvGrpSpPr>
            <p:cNvPr id="123" name="组合 122"/>
            <p:cNvGrpSpPr/>
            <p:nvPr/>
          </p:nvGrpSpPr>
          <p:grpSpPr>
            <a:xfrm>
              <a:off x="653709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27" name="任意多边形 126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椭圆 123"/>
            <p:cNvSpPr/>
            <p:nvPr/>
          </p:nvSpPr>
          <p:spPr>
            <a:xfrm>
              <a:off x="667938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6679386" y="3890345"/>
              <a:ext cx="392218" cy="39221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6" name="椭圆 67"/>
            <p:cNvSpPr/>
            <p:nvPr/>
          </p:nvSpPr>
          <p:spPr>
            <a:xfrm>
              <a:off x="675321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094439" y="4685127"/>
            <a:ext cx="682388" cy="682388"/>
            <a:chOff x="2845451" y="5151933"/>
            <a:chExt cx="682388" cy="682388"/>
          </a:xfrm>
        </p:grpSpPr>
        <p:grpSp>
          <p:nvGrpSpPr>
            <p:cNvPr id="131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35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2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4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6" name="文本框 145"/>
          <p:cNvSpPr txBox="1"/>
          <p:nvPr/>
        </p:nvSpPr>
        <p:spPr>
          <a:xfrm>
            <a:off x="1873278" y="3949866"/>
            <a:ext cx="3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ĐƠN VỊ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873279" y="4769686"/>
            <a:ext cx="410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BƯỚC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990601" y="3928235"/>
            <a:ext cx="405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 CỤ ĐO CHIỀU DÀI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617831" y="9963128"/>
            <a:ext cx="8564897" cy="200863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8" y="1291892"/>
            <a:ext cx="2454433" cy="2412595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45" y="1209111"/>
            <a:ext cx="2272907" cy="2415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0834 L -8.33333E-7 -0.6689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85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50"/>
                            </p:stCondLst>
                            <p:childTnLst>
                              <p:par>
                                <p:cTn id="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45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1" grpId="1" animBg="1"/>
      <p:bldP spid="112" grpId="0"/>
      <p:bldP spid="113" grpId="0"/>
      <p:bldP spid="146" grpId="0"/>
      <p:bldP spid="147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127419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biết? 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22" y="3216770"/>
            <a:ext cx="6856477" cy="3641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478282" y="262919"/>
            <a:ext cx="7056117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6909" y="1912184"/>
            <a:ext cx="9892145" cy="257147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.....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=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....   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 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0,1m       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......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282" y="1205345"/>
            <a:ext cx="39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占位符 1"/>
          <p:cNvSpPr txBox="1"/>
          <p:nvPr/>
        </p:nvSpPr>
        <p:spPr>
          <a:xfrm>
            <a:off x="1280520" y="262919"/>
            <a:ext cx="7253879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………ĐƠN VỊ ĐO CHIỀU DÀI………</a:t>
            </a:r>
            <a:endParaRPr lang="zh-CN" altLang="en-US" sz="28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110" y="1549334"/>
            <a:ext cx="11431320" cy="194207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Một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</a:t>
            </a:r>
            <a:r>
              <a:rPr lang="vi-VN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chiều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dài: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Km, m, dm, cm, mm…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2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1,25m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12,5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0,1dm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3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c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0,1m       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  =  0,5dm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5786" y="816932"/>
            <a:ext cx="603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ảng đơn vị đo độ dài, cách học đơn vị đo độ dài nhanh, đơn giản |  Lafactoria 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13615"/>
          <a:stretch/>
        </p:blipFill>
        <p:spPr bwMode="auto">
          <a:xfrm>
            <a:off x="3461366" y="3635136"/>
            <a:ext cx="5341644" cy="32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>
            <a:extLst>
              <a:ext uri="{FF2B5EF4-FFF2-40B4-BE49-F238E27FC236}">
                <a16:creationId xmlns:a16="http://schemas.microsoft.com/office/drawing/2014/main" xmlns="" id="{02E995FD-E737-496D-82B8-D2049F1EF63B}"/>
              </a:ext>
            </a:extLst>
          </p:cNvPr>
          <p:cNvGrpSpPr/>
          <p:nvPr/>
        </p:nvGrpSpPr>
        <p:grpSpPr>
          <a:xfrm>
            <a:off x="6921063" y="0"/>
            <a:ext cx="5075090" cy="4009144"/>
            <a:chOff x="8485695" y="18230"/>
            <a:chExt cx="3510457" cy="4652784"/>
          </a:xfrm>
        </p:grpSpPr>
        <p:pic>
          <p:nvPicPr>
            <p:cNvPr id="1030" name="Picture 6" descr="Vạn Lý Trường Thành - The Great Wall | Yeudulich">
              <a:extLst>
                <a:ext uri="{FF2B5EF4-FFF2-40B4-BE49-F238E27FC236}">
                  <a16:creationId xmlns:a16="http://schemas.microsoft.com/office/drawing/2014/main" xmlns="" id="{D83E38B2-0C53-44F1-AB65-41E8B5167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695" y="18230"/>
              <a:ext cx="3510457" cy="414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448191D-4539-46AC-9A84-5FF8B9EB63A0}"/>
                </a:ext>
              </a:extLst>
            </p:cNvPr>
            <p:cNvSpPr txBox="1"/>
            <p:nvPr/>
          </p:nvSpPr>
          <p:spPr>
            <a:xfrm>
              <a:off x="8808149" y="4209349"/>
              <a:ext cx="318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Vạn lí trường thành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FBCFB3A-8B01-41F3-846B-76161E7D8B4B}"/>
              </a:ext>
            </a:extLst>
          </p:cNvPr>
          <p:cNvGrpSpPr/>
          <p:nvPr/>
        </p:nvGrpSpPr>
        <p:grpSpPr>
          <a:xfrm>
            <a:off x="222406" y="3283244"/>
            <a:ext cx="6479628" cy="3589397"/>
            <a:chOff x="4301295" y="1073256"/>
            <a:chExt cx="4218304" cy="459569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69586558-A9BC-40EA-BAA9-BABB055E6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295" y="1073256"/>
              <a:ext cx="4218304" cy="407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3BF4184-67E4-4C28-B8C8-BA0E7116FA20}"/>
                </a:ext>
              </a:extLst>
            </p:cNvPr>
            <p:cNvSpPr txBox="1"/>
            <p:nvPr/>
          </p:nvSpPr>
          <p:spPr>
            <a:xfrm>
              <a:off x="4875324" y="5207282"/>
              <a:ext cx="27940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Xa lộ Liên Mỹ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xmlns="" id="{64F455C7-6547-488A-9156-459986C4F14C}"/>
              </a:ext>
            </a:extLst>
          </p:cNvPr>
          <p:cNvGrpSpPr/>
          <p:nvPr/>
        </p:nvGrpSpPr>
        <p:grpSpPr>
          <a:xfrm>
            <a:off x="222406" y="81281"/>
            <a:ext cx="7412486" cy="3117810"/>
            <a:chOff x="222406" y="81281"/>
            <a:chExt cx="4537811" cy="50837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09BF026-D8E9-4F4D-A8AF-6464411CBEFA}"/>
                </a:ext>
              </a:extLst>
            </p:cNvPr>
            <p:cNvSpPr txBox="1"/>
            <p:nvPr/>
          </p:nvSpPr>
          <p:spPr>
            <a:xfrm>
              <a:off x="347874" y="4703334"/>
              <a:ext cx="4412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cs typeface="Times New Roman" pitchFamily="18" charset="0"/>
                </a:rPr>
                <a:t>Cầu vượt biển Trung Quốc </a:t>
              </a:r>
            </a:p>
          </p:txBody>
        </p:sp>
        <p:pic>
          <p:nvPicPr>
            <p:cNvPr id="12" name="Picture 11" descr="Vẻ đẹp của cầu vượt biển dài nhất thế giới ở Trung Quốc - VnExpress">
              <a:extLst>
                <a:ext uri="{FF2B5EF4-FFF2-40B4-BE49-F238E27FC236}">
                  <a16:creationId xmlns:a16="http://schemas.microsoft.com/office/drawing/2014/main" xmlns="" id="{1C996FB2-F403-47B9-8E2B-6D094E739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6" y="81281"/>
              <a:ext cx="4024474" cy="4622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4" y="4203182"/>
            <a:ext cx="5065986" cy="26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62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通用教育课件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1723</Words>
  <Application>Microsoft Office PowerPoint</Application>
  <PresentationFormat>Custom</PresentationFormat>
  <Paragraphs>242</Paragraphs>
  <Slides>32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卡通通用教育课件PPT模板</dc:title>
  <dc:creator>Http://Dian1.taobao.com</dc:creator>
  <dc:description>Http://Dian1.taobao.com</dc:description>
  <cp:lastModifiedBy>maihoang0411@gmail.com</cp:lastModifiedBy>
  <cp:revision>71</cp:revision>
  <dcterms:created xsi:type="dcterms:W3CDTF">2016-03-16T07:12:00Z</dcterms:created>
  <dcterms:modified xsi:type="dcterms:W3CDTF">2021-09-21T03:34:08Z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