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1" r:id="rId6"/>
    <p:sldId id="262" r:id="rId7"/>
    <p:sldId id="263" r:id="rId8"/>
    <p:sldId id="264" r:id="rId9"/>
    <p:sldId id="265" r:id="rId10"/>
    <p:sldId id="257"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21/09/2021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67105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21/09/2021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950780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21/09/2021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28021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4C33A218-FDA6-4622-9B4B-87EDB92F197B}" type="datetimeFigureOut">
              <a:rPr lang="vi-VN" smtClean="0"/>
              <a:t>21/09/2021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56157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33A218-FDA6-4622-9B4B-87EDB92F197B}" type="datetimeFigureOut">
              <a:rPr lang="vi-VN" smtClean="0"/>
              <a:t>21/09/2021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22808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4C33A218-FDA6-4622-9B4B-87EDB92F197B}" type="datetimeFigureOut">
              <a:rPr lang="vi-VN" smtClean="0"/>
              <a:t>21/09/2021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932336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4C33A218-FDA6-4622-9B4B-87EDB92F197B}" type="datetimeFigureOut">
              <a:rPr lang="vi-VN" smtClean="0"/>
              <a:t>21/09/2021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61278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C33A218-FDA6-4622-9B4B-87EDB92F197B}" type="datetimeFigureOut">
              <a:rPr lang="vi-VN" smtClean="0"/>
              <a:t>21/09/2021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2850863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3A218-FDA6-4622-9B4B-87EDB92F197B}" type="datetimeFigureOut">
              <a:rPr lang="vi-VN" smtClean="0"/>
              <a:t>21/09/2021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378171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33A218-FDA6-4622-9B4B-87EDB92F197B}" type="datetimeFigureOut">
              <a:rPr lang="vi-VN" smtClean="0"/>
              <a:t>21/09/2021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80809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33A218-FDA6-4622-9B4B-87EDB92F197B}" type="datetimeFigureOut">
              <a:rPr lang="vi-VN" smtClean="0"/>
              <a:t>21/09/2021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98B0CF4-F106-4ED5-9F55-BED27F1C8443}" type="slidenum">
              <a:rPr lang="vi-VN" smtClean="0"/>
              <a:t>‹#›</a:t>
            </a:fld>
            <a:endParaRPr lang="vi-VN"/>
          </a:p>
        </p:txBody>
      </p:sp>
    </p:spTree>
    <p:extLst>
      <p:ext uri="{BB962C8B-B14F-4D97-AF65-F5344CB8AC3E}">
        <p14:creationId xmlns:p14="http://schemas.microsoft.com/office/powerpoint/2010/main" val="157509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33A218-FDA6-4622-9B4B-87EDB92F197B}" type="datetimeFigureOut">
              <a:rPr lang="vi-VN" smtClean="0"/>
              <a:t>21/09/2021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B0CF4-F106-4ED5-9F55-BED27F1C8443}" type="slidenum">
              <a:rPr lang="vi-VN" smtClean="0"/>
              <a:t>‹#›</a:t>
            </a:fld>
            <a:endParaRPr lang="vi-VN"/>
          </a:p>
        </p:txBody>
      </p:sp>
    </p:spTree>
    <p:extLst>
      <p:ext uri="{BB962C8B-B14F-4D97-AF65-F5344CB8AC3E}">
        <p14:creationId xmlns:p14="http://schemas.microsoft.com/office/powerpoint/2010/main" val="212417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Ph&#7843;n%20x&#7841;.mp4"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8" y="2205038"/>
            <a:ext cx="9215438" cy="208756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vi-VN"/>
          </a:p>
        </p:txBody>
      </p:sp>
      <p:sp>
        <p:nvSpPr>
          <p:cNvPr id="3" name="TextBox 2"/>
          <p:cNvSpPr txBox="1"/>
          <p:nvPr/>
        </p:nvSpPr>
        <p:spPr>
          <a:xfrm>
            <a:off x="438041" y="2371482"/>
            <a:ext cx="8301755" cy="175432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5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Bài 6</a:t>
            </a:r>
            <a:endParaRPr lang="en-US" sz="5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a:p>
            <a:pPr algn="ctr" fontAlgn="auto">
              <a:spcBef>
                <a:spcPts val="0"/>
              </a:spcBef>
              <a:spcAft>
                <a:spcPts val="0"/>
              </a:spcAft>
              <a:defRPr/>
            </a:pPr>
            <a:r>
              <a:rPr lang="en-US" sz="5400" b="1"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PHẢN XẠ</a:t>
            </a:r>
            <a:endParaRPr lang="en-US" sz="5400" b="1">
              <a:ln w="11430"/>
              <a:solidFill>
                <a:schemeClr val="accent1">
                  <a:lumMod val="5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TextBox 5"/>
          <p:cNvSpPr txBox="1">
            <a:spLocks noChangeArrowheads="1"/>
          </p:cNvSpPr>
          <p:nvPr/>
        </p:nvSpPr>
        <p:spPr bwMode="auto">
          <a:xfrm>
            <a:off x="2916238" y="1125538"/>
            <a:ext cx="316865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4000" b="1">
                <a:latin typeface="Times New Roman" pitchFamily="18" charset="0"/>
                <a:cs typeface="Times New Roman" pitchFamily="18" charset="0"/>
              </a:rPr>
              <a:t>Sinh học 8</a:t>
            </a:r>
            <a:endParaRPr lang="vi-VN" sz="4000" b="1">
              <a:latin typeface="Times New Roman" pitchFamily="18" charset="0"/>
              <a:cs typeface="Times New Roman" pitchFamily="18" charset="0"/>
            </a:endParaRPr>
          </a:p>
        </p:txBody>
      </p:sp>
    </p:spTree>
    <p:extLst>
      <p:ext uri="{BB962C8B-B14F-4D97-AF65-F5344CB8AC3E}">
        <p14:creationId xmlns:p14="http://schemas.microsoft.com/office/powerpoint/2010/main" val="207636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47864" y="404663"/>
            <a:ext cx="2088232" cy="584775"/>
          </a:xfrm>
          <a:prstGeom prst="rect">
            <a:avLst/>
          </a:prstGeom>
          <a:noFill/>
        </p:spPr>
        <p:txBody>
          <a:bodyPr wrap="square" rtlCol="0">
            <a:spAutoFit/>
          </a:bodyPr>
          <a:lstStyle/>
          <a:p>
            <a:pPr algn="ctr"/>
            <a:r>
              <a:rPr lang="en-US" sz="3200" b="1" u="sng" smtClean="0">
                <a:solidFill>
                  <a:srgbClr val="FF0000"/>
                </a:solidFill>
                <a:latin typeface="Times New Roman" pitchFamily="18" charset="0"/>
                <a:cs typeface="Times New Roman" pitchFamily="18" charset="0"/>
              </a:rPr>
              <a:t>Dặn dò</a:t>
            </a:r>
            <a:endParaRPr lang="vi-VN" sz="3200" b="1" u="sng">
              <a:solidFill>
                <a:srgbClr val="FF0000"/>
              </a:solidFill>
              <a:latin typeface="Times New Roman" pitchFamily="18" charset="0"/>
              <a:cs typeface="Times New Roman" pitchFamily="18" charset="0"/>
            </a:endParaRPr>
          </a:p>
        </p:txBody>
      </p:sp>
      <p:sp>
        <p:nvSpPr>
          <p:cNvPr id="3" name="TextBox 2"/>
          <p:cNvSpPr txBox="1"/>
          <p:nvPr/>
        </p:nvSpPr>
        <p:spPr>
          <a:xfrm>
            <a:off x="1281603" y="1412776"/>
            <a:ext cx="6624736" cy="2308324"/>
          </a:xfrm>
          <a:prstGeom prst="rect">
            <a:avLst/>
          </a:prstGeom>
          <a:noFill/>
        </p:spPr>
        <p:txBody>
          <a:bodyPr wrap="square" rtlCol="0">
            <a:spAutoFit/>
          </a:bodyPr>
          <a:lstStyle/>
          <a:p>
            <a:pPr marL="457200" indent="-457200" algn="just">
              <a:buFont typeface="Wingdings" pitchFamily="2" charset="2"/>
              <a:buChar char="q"/>
            </a:pPr>
            <a:r>
              <a:rPr lang="en-US" sz="3600" smtClean="0">
                <a:latin typeface="Times New Roman" pitchFamily="18" charset="0"/>
                <a:cs typeface="Times New Roman" pitchFamily="18" charset="0"/>
              </a:rPr>
              <a:t>Ghi chép nội dung bài 6</a:t>
            </a:r>
          </a:p>
          <a:p>
            <a:pPr marL="457200" indent="-457200" algn="just">
              <a:buFont typeface="Wingdings" pitchFamily="2" charset="2"/>
              <a:buChar char="q"/>
            </a:pPr>
            <a:r>
              <a:rPr lang="en-US" sz="3600" smtClean="0">
                <a:latin typeface="Times New Roman" pitchFamily="18" charset="0"/>
                <a:cs typeface="Times New Roman" pitchFamily="18" charset="0"/>
              </a:rPr>
              <a:t>Học nội dung bài 6</a:t>
            </a:r>
          </a:p>
          <a:p>
            <a:pPr marL="457200" indent="-457200" algn="just">
              <a:buFont typeface="Wingdings" pitchFamily="2" charset="2"/>
              <a:buChar char="q"/>
            </a:pPr>
            <a:r>
              <a:rPr lang="en-US" sz="3600" smtClean="0">
                <a:latin typeface="Times New Roman" pitchFamily="18" charset="0"/>
                <a:cs typeface="Times New Roman" pitchFamily="18" charset="0"/>
              </a:rPr>
              <a:t>Các nhóm chuẩn bị phần thuyết trình bài 7 và bài 8</a:t>
            </a:r>
            <a:endParaRPr lang="vi-VN" sz="3600">
              <a:latin typeface="Times New Roman" pitchFamily="18" charset="0"/>
              <a:cs typeface="Times New Roman" pitchFamily="18" charset="0"/>
            </a:endParaRPr>
          </a:p>
        </p:txBody>
      </p:sp>
    </p:spTree>
    <p:extLst>
      <p:ext uri="{BB962C8B-B14F-4D97-AF65-F5344CB8AC3E}">
        <p14:creationId xmlns:p14="http://schemas.microsoft.com/office/powerpoint/2010/main" val="158507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255" y="820849"/>
            <a:ext cx="4608512" cy="603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49035" y="114734"/>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352832"/>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a:t>
            </a:r>
            <a:r>
              <a:rPr lang="en-US" sz="3200" b="1" smtClean="0">
                <a:solidFill>
                  <a:srgbClr val="FF0000"/>
                </a:solidFill>
                <a:latin typeface="Times New Roman" pitchFamily="18" charset="0"/>
                <a:cs typeface="Times New Roman" pitchFamily="18" charset="0"/>
              </a:rPr>
              <a:t>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836712"/>
            <a:ext cx="3024336" cy="523220"/>
          </a:xfrm>
          <a:prstGeom prst="rect">
            <a:avLst/>
          </a:prstGeom>
          <a:noFill/>
        </p:spPr>
        <p:txBody>
          <a:bodyPr wrap="square" rtlCol="0">
            <a:spAutoFit/>
          </a:bodyPr>
          <a:lstStyle/>
          <a:p>
            <a:r>
              <a:rPr lang="en-US" sz="2800" b="1" u="sng" smtClean="0">
                <a:latin typeface="Times New Roman" pitchFamily="18" charset="0"/>
                <a:cs typeface="Times New Roman" pitchFamily="18" charset="0"/>
              </a:rPr>
              <a:t>a) Cấu tạo nơ ron</a:t>
            </a:r>
            <a:endParaRPr lang="vi-VN" sz="2800" b="1" u="sng">
              <a:latin typeface="Times New Roman" pitchFamily="18" charset="0"/>
              <a:cs typeface="Times New Roman" pitchFamily="18" charset="0"/>
            </a:endParaRPr>
          </a:p>
        </p:txBody>
      </p:sp>
      <p:sp>
        <p:nvSpPr>
          <p:cNvPr id="7" name="TextBox 6"/>
          <p:cNvSpPr txBox="1"/>
          <p:nvPr/>
        </p:nvSpPr>
        <p:spPr>
          <a:xfrm>
            <a:off x="251520" y="5688891"/>
            <a:ext cx="3744416" cy="830997"/>
          </a:xfrm>
          <a:prstGeom prst="rect">
            <a:avLst/>
          </a:prstGeom>
          <a:noFill/>
        </p:spPr>
        <p:txBody>
          <a:bodyPr wrap="square" rtlCol="0">
            <a:spAutoFit/>
          </a:bodyPr>
          <a:lstStyle/>
          <a:p>
            <a:pPr algn="ctr"/>
            <a:r>
              <a:rPr lang="en-US" sz="2400" i="1" smtClean="0">
                <a:solidFill>
                  <a:srgbClr val="7030A0"/>
                </a:solidFill>
                <a:latin typeface="Times New Roman" pitchFamily="18" charset="0"/>
                <a:cs typeface="Times New Roman" pitchFamily="18" charset="0"/>
              </a:rPr>
              <a:t>Hình. Nơron và hướng lan truyền xung thần kinh</a:t>
            </a:r>
            <a:endParaRPr lang="vi-VN" sz="2400" i="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14308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1370" y="3789034"/>
            <a:ext cx="5031580" cy="294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182" y="-1226"/>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a:t>
            </a:r>
            <a:r>
              <a:rPr lang="en-US" sz="3200" b="1" smtClean="0">
                <a:solidFill>
                  <a:srgbClr val="FF0000"/>
                </a:solidFill>
                <a:latin typeface="Times New Roman" pitchFamily="18" charset="0"/>
                <a:cs typeface="Times New Roman" pitchFamily="18" charset="0"/>
              </a:rPr>
              <a:t>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3024336" cy="523220"/>
          </a:xfrm>
          <a:prstGeom prst="rect">
            <a:avLst/>
          </a:prstGeom>
          <a:noFill/>
        </p:spPr>
        <p:txBody>
          <a:bodyPr wrap="square" rtlCol="0">
            <a:spAutoFit/>
          </a:bodyPr>
          <a:lstStyle/>
          <a:p>
            <a:r>
              <a:rPr lang="en-US" sz="2800" b="1" u="sng" smtClean="0">
                <a:latin typeface="Times New Roman" pitchFamily="18" charset="0"/>
                <a:cs typeface="Times New Roman" pitchFamily="18" charset="0"/>
              </a:rPr>
              <a:t>a) Cấu tạo nơ ron</a:t>
            </a:r>
            <a:endParaRPr lang="vi-VN" sz="2800" b="1" u="sng">
              <a:latin typeface="Times New Roman" pitchFamily="18" charset="0"/>
              <a:cs typeface="Times New Roman" pitchFamily="18" charset="0"/>
            </a:endParaRPr>
          </a:p>
        </p:txBody>
      </p:sp>
      <p:sp>
        <p:nvSpPr>
          <p:cNvPr id="8" name="TextBox 7"/>
          <p:cNvSpPr txBox="1"/>
          <p:nvPr/>
        </p:nvSpPr>
        <p:spPr>
          <a:xfrm>
            <a:off x="251520" y="1500146"/>
            <a:ext cx="8568952" cy="2246769"/>
          </a:xfrm>
          <a:prstGeom prst="rect">
            <a:avLst/>
          </a:prstGeom>
          <a:noFill/>
        </p:spPr>
        <p:txBody>
          <a:bodyPr wrap="square" rtlCol="0">
            <a:spAutoFit/>
          </a:bodyPr>
          <a:lstStyle/>
          <a:p>
            <a:pPr algn="just"/>
            <a:r>
              <a:rPr lang="en-US" sz="2800" smtClean="0">
                <a:latin typeface="Times New Roman" pitchFamily="18" charset="0"/>
                <a:cs typeface="Times New Roman" pitchFamily="18" charset="0"/>
              </a:rPr>
              <a:t>Nơ ron gồm:</a:t>
            </a:r>
          </a:p>
          <a:p>
            <a:pPr marL="457200" indent="-457200" algn="just">
              <a:buFont typeface="Symbol" pitchFamily="18" charset="2"/>
              <a:buChar char=""/>
            </a:pPr>
            <a:r>
              <a:rPr lang="en-US" sz="2800" smtClean="0">
                <a:latin typeface="Times New Roman" pitchFamily="18" charset="0"/>
                <a:cs typeface="Times New Roman" pitchFamily="18" charset="0"/>
              </a:rPr>
              <a:t>Thân: chứa nhân, xung quanh là tua ngắn gọi là sợi nhánh</a:t>
            </a:r>
          </a:p>
          <a:p>
            <a:pPr marL="457200" indent="-457200" algn="just">
              <a:buFont typeface="Symbol" pitchFamily="18" charset="2"/>
              <a:buChar char=""/>
            </a:pPr>
            <a:r>
              <a:rPr lang="en-US" sz="2800" smtClean="0">
                <a:latin typeface="Times New Roman" pitchFamily="18" charset="0"/>
                <a:cs typeface="Times New Roman" pitchFamily="18" charset="0"/>
              </a:rPr>
              <a:t>Tua dài: Sợi trục có bao Miêlin </a:t>
            </a:r>
            <a:r>
              <a:rPr lang="en-US" sz="2800" smtClean="0">
                <a:latin typeface="Times New Roman" pitchFamily="18" charset="0"/>
                <a:cs typeface="Times New Roman" pitchFamily="18" charset="0"/>
                <a:sym typeface="Wingdings" pitchFamily="2" charset="2"/>
              </a:rPr>
              <a:t> nơi tiếp nối nơ ron gọi là xi náp.</a:t>
            </a:r>
            <a:endParaRPr lang="vi-VN" sz="2800">
              <a:latin typeface="Times New Roman" pitchFamily="18" charset="0"/>
              <a:cs typeface="Times New Roman" pitchFamily="18" charset="0"/>
            </a:endParaRPr>
          </a:p>
        </p:txBody>
      </p:sp>
    </p:spTree>
    <p:extLst>
      <p:ext uri="{BB962C8B-B14F-4D97-AF65-F5344CB8AC3E}">
        <p14:creationId xmlns:p14="http://schemas.microsoft.com/office/powerpoint/2010/main" val="338093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3507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a:t>
            </a:r>
            <a:r>
              <a:rPr lang="en-US" sz="3200" b="1" smtClean="0">
                <a:solidFill>
                  <a:srgbClr val="FF0000"/>
                </a:solidFill>
                <a:latin typeface="Times New Roman" pitchFamily="18" charset="0"/>
                <a:cs typeface="Times New Roman" pitchFamily="18" charset="0"/>
              </a:rPr>
              <a:t>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b</a:t>
            </a:r>
            <a:r>
              <a:rPr lang="en-US" sz="2800" b="1" u="sng" smtClean="0">
                <a:latin typeface="Times New Roman" pitchFamily="18" charset="0"/>
                <a:cs typeface="Times New Roman" pitchFamily="18" charset="0"/>
              </a:rPr>
              <a:t>) Chức năng nơ ron</a:t>
            </a:r>
            <a:endParaRPr lang="vi-VN" sz="2800" b="1" u="sng">
              <a:latin typeface="Times New Roman" pitchFamily="18" charset="0"/>
              <a:cs typeface="Times New Roman" pitchFamily="18" charset="0"/>
            </a:endParaRPr>
          </a:p>
        </p:txBody>
      </p:sp>
      <p:sp>
        <p:nvSpPr>
          <p:cNvPr id="8" name="TextBox 7"/>
          <p:cNvSpPr txBox="1"/>
          <p:nvPr/>
        </p:nvSpPr>
        <p:spPr>
          <a:xfrm>
            <a:off x="149246" y="1594893"/>
            <a:ext cx="8712968" cy="2554545"/>
          </a:xfrm>
          <a:prstGeom prst="rect">
            <a:avLst/>
          </a:prstGeom>
          <a:noFill/>
        </p:spPr>
        <p:txBody>
          <a:bodyPr wrap="square" rtlCol="0">
            <a:spAutoFit/>
          </a:bodyPr>
          <a:lstStyle/>
          <a:p>
            <a:pPr marL="457200" indent="-457200" algn="just">
              <a:buFont typeface="Symbol" pitchFamily="18" charset="2"/>
              <a:buChar char=""/>
            </a:pPr>
            <a:r>
              <a:rPr lang="en-US" sz="3200" smtClean="0">
                <a:latin typeface="Times New Roman" pitchFamily="18" charset="0"/>
                <a:cs typeface="Times New Roman" pitchFamily="18" charset="0"/>
              </a:rPr>
              <a:t>Cảm ứng: là khả năng tiếp nhận các kích thích và phản ứng lại kích thích bằng hình thức phát xung thần kinh.</a:t>
            </a:r>
          </a:p>
          <a:p>
            <a:pPr marL="457200" indent="-457200" algn="just">
              <a:buFont typeface="Symbol" pitchFamily="18" charset="2"/>
              <a:buChar char=""/>
            </a:pPr>
            <a:r>
              <a:rPr lang="en-US" sz="3200" smtClean="0">
                <a:latin typeface="Times New Roman" pitchFamily="18" charset="0"/>
                <a:cs typeface="Times New Roman" pitchFamily="18" charset="0"/>
              </a:rPr>
              <a:t>Dẫn truyền xung thần kinh là khả năng lan truyền xung thần kinh theo một chiều nhất định.</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273378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16452"/>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a:solidFill>
                  <a:srgbClr val="FF0000"/>
                </a:solidFill>
                <a:latin typeface="Times New Roman" pitchFamily="18" charset="0"/>
                <a:cs typeface="Times New Roman" pitchFamily="18" charset="0"/>
              </a:rPr>
              <a:t>I. </a:t>
            </a:r>
            <a:r>
              <a:rPr lang="en-US" sz="3200" b="1" smtClean="0">
                <a:solidFill>
                  <a:srgbClr val="FF0000"/>
                </a:solidFill>
                <a:latin typeface="Times New Roman" pitchFamily="18" charset="0"/>
                <a:cs typeface="Times New Roman" pitchFamily="18" charset="0"/>
              </a:rPr>
              <a:t>Cấu tạo và chức năng của nơron</a:t>
            </a:r>
            <a:endParaRPr lang="vi-VN" sz="3200" b="1">
              <a:solidFill>
                <a:srgbClr val="FF0000"/>
              </a:solidFill>
              <a:latin typeface="Times New Roman" pitchFamily="18" charset="0"/>
              <a:cs typeface="Times New Roman" pitchFamily="18" charset="0"/>
            </a:endParaRPr>
          </a:p>
        </p:txBody>
      </p:sp>
      <p:sp>
        <p:nvSpPr>
          <p:cNvPr id="6" name="TextBox 5"/>
          <p:cNvSpPr txBox="1"/>
          <p:nvPr/>
        </p:nvSpPr>
        <p:spPr>
          <a:xfrm>
            <a:off x="26414" y="946821"/>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c</a:t>
            </a:r>
            <a:r>
              <a:rPr lang="en-US" sz="2800" b="1" u="sng" smtClean="0">
                <a:latin typeface="Times New Roman" pitchFamily="18" charset="0"/>
                <a:cs typeface="Times New Roman" pitchFamily="18" charset="0"/>
              </a:rPr>
              <a:t>) Các loại nơ ron</a:t>
            </a:r>
            <a:endParaRPr lang="vi-VN" sz="2800" b="1" u="sng">
              <a:latin typeface="Times New Roman" pitchFamily="18" charset="0"/>
              <a:cs typeface="Times New Roman" pitchFamily="18" charset="0"/>
            </a:endParaRPr>
          </a:p>
        </p:txBody>
      </p:sp>
      <p:sp>
        <p:nvSpPr>
          <p:cNvPr id="8" name="TextBox 7"/>
          <p:cNvSpPr txBox="1"/>
          <p:nvPr/>
        </p:nvSpPr>
        <p:spPr>
          <a:xfrm>
            <a:off x="141931" y="1628800"/>
            <a:ext cx="8712968" cy="1569660"/>
          </a:xfrm>
          <a:prstGeom prst="rect">
            <a:avLst/>
          </a:prstGeom>
          <a:noFill/>
        </p:spPr>
        <p:txBody>
          <a:bodyPr wrap="square" rtlCol="0">
            <a:spAutoFit/>
          </a:bodyPr>
          <a:lstStyle/>
          <a:p>
            <a:pPr marL="457200" indent="-457200" algn="just">
              <a:buFont typeface="Arial" pitchFamily="34" charset="0"/>
              <a:buChar char="•"/>
            </a:pPr>
            <a:r>
              <a:rPr lang="en-US" sz="3200" smtClean="0">
                <a:latin typeface="Times New Roman" pitchFamily="18" charset="0"/>
                <a:cs typeface="Times New Roman" pitchFamily="18" charset="0"/>
              </a:rPr>
              <a:t>Nơ ron hướng tâm (cảm giác)</a:t>
            </a:r>
          </a:p>
          <a:p>
            <a:pPr marL="457200" indent="-457200" algn="just">
              <a:buFont typeface="Arial" pitchFamily="34" charset="0"/>
              <a:buChar char="•"/>
            </a:pPr>
            <a:r>
              <a:rPr lang="en-US" sz="3200" smtClean="0">
                <a:latin typeface="Times New Roman" pitchFamily="18" charset="0"/>
                <a:cs typeface="Times New Roman" pitchFamily="18" charset="0"/>
              </a:rPr>
              <a:t>Nơ ron trung gian (liên lạc)</a:t>
            </a:r>
          </a:p>
          <a:p>
            <a:pPr marL="457200" indent="-457200" algn="just">
              <a:buFont typeface="Arial" pitchFamily="34" charset="0"/>
              <a:buChar char="•"/>
            </a:pPr>
            <a:r>
              <a:rPr lang="en-US" sz="3200" smtClean="0">
                <a:latin typeface="Times New Roman" pitchFamily="18" charset="0"/>
                <a:cs typeface="Times New Roman" pitchFamily="18" charset="0"/>
              </a:rPr>
              <a:t>Nơ ron li tâm (vận động)</a:t>
            </a:r>
          </a:p>
        </p:txBody>
      </p:sp>
    </p:spTree>
    <p:extLst>
      <p:ext uri="{BB962C8B-B14F-4D97-AF65-F5344CB8AC3E}">
        <p14:creationId xmlns:p14="http://schemas.microsoft.com/office/powerpoint/2010/main" val="187138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26414" y="460737"/>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smtClean="0">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8" name="TextBox 7"/>
          <p:cNvSpPr txBox="1"/>
          <p:nvPr/>
        </p:nvSpPr>
        <p:spPr>
          <a:xfrm>
            <a:off x="206058" y="1529837"/>
            <a:ext cx="8712968" cy="1077218"/>
          </a:xfrm>
          <a:prstGeom prst="rect">
            <a:avLst/>
          </a:prstGeom>
          <a:noFill/>
        </p:spPr>
        <p:txBody>
          <a:bodyPr wrap="square" rtlCol="0">
            <a:spAutoFit/>
          </a:bodyPr>
          <a:lstStyle/>
          <a:p>
            <a:pPr algn="just"/>
            <a:r>
              <a:rPr lang="en-US" sz="3200" smtClean="0">
                <a:latin typeface="Times New Roman" pitchFamily="18" charset="0"/>
                <a:cs typeface="Times New Roman" pitchFamily="18" charset="0"/>
              </a:rPr>
              <a:t>Phản xạ là phản ứng của cơ thể trả lời kích thích từ môi trường dưới sự điều khiển của hệ thần kinh.</a:t>
            </a:r>
          </a:p>
        </p:txBody>
      </p:sp>
      <p:sp>
        <p:nvSpPr>
          <p:cNvPr id="7" name="TextBox 6"/>
          <p:cNvSpPr txBox="1"/>
          <p:nvPr/>
        </p:nvSpPr>
        <p:spPr>
          <a:xfrm>
            <a:off x="464200" y="1006617"/>
            <a:ext cx="4041530" cy="523220"/>
          </a:xfrm>
          <a:prstGeom prst="rect">
            <a:avLst/>
          </a:prstGeom>
          <a:noFill/>
        </p:spPr>
        <p:txBody>
          <a:bodyPr wrap="square" rtlCol="0">
            <a:spAutoFit/>
          </a:bodyPr>
          <a:lstStyle/>
          <a:p>
            <a:r>
              <a:rPr lang="en-US" sz="2800" b="1" u="sng" smtClean="0">
                <a:latin typeface="Times New Roman" pitchFamily="18" charset="0"/>
                <a:cs typeface="Times New Roman" pitchFamily="18" charset="0"/>
              </a:rPr>
              <a:t>1. Phản xạ</a:t>
            </a:r>
            <a:endParaRPr lang="vi-VN" sz="2800" b="1" u="sng">
              <a:latin typeface="Times New Roman" pitchFamily="18" charset="0"/>
              <a:cs typeface="Times New Roman" pitchFamily="18" charset="0"/>
            </a:endParaRPr>
          </a:p>
        </p:txBody>
      </p:sp>
    </p:spTree>
    <p:extLst>
      <p:ext uri="{BB962C8B-B14F-4D97-AF65-F5344CB8AC3E}">
        <p14:creationId xmlns:p14="http://schemas.microsoft.com/office/powerpoint/2010/main" val="435269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5406" y="2683312"/>
            <a:ext cx="5230676" cy="4072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smtClean="0">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8" name="TextBox 7"/>
          <p:cNvSpPr txBox="1"/>
          <p:nvPr/>
        </p:nvSpPr>
        <p:spPr>
          <a:xfrm>
            <a:off x="180938" y="1253010"/>
            <a:ext cx="8712968" cy="1384995"/>
          </a:xfrm>
          <a:prstGeom prst="rect">
            <a:avLst/>
          </a:prstGeom>
          <a:noFill/>
        </p:spPr>
        <p:txBody>
          <a:bodyPr wrap="square" rtlCol="0">
            <a:spAutoFit/>
          </a:bodyPr>
          <a:lstStyle/>
          <a:p>
            <a:pPr algn="just"/>
            <a:r>
              <a:rPr lang="en-US" sz="2800" smtClean="0">
                <a:latin typeface="Times New Roman" pitchFamily="18" charset="0"/>
                <a:cs typeface="Times New Roman" pitchFamily="18" charset="0"/>
              </a:rPr>
              <a:t>Cung phản xạ là con đường mà xung thần kinh truyền từ cơ quan thụ cảm (da ...) qua trung ương thần kinh đến cơ quan phản ứng (cơ, tuyến,...) để thực hiện một phản xạ.</a:t>
            </a: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a:t>
            </a:r>
            <a:r>
              <a:rPr lang="en-US" sz="2800" b="1" u="sng" smtClean="0">
                <a:latin typeface="Times New Roman" pitchFamily="18" charset="0"/>
                <a:cs typeface="Times New Roman" pitchFamily="18" charset="0"/>
              </a:rPr>
              <a:t>. Cung phản xạ</a:t>
            </a:r>
            <a:endParaRPr lang="vi-VN" sz="2800" b="1" u="sng">
              <a:latin typeface="Times New Roman" pitchFamily="18" charset="0"/>
              <a:cs typeface="Times New Roman" pitchFamily="18" charset="0"/>
            </a:endParaRPr>
          </a:p>
        </p:txBody>
      </p:sp>
      <p:sp>
        <p:nvSpPr>
          <p:cNvPr id="2" name="6-Point Star 1">
            <a:hlinkClick r:id="rId3" action="ppaction://hlinkfile"/>
          </p:cNvPr>
          <p:cNvSpPr/>
          <p:nvPr/>
        </p:nvSpPr>
        <p:spPr>
          <a:xfrm>
            <a:off x="8463943" y="6260869"/>
            <a:ext cx="360040" cy="44627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708824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483" y="924039"/>
            <a:ext cx="6611952" cy="5147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smtClean="0">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a:t>
            </a:r>
            <a:r>
              <a:rPr lang="en-US" sz="2800" b="1" u="sng" smtClean="0">
                <a:latin typeface="Times New Roman" pitchFamily="18" charset="0"/>
                <a:cs typeface="Times New Roman" pitchFamily="18" charset="0"/>
              </a:rPr>
              <a:t>. Cung phản xạ</a:t>
            </a:r>
            <a:endParaRPr lang="vi-VN" sz="2800" b="1" u="sng">
              <a:latin typeface="Times New Roman" pitchFamily="18" charset="0"/>
              <a:cs typeface="Times New Roman" pitchFamily="18" charset="0"/>
            </a:endParaRPr>
          </a:p>
        </p:txBody>
      </p:sp>
      <p:sp>
        <p:nvSpPr>
          <p:cNvPr id="9" name="TextBox 8"/>
          <p:cNvSpPr txBox="1"/>
          <p:nvPr/>
        </p:nvSpPr>
        <p:spPr>
          <a:xfrm>
            <a:off x="2813294" y="6201185"/>
            <a:ext cx="3744416" cy="461665"/>
          </a:xfrm>
          <a:prstGeom prst="rect">
            <a:avLst/>
          </a:prstGeom>
          <a:noFill/>
        </p:spPr>
        <p:txBody>
          <a:bodyPr wrap="square" rtlCol="0">
            <a:spAutoFit/>
          </a:bodyPr>
          <a:lstStyle/>
          <a:p>
            <a:pPr algn="ctr"/>
            <a:r>
              <a:rPr lang="en-US" sz="2400" i="1" smtClean="0">
                <a:solidFill>
                  <a:srgbClr val="7030A0"/>
                </a:solidFill>
                <a:latin typeface="Times New Roman" pitchFamily="18" charset="0"/>
                <a:cs typeface="Times New Roman" pitchFamily="18" charset="0"/>
              </a:rPr>
              <a:t>Hình. Cung phản xạ</a:t>
            </a:r>
            <a:endParaRPr lang="vi-VN" sz="2400" i="1">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094327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8538" y="0"/>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a:t>
            </a:r>
            <a:r>
              <a:rPr lang="en-US" sz="2400" smtClean="0">
                <a:solidFill>
                  <a:schemeClr val="accent1">
                    <a:lumMod val="50000"/>
                  </a:schemeClr>
                </a:solidFill>
                <a:latin typeface="Times New Roman" pitchFamily="18" charset="0"/>
                <a:cs typeface="Times New Roman" pitchFamily="18" charset="0"/>
              </a:rPr>
              <a:t>6. Phản xạ</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0" y="230981"/>
            <a:ext cx="62706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3200" b="1" smtClean="0">
                <a:solidFill>
                  <a:srgbClr val="FF0000"/>
                </a:solidFill>
                <a:latin typeface="Times New Roman" pitchFamily="18" charset="0"/>
                <a:cs typeface="Times New Roman" pitchFamily="18" charset="0"/>
              </a:rPr>
              <a:t>II. Cung phản xạ</a:t>
            </a:r>
            <a:endParaRPr lang="vi-VN" sz="3200" b="1">
              <a:solidFill>
                <a:srgbClr val="FF0000"/>
              </a:solidFill>
              <a:latin typeface="Times New Roman" pitchFamily="18" charset="0"/>
              <a:cs typeface="Times New Roman" pitchFamily="18" charset="0"/>
            </a:endParaRPr>
          </a:p>
        </p:txBody>
      </p:sp>
      <p:sp>
        <p:nvSpPr>
          <p:cNvPr id="7" name="TextBox 6"/>
          <p:cNvSpPr txBox="1"/>
          <p:nvPr/>
        </p:nvSpPr>
        <p:spPr>
          <a:xfrm>
            <a:off x="399929" y="692696"/>
            <a:ext cx="4041530" cy="523220"/>
          </a:xfrm>
          <a:prstGeom prst="rect">
            <a:avLst/>
          </a:prstGeom>
          <a:noFill/>
        </p:spPr>
        <p:txBody>
          <a:bodyPr wrap="square" rtlCol="0">
            <a:spAutoFit/>
          </a:bodyPr>
          <a:lstStyle/>
          <a:p>
            <a:r>
              <a:rPr lang="en-US" sz="2800" b="1" u="sng">
                <a:latin typeface="Times New Roman" pitchFamily="18" charset="0"/>
                <a:cs typeface="Times New Roman" pitchFamily="18" charset="0"/>
              </a:rPr>
              <a:t>2</a:t>
            </a:r>
            <a:r>
              <a:rPr lang="en-US" sz="2800" b="1" u="sng" smtClean="0">
                <a:latin typeface="Times New Roman" pitchFamily="18" charset="0"/>
                <a:cs typeface="Times New Roman" pitchFamily="18" charset="0"/>
              </a:rPr>
              <a:t>. Cung phản xạ</a:t>
            </a:r>
            <a:endParaRPr lang="vi-VN" sz="2800" b="1" u="sng">
              <a:latin typeface="Times New Roman" pitchFamily="18" charset="0"/>
              <a:cs typeface="Times New Roman" pitchFamily="18" charset="0"/>
            </a:endParaRPr>
          </a:p>
        </p:txBody>
      </p:sp>
      <p:sp>
        <p:nvSpPr>
          <p:cNvPr id="8" name="TextBox 7"/>
          <p:cNvSpPr txBox="1"/>
          <p:nvPr/>
        </p:nvSpPr>
        <p:spPr>
          <a:xfrm>
            <a:off x="296907" y="1290549"/>
            <a:ext cx="8712968" cy="2677656"/>
          </a:xfrm>
          <a:prstGeom prst="rect">
            <a:avLst/>
          </a:prstGeom>
          <a:noFill/>
        </p:spPr>
        <p:txBody>
          <a:bodyPr wrap="square" rtlCol="0">
            <a:spAutoFit/>
          </a:bodyPr>
          <a:lstStyle/>
          <a:p>
            <a:pPr algn="just"/>
            <a:r>
              <a:rPr lang="en-US" sz="2800" smtClean="0">
                <a:latin typeface="Times New Roman" pitchFamily="18" charset="0"/>
                <a:cs typeface="Times New Roman" pitchFamily="18" charset="0"/>
              </a:rPr>
              <a:t>Cung phản xạ gồm 5 khâu:</a:t>
            </a:r>
          </a:p>
          <a:p>
            <a:pPr marL="457200" indent="-457200" algn="just">
              <a:buFont typeface="Symbol" pitchFamily="18" charset="2"/>
              <a:buChar char=""/>
            </a:pPr>
            <a:r>
              <a:rPr lang="en-US" sz="2800" smtClean="0">
                <a:latin typeface="Times New Roman" pitchFamily="18" charset="0"/>
                <a:cs typeface="Times New Roman" pitchFamily="18" charset="0"/>
              </a:rPr>
              <a:t>Cơ quan thụ cảm</a:t>
            </a:r>
          </a:p>
          <a:p>
            <a:pPr marL="457200" indent="-457200" algn="just">
              <a:buFont typeface="Symbol" pitchFamily="18" charset="2"/>
              <a:buChar char=""/>
            </a:pPr>
            <a:r>
              <a:rPr lang="en-US" sz="2800" smtClean="0">
                <a:latin typeface="Times New Roman" pitchFamily="18" charset="0"/>
                <a:cs typeface="Times New Roman" pitchFamily="18" charset="0"/>
              </a:rPr>
              <a:t>Nơ ron hướng tâm (cảm giác)</a:t>
            </a:r>
          </a:p>
          <a:p>
            <a:pPr marL="457200" indent="-457200" algn="just">
              <a:buFont typeface="Symbol" pitchFamily="18" charset="2"/>
              <a:buChar char=""/>
            </a:pPr>
            <a:r>
              <a:rPr lang="en-US" sz="2800" smtClean="0">
                <a:latin typeface="Times New Roman" pitchFamily="18" charset="0"/>
                <a:cs typeface="Times New Roman" pitchFamily="18" charset="0"/>
              </a:rPr>
              <a:t>Trung ương thần kinh (nơ ron trung gian)</a:t>
            </a:r>
          </a:p>
          <a:p>
            <a:pPr marL="457200" indent="-457200" algn="just">
              <a:buFont typeface="Symbol" pitchFamily="18" charset="2"/>
              <a:buChar char=""/>
            </a:pPr>
            <a:r>
              <a:rPr lang="en-US" sz="2800" smtClean="0">
                <a:latin typeface="Times New Roman" pitchFamily="18" charset="0"/>
                <a:cs typeface="Times New Roman" pitchFamily="18" charset="0"/>
              </a:rPr>
              <a:t>Nơ ron ly tâm (vận động)</a:t>
            </a:r>
          </a:p>
          <a:p>
            <a:pPr marL="457200" indent="-457200" algn="just">
              <a:buFont typeface="Symbol" pitchFamily="18" charset="2"/>
              <a:buChar char=""/>
            </a:pPr>
            <a:r>
              <a:rPr lang="en-US" sz="2800" smtClean="0">
                <a:latin typeface="Times New Roman" pitchFamily="18" charset="0"/>
                <a:cs typeface="Times New Roman" pitchFamily="18" charset="0"/>
              </a:rPr>
              <a:t>Cơ quan phản ứng</a:t>
            </a:r>
          </a:p>
        </p:txBody>
      </p:sp>
    </p:spTree>
    <p:extLst>
      <p:ext uri="{BB962C8B-B14F-4D97-AF65-F5344CB8AC3E}">
        <p14:creationId xmlns:p14="http://schemas.microsoft.com/office/powerpoint/2010/main" val="3780852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397</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cp:lastModifiedBy>
  <cp:revision>16</cp:revision>
  <dcterms:created xsi:type="dcterms:W3CDTF">2021-09-18T13:17:18Z</dcterms:created>
  <dcterms:modified xsi:type="dcterms:W3CDTF">2021-09-21T09:11:33Z</dcterms:modified>
</cp:coreProperties>
</file>