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88" r:id="rId3"/>
  </p:sldMasterIdLst>
  <p:notesMasterIdLst>
    <p:notesMasterId r:id="rId40"/>
  </p:notesMasterIdLst>
  <p:sldIdLst>
    <p:sldId id="352" r:id="rId4"/>
    <p:sldId id="353" r:id="rId5"/>
    <p:sldId id="380" r:id="rId6"/>
    <p:sldId id="382" r:id="rId7"/>
    <p:sldId id="259" r:id="rId8"/>
    <p:sldId id="265" r:id="rId9"/>
    <p:sldId id="401" r:id="rId10"/>
    <p:sldId id="402" r:id="rId11"/>
    <p:sldId id="296" r:id="rId12"/>
    <p:sldId id="350" r:id="rId13"/>
    <p:sldId id="400" r:id="rId14"/>
    <p:sldId id="404" r:id="rId15"/>
    <p:sldId id="399" r:id="rId16"/>
    <p:sldId id="403" r:id="rId17"/>
    <p:sldId id="405" r:id="rId18"/>
    <p:sldId id="355" r:id="rId19"/>
    <p:sldId id="293" r:id="rId20"/>
    <p:sldId id="395" r:id="rId21"/>
    <p:sldId id="387" r:id="rId22"/>
    <p:sldId id="406" r:id="rId23"/>
    <p:sldId id="358" r:id="rId24"/>
    <p:sldId id="365" r:id="rId25"/>
    <p:sldId id="409" r:id="rId26"/>
    <p:sldId id="274" r:id="rId27"/>
    <p:sldId id="408" r:id="rId28"/>
    <p:sldId id="390" r:id="rId29"/>
    <p:sldId id="391" r:id="rId30"/>
    <p:sldId id="392" r:id="rId31"/>
    <p:sldId id="393" r:id="rId32"/>
    <p:sldId id="407" r:id="rId33"/>
    <p:sldId id="410" r:id="rId34"/>
    <p:sldId id="411" r:id="rId35"/>
    <p:sldId id="338" r:id="rId36"/>
    <p:sldId id="348" r:id="rId37"/>
    <p:sldId id="349" r:id="rId38"/>
    <p:sldId id="34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0DFFB-1833-4BAE-B860-FE9D0932DD87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ECC11-9E4C-4D6A-B248-510B01C3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CC11-9E4C-4D6A-B248-510B01C381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1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CC11-9E4C-4D6A-B248-510B01C381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13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CC11-9E4C-4D6A-B248-510B01C3814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13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CC11-9E4C-4D6A-B248-510B01C3814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1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;p11"/>
          <p:cNvSpPr txBox="1">
            <a:spLocks noGrp="1"/>
          </p:cNvSpPr>
          <p:nvPr>
            <p:ph type="sldNum" idx="10"/>
          </p:nvPr>
        </p:nvSpPr>
        <p:spPr>
          <a:xfrm>
            <a:off x="8556625" y="6332538"/>
            <a:ext cx="549275" cy="525462"/>
          </a:xfrm>
        </p:spPr>
        <p:txBody>
          <a:bodyPr lIns="91425" tIns="91425" rIns="91425" bIns="91425">
            <a:noAutofit/>
          </a:bodyPr>
          <a:lstStyle>
            <a:lvl1pPr>
              <a:defRPr smtClean="0"/>
            </a:lvl1pPr>
          </a:lstStyle>
          <a:p>
            <a:pPr>
              <a:defRPr/>
            </a:pPr>
            <a:fld id="{109A1C05-6BE5-4E8D-AF1B-A149609B6F0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5A99-F3CD-468D-9AF8-24F092E6E3E1}" type="datetimeFigureOut">
              <a:rPr lang="en-US"/>
              <a:t>30/09/2021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56E3D-47C7-4970-8375-1E2AC3527A2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LÊ HỮU PHONG-PTDTNT MANG YANG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2A4568-72E0-481B-8B1A-C6FF264D402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;p11"/>
          <p:cNvSpPr txBox="1">
            <a:spLocks noGrp="1"/>
          </p:cNvSpPr>
          <p:nvPr>
            <p:ph type="sldNum" idx="10"/>
          </p:nvPr>
        </p:nvSpPr>
        <p:spPr>
          <a:xfrm>
            <a:off x="8556625" y="6332538"/>
            <a:ext cx="549275" cy="525462"/>
          </a:xfrm>
        </p:spPr>
        <p:txBody>
          <a:bodyPr lIns="91425" tIns="91425" rIns="91425" bIns="91425">
            <a:noAutofit/>
          </a:bodyPr>
          <a:lstStyle>
            <a:lvl1pPr>
              <a:defRPr smtClean="0"/>
            </a:lvl1pPr>
          </a:lstStyle>
          <a:p>
            <a:pPr>
              <a:defRPr/>
            </a:pPr>
            <a:fld id="{109A1C05-6BE5-4E8D-AF1B-A149609B6F0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1"/>
          <p:cNvSpPr>
            <a:spLocks noGrp="1" noChangeArrowheads="1"/>
          </p:cNvSpPr>
          <p:nvPr>
            <p:ph type="sldNum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80ADCA7-B9F9-4A22-B88F-84D6B2994F13}" type="slidenum"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1</a:t>
            </a:fld>
            <a:endParaRPr lang="en-US" altLang="en-US" sz="2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1213" y="2590800"/>
            <a:ext cx="768076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CÔNG NHÂN CUỐI THẾ KỈ XVIII ĐẾN ĐẦU THẾ KỈ  XX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8259" y="924497"/>
            <a:ext cx="3348994" cy="132343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8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0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25" y="4648200"/>
            <a:ext cx="3217862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Google Shape;610;p39"/>
          <p:cNvSpPr/>
          <p:nvPr/>
        </p:nvSpPr>
        <p:spPr bwMode="auto">
          <a:xfrm>
            <a:off x="6880225" y="1870075"/>
            <a:ext cx="1295400" cy="677863"/>
          </a:xfrm>
          <a:custGeom>
            <a:avLst/>
            <a:gdLst>
              <a:gd name="T0" fmla="*/ 2147483646 w 19198"/>
              <a:gd name="T1" fmla="*/ 2147483646 h 10845"/>
              <a:gd name="T2" fmla="*/ 2147483646 w 19198"/>
              <a:gd name="T3" fmla="*/ 2147483646 h 10845"/>
              <a:gd name="T4" fmla="*/ 2147483646 w 19198"/>
              <a:gd name="T5" fmla="*/ 2147483646 h 10845"/>
              <a:gd name="T6" fmla="*/ 2147483646 w 19198"/>
              <a:gd name="T7" fmla="*/ 2147483646 h 10845"/>
              <a:gd name="T8" fmla="*/ 2147483646 w 19198"/>
              <a:gd name="T9" fmla="*/ 2147483646 h 10845"/>
              <a:gd name="T10" fmla="*/ 2147483646 w 19198"/>
              <a:gd name="T11" fmla="*/ 2147483646 h 10845"/>
              <a:gd name="T12" fmla="*/ 2147483646 w 19198"/>
              <a:gd name="T13" fmla="*/ 2147483646 h 10845"/>
              <a:gd name="T14" fmla="*/ 2147483646 w 19198"/>
              <a:gd name="T15" fmla="*/ 2147483646 h 10845"/>
              <a:gd name="T16" fmla="*/ 2147483646 w 19198"/>
              <a:gd name="T17" fmla="*/ 2147483646 h 10845"/>
              <a:gd name="T18" fmla="*/ 2147483646 w 19198"/>
              <a:gd name="T19" fmla="*/ 2147483646 h 10845"/>
              <a:gd name="T20" fmla="*/ 2147483646 w 19198"/>
              <a:gd name="T21" fmla="*/ 2147483646 h 10845"/>
              <a:gd name="T22" fmla="*/ 2147483646 w 19198"/>
              <a:gd name="T23" fmla="*/ 2147483646 h 10845"/>
              <a:gd name="T24" fmla="*/ 2147483646 w 19198"/>
              <a:gd name="T25" fmla="*/ 2147483646 h 10845"/>
              <a:gd name="T26" fmla="*/ 2147483646 w 19198"/>
              <a:gd name="T27" fmla="*/ 2147483646 h 10845"/>
              <a:gd name="T28" fmla="*/ 2147483646 w 19198"/>
              <a:gd name="T29" fmla="*/ 2147483646 h 10845"/>
              <a:gd name="T30" fmla="*/ 2147483646 w 19198"/>
              <a:gd name="T31" fmla="*/ 2147483646 h 10845"/>
              <a:gd name="T32" fmla="*/ 2147483646 w 19198"/>
              <a:gd name="T33" fmla="*/ 2147483646 h 10845"/>
              <a:gd name="T34" fmla="*/ 2147483646 w 19198"/>
              <a:gd name="T35" fmla="*/ 2147483646 h 10845"/>
              <a:gd name="T36" fmla="*/ 2147483646 w 19198"/>
              <a:gd name="T37" fmla="*/ 2147483646 h 10845"/>
              <a:gd name="T38" fmla="*/ 2147483646 w 19198"/>
              <a:gd name="T39" fmla="*/ 2147483646 h 10845"/>
              <a:gd name="T40" fmla="*/ 2147483646 w 19198"/>
              <a:gd name="T41" fmla="*/ 2147483646 h 10845"/>
              <a:gd name="T42" fmla="*/ 2147483646 w 19198"/>
              <a:gd name="T43" fmla="*/ 2147483646 h 10845"/>
              <a:gd name="T44" fmla="*/ 2147483646 w 19198"/>
              <a:gd name="T45" fmla="*/ 2147483646 h 10845"/>
              <a:gd name="T46" fmla="*/ 2147483646 w 19198"/>
              <a:gd name="T47" fmla="*/ 2147483646 h 10845"/>
              <a:gd name="T48" fmla="*/ 2147483646 w 19198"/>
              <a:gd name="T49" fmla="*/ 2147483646 h 10845"/>
              <a:gd name="T50" fmla="*/ 2147483646 w 19198"/>
              <a:gd name="T51" fmla="*/ 2147483646 h 10845"/>
              <a:gd name="T52" fmla="*/ 2147483646 w 19198"/>
              <a:gd name="T53" fmla="*/ 2147483646 h 10845"/>
              <a:gd name="T54" fmla="*/ 2147483646 w 19198"/>
              <a:gd name="T55" fmla="*/ 2147483646 h 10845"/>
              <a:gd name="T56" fmla="*/ 2147483646 w 19198"/>
              <a:gd name="T57" fmla="*/ 2147483646 h 10845"/>
              <a:gd name="T58" fmla="*/ 2147483646 w 19198"/>
              <a:gd name="T59" fmla="*/ 2147483646 h 10845"/>
              <a:gd name="T60" fmla="*/ 2147483646 w 19198"/>
              <a:gd name="T61" fmla="*/ 2147483646 h 10845"/>
              <a:gd name="T62" fmla="*/ 2147483646 w 19198"/>
              <a:gd name="T63" fmla="*/ 2147483646 h 10845"/>
              <a:gd name="T64" fmla="*/ 2147483646 w 19198"/>
              <a:gd name="T65" fmla="*/ 2147483646 h 10845"/>
              <a:gd name="T66" fmla="*/ 2147483646 w 19198"/>
              <a:gd name="T67" fmla="*/ 2147483646 h 10845"/>
              <a:gd name="T68" fmla="*/ 2147483646 w 19198"/>
              <a:gd name="T69" fmla="*/ 2147483646 h 10845"/>
              <a:gd name="T70" fmla="*/ 2147483646 w 19198"/>
              <a:gd name="T71" fmla="*/ 2147483646 h 10845"/>
              <a:gd name="T72" fmla="*/ 2147483646 w 19198"/>
              <a:gd name="T73" fmla="*/ 2147483646 h 10845"/>
              <a:gd name="T74" fmla="*/ 2147483646 w 19198"/>
              <a:gd name="T75" fmla="*/ 2147483646 h 10845"/>
              <a:gd name="T76" fmla="*/ 2147483646 w 19198"/>
              <a:gd name="T77" fmla="*/ 2147483646 h 10845"/>
              <a:gd name="T78" fmla="*/ 2147483646 w 19198"/>
              <a:gd name="T79" fmla="*/ 2147483646 h 10845"/>
              <a:gd name="T80" fmla="*/ 2147483646 w 19198"/>
              <a:gd name="T81" fmla="*/ 2147483646 h 10845"/>
              <a:gd name="T82" fmla="*/ 2147483646 w 19198"/>
              <a:gd name="T83" fmla="*/ 2147483646 h 10845"/>
              <a:gd name="T84" fmla="*/ 2147483646 w 19198"/>
              <a:gd name="T85" fmla="*/ 2147483646 h 10845"/>
              <a:gd name="T86" fmla="*/ 2147483646 w 19198"/>
              <a:gd name="T87" fmla="*/ 2147483646 h 10845"/>
              <a:gd name="T88" fmla="*/ 2147483646 w 19198"/>
              <a:gd name="T89" fmla="*/ 2147483646 h 10845"/>
              <a:gd name="T90" fmla="*/ 2147483646 w 19198"/>
              <a:gd name="T91" fmla="*/ 2147483646 h 10845"/>
              <a:gd name="T92" fmla="*/ 2147483646 w 19198"/>
              <a:gd name="T93" fmla="*/ 2147483646 h 10845"/>
              <a:gd name="T94" fmla="*/ 2147483646 w 19198"/>
              <a:gd name="T95" fmla="*/ 2147483646 h 10845"/>
              <a:gd name="T96" fmla="*/ 2147483646 w 19198"/>
              <a:gd name="T97" fmla="*/ 2147483646 h 10845"/>
              <a:gd name="T98" fmla="*/ 2147483646 w 19198"/>
              <a:gd name="T99" fmla="*/ 2147483646 h 10845"/>
              <a:gd name="T100" fmla="*/ 2147483646 w 19198"/>
              <a:gd name="T101" fmla="*/ 2147483646 h 10845"/>
              <a:gd name="T102" fmla="*/ 2147483646 w 19198"/>
              <a:gd name="T103" fmla="*/ 2147483646 h 10845"/>
              <a:gd name="T104" fmla="*/ 2147483646 w 19198"/>
              <a:gd name="T105" fmla="*/ 2147483646 h 10845"/>
              <a:gd name="T106" fmla="*/ 2147483646 w 19198"/>
              <a:gd name="T107" fmla="*/ 2147483646 h 10845"/>
              <a:gd name="T108" fmla="*/ 2147483646 w 19198"/>
              <a:gd name="T109" fmla="*/ 2147483646 h 10845"/>
              <a:gd name="T110" fmla="*/ 2147483646 w 19198"/>
              <a:gd name="T111" fmla="*/ 2147483646 h 10845"/>
              <a:gd name="T112" fmla="*/ 2147483646 w 19198"/>
              <a:gd name="T113" fmla="*/ 2147483646 h 10845"/>
              <a:gd name="T114" fmla="*/ 2147483646 w 19198"/>
              <a:gd name="T115" fmla="*/ 2147483646 h 10845"/>
              <a:gd name="T116" fmla="*/ 2147483646 w 19198"/>
              <a:gd name="T117" fmla="*/ 2147483646 h 108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6023" name="Google Shape;610;p39"/>
          <p:cNvSpPr/>
          <p:nvPr/>
        </p:nvSpPr>
        <p:spPr bwMode="auto">
          <a:xfrm>
            <a:off x="6019800" y="214313"/>
            <a:ext cx="1296988" cy="677862"/>
          </a:xfrm>
          <a:custGeom>
            <a:avLst/>
            <a:gdLst>
              <a:gd name="T0" fmla="*/ 2147483646 w 19198"/>
              <a:gd name="T1" fmla="*/ 2147483646 h 10845"/>
              <a:gd name="T2" fmla="*/ 2147483646 w 19198"/>
              <a:gd name="T3" fmla="*/ 2147483646 h 10845"/>
              <a:gd name="T4" fmla="*/ 2147483646 w 19198"/>
              <a:gd name="T5" fmla="*/ 2147483646 h 10845"/>
              <a:gd name="T6" fmla="*/ 2147483646 w 19198"/>
              <a:gd name="T7" fmla="*/ 2147483646 h 10845"/>
              <a:gd name="T8" fmla="*/ 2147483646 w 19198"/>
              <a:gd name="T9" fmla="*/ 2147483646 h 10845"/>
              <a:gd name="T10" fmla="*/ 2147483646 w 19198"/>
              <a:gd name="T11" fmla="*/ 2147483646 h 10845"/>
              <a:gd name="T12" fmla="*/ 2147483646 w 19198"/>
              <a:gd name="T13" fmla="*/ 2147483646 h 10845"/>
              <a:gd name="T14" fmla="*/ 2147483646 w 19198"/>
              <a:gd name="T15" fmla="*/ 2147483646 h 10845"/>
              <a:gd name="T16" fmla="*/ 2147483646 w 19198"/>
              <a:gd name="T17" fmla="*/ 2147483646 h 10845"/>
              <a:gd name="T18" fmla="*/ 2147483646 w 19198"/>
              <a:gd name="T19" fmla="*/ 2147483646 h 10845"/>
              <a:gd name="T20" fmla="*/ 2147483646 w 19198"/>
              <a:gd name="T21" fmla="*/ 2147483646 h 10845"/>
              <a:gd name="T22" fmla="*/ 2147483646 w 19198"/>
              <a:gd name="T23" fmla="*/ 2147483646 h 10845"/>
              <a:gd name="T24" fmla="*/ 2147483646 w 19198"/>
              <a:gd name="T25" fmla="*/ 2147483646 h 10845"/>
              <a:gd name="T26" fmla="*/ 2147483646 w 19198"/>
              <a:gd name="T27" fmla="*/ 2147483646 h 10845"/>
              <a:gd name="T28" fmla="*/ 2147483646 w 19198"/>
              <a:gd name="T29" fmla="*/ 2147483646 h 10845"/>
              <a:gd name="T30" fmla="*/ 2147483646 w 19198"/>
              <a:gd name="T31" fmla="*/ 2147483646 h 10845"/>
              <a:gd name="T32" fmla="*/ 2147483646 w 19198"/>
              <a:gd name="T33" fmla="*/ 2147483646 h 10845"/>
              <a:gd name="T34" fmla="*/ 2147483646 w 19198"/>
              <a:gd name="T35" fmla="*/ 2147483646 h 10845"/>
              <a:gd name="T36" fmla="*/ 2147483646 w 19198"/>
              <a:gd name="T37" fmla="*/ 2147483646 h 10845"/>
              <a:gd name="T38" fmla="*/ 2147483646 w 19198"/>
              <a:gd name="T39" fmla="*/ 2147483646 h 10845"/>
              <a:gd name="T40" fmla="*/ 2147483646 w 19198"/>
              <a:gd name="T41" fmla="*/ 2147483646 h 10845"/>
              <a:gd name="T42" fmla="*/ 2147483646 w 19198"/>
              <a:gd name="T43" fmla="*/ 2147483646 h 10845"/>
              <a:gd name="T44" fmla="*/ 2147483646 w 19198"/>
              <a:gd name="T45" fmla="*/ 2147483646 h 10845"/>
              <a:gd name="T46" fmla="*/ 2147483646 w 19198"/>
              <a:gd name="T47" fmla="*/ 2147483646 h 10845"/>
              <a:gd name="T48" fmla="*/ 2147483646 w 19198"/>
              <a:gd name="T49" fmla="*/ 2147483646 h 10845"/>
              <a:gd name="T50" fmla="*/ 2147483646 w 19198"/>
              <a:gd name="T51" fmla="*/ 2147483646 h 10845"/>
              <a:gd name="T52" fmla="*/ 2147483646 w 19198"/>
              <a:gd name="T53" fmla="*/ 2147483646 h 10845"/>
              <a:gd name="T54" fmla="*/ 2147483646 w 19198"/>
              <a:gd name="T55" fmla="*/ 2147483646 h 10845"/>
              <a:gd name="T56" fmla="*/ 2147483646 w 19198"/>
              <a:gd name="T57" fmla="*/ 2147483646 h 10845"/>
              <a:gd name="T58" fmla="*/ 2147483646 w 19198"/>
              <a:gd name="T59" fmla="*/ 2147483646 h 10845"/>
              <a:gd name="T60" fmla="*/ 2147483646 w 19198"/>
              <a:gd name="T61" fmla="*/ 2147483646 h 10845"/>
              <a:gd name="T62" fmla="*/ 2147483646 w 19198"/>
              <a:gd name="T63" fmla="*/ 2147483646 h 10845"/>
              <a:gd name="T64" fmla="*/ 2147483646 w 19198"/>
              <a:gd name="T65" fmla="*/ 2147483646 h 10845"/>
              <a:gd name="T66" fmla="*/ 2147483646 w 19198"/>
              <a:gd name="T67" fmla="*/ 2147483646 h 10845"/>
              <a:gd name="T68" fmla="*/ 2147483646 w 19198"/>
              <a:gd name="T69" fmla="*/ 2147483646 h 10845"/>
              <a:gd name="T70" fmla="*/ 2147483646 w 19198"/>
              <a:gd name="T71" fmla="*/ 2147483646 h 10845"/>
              <a:gd name="T72" fmla="*/ 2147483646 w 19198"/>
              <a:gd name="T73" fmla="*/ 2147483646 h 10845"/>
              <a:gd name="T74" fmla="*/ 2147483646 w 19198"/>
              <a:gd name="T75" fmla="*/ 2147483646 h 10845"/>
              <a:gd name="T76" fmla="*/ 2147483646 w 19198"/>
              <a:gd name="T77" fmla="*/ 2147483646 h 10845"/>
              <a:gd name="T78" fmla="*/ 2147483646 w 19198"/>
              <a:gd name="T79" fmla="*/ 2147483646 h 10845"/>
              <a:gd name="T80" fmla="*/ 2147483646 w 19198"/>
              <a:gd name="T81" fmla="*/ 2147483646 h 10845"/>
              <a:gd name="T82" fmla="*/ 2147483646 w 19198"/>
              <a:gd name="T83" fmla="*/ 2147483646 h 10845"/>
              <a:gd name="T84" fmla="*/ 2147483646 w 19198"/>
              <a:gd name="T85" fmla="*/ 2147483646 h 10845"/>
              <a:gd name="T86" fmla="*/ 2147483646 w 19198"/>
              <a:gd name="T87" fmla="*/ 2147483646 h 10845"/>
              <a:gd name="T88" fmla="*/ 2147483646 w 19198"/>
              <a:gd name="T89" fmla="*/ 2147483646 h 10845"/>
              <a:gd name="T90" fmla="*/ 2147483646 w 19198"/>
              <a:gd name="T91" fmla="*/ 2147483646 h 10845"/>
              <a:gd name="T92" fmla="*/ 2147483646 w 19198"/>
              <a:gd name="T93" fmla="*/ 2147483646 h 10845"/>
              <a:gd name="T94" fmla="*/ 2147483646 w 19198"/>
              <a:gd name="T95" fmla="*/ 2147483646 h 10845"/>
              <a:gd name="T96" fmla="*/ 2147483646 w 19198"/>
              <a:gd name="T97" fmla="*/ 2147483646 h 10845"/>
              <a:gd name="T98" fmla="*/ 2147483646 w 19198"/>
              <a:gd name="T99" fmla="*/ 2147483646 h 10845"/>
              <a:gd name="T100" fmla="*/ 2147483646 w 19198"/>
              <a:gd name="T101" fmla="*/ 2147483646 h 10845"/>
              <a:gd name="T102" fmla="*/ 2147483646 w 19198"/>
              <a:gd name="T103" fmla="*/ 2147483646 h 10845"/>
              <a:gd name="T104" fmla="*/ 2147483646 w 19198"/>
              <a:gd name="T105" fmla="*/ 2147483646 h 10845"/>
              <a:gd name="T106" fmla="*/ 2147483646 w 19198"/>
              <a:gd name="T107" fmla="*/ 2147483646 h 10845"/>
              <a:gd name="T108" fmla="*/ 2147483646 w 19198"/>
              <a:gd name="T109" fmla="*/ 2147483646 h 10845"/>
              <a:gd name="T110" fmla="*/ 2147483646 w 19198"/>
              <a:gd name="T111" fmla="*/ 2147483646 h 10845"/>
              <a:gd name="T112" fmla="*/ 2147483646 w 19198"/>
              <a:gd name="T113" fmla="*/ 2147483646 h 10845"/>
              <a:gd name="T114" fmla="*/ 2147483646 w 19198"/>
              <a:gd name="T115" fmla="*/ 2147483646 h 10845"/>
              <a:gd name="T116" fmla="*/ 2147483646 w 19198"/>
              <a:gd name="T117" fmla="*/ 2147483646 h 108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6024" name="Google Shape;610;p39"/>
          <p:cNvSpPr/>
          <p:nvPr/>
        </p:nvSpPr>
        <p:spPr bwMode="auto">
          <a:xfrm>
            <a:off x="6208713" y="1352550"/>
            <a:ext cx="919162" cy="547688"/>
          </a:xfrm>
          <a:custGeom>
            <a:avLst/>
            <a:gdLst>
              <a:gd name="T0" fmla="*/ 2147483646 w 19198"/>
              <a:gd name="T1" fmla="*/ 2147483646 h 10845"/>
              <a:gd name="T2" fmla="*/ 2147483646 w 19198"/>
              <a:gd name="T3" fmla="*/ 2147483646 h 10845"/>
              <a:gd name="T4" fmla="*/ 2147483646 w 19198"/>
              <a:gd name="T5" fmla="*/ 2147483646 h 10845"/>
              <a:gd name="T6" fmla="*/ 2147483646 w 19198"/>
              <a:gd name="T7" fmla="*/ 2147483646 h 10845"/>
              <a:gd name="T8" fmla="*/ 2147483646 w 19198"/>
              <a:gd name="T9" fmla="*/ 2147483646 h 10845"/>
              <a:gd name="T10" fmla="*/ 2147483646 w 19198"/>
              <a:gd name="T11" fmla="*/ 2147483646 h 10845"/>
              <a:gd name="T12" fmla="*/ 2147483646 w 19198"/>
              <a:gd name="T13" fmla="*/ 2147483646 h 10845"/>
              <a:gd name="T14" fmla="*/ 2147483646 w 19198"/>
              <a:gd name="T15" fmla="*/ 2147483646 h 10845"/>
              <a:gd name="T16" fmla="*/ 2147483646 w 19198"/>
              <a:gd name="T17" fmla="*/ 2147483646 h 10845"/>
              <a:gd name="T18" fmla="*/ 2147483646 w 19198"/>
              <a:gd name="T19" fmla="*/ 2147483646 h 10845"/>
              <a:gd name="T20" fmla="*/ 2147483646 w 19198"/>
              <a:gd name="T21" fmla="*/ 2147483646 h 10845"/>
              <a:gd name="T22" fmla="*/ 2147483646 w 19198"/>
              <a:gd name="T23" fmla="*/ 2147483646 h 10845"/>
              <a:gd name="T24" fmla="*/ 2147483646 w 19198"/>
              <a:gd name="T25" fmla="*/ 2147483646 h 10845"/>
              <a:gd name="T26" fmla="*/ 2147483646 w 19198"/>
              <a:gd name="T27" fmla="*/ 2147483646 h 10845"/>
              <a:gd name="T28" fmla="*/ 2147483646 w 19198"/>
              <a:gd name="T29" fmla="*/ 2147483646 h 10845"/>
              <a:gd name="T30" fmla="*/ 2147483646 w 19198"/>
              <a:gd name="T31" fmla="*/ 2147483646 h 10845"/>
              <a:gd name="T32" fmla="*/ 2147483646 w 19198"/>
              <a:gd name="T33" fmla="*/ 2147483646 h 10845"/>
              <a:gd name="T34" fmla="*/ 2147483646 w 19198"/>
              <a:gd name="T35" fmla="*/ 2147483646 h 10845"/>
              <a:gd name="T36" fmla="*/ 2147483646 w 19198"/>
              <a:gd name="T37" fmla="*/ 2147483646 h 10845"/>
              <a:gd name="T38" fmla="*/ 2147483646 w 19198"/>
              <a:gd name="T39" fmla="*/ 2147483646 h 10845"/>
              <a:gd name="T40" fmla="*/ 2147483646 w 19198"/>
              <a:gd name="T41" fmla="*/ 2147483646 h 10845"/>
              <a:gd name="T42" fmla="*/ 2147483646 w 19198"/>
              <a:gd name="T43" fmla="*/ 2147483646 h 10845"/>
              <a:gd name="T44" fmla="*/ 2147483646 w 19198"/>
              <a:gd name="T45" fmla="*/ 2147483646 h 10845"/>
              <a:gd name="T46" fmla="*/ 2147483646 w 19198"/>
              <a:gd name="T47" fmla="*/ 2147483646 h 10845"/>
              <a:gd name="T48" fmla="*/ 2147483646 w 19198"/>
              <a:gd name="T49" fmla="*/ 2147483646 h 10845"/>
              <a:gd name="T50" fmla="*/ 2147483646 w 19198"/>
              <a:gd name="T51" fmla="*/ 2147483646 h 10845"/>
              <a:gd name="T52" fmla="*/ 2147483646 w 19198"/>
              <a:gd name="T53" fmla="*/ 2147483646 h 10845"/>
              <a:gd name="T54" fmla="*/ 2147483646 w 19198"/>
              <a:gd name="T55" fmla="*/ 2147483646 h 10845"/>
              <a:gd name="T56" fmla="*/ 2147483646 w 19198"/>
              <a:gd name="T57" fmla="*/ 2147483646 h 10845"/>
              <a:gd name="T58" fmla="*/ 2147483646 w 19198"/>
              <a:gd name="T59" fmla="*/ 2147483646 h 10845"/>
              <a:gd name="T60" fmla="*/ 2147483646 w 19198"/>
              <a:gd name="T61" fmla="*/ 2147483646 h 10845"/>
              <a:gd name="T62" fmla="*/ 2147483646 w 19198"/>
              <a:gd name="T63" fmla="*/ 2147483646 h 10845"/>
              <a:gd name="T64" fmla="*/ 2147483646 w 19198"/>
              <a:gd name="T65" fmla="*/ 2147483646 h 10845"/>
              <a:gd name="T66" fmla="*/ 2147483646 w 19198"/>
              <a:gd name="T67" fmla="*/ 2147483646 h 10845"/>
              <a:gd name="T68" fmla="*/ 2147483646 w 19198"/>
              <a:gd name="T69" fmla="*/ 2147483646 h 10845"/>
              <a:gd name="T70" fmla="*/ 2147483646 w 19198"/>
              <a:gd name="T71" fmla="*/ 2147483646 h 10845"/>
              <a:gd name="T72" fmla="*/ 2147483646 w 19198"/>
              <a:gd name="T73" fmla="*/ 2147483646 h 10845"/>
              <a:gd name="T74" fmla="*/ 2147483646 w 19198"/>
              <a:gd name="T75" fmla="*/ 2147483646 h 10845"/>
              <a:gd name="T76" fmla="*/ 2147483646 w 19198"/>
              <a:gd name="T77" fmla="*/ 2147483646 h 10845"/>
              <a:gd name="T78" fmla="*/ 2147483646 w 19198"/>
              <a:gd name="T79" fmla="*/ 2147483646 h 10845"/>
              <a:gd name="T80" fmla="*/ 2147483646 w 19198"/>
              <a:gd name="T81" fmla="*/ 2147483646 h 10845"/>
              <a:gd name="T82" fmla="*/ 2147483646 w 19198"/>
              <a:gd name="T83" fmla="*/ 2147483646 h 10845"/>
              <a:gd name="T84" fmla="*/ 2147483646 w 19198"/>
              <a:gd name="T85" fmla="*/ 2147483646 h 10845"/>
              <a:gd name="T86" fmla="*/ 2147483646 w 19198"/>
              <a:gd name="T87" fmla="*/ 2147483646 h 10845"/>
              <a:gd name="T88" fmla="*/ 2147483646 w 19198"/>
              <a:gd name="T89" fmla="*/ 2147483646 h 10845"/>
              <a:gd name="T90" fmla="*/ 2147483646 w 19198"/>
              <a:gd name="T91" fmla="*/ 2147483646 h 10845"/>
              <a:gd name="T92" fmla="*/ 2147483646 w 19198"/>
              <a:gd name="T93" fmla="*/ 2147483646 h 10845"/>
              <a:gd name="T94" fmla="*/ 2147483646 w 19198"/>
              <a:gd name="T95" fmla="*/ 2147483646 h 10845"/>
              <a:gd name="T96" fmla="*/ 2147483646 w 19198"/>
              <a:gd name="T97" fmla="*/ 2147483646 h 10845"/>
              <a:gd name="T98" fmla="*/ 2147483646 w 19198"/>
              <a:gd name="T99" fmla="*/ 2147483646 h 10845"/>
              <a:gd name="T100" fmla="*/ 2147483646 w 19198"/>
              <a:gd name="T101" fmla="*/ 2147483646 h 10845"/>
              <a:gd name="T102" fmla="*/ 2147483646 w 19198"/>
              <a:gd name="T103" fmla="*/ 2147483646 h 10845"/>
              <a:gd name="T104" fmla="*/ 2147483646 w 19198"/>
              <a:gd name="T105" fmla="*/ 2147483646 h 10845"/>
              <a:gd name="T106" fmla="*/ 2147483646 w 19198"/>
              <a:gd name="T107" fmla="*/ 2147483646 h 10845"/>
              <a:gd name="T108" fmla="*/ 2147483646 w 19198"/>
              <a:gd name="T109" fmla="*/ 2147483646 h 10845"/>
              <a:gd name="T110" fmla="*/ 2147483646 w 19198"/>
              <a:gd name="T111" fmla="*/ 2147483646 h 10845"/>
              <a:gd name="T112" fmla="*/ 2147483646 w 19198"/>
              <a:gd name="T113" fmla="*/ 2147483646 h 10845"/>
              <a:gd name="T114" fmla="*/ 2147483646 w 19198"/>
              <a:gd name="T115" fmla="*/ 2147483646 h 10845"/>
              <a:gd name="T116" fmla="*/ 2147483646 w 19198"/>
              <a:gd name="T117" fmla="*/ 2147483646 h 108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6025" name="Google Shape;610;p39"/>
          <p:cNvSpPr/>
          <p:nvPr/>
        </p:nvSpPr>
        <p:spPr bwMode="auto">
          <a:xfrm>
            <a:off x="7558088" y="919163"/>
            <a:ext cx="1295400" cy="679450"/>
          </a:xfrm>
          <a:custGeom>
            <a:avLst/>
            <a:gdLst>
              <a:gd name="T0" fmla="*/ 2147483646 w 19198"/>
              <a:gd name="T1" fmla="*/ 2147483646 h 10845"/>
              <a:gd name="T2" fmla="*/ 2147483646 w 19198"/>
              <a:gd name="T3" fmla="*/ 2147483646 h 10845"/>
              <a:gd name="T4" fmla="*/ 2147483646 w 19198"/>
              <a:gd name="T5" fmla="*/ 2147483646 h 10845"/>
              <a:gd name="T6" fmla="*/ 2147483646 w 19198"/>
              <a:gd name="T7" fmla="*/ 2147483646 h 10845"/>
              <a:gd name="T8" fmla="*/ 2147483646 w 19198"/>
              <a:gd name="T9" fmla="*/ 2147483646 h 10845"/>
              <a:gd name="T10" fmla="*/ 2147483646 w 19198"/>
              <a:gd name="T11" fmla="*/ 2147483646 h 10845"/>
              <a:gd name="T12" fmla="*/ 2147483646 w 19198"/>
              <a:gd name="T13" fmla="*/ 2147483646 h 10845"/>
              <a:gd name="T14" fmla="*/ 2147483646 w 19198"/>
              <a:gd name="T15" fmla="*/ 2147483646 h 10845"/>
              <a:gd name="T16" fmla="*/ 2147483646 w 19198"/>
              <a:gd name="T17" fmla="*/ 2147483646 h 10845"/>
              <a:gd name="T18" fmla="*/ 2147483646 w 19198"/>
              <a:gd name="T19" fmla="*/ 2147483646 h 10845"/>
              <a:gd name="T20" fmla="*/ 2147483646 w 19198"/>
              <a:gd name="T21" fmla="*/ 2147483646 h 10845"/>
              <a:gd name="T22" fmla="*/ 2147483646 w 19198"/>
              <a:gd name="T23" fmla="*/ 2147483646 h 10845"/>
              <a:gd name="T24" fmla="*/ 2147483646 w 19198"/>
              <a:gd name="T25" fmla="*/ 2147483646 h 10845"/>
              <a:gd name="T26" fmla="*/ 2147483646 w 19198"/>
              <a:gd name="T27" fmla="*/ 2147483646 h 10845"/>
              <a:gd name="T28" fmla="*/ 2147483646 w 19198"/>
              <a:gd name="T29" fmla="*/ 2147483646 h 10845"/>
              <a:gd name="T30" fmla="*/ 2147483646 w 19198"/>
              <a:gd name="T31" fmla="*/ 2147483646 h 10845"/>
              <a:gd name="T32" fmla="*/ 2147483646 w 19198"/>
              <a:gd name="T33" fmla="*/ 2147483646 h 10845"/>
              <a:gd name="T34" fmla="*/ 2147483646 w 19198"/>
              <a:gd name="T35" fmla="*/ 2147483646 h 10845"/>
              <a:gd name="T36" fmla="*/ 2147483646 w 19198"/>
              <a:gd name="T37" fmla="*/ 2147483646 h 10845"/>
              <a:gd name="T38" fmla="*/ 2147483646 w 19198"/>
              <a:gd name="T39" fmla="*/ 2147483646 h 10845"/>
              <a:gd name="T40" fmla="*/ 2147483646 w 19198"/>
              <a:gd name="T41" fmla="*/ 2147483646 h 10845"/>
              <a:gd name="T42" fmla="*/ 2147483646 w 19198"/>
              <a:gd name="T43" fmla="*/ 2147483646 h 10845"/>
              <a:gd name="T44" fmla="*/ 2147483646 w 19198"/>
              <a:gd name="T45" fmla="*/ 2147483646 h 10845"/>
              <a:gd name="T46" fmla="*/ 2147483646 w 19198"/>
              <a:gd name="T47" fmla="*/ 2147483646 h 10845"/>
              <a:gd name="T48" fmla="*/ 2147483646 w 19198"/>
              <a:gd name="T49" fmla="*/ 2147483646 h 10845"/>
              <a:gd name="T50" fmla="*/ 2147483646 w 19198"/>
              <a:gd name="T51" fmla="*/ 2147483646 h 10845"/>
              <a:gd name="T52" fmla="*/ 2147483646 w 19198"/>
              <a:gd name="T53" fmla="*/ 2147483646 h 10845"/>
              <a:gd name="T54" fmla="*/ 2147483646 w 19198"/>
              <a:gd name="T55" fmla="*/ 2147483646 h 10845"/>
              <a:gd name="T56" fmla="*/ 2147483646 w 19198"/>
              <a:gd name="T57" fmla="*/ 2147483646 h 10845"/>
              <a:gd name="T58" fmla="*/ 2147483646 w 19198"/>
              <a:gd name="T59" fmla="*/ 2147483646 h 10845"/>
              <a:gd name="T60" fmla="*/ 2147483646 w 19198"/>
              <a:gd name="T61" fmla="*/ 2147483646 h 10845"/>
              <a:gd name="T62" fmla="*/ 2147483646 w 19198"/>
              <a:gd name="T63" fmla="*/ 2147483646 h 10845"/>
              <a:gd name="T64" fmla="*/ 2147483646 w 19198"/>
              <a:gd name="T65" fmla="*/ 2147483646 h 10845"/>
              <a:gd name="T66" fmla="*/ 2147483646 w 19198"/>
              <a:gd name="T67" fmla="*/ 2147483646 h 10845"/>
              <a:gd name="T68" fmla="*/ 2147483646 w 19198"/>
              <a:gd name="T69" fmla="*/ 2147483646 h 10845"/>
              <a:gd name="T70" fmla="*/ 2147483646 w 19198"/>
              <a:gd name="T71" fmla="*/ 2147483646 h 10845"/>
              <a:gd name="T72" fmla="*/ 2147483646 w 19198"/>
              <a:gd name="T73" fmla="*/ 2147483646 h 10845"/>
              <a:gd name="T74" fmla="*/ 2147483646 w 19198"/>
              <a:gd name="T75" fmla="*/ 2147483646 h 10845"/>
              <a:gd name="T76" fmla="*/ 2147483646 w 19198"/>
              <a:gd name="T77" fmla="*/ 2147483646 h 10845"/>
              <a:gd name="T78" fmla="*/ 2147483646 w 19198"/>
              <a:gd name="T79" fmla="*/ 2147483646 h 10845"/>
              <a:gd name="T80" fmla="*/ 2147483646 w 19198"/>
              <a:gd name="T81" fmla="*/ 2147483646 h 10845"/>
              <a:gd name="T82" fmla="*/ 2147483646 w 19198"/>
              <a:gd name="T83" fmla="*/ 2147483646 h 10845"/>
              <a:gd name="T84" fmla="*/ 2147483646 w 19198"/>
              <a:gd name="T85" fmla="*/ 2147483646 h 10845"/>
              <a:gd name="T86" fmla="*/ 2147483646 w 19198"/>
              <a:gd name="T87" fmla="*/ 2147483646 h 10845"/>
              <a:gd name="T88" fmla="*/ 2147483646 w 19198"/>
              <a:gd name="T89" fmla="*/ 2147483646 h 10845"/>
              <a:gd name="T90" fmla="*/ 2147483646 w 19198"/>
              <a:gd name="T91" fmla="*/ 2147483646 h 10845"/>
              <a:gd name="T92" fmla="*/ 2147483646 w 19198"/>
              <a:gd name="T93" fmla="*/ 2147483646 h 10845"/>
              <a:gd name="T94" fmla="*/ 2147483646 w 19198"/>
              <a:gd name="T95" fmla="*/ 2147483646 h 10845"/>
              <a:gd name="T96" fmla="*/ 2147483646 w 19198"/>
              <a:gd name="T97" fmla="*/ 2147483646 h 10845"/>
              <a:gd name="T98" fmla="*/ 2147483646 w 19198"/>
              <a:gd name="T99" fmla="*/ 2147483646 h 10845"/>
              <a:gd name="T100" fmla="*/ 2147483646 w 19198"/>
              <a:gd name="T101" fmla="*/ 2147483646 h 10845"/>
              <a:gd name="T102" fmla="*/ 2147483646 w 19198"/>
              <a:gd name="T103" fmla="*/ 2147483646 h 10845"/>
              <a:gd name="T104" fmla="*/ 2147483646 w 19198"/>
              <a:gd name="T105" fmla="*/ 2147483646 h 10845"/>
              <a:gd name="T106" fmla="*/ 2147483646 w 19198"/>
              <a:gd name="T107" fmla="*/ 2147483646 h 10845"/>
              <a:gd name="T108" fmla="*/ 2147483646 w 19198"/>
              <a:gd name="T109" fmla="*/ 2147483646 h 10845"/>
              <a:gd name="T110" fmla="*/ 2147483646 w 19198"/>
              <a:gd name="T111" fmla="*/ 2147483646 h 10845"/>
              <a:gd name="T112" fmla="*/ 2147483646 w 19198"/>
              <a:gd name="T113" fmla="*/ 2147483646 h 10845"/>
              <a:gd name="T114" fmla="*/ 2147483646 w 19198"/>
              <a:gd name="T115" fmla="*/ 2147483646 h 10845"/>
              <a:gd name="T116" fmla="*/ 2147483646 w 19198"/>
              <a:gd name="T117" fmla="*/ 2147483646 h 108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4"/>
          <p:cNvGrpSpPr/>
          <p:nvPr/>
        </p:nvGrpSpPr>
        <p:grpSpPr bwMode="auto">
          <a:xfrm>
            <a:off x="93663" y="268218"/>
            <a:ext cx="8745435" cy="5075307"/>
            <a:chOff x="2335" y="-247"/>
            <a:chExt cx="3765" cy="2489"/>
          </a:xfrm>
        </p:grpSpPr>
        <p:pic>
          <p:nvPicPr>
            <p:cNvPr id="9114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" y="0"/>
              <a:ext cx="3765" cy="2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3" name="Text Box 6"/>
            <p:cNvSpPr txBox="1">
              <a:spLocks noChangeArrowheads="1"/>
            </p:cNvSpPr>
            <p:nvPr/>
          </p:nvSpPr>
          <p:spPr bwMode="auto">
            <a:xfrm>
              <a:off x="2930" y="-247"/>
              <a:ext cx="3024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Tm="3079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XUÂN MAI\lao__dong_tre_em_o_mo_than_500_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3124200" cy="3749040"/>
          </a:xfrm>
          <a:prstGeom prst="rect">
            <a:avLst/>
          </a:prstGeom>
          <a:noFill/>
        </p:spPr>
      </p:pic>
      <p:pic>
        <p:nvPicPr>
          <p:cNvPr id="38915" name="Picture 3" descr="D:\XUÂN MAI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28600"/>
            <a:ext cx="2895600" cy="3238090"/>
          </a:xfrm>
          <a:prstGeom prst="rect">
            <a:avLst/>
          </a:prstGeom>
          <a:noFill/>
        </p:spPr>
      </p:pic>
      <p:pic>
        <p:nvPicPr>
          <p:cNvPr id="38916" name="Picture 4" descr="D:\XUÂN MAI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713890" cy="35052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52" y="413985"/>
            <a:ext cx="30003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81600" y="5709885"/>
            <a:ext cx="4233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au hoi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" y="0"/>
            <a:ext cx="99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295400" y="27940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Vì sao giới chủ lại thích sử dụng lao động trẻ em?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8034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Trẻ em chưa có ý thức chống lại chủ.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Làm việc nhiều nhưng trả lương thấp.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Điều kiện ăn ở của trẻ em cũng ít hơn.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4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477250" cy="1216024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1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1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100" u="sng" dirty="0">
              <a:solidFill>
                <a:srgbClr val="0041C4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sz="half" idx="1"/>
          </p:nvPr>
        </p:nvSpPr>
        <p:spPr>
          <a:xfrm>
            <a:off x="0" y="1905000"/>
            <a:ext cx="8594188" cy="1981200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đứng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đấu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028260"/>
            <a:ext cx="321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400" dirty="0"/>
          </a:p>
        </p:txBody>
      </p:sp>
      <p:sp>
        <p:nvSpPr>
          <p:cNvPr id="9" name="Content Placeholder 7"/>
          <p:cNvSpPr>
            <a:spLocks noGrp="1"/>
          </p:cNvSpPr>
          <p:nvPr>
            <p:ph sz="half" idx="1"/>
          </p:nvPr>
        </p:nvSpPr>
        <p:spPr>
          <a:xfrm>
            <a:off x="152400" y="3489925"/>
            <a:ext cx="8610600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ở Anh,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001320" cy="298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37729" y="539255"/>
            <a:ext cx="1951857" cy="1951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306" y="3115924"/>
            <a:ext cx="2947993" cy="30143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42661" y="1108958"/>
            <a:ext cx="4445794" cy="3128963"/>
            <a:chOff x="4414838" y="-2101"/>
            <a:chExt cx="4445794" cy="3128963"/>
          </a:xfrm>
        </p:grpSpPr>
        <p:sp>
          <p:nvSpPr>
            <p:cNvPr id="8" name="Cloud Callout 7"/>
            <p:cNvSpPr/>
            <p:nvPr/>
          </p:nvSpPr>
          <p:spPr>
            <a:xfrm>
              <a:off x="4414838" y="-2101"/>
              <a:ext cx="4445794" cy="3128963"/>
            </a:xfrm>
            <a:prstGeom prst="cloudCallout">
              <a:avLst>
                <a:gd name="adj1" fmla="val -45521"/>
                <a:gd name="adj2" fmla="val 46188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  <a:defRPr/>
              </a:pPr>
              <a:endPara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82417" y="438995"/>
              <a:ext cx="331063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 hình thức đập phá máy móc thì công nhân còn đấu tranh bằng hình thức nào?</a:t>
              </a: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864909" y="4966303"/>
            <a:ext cx="430053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vi-V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- </a:t>
            </a:r>
            <a:r>
              <a:rPr lang="nb-NO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Đầu TK XIX, công nhân đấu tranh bằng hình thức bãi công, đòi tăng lương, giảm giờ làm.</a:t>
            </a:r>
            <a:endParaRPr lang="en-US" altLang="vi-V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622" y="807526"/>
            <a:ext cx="9378863" cy="1216024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u="sng" dirty="0">
              <a:solidFill>
                <a:srgbClr val="0041C4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sz="half" idx="1"/>
          </p:nvPr>
        </p:nvSpPr>
        <p:spPr>
          <a:xfrm>
            <a:off x="0" y="1600200"/>
            <a:ext cx="8594188" cy="1981200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đứng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đấu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67000"/>
            <a:ext cx="321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400" dirty="0"/>
          </a:p>
        </p:txBody>
      </p:sp>
      <p:sp>
        <p:nvSpPr>
          <p:cNvPr id="9" name="Content Placeholder 7"/>
          <p:cNvSpPr>
            <a:spLocks noGrp="1"/>
          </p:cNvSpPr>
          <p:nvPr>
            <p:ph sz="half" idx="1"/>
          </p:nvPr>
        </p:nvSpPr>
        <p:spPr>
          <a:xfrm>
            <a:off x="-1" y="3128665"/>
            <a:ext cx="9137737" cy="1683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6263" y="0"/>
            <a:ext cx="9144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 CÔNG NHÂN CUỐI THẾ</a:t>
            </a:r>
          </a:p>
          <a:p>
            <a:pPr algn="ctr" eaLnBrk="1" hangingPunct="1"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KỈ XVIII ĐẾN ĐẦU THẾ KỈ XX</a:t>
            </a:r>
          </a:p>
        </p:txBody>
      </p:sp>
      <p:pic>
        <p:nvPicPr>
          <p:cNvPr id="8" name="Picture 3" descr="C:\Users\My\Downloads\kisspng-handwriting-computer-icons-clip-art-5b39c8b9943b52.8063464315305135936072-removebg-preview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04800"/>
            <a:ext cx="2386908" cy="15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4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95263" y="0"/>
            <a:ext cx="894873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1830-1840</a:t>
            </a:r>
            <a:endParaRPr lang="en-US" altLang="en-US" sz="2800" b="1" u="sng" dirty="0">
              <a:solidFill>
                <a:srgbClr val="0041C4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5400" name="Group 40"/>
          <p:cNvGraphicFramePr>
            <a:graphicFrameLocks noGrp="1"/>
          </p:cNvGraphicFramePr>
          <p:nvPr>
            <p:ph/>
          </p:nvPr>
        </p:nvGraphicFramePr>
        <p:xfrm>
          <a:off x="228600" y="1219200"/>
          <a:ext cx="8948739" cy="5381625"/>
        </p:xfrm>
        <a:graphic>
          <a:graphicData uri="http://schemas.openxmlformats.org/drawingml/2006/table">
            <a:tbl>
              <a:tblPr/>
              <a:tblGrid>
                <a:gridCol w="1020470"/>
                <a:gridCol w="1098968"/>
                <a:gridCol w="1569954"/>
                <a:gridCol w="1491457"/>
                <a:gridCol w="3767890"/>
              </a:tblGrid>
              <a:tr h="11887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 lượng đấu tranh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 đấu tranh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tiêu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 tranh</a:t>
                      </a: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1831-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1834</a:t>
                      </a:r>
                    </a:p>
                  </a:txBody>
                  <a:tcPr marL="91442" marR="91442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2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1844</a:t>
                      </a:r>
                    </a:p>
                  </a:txBody>
                  <a:tcPr marL="91442" marR="91442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1836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1847</a:t>
                      </a:r>
                    </a:p>
                  </a:txBody>
                  <a:tcPr marL="91442" marR="91442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5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1373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map_eu_countries_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7912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5772150" y="1295400"/>
            <a:ext cx="3352800" cy="1524000"/>
          </a:xfrm>
          <a:prstGeom prst="wedgeRectCallout">
            <a:avLst>
              <a:gd name="adj1" fmla="val -160559"/>
              <a:gd name="adj2" fmla="val 183339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1831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1834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Li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5734050" y="3429000"/>
            <a:ext cx="3429000" cy="1524000"/>
          </a:xfrm>
          <a:prstGeom prst="wedgeRectCallout">
            <a:avLst>
              <a:gd name="adj1" fmla="val -135189"/>
              <a:gd name="adj2" fmla="val 2266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1844,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din.</a:t>
            </a:r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5734050" y="5257800"/>
            <a:ext cx="3429000" cy="1524000"/>
          </a:xfrm>
          <a:prstGeom prst="wedgeRectCallout">
            <a:avLst>
              <a:gd name="adj1" fmla="val -165438"/>
              <a:gd name="adj2" fmla="val -11908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3200" b="1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sz="2400" noProof="1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- Tại Anh: Từ n</a:t>
            </a:r>
            <a:r>
              <a:rPr lang="vi-VN" sz="2400" noProof="1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ăm 1836 đến năm 1847, bùng nổ “Phong trào Hiến chương”</a:t>
            </a:r>
            <a:r>
              <a:rPr lang="en-US" sz="2400" noProof="1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.</a:t>
            </a:r>
            <a:r>
              <a:rPr lang="vi-VN" sz="2400" noProof="1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508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Hãy xác định trên lược đồ Châu Âu những nước có phong trào công nhân phát triển trong thời kỳ này?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" y="790575"/>
            <a:ext cx="7470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nl-NL" altLang="en-US" sz="2400" b="1">
                <a:latin typeface="Times New Roman" panose="02020603050405020304" pitchFamily="18" charset="0"/>
              </a:rPr>
              <a:t>- Cuộc đấu tranh nổ ra ở Anh, sau đó là Pháp, Đức, Bỉ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nimBg="1"/>
      <p:bldP spid="61449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7"/>
          <p:cNvGrpSpPr/>
          <p:nvPr/>
        </p:nvGrpSpPr>
        <p:grpSpPr bwMode="auto">
          <a:xfrm>
            <a:off x="0" y="0"/>
            <a:ext cx="9144000" cy="6824308"/>
            <a:chOff x="0" y="0"/>
            <a:chExt cx="5760" cy="3952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3" name="Text Box 6"/>
            <p:cNvSpPr txBox="1">
              <a:spLocks noChangeArrowheads="1"/>
            </p:cNvSpPr>
            <p:nvPr/>
          </p:nvSpPr>
          <p:spPr bwMode="auto">
            <a:xfrm>
              <a:off x="1008" y="3685"/>
              <a:ext cx="4224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Anh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Hiến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Tm="588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1161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endParaRPr lang="en-US" altLang="en-US"/>
          </a:p>
        </p:txBody>
      </p:sp>
      <p:graphicFrame>
        <p:nvGraphicFramePr>
          <p:cNvPr id="4" name="Group 236"/>
          <p:cNvGraphicFramePr/>
          <p:nvPr/>
        </p:nvGraphicFramePr>
        <p:xfrm>
          <a:off x="0" y="12700"/>
          <a:ext cx="9144000" cy="685482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82316"/>
                <a:gridCol w="1122947"/>
                <a:gridCol w="1604211"/>
                <a:gridCol w="1524000"/>
                <a:gridCol w="4010526"/>
              </a:tblGrid>
              <a:tr h="9517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kumimoji="0" lang="en-US" altLang="en-US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kumimoji="0" lang="en-US" altLang="en-US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kumimoji="0" lang="en-US" altLang="en-US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altLang="en-US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kumimoji="0" lang="en-US" altLang="en-US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altLang="en-US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en-US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kumimoji="0" lang="en-US" altLang="en-US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kumimoji="0" lang="en-US" altLang="en-US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kumimoji="0" lang="en-US" altLang="en-US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kumimoji="0" lang="en-US" altLang="en-US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</a:tr>
              <a:tr h="11697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1831-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1834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Li-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dệt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Đòi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endParaRPr kumimoji="0" lang="en-US" altLang="en-US" sz="22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</a:tr>
              <a:tr h="12192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1844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Sơ-lê-din (Đức)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dệt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xưởng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tồi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</a:tr>
              <a:tr h="1485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1836 -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1847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Mít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Đòi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alt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</a:tr>
              <a:tr h="86477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</a:tr>
              <a:tr h="1164371">
                <a:tc gridSpan="5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bại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nghĩa: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T="45728" marB="45728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T="45728" marB="45728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T="45728" marB="45728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ChangeArrowheads="1"/>
          </p:cNvSpPr>
          <p:nvPr/>
        </p:nvSpPr>
        <p:spPr bwMode="auto">
          <a:xfrm>
            <a:off x="-152400" y="754595"/>
            <a:ext cx="9144000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 CÔNG NHÂN CUỐI THẾ</a:t>
            </a:r>
          </a:p>
          <a:p>
            <a:pPr algn="ctr" eaLnBrk="1" hangingPunct="1"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KỈ XVIII ĐẾN ĐẦU THẾ KỈ XX</a:t>
            </a:r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0" y="1837968"/>
            <a:ext cx="9144000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lang="en-US" alt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DUNG:(</a:t>
            </a:r>
            <a:r>
              <a:rPr lang="en-US" alt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7)</a:t>
            </a:r>
            <a:endParaRPr lang="en-US" alt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1914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622" y="807526"/>
            <a:ext cx="9378863" cy="1216024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u="sng" dirty="0">
              <a:solidFill>
                <a:srgbClr val="0041C4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sz="half" idx="1"/>
          </p:nvPr>
        </p:nvSpPr>
        <p:spPr>
          <a:xfrm>
            <a:off x="0" y="1600200"/>
            <a:ext cx="8594188" cy="1981200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đứng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đấu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90800"/>
            <a:ext cx="321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400" dirty="0"/>
          </a:p>
        </p:txBody>
      </p:sp>
      <p:sp>
        <p:nvSpPr>
          <p:cNvPr id="9" name="Content Placeholder 7"/>
          <p:cNvSpPr>
            <a:spLocks noGrp="1"/>
          </p:cNvSpPr>
          <p:nvPr>
            <p:ph sz="half" idx="1"/>
          </p:nvPr>
        </p:nvSpPr>
        <p:spPr>
          <a:xfrm>
            <a:off x="-6263" y="2973423"/>
            <a:ext cx="91377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6263" y="0"/>
            <a:ext cx="9144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 CÔNG NHÂN CUỐI THẾ</a:t>
            </a:r>
          </a:p>
          <a:p>
            <a:pPr algn="ctr" eaLnBrk="1" hangingPunct="1"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KỈ XVIII ĐẾN ĐẦU THẾ KỈ XX</a:t>
            </a:r>
          </a:p>
        </p:txBody>
      </p:sp>
      <p:pic>
        <p:nvPicPr>
          <p:cNvPr id="8" name="Picture 3" descr="C:\Users\My\Downloads\kisspng-handwriting-computer-icons-clip-art-5b39c8b9943b52.8063464315305135936072-removebg-preview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04800"/>
            <a:ext cx="2386908" cy="15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527" y="4034879"/>
            <a:ext cx="89487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altLang="en-US" sz="2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2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2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2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2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2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2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2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2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1830-1840</a:t>
            </a:r>
            <a:endParaRPr lang="en-US" altLang="en-US" sz="2200" b="1" u="sng" dirty="0">
              <a:solidFill>
                <a:srgbClr val="0041C4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64" y="4648200"/>
            <a:ext cx="9137736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44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9144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9144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177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0"/>
          <p:cNvSpPr>
            <a:spLocks noChangeArrowheads="1"/>
          </p:cNvSpPr>
          <p:nvPr/>
        </p:nvSpPr>
        <p:spPr bwMode="auto">
          <a:xfrm>
            <a:off x="77788" y="1349375"/>
            <a:ext cx="4752975" cy="3603625"/>
          </a:xfrm>
          <a:prstGeom prst="cloudCallout">
            <a:avLst>
              <a:gd name="adj1" fmla="val 58414"/>
              <a:gd name="adj2" fmla="val 13631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  <a:rou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342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889000"/>
            <a:ext cx="4135437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9" name="TextBox 6"/>
          <p:cNvSpPr txBox="1">
            <a:spLocks noChangeArrowheads="1"/>
          </p:cNvSpPr>
          <p:nvPr/>
        </p:nvSpPr>
        <p:spPr bwMode="auto">
          <a:xfrm>
            <a:off x="4830763" y="5715000"/>
            <a:ext cx="43894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cảnh buổi lễ thành lập 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tế thứ nhất</a:t>
            </a: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11113" y="5060950"/>
            <a:ext cx="47307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28/9/1864 hội liên hiệp lao động quốc tế (Quốc tế thứ nhất) thành lập tại Luân Đôn.</a:t>
            </a:r>
          </a:p>
        </p:txBody>
      </p:sp>
    </p:spTree>
    <p:custDataLst>
      <p:tags r:id="rId1"/>
    </p:custDataLst>
  </p:cSld>
  <p:clrMapOvr>
    <a:masterClrMapping/>
  </p:clrMapOvr>
  <p:transition spd="slow" advTm="23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A4C304-C380-4113-B5A3-D63FCF5B97BE}" type="slidenum">
              <a:rPr lang="en-US" altLang="en-US" sz="1200" smtClean="0">
                <a:solidFill>
                  <a:srgbClr val="898989"/>
                </a:solidFill>
              </a:r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94" y="69851"/>
            <a:ext cx="834866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u="sng" dirty="0" smtClean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.Phong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 XIX</a:t>
            </a:r>
          </a:p>
          <a:p>
            <a:pPr eaLnBrk="1" hangingPunct="1">
              <a:defRPr/>
            </a:pP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" y="881226"/>
            <a:ext cx="9076006" cy="414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68578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A4C304-C380-4113-B5A3-D63FCF5B97BE}" type="slidenum">
              <a:rPr lang="en-US" altLang="en-US" sz="1200" smtClean="0">
                <a:solidFill>
                  <a:srgbClr val="898989"/>
                </a:solidFill>
              </a:r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94" y="69851"/>
            <a:ext cx="834866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u="sng" dirty="0" smtClean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.Phong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 XIX</a:t>
            </a:r>
          </a:p>
          <a:p>
            <a:pPr eaLnBrk="1" hangingPunct="1">
              <a:defRPr/>
            </a:pP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49" name="Group 7"/>
          <p:cNvGrpSpPr/>
          <p:nvPr/>
        </p:nvGrpSpPr>
        <p:grpSpPr bwMode="auto">
          <a:xfrm>
            <a:off x="1752600" y="1050232"/>
            <a:ext cx="6664056" cy="5807767"/>
            <a:chOff x="3072" y="912"/>
            <a:chExt cx="2688" cy="3408"/>
          </a:xfrm>
        </p:grpSpPr>
        <p:pic>
          <p:nvPicPr>
            <p:cNvPr id="6152" name="Picture 13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912"/>
              <a:ext cx="2663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4"/>
            <p:cNvSpPr txBox="1">
              <a:spLocks noChangeArrowheads="1"/>
            </p:cNvSpPr>
            <p:nvPr/>
          </p:nvSpPr>
          <p:spPr bwMode="auto">
            <a:xfrm>
              <a:off x="3456" y="3889"/>
              <a:ext cx="2304" cy="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 biểu tình của công nhân Niu Oóc năm 1882</a:t>
              </a:r>
            </a:p>
          </p:txBody>
        </p:sp>
      </p:grpSp>
      <p:sp>
        <p:nvSpPr>
          <p:cNvPr id="6150" name="TextBox 13"/>
          <p:cNvSpPr txBox="1">
            <a:spLocks noChangeArrowheads="1"/>
          </p:cNvSpPr>
          <p:nvPr/>
        </p:nvSpPr>
        <p:spPr bwMode="auto">
          <a:xfrm>
            <a:off x="52228" y="546904"/>
            <a:ext cx="90917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1-5-1886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095743"/>
      </p:ext>
    </p:extLst>
  </p:cSld>
  <p:clrMapOvr>
    <a:masterClrMapping/>
  </p:clrMapOvr>
  <p:transition advTm="6857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4"/>
          <p:cNvSpPr>
            <a:spLocks noChangeArrowheads="1"/>
          </p:cNvSpPr>
          <p:nvPr/>
        </p:nvSpPr>
        <p:spPr bwMode="auto">
          <a:xfrm>
            <a:off x="18333" y="12320"/>
            <a:ext cx="85232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u="sng" dirty="0" smtClean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 1905-1907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643759"/>
            <a:ext cx="3663383" cy="522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07" y="5858597"/>
            <a:ext cx="3364366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40737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76" y="-7883"/>
            <a:ext cx="9170276" cy="320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214218" cy="25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286000" y="-7883"/>
            <a:ext cx="4191000" cy="3352800"/>
          </a:xfrm>
          <a:prstGeom prst="cloudCallout">
            <a:avLst>
              <a:gd name="adj1" fmla="val 12432"/>
              <a:gd name="adj2" fmla="val 418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3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pPr algn="r"/>
            <a:fld id="{00000000-1234-1234-1234-123412341234}" type="slidenum">
              <a:rPr lang="en-GB" smtClean="0"/>
              <a:t>26</a:t>
            </a:fld>
            <a:endParaRPr lang="en-GB"/>
          </a:p>
        </p:txBody>
      </p:sp>
      <p:pic>
        <p:nvPicPr>
          <p:cNvPr id="2050" name="Picture 2" descr="The Russian revolution of 1905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9" y="-9378"/>
            <a:ext cx="4150895" cy="686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1905 Russian Revolution – Comrade&amp;#39;s Cr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78"/>
            <a:ext cx="4954589" cy="686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pPr algn="r"/>
            <a:fld id="{00000000-1234-1234-1234-123412341234}" type="slidenum">
              <a:rPr lang="en-GB" smtClean="0"/>
              <a:t>27</a:t>
            </a:fld>
            <a:endParaRPr lang="en-GB"/>
          </a:p>
        </p:txBody>
      </p:sp>
      <p:pic>
        <p:nvPicPr>
          <p:cNvPr id="4098" name="Picture 2" descr="Russian Revolution of 1905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5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1905 R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554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5715000"/>
            <a:ext cx="605188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vi-VN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nl-NL" altLang="vi-VN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vi-VN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nl-NL" altLang="vi-VN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1904 </a:t>
            </a:r>
            <a:r>
              <a:rPr lang="nl-NL" altLang="vi-VN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nl-NL" altLang="vi-VN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vi-VN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nl-NL" altLang="vi-VN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vi-VN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nl-NL" altLang="vi-VN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vi-VN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nl-NL" altLang="vi-VN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vi-VN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nl-NL" altLang="vi-VN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pPr algn="r"/>
            <a:fld id="{00000000-1234-1234-1234-123412341234}" type="slidenum">
              <a:rPr lang="en-GB" smtClean="0"/>
              <a:t>28</a:t>
            </a:fld>
            <a:endParaRPr lang="en-GB"/>
          </a:p>
        </p:txBody>
      </p:sp>
      <p:pic>
        <p:nvPicPr>
          <p:cNvPr id="3074" name="Picture 2" descr="The Russian Revolutions of 1905 and 19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7" y="0"/>
            <a:ext cx="91054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pPr algn="r"/>
            <a:fld id="{00000000-1234-1234-1234-123412341234}" type="slidenum">
              <a:rPr lang="en-GB" smtClean="0"/>
              <a:t>29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49" t="1872" r="1043" b="10877"/>
          <a:stretch>
            <a:fillRect/>
          </a:stretch>
        </p:blipFill>
        <p:spPr>
          <a:xfrm>
            <a:off x="0" y="0"/>
            <a:ext cx="3561348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82" y="-50"/>
            <a:ext cx="5582652" cy="6858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8991600" cy="1749424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1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1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1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100" u="sng" dirty="0">
              <a:solidFill>
                <a:srgbClr val="0041C4"/>
              </a:solidFill>
            </a:endParaRPr>
          </a:p>
        </p:txBody>
      </p:sp>
      <p:sp>
        <p:nvSpPr>
          <p:cNvPr id="5" name="AutoShape 60"/>
          <p:cNvSpPr>
            <a:spLocks noGrp="1" noChangeArrowheads="1"/>
          </p:cNvSpPr>
          <p:nvPr>
            <p:ph sz="half" idx="2"/>
          </p:nvPr>
        </p:nvSpPr>
        <p:spPr bwMode="auto">
          <a:xfrm>
            <a:off x="1905000" y="2209800"/>
            <a:ext cx="4612737" cy="3880773"/>
          </a:xfrm>
          <a:prstGeom prst="cloudCallout">
            <a:avLst>
              <a:gd name="adj1" fmla="val -78459"/>
              <a:gd name="adj2" fmla="val -40410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  <a:round/>
          </a:ln>
        </p:spPr>
        <p:txBody>
          <a:bodyPr>
            <a:normAutofit lnSpcReduction="10000"/>
          </a:bodyPr>
          <a:lstStyle/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4"/>
          <p:cNvSpPr>
            <a:spLocks noChangeArrowheads="1"/>
          </p:cNvSpPr>
          <p:nvPr/>
        </p:nvSpPr>
        <p:spPr bwMode="auto">
          <a:xfrm>
            <a:off x="152400" y="228600"/>
            <a:ext cx="85232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8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 1905-1907</a:t>
            </a:r>
          </a:p>
        </p:txBody>
      </p:sp>
      <p:graphicFrame>
        <p:nvGraphicFramePr>
          <p:cNvPr id="36968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549978"/>
              </p:ext>
            </p:extLst>
          </p:nvPr>
        </p:nvGraphicFramePr>
        <p:xfrm>
          <a:off x="162910" y="1287462"/>
          <a:ext cx="8991600" cy="5486402"/>
        </p:xfrm>
        <a:graphic>
          <a:graphicData uri="http://schemas.openxmlformats.org/drawingml/2006/table">
            <a:tbl>
              <a:tblPr/>
              <a:tblGrid>
                <a:gridCol w="1591651"/>
                <a:gridCol w="7399949"/>
              </a:tblGrid>
              <a:tr h="685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9/1/1905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5/1905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6/1905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12/1905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4" name="Text Box 97"/>
          <p:cNvSpPr txBox="1">
            <a:spLocks noChangeArrowheads="1"/>
          </p:cNvSpPr>
          <p:nvPr/>
        </p:nvSpPr>
        <p:spPr bwMode="auto">
          <a:xfrm>
            <a:off x="1763110" y="1973262"/>
            <a:ext cx="723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Pê-tec-bua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“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86400" y="25146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7162800" y="2438400"/>
            <a:ext cx="457200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17" name="Text Box 97"/>
          <p:cNvSpPr txBox="1">
            <a:spLocks noChangeArrowheads="1"/>
          </p:cNvSpPr>
          <p:nvPr/>
        </p:nvSpPr>
        <p:spPr bwMode="auto">
          <a:xfrm>
            <a:off x="1752600" y="320040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Nông dân nhiều vùng nổi dậy, đánh phá dinh cơ của địa chủ phong kiến, lấy của người giàu chia cho người nghèo.</a:t>
            </a:r>
          </a:p>
        </p:txBody>
      </p:sp>
      <p:sp>
        <p:nvSpPr>
          <p:cNvPr id="12318" name="Text Box 97"/>
          <p:cNvSpPr txBox="1">
            <a:spLocks noChangeArrowheads="1"/>
          </p:cNvSpPr>
          <p:nvPr/>
        </p:nvSpPr>
        <p:spPr bwMode="auto">
          <a:xfrm>
            <a:off x="1752600" y="5029200"/>
            <a:ext cx="723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Khởi nghĩa vũ trang bùng nổ ở Matxcơva.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319" name="Text Box 97"/>
          <p:cNvSpPr txBox="1">
            <a:spLocks noChangeArrowheads="1"/>
          </p:cNvSpPr>
          <p:nvPr/>
        </p:nvSpPr>
        <p:spPr bwMode="auto">
          <a:xfrm>
            <a:off x="1752600" y="44196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Thủy thủ trên chiến hạm Pô-tem-kin khởi nghĩa.</a:t>
            </a:r>
          </a:p>
        </p:txBody>
      </p:sp>
      <p:sp>
        <p:nvSpPr>
          <p:cNvPr id="12320" name="Text Box 97"/>
          <p:cNvSpPr txBox="1">
            <a:spLocks noChangeArrowheads="1"/>
          </p:cNvSpPr>
          <p:nvPr/>
        </p:nvSpPr>
        <p:spPr bwMode="auto">
          <a:xfrm>
            <a:off x="1752600" y="5791200"/>
            <a:ext cx="7239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Cách mạng chấm dứt.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37451083"/>
      </p:ext>
    </p:extLst>
  </p:cSld>
  <p:clrMapOvr>
    <a:masterClrMapping/>
  </p:clrMapOvr>
  <p:transition spd="med" advTm="40737"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622" y="807526"/>
            <a:ext cx="9378863" cy="1216024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u="sng" dirty="0">
              <a:solidFill>
                <a:srgbClr val="0041C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64" y="1600200"/>
            <a:ext cx="321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6263" y="0"/>
            <a:ext cx="9144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 CÔNG NHÂN CUỐI THẾ</a:t>
            </a:r>
          </a:p>
          <a:p>
            <a:pPr algn="ctr" eaLnBrk="1" hangingPunct="1"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KỈ XVIII ĐẾN ĐẦU THẾ KỈ XX</a:t>
            </a:r>
          </a:p>
        </p:txBody>
      </p:sp>
      <p:pic>
        <p:nvPicPr>
          <p:cNvPr id="8" name="Picture 3" descr="C:\Users\My\Downloads\kisspng-handwriting-computer-icons-clip-art-5b39c8b9943b52.8063464315305135936072-removebg-preview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04800"/>
            <a:ext cx="2386908" cy="15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3474" y="2061865"/>
            <a:ext cx="89487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altLang="en-US" sz="2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2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2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2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2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2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2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2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2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1830-1840</a:t>
            </a:r>
            <a:endParaRPr lang="en-US" altLang="en-US" sz="2200" b="1" u="sng" dirty="0">
              <a:solidFill>
                <a:srgbClr val="0041C4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11" y="2675186"/>
            <a:ext cx="9137736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44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9144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9144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64" y="4148349"/>
            <a:ext cx="834866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u="sng" dirty="0" smtClean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.Phong </a:t>
            </a:r>
            <a:r>
              <a:rPr lang="en-US" alt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 XIX</a:t>
            </a:r>
          </a:p>
          <a:p>
            <a:pPr eaLnBrk="1" hangingPunct="1">
              <a:defRPr/>
            </a:pP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66893" y="4563847"/>
            <a:ext cx="9091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1-5-1886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7813" y="4794679"/>
            <a:ext cx="888005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u="sng" dirty="0" smtClean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 1905-1907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964" y="5334000"/>
            <a:ext cx="9137736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44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1870,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9144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1903,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</a:p>
        </p:txBody>
      </p:sp>
    </p:spTree>
    <p:extLst>
      <p:ext uri="{BB962C8B-B14F-4D97-AF65-F5344CB8AC3E}">
        <p14:creationId xmlns:p14="http://schemas.microsoft.com/office/powerpoint/2010/main" val="223890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6263" y="0"/>
            <a:ext cx="9144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 CÔNG NHÂN CUỐI THẾ</a:t>
            </a:r>
          </a:p>
          <a:p>
            <a:pPr algn="ctr" eaLnBrk="1" hangingPunct="1">
              <a:lnSpc>
                <a:spcPct val="100000"/>
              </a:lnSpc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KỈ XVIII ĐẾN ĐẦU THẾ KỈ XX</a:t>
            </a:r>
          </a:p>
        </p:txBody>
      </p:sp>
      <p:pic>
        <p:nvPicPr>
          <p:cNvPr id="8" name="Picture 3" descr="C:\Users\My\Downloads\kisspng-handwriting-computer-icons-clip-art-5b39c8b9943b52.8063464315305135936072-removebg-preview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490" y="-395689"/>
            <a:ext cx="2386908" cy="15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2964" y="567347"/>
            <a:ext cx="888005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u="sng" dirty="0" smtClean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 1905-1907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1885" y="1195907"/>
            <a:ext cx="9137736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44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1870,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9144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1903,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</a:p>
          <a:p>
            <a:pPr marL="342900" lvl="0" indent="-342900" algn="just" defTabSz="9144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/>
          </a:p>
        </p:txBody>
      </p:sp>
      <p:graphicFrame>
        <p:nvGraphicFramePr>
          <p:cNvPr id="18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77459"/>
              </p:ext>
            </p:extLst>
          </p:nvPr>
        </p:nvGraphicFramePr>
        <p:xfrm>
          <a:off x="102782" y="2426186"/>
          <a:ext cx="8925910" cy="3365014"/>
        </p:xfrm>
        <a:graphic>
          <a:graphicData uri="http://schemas.openxmlformats.org/drawingml/2006/table">
            <a:tbl>
              <a:tblPr/>
              <a:tblGrid>
                <a:gridCol w="1580022"/>
                <a:gridCol w="7345888"/>
              </a:tblGrid>
              <a:tr h="469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9/1/1905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5/1905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6/1905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12/1905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 Box 97"/>
          <p:cNvSpPr txBox="1">
            <a:spLocks noChangeArrowheads="1"/>
          </p:cNvSpPr>
          <p:nvPr/>
        </p:nvSpPr>
        <p:spPr bwMode="auto">
          <a:xfrm>
            <a:off x="1664022" y="2895600"/>
            <a:ext cx="723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Pê-tec-bua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“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86200" y="34290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5372100" y="3358680"/>
            <a:ext cx="457200" cy="228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 Box 97"/>
          <p:cNvSpPr txBox="1">
            <a:spLocks noChangeArrowheads="1"/>
          </p:cNvSpPr>
          <p:nvPr/>
        </p:nvSpPr>
        <p:spPr bwMode="auto">
          <a:xfrm>
            <a:off x="1756847" y="4064058"/>
            <a:ext cx="7391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97"/>
          <p:cNvSpPr txBox="1">
            <a:spLocks noChangeArrowheads="1"/>
          </p:cNvSpPr>
          <p:nvPr/>
        </p:nvSpPr>
        <p:spPr bwMode="auto">
          <a:xfrm>
            <a:off x="1664022" y="4802722"/>
            <a:ext cx="7239000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nghĩa vũ trang bùng nổ ở Matxcơva.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4" name="Text Box 97"/>
          <p:cNvSpPr txBox="1">
            <a:spLocks noChangeArrowheads="1"/>
          </p:cNvSpPr>
          <p:nvPr/>
        </p:nvSpPr>
        <p:spPr bwMode="auto">
          <a:xfrm>
            <a:off x="1721069" y="3655285"/>
            <a:ext cx="7239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-tem-kin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 Box 97"/>
          <p:cNvSpPr txBox="1">
            <a:spLocks noChangeArrowheads="1"/>
          </p:cNvSpPr>
          <p:nvPr/>
        </p:nvSpPr>
        <p:spPr bwMode="auto">
          <a:xfrm>
            <a:off x="1752600" y="5242335"/>
            <a:ext cx="7239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mạng chấm dứt</a:t>
            </a:r>
            <a:r>
              <a:rPr lang="nl-NL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l-NL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0515" y="5702968"/>
            <a:ext cx="9137736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44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9144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Nga.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887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7574" y="1887836"/>
            <a:ext cx="4467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nell Roundhand" panose="02000603080000090004" pitchFamily="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Củng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nell Roundhand" panose="02000603080000090004" pitchFamily="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Snell Roundhand" panose="02000603080000090004" pitchFamily="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cố</a:t>
            </a:r>
            <a:endParaRPr lang="en-US" sz="8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Snell Roundhand" panose="02000603080000090004" pitchFamily="2" charset="77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4349750"/>
            <a:ext cx="21463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 descr="Ảnh động Powerpoint C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1300" y="1576388"/>
            <a:ext cx="1066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524125"/>
            <a:ext cx="3836988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Graphic 4" descr="Airpla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53936">
            <a:off x="6553200" y="681038"/>
            <a:ext cx="20732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74863"/>
            <a:ext cx="2222500" cy="1484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x-none" sz="4000" dirty="0"/>
              <a:t>Chọn đáp án đúng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922713"/>
            <a:ext cx="1701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0" y="1001713"/>
            <a:ext cx="6450013" cy="425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 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/>
          <p:cNvSpPr/>
          <p:nvPr/>
        </p:nvSpPr>
        <p:spPr>
          <a:xfrm>
            <a:off x="2540000" y="4688045"/>
            <a:ext cx="461963" cy="508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x-non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74863"/>
            <a:ext cx="2222500" cy="1484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x-none" sz="4000" dirty="0"/>
              <a:t>Chọn đáp án đúng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922713"/>
            <a:ext cx="1701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2600" y="1001713"/>
            <a:ext cx="723741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Cuộc đấu tranh của công nhân thể hiện rõ tính chất quần chúng, rộng lớn nhất là cuộc đấu tranh nào?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vi-VN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03525" y="3057525"/>
            <a:ext cx="461963" cy="508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x-none"/>
          </a:p>
        </p:txBody>
      </p:sp>
      <p:sp>
        <p:nvSpPr>
          <p:cNvPr id="108550" name="Rectangle 2"/>
          <p:cNvSpPr>
            <a:spLocks noChangeArrowheads="1"/>
          </p:cNvSpPr>
          <p:nvPr/>
        </p:nvSpPr>
        <p:spPr bwMode="auto">
          <a:xfrm>
            <a:off x="2895600" y="2497932"/>
            <a:ext cx="542925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vi-V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Khởi nghĩa của công nhân Pa-ri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vi-VN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vi-V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“ Phong trào Hiến Chương” ở Anh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vi-VN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vi-V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Khởi nghĩa của công nhân Sơ-lê-din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vi-VN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vi-V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Khởi nghĩa của thợ Li-ông năm 1834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7984" y="857251"/>
            <a:ext cx="6706016" cy="4073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Cuộc cách mạng Nga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1905-1907 do giai cấp nào lãnh đạo?</a:t>
            </a:r>
          </a:p>
          <a:p>
            <a:pPr marL="514350" indent="-5143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Giai cấp vô sản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lphaUcPeriod"/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Giai cấp nông dân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lphaUcPeriod"/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Giai cấp tư sản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lphaUcPeriod"/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Giai cấp tiểu tư sản</a:t>
            </a:r>
            <a:endParaRPr lang="x-non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75280"/>
            <a:ext cx="2222500" cy="1483800"/>
          </a:xfrm>
        </p:spPr>
        <p:txBody>
          <a:bodyPr>
            <a:normAutofit fontScale="90000"/>
          </a:bodyPr>
          <a:lstStyle/>
          <a:p>
            <a:r>
              <a:rPr lang="x-none" sz="4000" dirty="0"/>
              <a:t>Chọn đáp án đúng</a:t>
            </a:r>
          </a:p>
        </p:txBody>
      </p:sp>
      <p:sp>
        <p:nvSpPr>
          <p:cNvPr id="7" name="Oval 6"/>
          <p:cNvSpPr/>
          <p:nvPr/>
        </p:nvSpPr>
        <p:spPr>
          <a:xfrm>
            <a:off x="2437984" y="2278700"/>
            <a:ext cx="469901" cy="508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862710"/>
            <a:ext cx="17018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53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153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25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3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3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25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Đinh Thi Bich Nga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A2C0-B3E0-47D4-B725-34525C09DF22}" type="slidenum">
              <a:rPr lang="en-US"/>
              <a:t>4</a:t>
            </a:fld>
            <a:endParaRPr lang="en-US"/>
          </a:p>
        </p:txBody>
      </p:sp>
      <p:pic>
        <p:nvPicPr>
          <p:cNvPr id="161799" name="Picture 7" descr="dau may xe lua Xtiphenx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8813"/>
            <a:ext cx="4419600" cy="36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806" name="Group 14"/>
          <p:cNvGrpSpPr/>
          <p:nvPr/>
        </p:nvGrpSpPr>
        <p:grpSpPr bwMode="auto">
          <a:xfrm>
            <a:off x="-457200" y="0"/>
            <a:ext cx="3581400" cy="3200400"/>
            <a:chOff x="-288" y="0"/>
            <a:chExt cx="2256" cy="2016"/>
          </a:xfrm>
        </p:grpSpPr>
        <p:pic>
          <p:nvPicPr>
            <p:cNvPr id="161797" name="Picture 5" descr="1764- may Gien n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68" cy="1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802" name="Text Box 10"/>
            <p:cNvSpPr txBox="1">
              <a:spLocks noChangeArrowheads="1"/>
            </p:cNvSpPr>
            <p:nvPr/>
          </p:nvSpPr>
          <p:spPr bwMode="auto">
            <a:xfrm>
              <a:off x="-288" y="172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Máy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kéo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sợi,1764</a:t>
              </a:r>
            </a:p>
          </p:txBody>
        </p:sp>
      </p:grpSp>
      <p:grpSp>
        <p:nvGrpSpPr>
          <p:cNvPr id="161807" name="Group 15"/>
          <p:cNvGrpSpPr/>
          <p:nvPr/>
        </p:nvGrpSpPr>
        <p:grpSpPr bwMode="auto">
          <a:xfrm>
            <a:off x="3124200" y="0"/>
            <a:ext cx="3048000" cy="3200400"/>
            <a:chOff x="1968" y="0"/>
            <a:chExt cx="1920" cy="2016"/>
          </a:xfrm>
        </p:grpSpPr>
        <p:pic>
          <p:nvPicPr>
            <p:cNvPr id="161796" name="Picture 4" descr="may det cua Edmund Cartwigh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0"/>
              <a:ext cx="1920" cy="1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1803" name="Text Box 11"/>
            <p:cNvSpPr txBox="1">
              <a:spLocks noChangeArrowheads="1"/>
            </p:cNvSpPr>
            <p:nvPr/>
          </p:nvSpPr>
          <p:spPr bwMode="auto">
            <a:xfrm>
              <a:off x="2016" y="1728"/>
              <a:ext cx="18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Máy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dệt-1785</a:t>
              </a:r>
            </a:p>
          </p:txBody>
        </p:sp>
      </p:grpSp>
      <p:grpSp>
        <p:nvGrpSpPr>
          <p:cNvPr id="161805" name="Group 13"/>
          <p:cNvGrpSpPr/>
          <p:nvPr/>
        </p:nvGrpSpPr>
        <p:grpSpPr bwMode="auto">
          <a:xfrm>
            <a:off x="4495800" y="3141663"/>
            <a:ext cx="4800600" cy="3716337"/>
            <a:chOff x="2832" y="2027"/>
            <a:chExt cx="3024" cy="2341"/>
          </a:xfrm>
        </p:grpSpPr>
        <p:pic>
          <p:nvPicPr>
            <p:cNvPr id="161801" name="Picture 9" descr="Tau thuy Phon-ton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027"/>
              <a:ext cx="2928" cy="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804" name="Text Box 12"/>
            <p:cNvSpPr txBox="1">
              <a:spLocks noChangeArrowheads="1"/>
            </p:cNvSpPr>
            <p:nvPr/>
          </p:nvSpPr>
          <p:spPr bwMode="auto">
            <a:xfrm>
              <a:off x="2832" y="4080"/>
              <a:ext cx="30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Tàu thủy chạy bằng máy hơi nước</a:t>
              </a:r>
            </a:p>
          </p:txBody>
        </p:sp>
      </p:grpSp>
      <p:grpSp>
        <p:nvGrpSpPr>
          <p:cNvPr id="161813" name="Group 21"/>
          <p:cNvGrpSpPr/>
          <p:nvPr/>
        </p:nvGrpSpPr>
        <p:grpSpPr bwMode="auto">
          <a:xfrm>
            <a:off x="6172200" y="0"/>
            <a:ext cx="2971800" cy="3124200"/>
            <a:chOff x="3888" y="0"/>
            <a:chExt cx="1872" cy="1968"/>
          </a:xfrm>
        </p:grpSpPr>
        <p:pic>
          <p:nvPicPr>
            <p:cNvPr id="161798" name="Picture 6" descr="dong co hoi nuoc James wat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0"/>
              <a:ext cx="1872" cy="1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808" name="Text Box 16"/>
            <p:cNvSpPr txBox="1">
              <a:spLocks noChangeArrowheads="1"/>
            </p:cNvSpPr>
            <p:nvPr/>
          </p:nvSpPr>
          <p:spPr bwMode="auto">
            <a:xfrm>
              <a:off x="3888" y="1632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1784</a:t>
              </a:r>
            </a:p>
          </p:txBody>
        </p:sp>
      </p:grpSp>
      <p:sp>
        <p:nvSpPr>
          <p:cNvPr id="161811" name="AutoShape 19"/>
          <p:cNvSpPr>
            <a:spLocks noChangeArrowheads="1"/>
          </p:cNvSpPr>
          <p:nvPr/>
        </p:nvSpPr>
        <p:spPr bwMode="auto">
          <a:xfrm>
            <a:off x="0" y="4953000"/>
            <a:ext cx="381000" cy="3810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6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6"/>
            <a:ext cx="4994564" cy="68497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94564" y="2505670"/>
            <a:ext cx="38446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xã hội tư bản chủ nghĩa, quần chúng lao động chịu nhiều tầng áp bức và bóc lột</a:t>
            </a:r>
            <a:endParaRPr lang="en-US" sz="2800" dirty="0">
              <a:solidFill>
                <a:srgbClr val="0041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18"/>
            <a:ext cx="4953000" cy="67302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3001" y="2286000"/>
            <a:ext cx="4080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i="1" dirty="0">
                <a:solidFill>
                  <a:srgbClr val="FFFF00"/>
                </a:solidFill>
              </a:rPr>
              <a:t> </a:t>
            </a:r>
            <a:r>
              <a:rPr lang="vi-VN" sz="2400" b="1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cấp tư sản dùng mọi quyền thống trị để đàn áp quần chúng lao động </a:t>
            </a:r>
            <a:endParaRPr lang="vi-VN" sz="2400" dirty="0">
              <a:solidFill>
                <a:srgbClr val="0041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XUÂN MAI\62ea0430349311e7a999e7b5135b7d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315200" cy="607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" y="6060307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minh họa giai cấp tư sản bóc lột công nhân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1" y="933451"/>
            <a:ext cx="855417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3" y="2819401"/>
            <a:ext cx="855417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3" y="4267200"/>
            <a:ext cx="8554176" cy="177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381000"/>
            <a:ext cx="2247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u="sng" dirty="0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41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301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1452"/>
            <a:ext cx="6858000" cy="519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61694" y="1162050"/>
            <a:ext cx="4392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Lao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hầm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mỏ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Anh</a:t>
            </a:r>
          </a:p>
        </p:txBody>
      </p:sp>
      <p:sp>
        <p:nvSpPr>
          <p:cNvPr id="6" name="AutoShape 60"/>
          <p:cNvSpPr>
            <a:spLocks noChangeArrowheads="1"/>
          </p:cNvSpPr>
          <p:nvPr/>
        </p:nvSpPr>
        <p:spPr bwMode="auto">
          <a:xfrm>
            <a:off x="187325" y="133350"/>
            <a:ext cx="4411663" cy="2057400"/>
          </a:xfrm>
          <a:prstGeom prst="cloudCallout">
            <a:avLst>
              <a:gd name="adj1" fmla="val -35129"/>
              <a:gd name="adj2" fmla="val 95954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  <a:rou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9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525</TotalTime>
  <Words>1632</Words>
  <Application>Microsoft Office PowerPoint</Application>
  <PresentationFormat>On-screen Show (4:3)</PresentationFormat>
  <Paragraphs>215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Droplet</vt:lpstr>
      <vt:lpstr>Facet</vt:lpstr>
      <vt:lpstr>Office Theme</vt:lpstr>
      <vt:lpstr>PowerPoint Presentation</vt:lpstr>
      <vt:lpstr>PowerPoint Presentation</vt:lpstr>
      <vt:lpstr>I. Nguyên nhân và hình thức đấu tranh của các phong trào công nhân   1. Nguyên nhân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Nguyên nhân và hình thức đấu tranh của các phong trào công nhân   1. Nguyên nhân</vt:lpstr>
      <vt:lpstr>PowerPoint Presentation</vt:lpstr>
      <vt:lpstr>I. Nguyên nhân và hình thức đấu tranh của các phong trào công nhân   1. Nguyên nhân</vt:lpstr>
      <vt:lpstr>PowerPoint Presentation</vt:lpstr>
      <vt:lpstr>PowerPoint Presentation</vt:lpstr>
      <vt:lpstr>PowerPoint Presentation</vt:lpstr>
      <vt:lpstr>PowerPoint Presentation</vt:lpstr>
      <vt:lpstr>I. Nguyên nhân và hình thức đấu tranh của các phong trào công nhân   1. Nguyên nhân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Nguyên nhân và hình thức đấu tranh của các phong trào công nhân   1. Nguyên nhân</vt:lpstr>
      <vt:lpstr>PowerPoint Presentation</vt:lpstr>
      <vt:lpstr>PowerPoint Presentation</vt:lpstr>
      <vt:lpstr>Chọn đáp án đúng</vt:lpstr>
      <vt:lpstr>Chọn đáp án đúng</vt:lpstr>
      <vt:lpstr>Chọn đáp án đúng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My</cp:lastModifiedBy>
  <cp:revision>67</cp:revision>
  <dcterms:created xsi:type="dcterms:W3CDTF">2006-08-16T00:00:00Z</dcterms:created>
  <dcterms:modified xsi:type="dcterms:W3CDTF">2021-09-30T13:38:06Z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1033-11.2.0.10224</vt:lpwstr>
  </property>
</Properties>
</file>