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80" r:id="rId7"/>
    <p:sldId id="264" r:id="rId8"/>
    <p:sldId id="282" r:id="rId9"/>
    <p:sldId id="281"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60" r:id="rId26"/>
    <p:sldId id="262" r:id="rId27"/>
    <p:sldId id="26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5A71747-33EF-4773-AF61-6EC75765330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4250A33E-F043-4E41-BDF1-44245A628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E6B68CDC-D95D-482F-8CAE-45EE4AEE30AC}"/>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98B466DB-216F-485B-BDFC-C2983D384B9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310F7678-2360-4085-B3E0-ECA927A78CC4}"/>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33687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93F5DE0-BE93-480F-9AE5-9BCA764C328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A5AE421A-6DB9-460A-8083-F69CF8F337B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DE90FF0-EBCD-447E-8BE2-2E1B623652E2}"/>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9EC31469-5436-4A9E-A035-FA35FB8BF58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449AC0F6-72B6-4142-B972-6ACAE0112208}"/>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397584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988AFEA7-4323-49B8-999A-923AB7730825}"/>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40F638C2-EC86-4CF1-88A8-CAC23B1F7CE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F3553BF-87E2-47F3-BF40-570349898CA0}"/>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4B03F98D-1187-4837-B09B-E7B9BCFB738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10A7A6C2-6400-4648-B4CD-7ADDFC2326E1}"/>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90983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C6633C3-DFB1-46E4-A482-63DE10162D52}"/>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4FF3C871-BC8B-402E-BA86-25FD6A6BE54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0E96B45-DA9E-427F-B9B8-921707C6C812}"/>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6DD01302-00A3-40F7-9A67-997C3A0C943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1EC16E52-D440-4B39-BB96-E86732579368}"/>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2204708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DFA9432-E1A8-4117-A227-EDD0551A0D4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5C35B75-272D-4FC3-9CF4-B72E33A12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0D201F3-B907-47FD-BD0D-E5E33601F0F0}"/>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FA51EFF9-A20A-40FB-B421-62FE14ADAC7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 xmlns:a16="http://schemas.microsoft.com/office/drawing/2014/main" id="{571B52EE-D170-4A80-A674-D2E9945E3003}"/>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49493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295696D-D58B-4055-A678-51ED85BDDB4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5F57847-F627-4B83-AAA3-59A8289FC04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FF4F9192-DD95-4FFC-9CDC-AEFE5E75E21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EF4E8C85-14F6-4CA3-9694-A0118CFDBFC2}"/>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6" name="Chỗ dành sẵn cho Chân trang 5">
            <a:extLst>
              <a:ext uri="{FF2B5EF4-FFF2-40B4-BE49-F238E27FC236}">
                <a16:creationId xmlns="" xmlns:a16="http://schemas.microsoft.com/office/drawing/2014/main" id="{BC8782E1-BC1C-4B04-A8DF-C08B1A3FF9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998649C4-FFF1-43A0-A436-0604C6AD7248}"/>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3390835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2A1FBB2-6C15-4C0B-8642-FDCB65182827}"/>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A3D1F076-CAD9-41D4-A91A-7AF3D85D0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815C3DBC-30D4-4471-B7F6-D29E42FC569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A3780EC1-11B2-4070-9BB3-176893571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5F2DFDCA-B195-4099-9357-9FE4234730B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D8785249-94C9-407C-8416-5FB13E769382}"/>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8" name="Chỗ dành sẵn cho Chân trang 7">
            <a:extLst>
              <a:ext uri="{FF2B5EF4-FFF2-40B4-BE49-F238E27FC236}">
                <a16:creationId xmlns="" xmlns:a16="http://schemas.microsoft.com/office/drawing/2014/main" id="{96D5BEF1-1451-481D-8849-01832E44533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 xmlns:a16="http://schemas.microsoft.com/office/drawing/2014/main" id="{B16A69DC-F090-4050-9053-6AB568B14C1C}"/>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398854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674EB75-4242-48B8-B902-F098319B803E}"/>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45CBD69C-6B5C-41E1-B8CD-01919974BC66}"/>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4" name="Chỗ dành sẵn cho Chân trang 3">
            <a:extLst>
              <a:ext uri="{FF2B5EF4-FFF2-40B4-BE49-F238E27FC236}">
                <a16:creationId xmlns="" xmlns:a16="http://schemas.microsoft.com/office/drawing/2014/main" id="{767D78F6-8083-40E8-B630-B5A3607AAC9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 xmlns:a16="http://schemas.microsoft.com/office/drawing/2014/main" id="{52B5F550-7B30-47E1-A491-2CF9AB495F52}"/>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42988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58B5CA3E-3AEB-43CA-955F-0F4C17E9C91C}"/>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3" name="Chỗ dành sẵn cho Chân trang 2">
            <a:extLst>
              <a:ext uri="{FF2B5EF4-FFF2-40B4-BE49-F238E27FC236}">
                <a16:creationId xmlns="" xmlns:a16="http://schemas.microsoft.com/office/drawing/2014/main" id="{D57D3E92-CDA7-4DCE-A8EA-8C458911024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 xmlns:a16="http://schemas.microsoft.com/office/drawing/2014/main" id="{23D6A20F-C852-481C-AECE-94AB4FB7EF68}"/>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285178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FC4ED09-76A7-447D-9E4F-D365441C1AA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78B28336-A219-48F1-B149-455BD9DBD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7A2C5ED-EC59-4BB6-8CC0-0388C3D44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CA23C49A-08B8-4C48-A39D-EE8BF494ADD7}"/>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6" name="Chỗ dành sẵn cho Chân trang 5">
            <a:extLst>
              <a:ext uri="{FF2B5EF4-FFF2-40B4-BE49-F238E27FC236}">
                <a16:creationId xmlns="" xmlns:a16="http://schemas.microsoft.com/office/drawing/2014/main" id="{CF5C5487-E0C3-434C-824B-89CFE0D4EBF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071B36E7-A863-4EAC-BC01-32D962E359C5}"/>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76613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D89A695-2812-432C-AED4-2676F1AFF29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2B33EE6F-08BE-4364-8ED4-A1C7CE0E3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CA998D08-B24A-42E1-9E8C-2330C8AE1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78D6630-E9BE-49D8-AB2D-1A3313E9F0AE}"/>
              </a:ext>
            </a:extLst>
          </p:cNvPr>
          <p:cNvSpPr>
            <a:spLocks noGrp="1"/>
          </p:cNvSpPr>
          <p:nvPr>
            <p:ph type="dt" sz="half" idx="10"/>
          </p:nvPr>
        </p:nvSpPr>
        <p:spPr/>
        <p:txBody>
          <a:bodyPr/>
          <a:lstStyle/>
          <a:p>
            <a:fld id="{A878B383-FD32-49FC-88C6-CDE99C38D6D6}" type="datetimeFigureOut">
              <a:rPr lang="vi-VN" smtClean="0"/>
              <a:t>20/09/2021</a:t>
            </a:fld>
            <a:endParaRPr lang="vi-VN"/>
          </a:p>
        </p:txBody>
      </p:sp>
      <p:sp>
        <p:nvSpPr>
          <p:cNvPr id="6" name="Chỗ dành sẵn cho Chân trang 5">
            <a:extLst>
              <a:ext uri="{FF2B5EF4-FFF2-40B4-BE49-F238E27FC236}">
                <a16:creationId xmlns="" xmlns:a16="http://schemas.microsoft.com/office/drawing/2014/main" id="{9B8BE154-7041-4D75-A6F6-A6A54DEEC4C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 xmlns:a16="http://schemas.microsoft.com/office/drawing/2014/main" id="{92152156-4894-4535-B007-9740E6110F9A}"/>
              </a:ext>
            </a:extLst>
          </p:cNvPr>
          <p:cNvSpPr>
            <a:spLocks noGrp="1"/>
          </p:cNvSpPr>
          <p:nvPr>
            <p:ph type="sldNum" sz="quarter" idx="12"/>
          </p:nvPr>
        </p:nvSpPr>
        <p:spPr/>
        <p:txBody>
          <a:bodyPr/>
          <a:lstStyle/>
          <a:p>
            <a:fld id="{E5DB4783-F4E3-4A20-85FD-8A3341DF177C}" type="slidenum">
              <a:rPr lang="vi-VN" smtClean="0"/>
              <a:t>‹#›</a:t>
            </a:fld>
            <a:endParaRPr lang="vi-VN"/>
          </a:p>
        </p:txBody>
      </p:sp>
    </p:spTree>
    <p:extLst>
      <p:ext uri="{BB962C8B-B14F-4D97-AF65-F5344CB8AC3E}">
        <p14:creationId xmlns:p14="http://schemas.microsoft.com/office/powerpoint/2010/main" val="371669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60811EEE-A374-48A3-9AF8-B711EEFED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D87574EA-1E25-47DE-B5A2-FDD9C716F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C5164EC-75A5-47E0-9742-E6EC54843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8B383-FD32-49FC-88C6-CDE99C38D6D6}" type="datetimeFigureOut">
              <a:rPr lang="vi-VN" smtClean="0"/>
              <a:t>20/09/2021</a:t>
            </a:fld>
            <a:endParaRPr lang="vi-VN"/>
          </a:p>
        </p:txBody>
      </p:sp>
      <p:sp>
        <p:nvSpPr>
          <p:cNvPr id="5" name="Chỗ dành sẵn cho Chân trang 4">
            <a:extLst>
              <a:ext uri="{FF2B5EF4-FFF2-40B4-BE49-F238E27FC236}">
                <a16:creationId xmlns="" xmlns:a16="http://schemas.microsoft.com/office/drawing/2014/main" id="{D18087F7-70CA-4E5C-86C2-FACCFE123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 xmlns:a16="http://schemas.microsoft.com/office/drawing/2014/main" id="{65173B8F-21D7-4750-9C3D-B59EE6061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B4783-F4E3-4A20-85FD-8A3341DF177C}" type="slidenum">
              <a:rPr lang="vi-VN" smtClean="0"/>
              <a:t>‹#›</a:t>
            </a:fld>
            <a:endParaRPr lang="vi-VN"/>
          </a:p>
        </p:txBody>
      </p:sp>
    </p:spTree>
    <p:extLst>
      <p:ext uri="{BB962C8B-B14F-4D97-AF65-F5344CB8AC3E}">
        <p14:creationId xmlns:p14="http://schemas.microsoft.com/office/powerpoint/2010/main" val="3543294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BD238BF-7CDC-4156-96B9-BA7769CA6618}"/>
              </a:ext>
            </a:extLst>
          </p:cNvPr>
          <p:cNvSpPr>
            <a:spLocks noGrp="1"/>
          </p:cNvSpPr>
          <p:nvPr>
            <p:ph type="ctrTitle"/>
          </p:nvPr>
        </p:nvSpPr>
        <p:spPr>
          <a:xfrm>
            <a:off x="147599" y="2062162"/>
            <a:ext cx="12421772" cy="2387600"/>
          </a:xfrm>
        </p:spPr>
        <p:txBody>
          <a:bodyPr>
            <a:normAutofit fontScale="90000"/>
          </a:bodyPr>
          <a:lstStyle/>
          <a:p>
            <a:r>
              <a:rPr lang="en-US" sz="6000" b="1" u="sng" dirty="0" err="1">
                <a:solidFill>
                  <a:srgbClr val="FF0000"/>
                </a:solidFill>
                <a:effectLst/>
                <a:latin typeface="Times New Roman" panose="02020603050405020304" pitchFamily="18" charset="0"/>
                <a:ea typeface="Times New Roman" panose="02020603050405020304" pitchFamily="18" charset="0"/>
              </a:rPr>
              <a:t>Bài</a:t>
            </a:r>
            <a:r>
              <a:rPr lang="en-US" sz="6000" b="1" u="sng" dirty="0">
                <a:solidFill>
                  <a:srgbClr val="FF0000"/>
                </a:solidFill>
                <a:effectLst/>
                <a:latin typeface="Times New Roman" panose="02020603050405020304" pitchFamily="18" charset="0"/>
                <a:ea typeface="Times New Roman" panose="02020603050405020304" pitchFamily="18" charset="0"/>
              </a:rPr>
              <a:t> 3</a:t>
            </a:r>
            <a:r>
              <a:rPr lang="en-US" sz="6000" b="1" dirty="0">
                <a:solidFill>
                  <a:srgbClr val="FF0000"/>
                </a:solidFill>
                <a:effectLst/>
                <a:latin typeface="Times New Roman" panose="02020603050405020304" pitchFamily="18" charset="0"/>
                <a:ea typeface="Times New Roman" panose="02020603050405020304" pitchFamily="18" charset="0"/>
              </a:rPr>
              <a:t>: </a:t>
            </a:r>
            <a:br>
              <a:rPr lang="en-US" sz="6000" b="1" dirty="0">
                <a:solidFill>
                  <a:srgbClr val="FF0000"/>
                </a:solidFill>
                <a:effectLst/>
                <a:latin typeface="Times New Roman" panose="02020603050405020304" pitchFamily="18" charset="0"/>
                <a:ea typeface="Times New Roman" panose="02020603050405020304" pitchFamily="18" charset="0"/>
              </a:rPr>
            </a:br>
            <a:r>
              <a:rPr lang="en-US" sz="6000" b="1" dirty="0">
                <a:solidFill>
                  <a:srgbClr val="FF0000"/>
                </a:solidFill>
                <a:effectLst/>
                <a:latin typeface="Times New Roman" panose="02020603050405020304" pitchFamily="18" charset="0"/>
                <a:ea typeface="Times New Roman" panose="02020603050405020304" pitchFamily="18" charset="0"/>
              </a:rPr>
              <a:t>CHỦ NGHĨA TƯ BẢN </a:t>
            </a:r>
            <a:br>
              <a:rPr lang="en-US" sz="6000" b="1" dirty="0">
                <a:solidFill>
                  <a:srgbClr val="FF0000"/>
                </a:solidFill>
                <a:effectLst/>
                <a:latin typeface="Times New Roman" panose="02020603050405020304" pitchFamily="18" charset="0"/>
                <a:ea typeface="Times New Roman" panose="02020603050405020304" pitchFamily="18" charset="0"/>
              </a:rPr>
            </a:br>
            <a:r>
              <a:rPr lang="en-US" sz="6000" b="1" dirty="0">
                <a:solidFill>
                  <a:srgbClr val="FF0000"/>
                </a:solidFill>
                <a:effectLst/>
                <a:latin typeface="Times New Roman" panose="02020603050405020304" pitchFamily="18" charset="0"/>
                <a:ea typeface="Times New Roman" panose="02020603050405020304" pitchFamily="18" charset="0"/>
              </a:rPr>
              <a:t>ĐƯỢC XÁC LẬP TRÊN PHẠM VI </a:t>
            </a:r>
            <a:br>
              <a:rPr lang="en-US" sz="6000" b="1" dirty="0">
                <a:solidFill>
                  <a:srgbClr val="FF0000"/>
                </a:solidFill>
                <a:effectLst/>
                <a:latin typeface="Times New Roman" panose="02020603050405020304" pitchFamily="18" charset="0"/>
                <a:ea typeface="Times New Roman" panose="02020603050405020304" pitchFamily="18" charset="0"/>
              </a:rPr>
            </a:br>
            <a:r>
              <a:rPr lang="en-US" sz="6000" b="1" dirty="0">
                <a:solidFill>
                  <a:srgbClr val="FF0000"/>
                </a:solidFill>
                <a:effectLst/>
                <a:latin typeface="Times New Roman" panose="02020603050405020304" pitchFamily="18" charset="0"/>
                <a:ea typeface="Times New Roman" panose="02020603050405020304" pitchFamily="18" charset="0"/>
              </a:rPr>
              <a:t>THẾ GIỚI</a:t>
            </a:r>
            <a:endParaRPr lang="vi-VN" dirty="0">
              <a:solidFill>
                <a:srgbClr val="FF0000"/>
              </a:solidFill>
            </a:endParaRPr>
          </a:p>
        </p:txBody>
      </p:sp>
    </p:spTree>
    <p:extLst>
      <p:ext uri="{BB962C8B-B14F-4D97-AF65-F5344CB8AC3E}">
        <p14:creationId xmlns:p14="http://schemas.microsoft.com/office/powerpoint/2010/main" val="700620504"/>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3EC4789-1855-44A5-A1FE-4A4A1983F81D}"/>
              </a:ext>
            </a:extLst>
          </p:cNvPr>
          <p:cNvSpPr>
            <a:spLocks noGrp="1"/>
          </p:cNvSpPr>
          <p:nvPr>
            <p:ph type="title"/>
          </p:nvPr>
        </p:nvSpPr>
        <p:spPr>
          <a:xfrm>
            <a:off x="162952" y="246185"/>
            <a:ext cx="10515600" cy="1325563"/>
          </a:xfrm>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3" name="Chỗ dành sẵn cho Nội dung 2">
            <a:extLst>
              <a:ext uri="{FF2B5EF4-FFF2-40B4-BE49-F238E27FC236}">
                <a16:creationId xmlns="" xmlns:a16="http://schemas.microsoft.com/office/drawing/2014/main" id="{D8330D4C-31B0-46DF-AC3A-114EAFA079CD}"/>
              </a:ext>
            </a:extLst>
          </p:cNvPr>
          <p:cNvSpPr>
            <a:spLocks noGrp="1"/>
          </p:cNvSpPr>
          <p:nvPr>
            <p:ph idx="1"/>
          </p:nvPr>
        </p:nvSpPr>
        <p:spPr>
          <a:xfrm>
            <a:off x="162952" y="1253331"/>
            <a:ext cx="6451190" cy="4514423"/>
          </a:xfrm>
        </p:spPr>
        <p:txBody>
          <a:bodyPr>
            <a:normAutofit fontScale="92500" lnSpcReduction="20000"/>
          </a:bodyPr>
          <a:lstStyle/>
          <a:p>
            <a:pPr marL="228600" marR="0" lvl="0" indent="-228600" algn="l" defTabSz="914400" rtl="0" eaLnBrk="1" fontAlgn="auto" latinLnBrk="0" hangingPunct="1">
              <a:lnSpc>
                <a:spcPct val="150000"/>
              </a:lnSpc>
              <a:spcBef>
                <a:spcPts val="1000"/>
              </a:spcBef>
              <a:spcAft>
                <a:spcPts val="800"/>
              </a:spcAft>
              <a:buClrTx/>
              <a:buSzTx/>
              <a:buFont typeface="Arial" panose="020B0604020202020204" pitchFamily="34" charset="0"/>
              <a:buChar char="•"/>
              <a:tabLst/>
              <a:defRPr/>
            </a:pP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1764 Giêm Ha-gri-vơ sáng chế máy kéo sợi Gien-ni</a:t>
            </a:r>
            <a:endParaRPr lang="vi-V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nl-NL" dirty="0">
                <a:effectLst/>
                <a:latin typeface="Times New Roman" panose="02020603050405020304" pitchFamily="18" charset="0"/>
                <a:ea typeface="Times New Roman" panose="02020603050405020304" pitchFamily="18" charset="0"/>
                <a:cs typeface="Times New Roman" panose="02020603050405020304" pitchFamily="18" charset="0"/>
              </a:rPr>
              <a:t>+ 1769 Ac-crai-tơ phát minh ra máy kéo sợi chạy bằng sức nước.</a:t>
            </a:r>
            <a:endParaRPr lang="vi-V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vi-VN" dirty="0">
                <a:latin typeface="Times New Roman" panose="02020603050405020304" pitchFamily="18" charset="0"/>
                <a:ea typeface="Times New Roman" panose="02020603050405020304" pitchFamily="18" charset="0"/>
              </a:rPr>
              <a:t>+ </a:t>
            </a:r>
            <a:r>
              <a:rPr lang="nl-NL" dirty="0">
                <a:latin typeface="Times New Roman" panose="02020603050405020304" pitchFamily="18" charset="0"/>
                <a:ea typeface="Times New Roman" panose="02020603050405020304" pitchFamily="18" charset="0"/>
              </a:rPr>
              <a:t>1785 </a:t>
            </a:r>
            <a:r>
              <a:rPr lang="nl-NL" dirty="0" smtClean="0">
                <a:latin typeface="Times New Roman" panose="02020603050405020304" pitchFamily="18" charset="0"/>
                <a:ea typeface="Times New Roman" panose="02020603050405020304" pitchFamily="18" charset="0"/>
              </a:rPr>
              <a:t>Et-mơn Các-rai </a:t>
            </a:r>
            <a:r>
              <a:rPr lang="nl-NL" dirty="0">
                <a:latin typeface="Times New Roman" panose="02020603050405020304" pitchFamily="18" charset="0"/>
                <a:ea typeface="Times New Roman" panose="02020603050405020304" pitchFamily="18" charset="0"/>
              </a:rPr>
              <a:t>chế tạo máy dệt</a:t>
            </a:r>
            <a:endParaRPr lang="vi-VN" dirty="0">
              <a:latin typeface="Times New Roman" panose="02020603050405020304" pitchFamily="18" charset="0"/>
              <a:ea typeface="Times New Roman" panose="02020603050405020304" pitchFamily="18" charset="0"/>
            </a:endParaRPr>
          </a:p>
          <a:p>
            <a:pPr marL="0" indent="0">
              <a:lnSpc>
                <a:spcPct val="150000"/>
              </a:lnSpc>
              <a:spcAft>
                <a:spcPts val="800"/>
              </a:spcAft>
              <a:buNone/>
            </a:pPr>
            <a:r>
              <a:rPr lang="nl-NL" dirty="0">
                <a:latin typeface="Times New Roman" panose="02020603050405020304" pitchFamily="18" charset="0"/>
                <a:ea typeface="Times New Roman" panose="02020603050405020304" pitchFamily="18" charset="0"/>
                <a:cs typeface="Times New Roman" panose="02020603050405020304" pitchFamily="18" charset="0"/>
              </a:rPr>
              <a:t>+ 1784 Giêm-Oat phát minh ra máy hơi nước.</a:t>
            </a:r>
            <a:endParaRPr lang="vi-VN"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50000"/>
              </a:lnSpc>
              <a:spcAft>
                <a:spcPts val="800"/>
              </a:spcAft>
              <a:buNone/>
            </a:pP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vi-VN" dirty="0"/>
          </a:p>
        </p:txBody>
      </p:sp>
      <p:pic>
        <p:nvPicPr>
          <p:cNvPr id="4" name="Hình ảnh 3">
            <a:extLst>
              <a:ext uri="{FF2B5EF4-FFF2-40B4-BE49-F238E27FC236}">
                <a16:creationId xmlns="" xmlns:a16="http://schemas.microsoft.com/office/drawing/2014/main" id="{0FD344B4-024B-42BE-B99D-F1AF55B500A3}"/>
              </a:ext>
            </a:extLst>
          </p:cNvPr>
          <p:cNvPicPr>
            <a:picLocks noChangeAspect="1"/>
          </p:cNvPicPr>
          <p:nvPr/>
        </p:nvPicPr>
        <p:blipFill>
          <a:blip r:embed="rId2"/>
          <a:stretch>
            <a:fillRect/>
          </a:stretch>
        </p:blipFill>
        <p:spPr>
          <a:xfrm>
            <a:off x="6726683" y="957970"/>
            <a:ext cx="5302365" cy="5569439"/>
          </a:xfrm>
          <a:prstGeom prst="rect">
            <a:avLst/>
          </a:prstGeom>
        </p:spPr>
      </p:pic>
    </p:spTree>
    <p:extLst>
      <p:ext uri="{BB962C8B-B14F-4D97-AF65-F5344CB8AC3E}">
        <p14:creationId xmlns:p14="http://schemas.microsoft.com/office/powerpoint/2010/main" val="26882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3423AAD-8215-4CD4-B1DA-CDFE221F5A63}"/>
              </a:ext>
            </a:extLst>
          </p:cNvPr>
          <p:cNvSpPr>
            <a:spLocks noGrp="1"/>
          </p:cNvSpPr>
          <p:nvPr>
            <p:ph type="title"/>
          </p:nvPr>
        </p:nvSpPr>
        <p:spPr/>
        <p:txBody>
          <a:bodyPr>
            <a:normAutofit/>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sz="2800" dirty="0"/>
          </a:p>
        </p:txBody>
      </p:sp>
      <p:sp>
        <p:nvSpPr>
          <p:cNvPr id="3" name="Chỗ dành sẵn cho Nội dung 2">
            <a:extLst>
              <a:ext uri="{FF2B5EF4-FFF2-40B4-BE49-F238E27FC236}">
                <a16:creationId xmlns="" xmlns:a16="http://schemas.microsoft.com/office/drawing/2014/main" id="{6F0E7C00-7B80-4CBF-9499-70F84B849DF7}"/>
              </a:ext>
            </a:extLst>
          </p:cNvPr>
          <p:cNvSpPr>
            <a:spLocks noGrp="1"/>
          </p:cNvSpPr>
          <p:nvPr>
            <p:ph idx="1"/>
          </p:nvPr>
        </p:nvSpPr>
        <p:spPr>
          <a:xfrm>
            <a:off x="739726" y="1721083"/>
            <a:ext cx="3761936" cy="4351338"/>
          </a:xfrm>
        </p:spPr>
        <p:txBody>
          <a:bodyPr/>
          <a:lstStyle/>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kumimoji="0" lang="vi-VN"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Máy móc được sử dụng rộng rãi trong </a:t>
            </a:r>
            <a:r>
              <a:rPr kumimoji="0" lang="vi-VN"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r>
              <a:rPr kumimoji="0" lang="en-US"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gà</a:t>
            </a:r>
            <a:r>
              <a:rPr kumimoji="0" lang="vi-VN"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 </a:t>
            </a:r>
            <a:r>
              <a:rPr kumimoji="0" lang="vi-VN"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dệt, giao thông vận tải (tàu thủy, tàu hỏa)</a:t>
            </a:r>
          </a:p>
          <a:p>
            <a:endParaRPr lang="vi-VN" dirty="0"/>
          </a:p>
        </p:txBody>
      </p:sp>
      <p:sp>
        <p:nvSpPr>
          <p:cNvPr id="4" name="Bong bóng Ý nghĩ: Hình đám mây 3">
            <a:extLst>
              <a:ext uri="{FF2B5EF4-FFF2-40B4-BE49-F238E27FC236}">
                <a16:creationId xmlns="" xmlns:a16="http://schemas.microsoft.com/office/drawing/2014/main" id="{ED9223CD-08F3-46B0-ADFB-17D2F96569B3}"/>
              </a:ext>
            </a:extLst>
          </p:cNvPr>
          <p:cNvSpPr/>
          <p:nvPr/>
        </p:nvSpPr>
        <p:spPr>
          <a:xfrm>
            <a:off x="5641144" y="843426"/>
            <a:ext cx="6339840" cy="4488229"/>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Theo em, </a:t>
            </a:r>
            <a:r>
              <a:rPr lang="vi-VN" sz="3200" i="1" dirty="0">
                <a:latin typeface="Times New Roman" panose="02020603050405020304" pitchFamily="18" charset="0"/>
                <a:ea typeface="Calibri" panose="020F0502020204030204" pitchFamily="34" charset="0"/>
                <a:cs typeface="Times New Roman" panose="02020603050405020304" pitchFamily="18" charset="0"/>
              </a:rPr>
              <a:t>v</a:t>
            </a:r>
            <a:r>
              <a:rPr lang="nl-NL" sz="3200" i="1" dirty="0">
                <a:effectLst/>
                <a:latin typeface="Times New Roman" panose="02020603050405020304" pitchFamily="18" charset="0"/>
                <a:ea typeface="Calibri" panose="020F0502020204030204" pitchFamily="34" charset="0"/>
                <a:cs typeface="Times New Roman" panose="02020603050405020304" pitchFamily="18" charset="0"/>
              </a:rPr>
              <a:t>ì sao máy móc được sử dụng nhiều trong ngành giao thông vận tải?</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9CBE42B0-4278-484F-A78B-F63DFD3CE613}"/>
              </a:ext>
            </a:extLst>
          </p:cNvPr>
          <p:cNvPicPr>
            <a:picLocks noChangeAspect="1"/>
          </p:cNvPicPr>
          <p:nvPr/>
        </p:nvPicPr>
        <p:blipFill>
          <a:blip r:embed="rId2"/>
          <a:stretch>
            <a:fillRect/>
          </a:stretch>
        </p:blipFill>
        <p:spPr>
          <a:xfrm>
            <a:off x="5641144" y="1"/>
            <a:ext cx="6339840" cy="2915477"/>
          </a:xfrm>
          <a:prstGeom prst="rect">
            <a:avLst/>
          </a:prstGeom>
        </p:spPr>
      </p:pic>
      <p:pic>
        <p:nvPicPr>
          <p:cNvPr id="6" name="Hình ảnh 5">
            <a:extLst>
              <a:ext uri="{FF2B5EF4-FFF2-40B4-BE49-F238E27FC236}">
                <a16:creationId xmlns="" xmlns:a16="http://schemas.microsoft.com/office/drawing/2014/main" id="{6851A57F-121D-476D-976E-A165B598F490}"/>
              </a:ext>
            </a:extLst>
          </p:cNvPr>
          <p:cNvPicPr>
            <a:picLocks noChangeAspect="1"/>
          </p:cNvPicPr>
          <p:nvPr/>
        </p:nvPicPr>
        <p:blipFill>
          <a:blip r:embed="rId3"/>
          <a:stretch>
            <a:fillRect/>
          </a:stretch>
        </p:blipFill>
        <p:spPr>
          <a:xfrm>
            <a:off x="5641144" y="2915478"/>
            <a:ext cx="6339840" cy="3762843"/>
          </a:xfrm>
          <a:prstGeom prst="rect">
            <a:avLst/>
          </a:prstGeom>
        </p:spPr>
      </p:pic>
    </p:spTree>
    <p:extLst>
      <p:ext uri="{BB962C8B-B14F-4D97-AF65-F5344CB8AC3E}">
        <p14:creationId xmlns:p14="http://schemas.microsoft.com/office/powerpoint/2010/main" val="1315918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480F92B-CA2A-45E8-94EA-2F8E469BC569}"/>
              </a:ext>
            </a:extLst>
          </p:cNvPr>
          <p:cNvSpPr>
            <a:spLocks noGrp="1"/>
          </p:cNvSpPr>
          <p:nvPr>
            <p:ph type="title"/>
          </p:nvPr>
        </p:nvSpPr>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3" name="Chỗ dành sẵn cho Nội dung 2">
            <a:extLst>
              <a:ext uri="{FF2B5EF4-FFF2-40B4-BE49-F238E27FC236}">
                <a16:creationId xmlns="" xmlns:a16="http://schemas.microsoft.com/office/drawing/2014/main" id="{1DCAF766-1E18-4442-B325-7EAAE497A3A1}"/>
              </a:ext>
            </a:extLst>
          </p:cNvPr>
          <p:cNvSpPr>
            <a:spLocks noGrp="1"/>
          </p:cNvSpPr>
          <p:nvPr>
            <p:ph idx="1"/>
          </p:nvPr>
        </p:nvSpPr>
        <p:spPr/>
        <p:txBody>
          <a:bodyPr/>
          <a:lstStyle/>
          <a:p>
            <a:pPr marL="0" indent="0" algn="just">
              <a:lnSpc>
                <a:spcPct val="150000"/>
              </a:lnSpc>
              <a:spcAft>
                <a:spcPts val="8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Kết quả: Anh từ một nước nông nghiệp trở thành nước công nghiệp phát triển nhất thế giới. Thời bấy giờ, nước Anh được gọi là “công xưởng của thế giới”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p>
        </p:txBody>
      </p:sp>
      <p:sp>
        <p:nvSpPr>
          <p:cNvPr id="4" name="Bong bóng Ý nghĩ: Hình đám mây 3">
            <a:extLst>
              <a:ext uri="{FF2B5EF4-FFF2-40B4-BE49-F238E27FC236}">
                <a16:creationId xmlns="" xmlns:a16="http://schemas.microsoft.com/office/drawing/2014/main" id="{E5D6B3E2-035B-4ACE-9EE9-347E3DCB41F0}"/>
              </a:ext>
            </a:extLst>
          </p:cNvPr>
          <p:cNvSpPr/>
          <p:nvPr/>
        </p:nvSpPr>
        <p:spPr>
          <a:xfrm>
            <a:off x="4403188" y="1027906"/>
            <a:ext cx="7357403" cy="4110331"/>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ất cả những phát minh sáng chế trên đưa đến kết quả gì của cách mạng công ngiệp ở Anh?</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43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EACE5F4-9137-4A89-AF05-7739B3CBE0D3}"/>
              </a:ext>
            </a:extLst>
          </p:cNvPr>
          <p:cNvSpPr>
            <a:spLocks noGrp="1"/>
          </p:cNvSpPr>
          <p:nvPr>
            <p:ph type="title"/>
          </p:nvPr>
        </p:nvSpPr>
        <p:spPr/>
        <p:txBody>
          <a:bodyPr>
            <a:normAutofit/>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b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nghiệp</a:t>
            </a:r>
            <a:endParaRPr lang="vi-VN" dirty="0"/>
          </a:p>
        </p:txBody>
      </p:sp>
      <p:sp>
        <p:nvSpPr>
          <p:cNvPr id="3" name="Chỗ dành sẵn cho Nội dung 2">
            <a:extLst>
              <a:ext uri="{FF2B5EF4-FFF2-40B4-BE49-F238E27FC236}">
                <a16:creationId xmlns="" xmlns:a16="http://schemas.microsoft.com/office/drawing/2014/main" id="{DC00697E-D14F-40A1-B731-3C7A42A9F1F4}"/>
              </a:ext>
            </a:extLst>
          </p:cNvPr>
          <p:cNvSpPr>
            <a:spLocks noGrp="1"/>
          </p:cNvSpPr>
          <p:nvPr>
            <p:ph idx="1"/>
          </p:nvPr>
        </p:nvSpPr>
        <p:spPr/>
        <p:txBody>
          <a:bodyPr/>
          <a:lstStyle/>
          <a:p>
            <a:pPr marL="0" indent="0">
              <a:buNone/>
            </a:pPr>
            <a:endParaRPr lang="vi-VN" dirty="0"/>
          </a:p>
        </p:txBody>
      </p:sp>
      <p:sp>
        <p:nvSpPr>
          <p:cNvPr id="4" name="Bong bóng Ý nghĩ: Hình đám mây 3">
            <a:extLst>
              <a:ext uri="{FF2B5EF4-FFF2-40B4-BE49-F238E27FC236}">
                <a16:creationId xmlns="" xmlns:a16="http://schemas.microsoft.com/office/drawing/2014/main" id="{5C0D18C4-EC13-4C5E-B2B6-2F7B265BD015}"/>
              </a:ext>
            </a:extLst>
          </p:cNvPr>
          <p:cNvSpPr/>
          <p:nvPr/>
        </p:nvSpPr>
        <p:spPr>
          <a:xfrm>
            <a:off x="2433710" y="1825625"/>
            <a:ext cx="7724335" cy="3924886"/>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800"/>
              </a:spcAft>
              <a:tabLst>
                <a:tab pos="457200" algn="l"/>
              </a:tabLst>
            </a:pP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HS quan sát hình 17 và 18 SGK/22.</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pt-BR" sz="2400" i="1" dirty="0">
                <a:effectLst/>
                <a:latin typeface="Times New Roman" panose="02020603050405020304" pitchFamily="18" charset="0"/>
                <a:ea typeface="Calibri" panose="020F0502020204030204" pitchFamily="34" charset="0"/>
                <a:cs typeface="Times New Roman" panose="02020603050405020304" pitchFamily="18" charset="0"/>
              </a:rPr>
              <a:t>Quan sát 2 lược đồ trên, em hãy nêu những biến đổi ở nước Anh sau khi hoàn thành CM công nghiệp</a:t>
            </a:r>
            <a:r>
              <a:rPr lang="pt-BR"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51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F3830F4-D6F2-42B4-BA86-906FC56877F0}"/>
              </a:ext>
            </a:extLst>
          </p:cNvPr>
          <p:cNvSpPr>
            <a:spLocks noGrp="1"/>
          </p:cNvSpPr>
          <p:nvPr>
            <p:ph type="title"/>
          </p:nvPr>
        </p:nvSpPr>
        <p:spPr>
          <a:xfrm>
            <a:off x="275153" y="239151"/>
            <a:ext cx="3654423" cy="2001057"/>
          </a:xfrm>
        </p:spPr>
        <p:txBody>
          <a:bodyPr>
            <a:normAutofit fontScale="90000"/>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endParaRPr lang="vi-VN" dirty="0"/>
          </a:p>
        </p:txBody>
      </p:sp>
      <p:pic>
        <p:nvPicPr>
          <p:cNvPr id="4" name="Chỗ dành sẵn cho Nội dung 3">
            <a:extLst>
              <a:ext uri="{FF2B5EF4-FFF2-40B4-BE49-F238E27FC236}">
                <a16:creationId xmlns="" xmlns:a16="http://schemas.microsoft.com/office/drawing/2014/main" id="{9442165A-6ABA-4975-915E-2BFEB0C7D392}"/>
              </a:ext>
            </a:extLst>
          </p:cNvPr>
          <p:cNvPicPr>
            <a:picLocks noGrp="1" noChangeAspect="1"/>
          </p:cNvPicPr>
          <p:nvPr>
            <p:ph idx="1"/>
          </p:nvPr>
        </p:nvPicPr>
        <p:blipFill>
          <a:blip r:embed="rId2"/>
          <a:stretch>
            <a:fillRect/>
          </a:stretch>
        </p:blipFill>
        <p:spPr>
          <a:xfrm>
            <a:off x="4093698" y="365125"/>
            <a:ext cx="7823149" cy="5838727"/>
          </a:xfrm>
          <a:prstGeom prst="rect">
            <a:avLst/>
          </a:prstGeom>
        </p:spPr>
      </p:pic>
      <p:sp>
        <p:nvSpPr>
          <p:cNvPr id="5" name="Hộp Văn bản 4">
            <a:extLst>
              <a:ext uri="{FF2B5EF4-FFF2-40B4-BE49-F238E27FC236}">
                <a16:creationId xmlns="" xmlns:a16="http://schemas.microsoft.com/office/drawing/2014/main" id="{B8DB12E6-6CC8-4E0E-8F45-4B1047C15234}"/>
              </a:ext>
            </a:extLst>
          </p:cNvPr>
          <p:cNvSpPr txBox="1"/>
          <p:nvPr/>
        </p:nvSpPr>
        <p:spPr>
          <a:xfrm>
            <a:off x="4093698" y="6203852"/>
            <a:ext cx="4586068" cy="369332"/>
          </a:xfrm>
          <a:prstGeom prst="rect">
            <a:avLst/>
          </a:prstGeom>
          <a:noFill/>
        </p:spPr>
        <p:txBody>
          <a:bodyPr wrap="square" rtlCol="0">
            <a:spAutoFit/>
          </a:bodyPr>
          <a:lstStyle/>
          <a:p>
            <a:pPr algn="just"/>
            <a:r>
              <a:rPr lang="vi-VN" b="1" dirty="0" err="1">
                <a:latin typeface="+mj-lt"/>
              </a:rPr>
              <a:t>Lược</a:t>
            </a:r>
            <a:r>
              <a:rPr lang="vi-VN" b="1" dirty="0">
                <a:latin typeface="+mj-lt"/>
              </a:rPr>
              <a:t> </a:t>
            </a:r>
            <a:r>
              <a:rPr lang="vi-VN" b="1" dirty="0" err="1">
                <a:latin typeface="+mj-lt"/>
              </a:rPr>
              <a:t>đồ</a:t>
            </a:r>
            <a:r>
              <a:rPr lang="vi-VN" b="1" dirty="0">
                <a:latin typeface="+mj-lt"/>
              </a:rPr>
              <a:t> </a:t>
            </a:r>
            <a:r>
              <a:rPr lang="vi-VN" b="1" dirty="0" err="1">
                <a:latin typeface="+mj-lt"/>
              </a:rPr>
              <a:t>nước</a:t>
            </a:r>
            <a:r>
              <a:rPr lang="vi-VN" b="1" dirty="0">
                <a:latin typeface="+mj-lt"/>
              </a:rPr>
              <a:t> Anh </a:t>
            </a:r>
            <a:r>
              <a:rPr lang="vi-VN" b="1" dirty="0" err="1">
                <a:latin typeface="+mj-lt"/>
              </a:rPr>
              <a:t>giữa</a:t>
            </a:r>
            <a:r>
              <a:rPr lang="vi-VN" b="1" dirty="0">
                <a:latin typeface="+mj-lt"/>
              </a:rPr>
              <a:t> </a:t>
            </a:r>
            <a:r>
              <a:rPr lang="vi-VN" b="1" dirty="0" err="1">
                <a:latin typeface="+mj-lt"/>
              </a:rPr>
              <a:t>thế</a:t>
            </a:r>
            <a:r>
              <a:rPr lang="vi-VN" b="1" dirty="0">
                <a:latin typeface="+mj-lt"/>
              </a:rPr>
              <a:t> </a:t>
            </a:r>
            <a:r>
              <a:rPr lang="vi-VN" b="1" dirty="0" err="1">
                <a:latin typeface="+mj-lt"/>
              </a:rPr>
              <a:t>kỉ</a:t>
            </a:r>
            <a:r>
              <a:rPr lang="vi-VN" b="1" dirty="0">
                <a:latin typeface="+mj-lt"/>
              </a:rPr>
              <a:t> XVIII</a:t>
            </a:r>
          </a:p>
        </p:txBody>
      </p:sp>
      <p:sp>
        <p:nvSpPr>
          <p:cNvPr id="6" name="Hộp Văn bản 5">
            <a:extLst>
              <a:ext uri="{FF2B5EF4-FFF2-40B4-BE49-F238E27FC236}">
                <a16:creationId xmlns="" xmlns:a16="http://schemas.microsoft.com/office/drawing/2014/main" id="{6F948190-6330-4588-9BFD-0D5D50D9C16D}"/>
              </a:ext>
            </a:extLst>
          </p:cNvPr>
          <p:cNvSpPr txBox="1"/>
          <p:nvPr/>
        </p:nvSpPr>
        <p:spPr>
          <a:xfrm>
            <a:off x="8005272" y="6203852"/>
            <a:ext cx="4586068" cy="369332"/>
          </a:xfrm>
          <a:prstGeom prst="rect">
            <a:avLst/>
          </a:prstGeom>
          <a:noFill/>
        </p:spPr>
        <p:txBody>
          <a:bodyPr wrap="square" rtlCol="0">
            <a:spAutoFit/>
          </a:bodyPr>
          <a:lstStyle/>
          <a:p>
            <a:pPr algn="just"/>
            <a:r>
              <a:rPr lang="vi-VN" b="1" dirty="0" err="1">
                <a:latin typeface="+mj-lt"/>
              </a:rPr>
              <a:t>Lược</a:t>
            </a:r>
            <a:r>
              <a:rPr lang="vi-VN" b="1" dirty="0">
                <a:latin typeface="+mj-lt"/>
              </a:rPr>
              <a:t> </a:t>
            </a:r>
            <a:r>
              <a:rPr lang="vi-VN" b="1" dirty="0" err="1">
                <a:latin typeface="+mj-lt"/>
              </a:rPr>
              <a:t>đồ</a:t>
            </a:r>
            <a:r>
              <a:rPr lang="vi-VN" b="1" dirty="0">
                <a:latin typeface="+mj-lt"/>
              </a:rPr>
              <a:t> </a:t>
            </a:r>
            <a:r>
              <a:rPr lang="vi-VN" b="1" dirty="0" err="1">
                <a:latin typeface="+mj-lt"/>
              </a:rPr>
              <a:t>nước</a:t>
            </a:r>
            <a:r>
              <a:rPr lang="vi-VN" b="1" dirty="0">
                <a:latin typeface="+mj-lt"/>
              </a:rPr>
              <a:t> Anh </a:t>
            </a:r>
            <a:r>
              <a:rPr lang="vi-VN" b="1" dirty="0" err="1">
                <a:latin typeface="+mj-lt"/>
              </a:rPr>
              <a:t>đầu</a:t>
            </a:r>
            <a:r>
              <a:rPr lang="vi-VN" b="1" dirty="0">
                <a:latin typeface="+mj-lt"/>
              </a:rPr>
              <a:t> </a:t>
            </a:r>
            <a:r>
              <a:rPr lang="vi-VN" b="1" dirty="0" err="1">
                <a:latin typeface="+mj-lt"/>
              </a:rPr>
              <a:t>thế</a:t>
            </a:r>
            <a:r>
              <a:rPr lang="vi-VN" b="1" dirty="0">
                <a:latin typeface="+mj-lt"/>
              </a:rPr>
              <a:t> </a:t>
            </a:r>
            <a:r>
              <a:rPr lang="vi-VN" b="1" dirty="0" err="1">
                <a:latin typeface="+mj-lt"/>
              </a:rPr>
              <a:t>kỉ</a:t>
            </a:r>
            <a:r>
              <a:rPr lang="vi-VN" b="1" dirty="0">
                <a:latin typeface="+mj-lt"/>
              </a:rPr>
              <a:t> XIX</a:t>
            </a:r>
          </a:p>
        </p:txBody>
      </p:sp>
      <p:sp>
        <p:nvSpPr>
          <p:cNvPr id="7" name="Hộp Văn bản 6">
            <a:extLst>
              <a:ext uri="{FF2B5EF4-FFF2-40B4-BE49-F238E27FC236}">
                <a16:creationId xmlns="" xmlns:a16="http://schemas.microsoft.com/office/drawing/2014/main" id="{417E4375-7AA5-48FA-A5DA-088ED488A5DC}"/>
              </a:ext>
            </a:extLst>
          </p:cNvPr>
          <p:cNvSpPr txBox="1"/>
          <p:nvPr/>
        </p:nvSpPr>
        <p:spPr>
          <a:xfrm>
            <a:off x="275153" y="2240209"/>
            <a:ext cx="3418449" cy="3539430"/>
          </a:xfrm>
          <a:prstGeom prst="rect">
            <a:avLst/>
          </a:prstGeom>
          <a:noFill/>
        </p:spPr>
        <p:txBody>
          <a:bodyPr wrap="square" rtlCol="0">
            <a:spAutoFit/>
          </a:bodyPr>
          <a:lstStyle/>
          <a:p>
            <a:pPr algn="just"/>
            <a:r>
              <a:rPr lang="vi-VN" sz="3200" dirty="0">
                <a:effectLst/>
                <a:latin typeface="Times New Roman" panose="02020603050405020304" pitchFamily="18" charset="0"/>
                <a:ea typeface="Times New Roman" panose="02020603050405020304" pitchFamily="18" charset="0"/>
              </a:rPr>
              <a:t>- </a:t>
            </a:r>
            <a:r>
              <a:rPr lang="nl-NL" sz="3200" dirty="0">
                <a:effectLst/>
                <a:latin typeface="Times New Roman" panose="02020603050405020304" pitchFamily="18" charset="0"/>
                <a:ea typeface="Times New Roman" panose="02020603050405020304" pitchFamily="18" charset="0"/>
              </a:rPr>
              <a:t>Làm thay đổi bộ mặt của các nước tư bản: nâng cao năng </a:t>
            </a:r>
            <a:r>
              <a:rPr lang="nl-NL" sz="3200" dirty="0" smtClean="0">
                <a:effectLst/>
                <a:latin typeface="Times New Roman" panose="02020603050405020304" pitchFamily="18" charset="0"/>
                <a:ea typeface="Times New Roman" panose="02020603050405020304" pitchFamily="18" charset="0"/>
              </a:rPr>
              <a:t>suất </a:t>
            </a:r>
            <a:r>
              <a:rPr lang="nl-NL" sz="3200" dirty="0">
                <a:effectLst/>
                <a:latin typeface="Times New Roman" panose="02020603050405020304" pitchFamily="18" charset="0"/>
                <a:ea typeface="Times New Roman" panose="02020603050405020304" pitchFamily="18" charset="0"/>
              </a:rPr>
              <a:t>lao động, nhiều trung tâm kinh tế, nhiều thành phố lớn xuất hiện </a:t>
            </a:r>
            <a:endParaRPr lang="vi-VN" sz="3200" dirty="0"/>
          </a:p>
        </p:txBody>
      </p:sp>
    </p:spTree>
    <p:extLst>
      <p:ext uri="{BB962C8B-B14F-4D97-AF65-F5344CB8AC3E}">
        <p14:creationId xmlns:p14="http://schemas.microsoft.com/office/powerpoint/2010/main" val="105282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B159FD7-AE37-47C3-87E7-1DAE59AB92B1}"/>
              </a:ext>
            </a:extLst>
          </p:cNvPr>
          <p:cNvSpPr>
            <a:spLocks noGrp="1"/>
          </p:cNvSpPr>
          <p:nvPr>
            <p:ph type="title"/>
          </p:nvPr>
        </p:nvSpPr>
        <p:spPr>
          <a:xfrm>
            <a:off x="652669" y="233691"/>
            <a:ext cx="10515600" cy="1325563"/>
          </a:xfrm>
        </p:spPr>
        <p:txBody>
          <a:bodyPr/>
          <a:lstStyle/>
          <a:p>
            <a:r>
              <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lang="vi-VN" sz="2800" b="1" dirty="0">
                <a:solidFill>
                  <a:srgbClr val="002060"/>
                </a:solidFill>
                <a:ea typeface="Times New Roman" panose="02020603050405020304" pitchFamily="18" charset="0"/>
                <a:cs typeface="Times New Roman" panose="02020603050405020304" pitchFamily="18" charset="0"/>
              </a:rPr>
              <a:t/>
            </a:r>
            <a:br>
              <a:rPr lang="vi-VN" sz="2800" b="1" dirty="0">
                <a:solidFill>
                  <a:srgbClr val="002060"/>
                </a:solidFill>
                <a:ea typeface="Times New Roman" panose="02020603050405020304" pitchFamily="18" charset="0"/>
                <a:cs typeface="Times New Roman" panose="02020603050405020304" pitchFamily="18" charset="0"/>
              </a:rPr>
            </a:br>
            <a:r>
              <a:rPr lang="vi-VN" sz="2800" b="1" dirty="0">
                <a:solidFill>
                  <a:srgbClr val="002060"/>
                </a:solidFill>
                <a:ea typeface="Times New Roman" panose="02020603050405020304" pitchFamily="18" charset="0"/>
                <a:cs typeface="Times New Roman" panose="02020603050405020304" pitchFamily="18" charset="0"/>
              </a:rPr>
              <a:t>3. </a:t>
            </a:r>
            <a:r>
              <a:rPr lang="vi-VN" sz="2800" b="1" dirty="0" err="1">
                <a:solidFill>
                  <a:srgbClr val="002060"/>
                </a:solidFill>
                <a:ea typeface="Times New Roman" panose="02020603050405020304" pitchFamily="18" charset="0"/>
                <a:cs typeface="Times New Roman" panose="02020603050405020304" pitchFamily="18" charset="0"/>
              </a:rPr>
              <a:t>Hệ</a:t>
            </a:r>
            <a:r>
              <a:rPr lang="vi-VN" sz="2800" b="1" dirty="0">
                <a:solidFill>
                  <a:srgbClr val="002060"/>
                </a:solidFill>
                <a:ea typeface="Times New Roman" panose="02020603050405020304" pitchFamily="18" charset="0"/>
                <a:cs typeface="Times New Roman" panose="02020603050405020304" pitchFamily="18" charset="0"/>
              </a:rPr>
              <a:t> </a:t>
            </a:r>
            <a:r>
              <a:rPr lang="vi-VN" sz="2800" b="1" dirty="0" err="1">
                <a:solidFill>
                  <a:srgbClr val="002060"/>
                </a:solidFill>
                <a:ea typeface="Times New Roman" panose="02020603050405020304" pitchFamily="18" charset="0"/>
                <a:cs typeface="Times New Roman" panose="02020603050405020304" pitchFamily="18" charset="0"/>
              </a:rPr>
              <a:t>quả</a:t>
            </a:r>
            <a:r>
              <a:rPr lang="vi-VN" sz="2800" b="1" dirty="0">
                <a:solidFill>
                  <a:srgbClr val="002060"/>
                </a:solidFill>
                <a:ea typeface="Times New Roman" panose="02020603050405020304" pitchFamily="18" charset="0"/>
                <a:cs typeface="Times New Roman" panose="02020603050405020304" pitchFamily="18" charset="0"/>
              </a:rPr>
              <a:t> </a:t>
            </a:r>
            <a:r>
              <a:rPr lang="vi-VN" sz="2800" b="1" dirty="0" err="1">
                <a:solidFill>
                  <a:srgbClr val="002060"/>
                </a:solidFill>
                <a:ea typeface="Times New Roman" panose="02020603050405020304" pitchFamily="18" charset="0"/>
                <a:cs typeface="Times New Roman" panose="02020603050405020304" pitchFamily="18" charset="0"/>
              </a:rPr>
              <a:t>của</a:t>
            </a:r>
            <a:r>
              <a:rPr lang="vi-VN" sz="2800" b="1" dirty="0">
                <a:solidFill>
                  <a:srgbClr val="002060"/>
                </a:solidFill>
                <a:ea typeface="Times New Roman" panose="02020603050405020304" pitchFamily="18" charset="0"/>
                <a:cs typeface="Times New Roman" panose="02020603050405020304" pitchFamily="18" charset="0"/>
              </a:rPr>
              <a:t> </a:t>
            </a:r>
            <a:r>
              <a:rPr lang="vi-VN" sz="2800" b="1" dirty="0" err="1">
                <a:solidFill>
                  <a:srgbClr val="002060"/>
                </a:solidFill>
                <a:ea typeface="Times New Roman" panose="02020603050405020304" pitchFamily="18" charset="0"/>
                <a:cs typeface="Times New Roman" panose="02020603050405020304" pitchFamily="18" charset="0"/>
              </a:rPr>
              <a:t>cách</a:t>
            </a:r>
            <a:r>
              <a:rPr lang="vi-VN" sz="2800" b="1" dirty="0">
                <a:solidFill>
                  <a:srgbClr val="002060"/>
                </a:solidFill>
                <a:ea typeface="Times New Roman" panose="02020603050405020304" pitchFamily="18" charset="0"/>
                <a:cs typeface="Times New Roman" panose="02020603050405020304" pitchFamily="18" charset="0"/>
              </a:rPr>
              <a:t> </a:t>
            </a:r>
            <a:r>
              <a:rPr lang="vi-VN" sz="2800" b="1" dirty="0" err="1">
                <a:solidFill>
                  <a:srgbClr val="002060"/>
                </a:solidFill>
                <a:ea typeface="Times New Roman" panose="02020603050405020304" pitchFamily="18" charset="0"/>
                <a:cs typeface="Times New Roman" panose="02020603050405020304" pitchFamily="18" charset="0"/>
              </a:rPr>
              <a:t>mạng</a:t>
            </a:r>
            <a:r>
              <a:rPr lang="vi-VN" sz="2800" b="1" dirty="0">
                <a:solidFill>
                  <a:srgbClr val="002060"/>
                </a:solidFill>
                <a:ea typeface="Times New Roman" panose="02020603050405020304" pitchFamily="18" charset="0"/>
                <a:cs typeface="Times New Roman" panose="02020603050405020304" pitchFamily="18" charset="0"/>
              </a:rPr>
              <a:t> công </a:t>
            </a:r>
            <a:r>
              <a:rPr lang="vi-VN" sz="2800" b="1" dirty="0" err="1">
                <a:solidFill>
                  <a:srgbClr val="002060"/>
                </a:solidFill>
                <a:ea typeface="Times New Roman" panose="02020603050405020304" pitchFamily="18" charset="0"/>
                <a:cs typeface="Times New Roman" panose="02020603050405020304" pitchFamily="18" charset="0"/>
              </a:rPr>
              <a:t>nghiệp</a:t>
            </a:r>
            <a:endParaRPr lang="vi-VN" dirty="0"/>
          </a:p>
        </p:txBody>
      </p:sp>
      <p:sp>
        <p:nvSpPr>
          <p:cNvPr id="3" name="Chỗ dành sẵn cho Nội dung 2">
            <a:extLst>
              <a:ext uri="{FF2B5EF4-FFF2-40B4-BE49-F238E27FC236}">
                <a16:creationId xmlns="" xmlns:a16="http://schemas.microsoft.com/office/drawing/2014/main" id="{C3E0AF02-D751-4CB9-B06A-7700D5764F5A}"/>
              </a:ext>
            </a:extLst>
          </p:cNvPr>
          <p:cNvSpPr>
            <a:spLocks noGrp="1"/>
          </p:cNvSpPr>
          <p:nvPr>
            <p:ph idx="1"/>
          </p:nvPr>
        </p:nvSpPr>
        <p:spPr>
          <a:xfrm>
            <a:off x="652669" y="1559254"/>
            <a:ext cx="4957689" cy="4351338"/>
          </a:xfrm>
        </p:spPr>
        <p:txBody>
          <a:bodyPr/>
          <a:lstStyle/>
          <a:p>
            <a:pPr marL="0" indent="0" algn="just">
              <a:lnSpc>
                <a:spcPct val="150000"/>
              </a:lnSpc>
              <a:spcAft>
                <a:spcPts val="800"/>
              </a:spcAft>
              <a:buNone/>
            </a:pPr>
            <a:r>
              <a:rPr lang="nl-NL" dirty="0">
                <a:latin typeface="Times New Roman" panose="02020603050405020304" pitchFamily="18" charset="0"/>
                <a:ea typeface="Times New Roman" panose="02020603050405020304" pitchFamily="18" charset="0"/>
                <a:cs typeface="Times New Roman" panose="02020603050405020304" pitchFamily="18" charset="0"/>
              </a:rPr>
              <a:t>- Hình thành 2 giai cấp cơ bản của xã hội giai cấp </a:t>
            </a:r>
            <a:r>
              <a:rPr lang="nl-NL" dirty="0">
                <a:latin typeface="Times New Roman" panose="02020603050405020304" pitchFamily="18" charset="0"/>
                <a:ea typeface="Calibri" panose="020F0502020204030204" pitchFamily="34" charset="0"/>
                <a:cs typeface="Times New Roman" panose="02020603050405020304" pitchFamily="18" charset="0"/>
              </a:rPr>
              <a:t>tư sản</a:t>
            </a: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vi-VN" dirty="0" err="1">
                <a:latin typeface="Times New Roman" panose="02020603050405020304" pitchFamily="18" charset="0"/>
                <a:ea typeface="Calibri" panose="020F0502020204030204" pitchFamily="34" charset="0"/>
                <a:cs typeface="Times New Roman" panose="02020603050405020304" pitchFamily="18" charset="0"/>
              </a:rPr>
              <a:t>và</a:t>
            </a:r>
            <a:r>
              <a:rPr lang="nl-NL" dirty="0">
                <a:latin typeface="Times New Roman" panose="02020603050405020304" pitchFamily="18" charset="0"/>
                <a:ea typeface="Calibri" panose="020F0502020204030204" pitchFamily="34" charset="0"/>
                <a:cs typeface="Times New Roman" panose="02020603050405020304" pitchFamily="18" charset="0"/>
              </a:rPr>
              <a:t> vô sản</a:t>
            </a:r>
            <a:r>
              <a:rPr lang="vi-VN" dirty="0">
                <a:latin typeface="Times New Roman" panose="02020603050405020304" pitchFamily="18" charset="0"/>
                <a:ea typeface="Calibri" panose="020F0502020204030204" pitchFamily="34" charset="0"/>
                <a:cs typeface="Times New Roman" panose="02020603050405020304" pitchFamily="18" charset="0"/>
              </a:rPr>
              <a:t> mâu </a:t>
            </a:r>
            <a:r>
              <a:rPr lang="vi-VN" dirty="0" err="1">
                <a:latin typeface="Times New Roman" panose="02020603050405020304" pitchFamily="18" charset="0"/>
                <a:ea typeface="Calibri" panose="020F0502020204030204" pitchFamily="34" charset="0"/>
                <a:cs typeface="Times New Roman" panose="02020603050405020304" pitchFamily="18" charset="0"/>
              </a:rPr>
              <a:t>thuẫn</a:t>
            </a: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vi-VN" dirty="0" err="1">
                <a:latin typeface="Times New Roman" panose="02020603050405020304" pitchFamily="18" charset="0"/>
                <a:ea typeface="Calibri" panose="020F0502020204030204" pitchFamily="34" charset="0"/>
                <a:cs typeface="Times New Roman" panose="02020603050405020304" pitchFamily="18" charset="0"/>
              </a:rPr>
              <a:t>với</a:t>
            </a:r>
            <a:r>
              <a:rPr lang="vi-VN" dirty="0">
                <a:latin typeface="Times New Roman" panose="02020603050405020304" pitchFamily="18" charset="0"/>
                <a:ea typeface="Calibri" panose="020F0502020204030204" pitchFamily="34" charset="0"/>
                <a:cs typeface="Times New Roman" panose="02020603050405020304" pitchFamily="18" charset="0"/>
              </a:rPr>
              <a:t> nhau</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buFontTx/>
              <a:buChar char="-"/>
            </a:pPr>
            <a:endParaRPr lang="vi-VN" dirty="0"/>
          </a:p>
        </p:txBody>
      </p:sp>
      <p:sp>
        <p:nvSpPr>
          <p:cNvPr id="4" name="Bong bóng Ý nghĩ: Hình đám mây 3">
            <a:extLst>
              <a:ext uri="{FF2B5EF4-FFF2-40B4-BE49-F238E27FC236}">
                <a16:creationId xmlns="" xmlns:a16="http://schemas.microsoft.com/office/drawing/2014/main" id="{82D6D091-9A97-4F3E-B1B8-C98EB9354DA3}"/>
              </a:ext>
            </a:extLst>
          </p:cNvPr>
          <p:cNvSpPr/>
          <p:nvPr/>
        </p:nvSpPr>
        <p:spPr>
          <a:xfrm>
            <a:off x="6935373" y="1145613"/>
            <a:ext cx="5073748" cy="4351338"/>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nl-NL" sz="2800" i="1" dirty="0">
                <a:effectLst/>
                <a:latin typeface="Times New Roman" panose="02020603050405020304" pitchFamily="18" charset="0"/>
                <a:ea typeface="Times New Roman" panose="02020603050405020304" pitchFamily="18" charset="0"/>
                <a:cs typeface="Times New Roman" panose="02020603050405020304" pitchFamily="18" charset="0"/>
              </a:rPr>
              <a:t>Cuộc cách mạng đã đưa tới hệ quả gì về xã hội?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 xmlns:a16="http://schemas.microsoft.com/office/drawing/2014/main" id="{DB87EF01-814A-4863-9E7D-C107819BD221}"/>
              </a:ext>
            </a:extLst>
          </p:cNvPr>
          <p:cNvPicPr>
            <a:picLocks noChangeAspect="1"/>
          </p:cNvPicPr>
          <p:nvPr/>
        </p:nvPicPr>
        <p:blipFill>
          <a:blip r:embed="rId3"/>
          <a:stretch>
            <a:fillRect/>
          </a:stretch>
        </p:blipFill>
        <p:spPr>
          <a:xfrm>
            <a:off x="5797062" y="1701335"/>
            <a:ext cx="6096000" cy="4067175"/>
          </a:xfrm>
          <a:prstGeom prst="rect">
            <a:avLst/>
          </a:prstGeom>
        </p:spPr>
      </p:pic>
      <p:sp>
        <p:nvSpPr>
          <p:cNvPr id="6" name="Hình chữ nhật: Góc Tròn 5">
            <a:extLst>
              <a:ext uri="{FF2B5EF4-FFF2-40B4-BE49-F238E27FC236}">
                <a16:creationId xmlns="" xmlns:a16="http://schemas.microsoft.com/office/drawing/2014/main" id="{4B10591A-BAC5-425F-993F-9C4A511EAF80}"/>
              </a:ext>
            </a:extLst>
          </p:cNvPr>
          <p:cNvSpPr/>
          <p:nvPr/>
        </p:nvSpPr>
        <p:spPr>
          <a:xfrm>
            <a:off x="1139687" y="3829878"/>
            <a:ext cx="4333461" cy="24914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nl-NL" sz="2400" b="1" dirty="0">
                <a:effectLst/>
                <a:latin typeface="Times New Roman" panose="02020603050405020304" pitchFamily="18" charset="0"/>
                <a:ea typeface="Times New Roman" panose="02020603050405020304" pitchFamily="18" charset="0"/>
              </a:rPr>
              <a:t>CMCN đã tác động sâu sắc, toàn diện đến  kinh tế, xã hội của các nước tư bản phương Tây</a:t>
            </a:r>
            <a:endParaRPr lang="vi-VN" sz="2400" dirty="0"/>
          </a:p>
        </p:txBody>
      </p:sp>
    </p:spTree>
    <p:extLst>
      <p:ext uri="{BB962C8B-B14F-4D97-AF65-F5344CB8AC3E}">
        <p14:creationId xmlns:p14="http://schemas.microsoft.com/office/powerpoint/2010/main" val="26048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783F1FD-E8EB-4100-A984-B3856FEDBEE1}"/>
              </a:ext>
            </a:extLst>
          </p:cNvPr>
          <p:cNvSpPr>
            <a:spLocks noGrp="1"/>
          </p:cNvSpPr>
          <p:nvPr>
            <p:ph type="title"/>
          </p:nvPr>
        </p:nvSpPr>
        <p:spPr>
          <a:xfrm>
            <a:off x="450574" y="500062"/>
            <a:ext cx="11582400" cy="1325563"/>
          </a:xfrm>
        </p:spPr>
        <p:txBody>
          <a:bodyPr>
            <a:normAutofit fontScale="90000"/>
          </a:bodyPr>
          <a:lstStyle/>
          <a:p>
            <a:r>
              <a:rPr lang="vi-VN" sz="3600" b="1" dirty="0">
                <a:solidFill>
                  <a:srgbClr val="FF0000"/>
                </a:solidFill>
              </a:rPr>
              <a:t>II. </a:t>
            </a:r>
            <a:r>
              <a:rPr lang="vi-VN" sz="3600" b="1" dirty="0" err="1">
                <a:solidFill>
                  <a:srgbClr val="FF0000"/>
                </a:solidFill>
              </a:rPr>
              <a:t>Chủ</a:t>
            </a:r>
            <a:r>
              <a:rPr lang="vi-VN" sz="3600" b="1" dirty="0">
                <a:solidFill>
                  <a:srgbClr val="FF0000"/>
                </a:solidFill>
              </a:rPr>
              <a:t> </a:t>
            </a:r>
            <a:r>
              <a:rPr lang="vi-VN" sz="3600" b="1" dirty="0" err="1">
                <a:solidFill>
                  <a:srgbClr val="FF0000"/>
                </a:solidFill>
              </a:rPr>
              <a:t>nghĩa</a:t>
            </a:r>
            <a:r>
              <a:rPr lang="vi-VN" sz="3600" b="1" dirty="0">
                <a:solidFill>
                  <a:srgbClr val="FF0000"/>
                </a:solidFill>
              </a:rPr>
              <a:t> tư </a:t>
            </a:r>
            <a:r>
              <a:rPr lang="vi-VN" sz="3600" b="1" dirty="0" err="1">
                <a:solidFill>
                  <a:srgbClr val="FF0000"/>
                </a:solidFill>
              </a:rPr>
              <a:t>bảnđược</a:t>
            </a:r>
            <a:r>
              <a:rPr lang="vi-VN" sz="3600" b="1" dirty="0">
                <a:solidFill>
                  <a:srgbClr val="FF0000"/>
                </a:solidFill>
              </a:rPr>
              <a:t> </a:t>
            </a:r>
            <a:r>
              <a:rPr lang="vi-VN" sz="3600" b="1" dirty="0" err="1">
                <a:solidFill>
                  <a:srgbClr val="FF0000"/>
                </a:solidFill>
              </a:rPr>
              <a:t>xác</a:t>
            </a:r>
            <a:r>
              <a:rPr lang="vi-VN" sz="3600" b="1" dirty="0">
                <a:solidFill>
                  <a:srgbClr val="FF0000"/>
                </a:solidFill>
              </a:rPr>
              <a:t> </a:t>
            </a:r>
            <a:r>
              <a:rPr lang="vi-VN" sz="3600" b="1" dirty="0" err="1">
                <a:solidFill>
                  <a:srgbClr val="FF0000"/>
                </a:solidFill>
              </a:rPr>
              <a:t>lập</a:t>
            </a:r>
            <a:r>
              <a:rPr lang="vi-VN" sz="3600" b="1" dirty="0">
                <a:solidFill>
                  <a:srgbClr val="FF0000"/>
                </a:solidFill>
              </a:rPr>
              <a:t> trên </a:t>
            </a:r>
            <a:r>
              <a:rPr lang="vi-VN" sz="3600" b="1" dirty="0" err="1">
                <a:solidFill>
                  <a:srgbClr val="FF0000"/>
                </a:solidFill>
              </a:rPr>
              <a:t>phạm</a:t>
            </a:r>
            <a:r>
              <a:rPr lang="vi-VN" sz="3600" b="1" dirty="0">
                <a:solidFill>
                  <a:srgbClr val="FF0000"/>
                </a:solidFill>
              </a:rPr>
              <a:t> vi </a:t>
            </a:r>
            <a:r>
              <a:rPr lang="vi-VN" sz="3600" b="1" dirty="0" err="1">
                <a:solidFill>
                  <a:srgbClr val="FF0000"/>
                </a:solidFill>
              </a:rPr>
              <a:t>thế</a:t>
            </a:r>
            <a:r>
              <a:rPr lang="vi-VN" sz="3600" b="1" dirty="0">
                <a:solidFill>
                  <a:srgbClr val="FF0000"/>
                </a:solidFill>
              </a:rPr>
              <a:t> </a:t>
            </a:r>
            <a:r>
              <a:rPr lang="vi-VN" sz="3600" b="1" dirty="0" err="1">
                <a:solidFill>
                  <a:srgbClr val="FF0000"/>
                </a:solidFill>
              </a:rPr>
              <a:t>giới</a:t>
            </a:r>
            <a:r>
              <a:rPr lang="vi-VN" sz="3600" dirty="0"/>
              <a:t/>
            </a:r>
            <a:br>
              <a:rPr lang="vi-VN" sz="3600" dirty="0"/>
            </a:br>
            <a:r>
              <a:rPr lang="vi-VN" sz="3600" b="1" dirty="0">
                <a:solidFill>
                  <a:srgbClr val="0070C0"/>
                </a:solidFill>
              </a:rPr>
              <a:t>1. </a:t>
            </a:r>
            <a:r>
              <a:rPr lang="vi-VN" sz="3600" b="1" dirty="0" err="1">
                <a:solidFill>
                  <a:srgbClr val="0070C0"/>
                </a:solidFill>
              </a:rPr>
              <a:t>Các</a:t>
            </a:r>
            <a:r>
              <a:rPr lang="vi-VN" sz="3600" b="1" dirty="0">
                <a:solidFill>
                  <a:srgbClr val="0070C0"/>
                </a:solidFill>
              </a:rPr>
              <a:t> </a:t>
            </a:r>
            <a:r>
              <a:rPr lang="vi-VN" sz="3600" b="1" dirty="0" err="1">
                <a:solidFill>
                  <a:srgbClr val="0070C0"/>
                </a:solidFill>
              </a:rPr>
              <a:t>cuộc</a:t>
            </a:r>
            <a:r>
              <a:rPr lang="vi-VN" sz="3600" b="1" dirty="0">
                <a:solidFill>
                  <a:srgbClr val="0070C0"/>
                </a:solidFill>
              </a:rPr>
              <a:t> </a:t>
            </a:r>
            <a:r>
              <a:rPr lang="vi-VN" sz="3600" b="1" dirty="0" err="1">
                <a:solidFill>
                  <a:srgbClr val="0070C0"/>
                </a:solidFill>
              </a:rPr>
              <a:t>cách</a:t>
            </a:r>
            <a:r>
              <a:rPr lang="vi-VN" sz="3600" b="1" dirty="0">
                <a:solidFill>
                  <a:srgbClr val="0070C0"/>
                </a:solidFill>
              </a:rPr>
              <a:t> </a:t>
            </a:r>
            <a:r>
              <a:rPr lang="vi-VN" sz="3600" b="1" dirty="0" err="1">
                <a:solidFill>
                  <a:srgbClr val="0070C0"/>
                </a:solidFill>
              </a:rPr>
              <a:t>mạng</a:t>
            </a:r>
            <a:r>
              <a:rPr lang="vi-VN" sz="3600" b="1" dirty="0">
                <a:solidFill>
                  <a:srgbClr val="0070C0"/>
                </a:solidFill>
              </a:rPr>
              <a:t> tư </a:t>
            </a:r>
            <a:r>
              <a:rPr lang="vi-VN" sz="3600" b="1" dirty="0" err="1">
                <a:solidFill>
                  <a:srgbClr val="0070C0"/>
                </a:solidFill>
              </a:rPr>
              <a:t>sản</a:t>
            </a:r>
            <a:r>
              <a:rPr lang="vi-VN" sz="3600" b="1" dirty="0">
                <a:solidFill>
                  <a:srgbClr val="0070C0"/>
                </a:solidFill>
              </a:rPr>
              <a:t> </a:t>
            </a:r>
            <a:r>
              <a:rPr lang="vi-VN" sz="3600" b="1" dirty="0" err="1">
                <a:solidFill>
                  <a:srgbClr val="0070C0"/>
                </a:solidFill>
              </a:rPr>
              <a:t>thế</a:t>
            </a:r>
            <a:r>
              <a:rPr lang="vi-VN" sz="3600" b="1" dirty="0">
                <a:solidFill>
                  <a:srgbClr val="0070C0"/>
                </a:solidFill>
              </a:rPr>
              <a:t> </a:t>
            </a:r>
            <a:r>
              <a:rPr lang="vi-VN" sz="3600" b="1" dirty="0" err="1">
                <a:solidFill>
                  <a:srgbClr val="0070C0"/>
                </a:solidFill>
              </a:rPr>
              <a:t>kỉ</a:t>
            </a:r>
            <a:r>
              <a:rPr lang="vi-VN" sz="3600" b="1" dirty="0">
                <a:solidFill>
                  <a:srgbClr val="0070C0"/>
                </a:solidFill>
              </a:rPr>
              <a:t> XIX (</a:t>
            </a:r>
            <a:r>
              <a:rPr lang="vi-VN" sz="3600" b="1" dirty="0" err="1">
                <a:solidFill>
                  <a:srgbClr val="0070C0"/>
                </a:solidFill>
              </a:rPr>
              <a:t>giảm</a:t>
            </a:r>
            <a:r>
              <a:rPr lang="vi-VN" sz="3600" b="1" dirty="0">
                <a:solidFill>
                  <a:srgbClr val="0070C0"/>
                </a:solidFill>
              </a:rPr>
              <a:t> </a:t>
            </a:r>
            <a:r>
              <a:rPr lang="vi-VN" sz="3600" b="1" dirty="0" err="1">
                <a:solidFill>
                  <a:srgbClr val="0070C0"/>
                </a:solidFill>
              </a:rPr>
              <a:t>tải</a:t>
            </a:r>
            <a:r>
              <a:rPr lang="vi-VN" sz="3600" b="1" dirty="0">
                <a:solidFill>
                  <a:srgbClr val="0070C0"/>
                </a:solidFill>
              </a:rPr>
              <a:t>)</a:t>
            </a:r>
            <a:r>
              <a:rPr lang="vi-VN" dirty="0"/>
              <a:t/>
            </a:r>
            <a:br>
              <a:rPr lang="vi-VN" dirty="0"/>
            </a:br>
            <a:r>
              <a:rPr lang="vi-VN" sz="3600" b="1" dirty="0">
                <a:solidFill>
                  <a:srgbClr val="0070C0"/>
                </a:solidFill>
              </a:rPr>
              <a:t>2. </a:t>
            </a:r>
            <a:r>
              <a:rPr lang="vi-VN" sz="3600" b="1" dirty="0" err="1">
                <a:solidFill>
                  <a:srgbClr val="0070C0"/>
                </a:solidFill>
              </a:rPr>
              <a:t>Sự</a:t>
            </a:r>
            <a:r>
              <a:rPr lang="vi-VN" sz="3600" b="1" dirty="0">
                <a:solidFill>
                  <a:srgbClr val="0070C0"/>
                </a:solidFill>
              </a:rPr>
              <a:t> xâm </a:t>
            </a:r>
            <a:r>
              <a:rPr lang="vi-VN" sz="3600" b="1" dirty="0" err="1">
                <a:solidFill>
                  <a:srgbClr val="0070C0"/>
                </a:solidFill>
              </a:rPr>
              <a:t>lược</a:t>
            </a:r>
            <a:r>
              <a:rPr lang="vi-VN" sz="3600" b="1" dirty="0">
                <a:solidFill>
                  <a:srgbClr val="0070C0"/>
                </a:solidFill>
              </a:rPr>
              <a:t> </a:t>
            </a:r>
            <a:r>
              <a:rPr lang="vi-VN" sz="3600" b="1" dirty="0" err="1">
                <a:solidFill>
                  <a:srgbClr val="0070C0"/>
                </a:solidFill>
              </a:rPr>
              <a:t>của</a:t>
            </a:r>
            <a:r>
              <a:rPr lang="vi-VN" sz="3600" b="1" dirty="0">
                <a:solidFill>
                  <a:srgbClr val="0070C0"/>
                </a:solidFill>
              </a:rPr>
              <a:t> tư </a:t>
            </a:r>
            <a:r>
              <a:rPr lang="vi-VN" sz="3600" b="1" dirty="0" err="1">
                <a:solidFill>
                  <a:srgbClr val="0070C0"/>
                </a:solidFill>
              </a:rPr>
              <a:t>bản</a:t>
            </a:r>
            <a:r>
              <a:rPr lang="vi-VN" sz="3600" b="1" dirty="0">
                <a:solidFill>
                  <a:srgbClr val="0070C0"/>
                </a:solidFill>
              </a:rPr>
              <a:t> phương Tây </a:t>
            </a:r>
            <a:r>
              <a:rPr lang="vi-VN" sz="3600" b="1" dirty="0" err="1">
                <a:solidFill>
                  <a:srgbClr val="0070C0"/>
                </a:solidFill>
              </a:rPr>
              <a:t>đối</a:t>
            </a:r>
            <a:r>
              <a:rPr lang="vi-VN" sz="3600" b="1" dirty="0">
                <a:solidFill>
                  <a:srgbClr val="0070C0"/>
                </a:solidFill>
              </a:rPr>
              <a:t> </a:t>
            </a:r>
            <a:r>
              <a:rPr lang="vi-VN" sz="3600" b="1" dirty="0" err="1">
                <a:solidFill>
                  <a:srgbClr val="0070C0"/>
                </a:solidFill>
              </a:rPr>
              <a:t>với</a:t>
            </a:r>
            <a:r>
              <a:rPr lang="vi-VN" sz="3600" b="1" dirty="0">
                <a:solidFill>
                  <a:srgbClr val="0070C0"/>
                </a:solidFill>
              </a:rPr>
              <a:t> </a:t>
            </a:r>
            <a:r>
              <a:rPr lang="vi-VN" sz="3600" b="1" dirty="0" err="1">
                <a:solidFill>
                  <a:srgbClr val="0070C0"/>
                </a:solidFill>
              </a:rPr>
              <a:t>các</a:t>
            </a:r>
            <a:r>
              <a:rPr lang="vi-VN" sz="3600" b="1" dirty="0">
                <a:solidFill>
                  <a:srgbClr val="0070C0"/>
                </a:solidFill>
              </a:rPr>
              <a:t> </a:t>
            </a:r>
            <a:r>
              <a:rPr lang="vi-VN" sz="3600" b="1" dirty="0" err="1">
                <a:solidFill>
                  <a:srgbClr val="0070C0"/>
                </a:solidFill>
              </a:rPr>
              <a:t>nước</a:t>
            </a:r>
            <a:r>
              <a:rPr lang="vi-VN" sz="3600" b="1" dirty="0">
                <a:solidFill>
                  <a:srgbClr val="0070C0"/>
                </a:solidFill>
              </a:rPr>
              <a:t> Á, Phi</a:t>
            </a:r>
          </a:p>
        </p:txBody>
      </p:sp>
      <p:sp>
        <p:nvSpPr>
          <p:cNvPr id="4" name="Bong bóng Ý nghĩ: Hình đám mây 3">
            <a:extLst>
              <a:ext uri="{FF2B5EF4-FFF2-40B4-BE49-F238E27FC236}">
                <a16:creationId xmlns="" xmlns:a16="http://schemas.microsoft.com/office/drawing/2014/main" id="{B991FA7F-83AE-4DD4-95EA-D3E3DB38258F}"/>
              </a:ext>
            </a:extLst>
          </p:cNvPr>
          <p:cNvSpPr/>
          <p:nvPr/>
        </p:nvSpPr>
        <p:spPr>
          <a:xfrm>
            <a:off x="2067339" y="2132737"/>
            <a:ext cx="8057322" cy="3737113"/>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tabLst>
                <a:tab pos="457200" algn="l"/>
              </a:tabLs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Theo em,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v</a:t>
            </a:r>
            <a:r>
              <a:rPr lang="nl-NL" sz="2800" i="1" dirty="0">
                <a:effectLst/>
                <a:latin typeface="Times New Roman" panose="02020603050405020304" pitchFamily="18" charset="0"/>
                <a:ea typeface="Times New Roman" panose="02020603050405020304" pitchFamily="18" charset="0"/>
                <a:cs typeface="Times New Roman" panose="02020603050405020304" pitchFamily="18" charset="0"/>
              </a:rPr>
              <a:t>ì sao CNTB phát triển càng thúc đẩy các nước phương Tây xâm chiếm thuộc địa?</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9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1D3F9D3-C520-4012-8E13-B685FD05BB35}"/>
              </a:ext>
            </a:extLst>
          </p:cNvPr>
          <p:cNvSpPr>
            <a:spLocks noGrp="1"/>
          </p:cNvSpPr>
          <p:nvPr>
            <p:ph type="title"/>
          </p:nvPr>
        </p:nvSpPr>
        <p:spPr/>
        <p:txBody>
          <a:bodyPr>
            <a:normAutofit fontScale="90000"/>
          </a:bodyPr>
          <a:lstStyle/>
          <a:p>
            <a:r>
              <a:rPr lang="vi-VN" sz="3200" b="1" dirty="0">
                <a:solidFill>
                  <a:srgbClr val="FF0000"/>
                </a:solidFill>
              </a:rPr>
              <a:t>II. </a:t>
            </a:r>
            <a:r>
              <a:rPr lang="vi-VN" sz="3200" b="1" dirty="0" err="1">
                <a:solidFill>
                  <a:srgbClr val="FF0000"/>
                </a:solidFill>
              </a:rPr>
              <a:t>Chủ</a:t>
            </a:r>
            <a:r>
              <a:rPr lang="vi-VN" sz="3200" b="1" dirty="0">
                <a:solidFill>
                  <a:srgbClr val="FF0000"/>
                </a:solidFill>
              </a:rPr>
              <a:t> </a:t>
            </a:r>
            <a:r>
              <a:rPr lang="vi-VN" sz="3200" b="1" dirty="0" err="1">
                <a:solidFill>
                  <a:srgbClr val="FF0000"/>
                </a:solidFill>
              </a:rPr>
              <a:t>nghĩa</a:t>
            </a:r>
            <a:r>
              <a:rPr lang="vi-VN" sz="3200" b="1" dirty="0">
                <a:solidFill>
                  <a:srgbClr val="FF0000"/>
                </a:solidFill>
              </a:rPr>
              <a:t> tư </a:t>
            </a:r>
            <a:r>
              <a:rPr lang="vi-VN" sz="3200" b="1" dirty="0" err="1">
                <a:solidFill>
                  <a:srgbClr val="FF0000"/>
                </a:solidFill>
              </a:rPr>
              <a:t>bảnđược</a:t>
            </a:r>
            <a:r>
              <a:rPr lang="vi-VN" sz="3200" b="1" dirty="0">
                <a:solidFill>
                  <a:srgbClr val="FF0000"/>
                </a:solidFill>
              </a:rPr>
              <a:t> </a:t>
            </a:r>
            <a:r>
              <a:rPr lang="vi-VN" sz="3200" b="1" dirty="0" err="1">
                <a:solidFill>
                  <a:srgbClr val="FF0000"/>
                </a:solidFill>
              </a:rPr>
              <a:t>xác</a:t>
            </a:r>
            <a:r>
              <a:rPr lang="vi-VN" sz="3200" b="1" dirty="0">
                <a:solidFill>
                  <a:srgbClr val="FF0000"/>
                </a:solidFill>
              </a:rPr>
              <a:t> </a:t>
            </a:r>
            <a:r>
              <a:rPr lang="vi-VN" sz="3200" b="1" dirty="0" err="1">
                <a:solidFill>
                  <a:srgbClr val="FF0000"/>
                </a:solidFill>
              </a:rPr>
              <a:t>lập</a:t>
            </a:r>
            <a:r>
              <a:rPr lang="vi-VN" sz="3200" b="1" dirty="0">
                <a:solidFill>
                  <a:srgbClr val="FF0000"/>
                </a:solidFill>
              </a:rPr>
              <a:t> trên </a:t>
            </a:r>
            <a:r>
              <a:rPr lang="vi-VN" sz="3200" b="1" dirty="0" err="1">
                <a:solidFill>
                  <a:srgbClr val="FF0000"/>
                </a:solidFill>
              </a:rPr>
              <a:t>phạm</a:t>
            </a:r>
            <a:r>
              <a:rPr lang="vi-VN" sz="3200" b="1" dirty="0">
                <a:solidFill>
                  <a:srgbClr val="FF0000"/>
                </a:solidFill>
              </a:rPr>
              <a:t> vi </a:t>
            </a:r>
            <a:r>
              <a:rPr lang="vi-VN" sz="3200" b="1" dirty="0" err="1">
                <a:solidFill>
                  <a:srgbClr val="FF0000"/>
                </a:solidFill>
              </a:rPr>
              <a:t>thế</a:t>
            </a:r>
            <a:r>
              <a:rPr lang="vi-VN" sz="3200" b="1" dirty="0">
                <a:solidFill>
                  <a:srgbClr val="FF0000"/>
                </a:solidFill>
              </a:rPr>
              <a:t> </a:t>
            </a:r>
            <a:r>
              <a:rPr lang="vi-VN" sz="3200" b="1" dirty="0" err="1">
                <a:solidFill>
                  <a:srgbClr val="FF0000"/>
                </a:solidFill>
              </a:rPr>
              <a:t>giới</a:t>
            </a:r>
            <a:r>
              <a:rPr lang="vi-VN" sz="4000" dirty="0">
                <a:solidFill>
                  <a:prstClr val="black"/>
                </a:solidFill>
              </a:rPr>
              <a:t/>
            </a:r>
            <a:br>
              <a:rPr lang="vi-VN" sz="4000" dirty="0">
                <a:solidFill>
                  <a:prstClr val="black"/>
                </a:solidFill>
              </a:rPr>
            </a:br>
            <a:r>
              <a:rPr lang="vi-VN" sz="3200" b="1" dirty="0">
                <a:solidFill>
                  <a:srgbClr val="0070C0"/>
                </a:solidFill>
              </a:rPr>
              <a:t>2. </a:t>
            </a:r>
            <a:r>
              <a:rPr lang="vi-VN" sz="3200" b="1" dirty="0" err="1">
                <a:solidFill>
                  <a:srgbClr val="0070C0"/>
                </a:solidFill>
              </a:rPr>
              <a:t>Sự</a:t>
            </a:r>
            <a:r>
              <a:rPr lang="vi-VN" sz="3200" b="1" dirty="0">
                <a:solidFill>
                  <a:srgbClr val="0070C0"/>
                </a:solidFill>
              </a:rPr>
              <a:t> xâm </a:t>
            </a:r>
            <a:r>
              <a:rPr lang="vi-VN" sz="3200" b="1" dirty="0" err="1">
                <a:solidFill>
                  <a:srgbClr val="0070C0"/>
                </a:solidFill>
              </a:rPr>
              <a:t>lược</a:t>
            </a:r>
            <a:r>
              <a:rPr lang="vi-VN" sz="3200" b="1" dirty="0">
                <a:solidFill>
                  <a:srgbClr val="0070C0"/>
                </a:solidFill>
              </a:rPr>
              <a:t> </a:t>
            </a:r>
            <a:r>
              <a:rPr lang="vi-VN" sz="3200" b="1" dirty="0" err="1">
                <a:solidFill>
                  <a:srgbClr val="0070C0"/>
                </a:solidFill>
              </a:rPr>
              <a:t>của</a:t>
            </a:r>
            <a:r>
              <a:rPr lang="vi-VN" sz="3200" b="1" dirty="0">
                <a:solidFill>
                  <a:srgbClr val="0070C0"/>
                </a:solidFill>
              </a:rPr>
              <a:t> tư </a:t>
            </a:r>
            <a:r>
              <a:rPr lang="vi-VN" sz="3200" b="1" dirty="0" err="1">
                <a:solidFill>
                  <a:srgbClr val="0070C0"/>
                </a:solidFill>
              </a:rPr>
              <a:t>bản</a:t>
            </a:r>
            <a:r>
              <a:rPr lang="vi-VN" sz="3200" b="1" dirty="0">
                <a:solidFill>
                  <a:srgbClr val="0070C0"/>
                </a:solidFill>
              </a:rPr>
              <a:t> phương Tây </a:t>
            </a:r>
            <a:r>
              <a:rPr lang="vi-VN" sz="3200" b="1" dirty="0" err="1">
                <a:solidFill>
                  <a:srgbClr val="0070C0"/>
                </a:solidFill>
              </a:rPr>
              <a:t>đối</a:t>
            </a:r>
            <a:r>
              <a:rPr lang="vi-VN" sz="3200" b="1" dirty="0">
                <a:solidFill>
                  <a:srgbClr val="0070C0"/>
                </a:solidFill>
              </a:rPr>
              <a:t> </a:t>
            </a:r>
            <a:r>
              <a:rPr lang="vi-VN" sz="3200" b="1" dirty="0" err="1">
                <a:solidFill>
                  <a:srgbClr val="0070C0"/>
                </a:solidFill>
              </a:rPr>
              <a:t>với</a:t>
            </a:r>
            <a:r>
              <a:rPr lang="vi-VN" sz="3200" b="1" dirty="0">
                <a:solidFill>
                  <a:srgbClr val="0070C0"/>
                </a:solidFill>
              </a:rPr>
              <a:t> </a:t>
            </a:r>
            <a:r>
              <a:rPr lang="vi-VN" sz="3200" b="1" dirty="0" err="1">
                <a:solidFill>
                  <a:srgbClr val="0070C0"/>
                </a:solidFill>
              </a:rPr>
              <a:t>các</a:t>
            </a:r>
            <a:r>
              <a:rPr lang="vi-VN" sz="3200" b="1" dirty="0">
                <a:solidFill>
                  <a:srgbClr val="0070C0"/>
                </a:solidFill>
              </a:rPr>
              <a:t> </a:t>
            </a:r>
            <a:r>
              <a:rPr lang="vi-VN" sz="3200" b="1" dirty="0" err="1">
                <a:solidFill>
                  <a:srgbClr val="0070C0"/>
                </a:solidFill>
              </a:rPr>
              <a:t>nước</a:t>
            </a:r>
            <a:r>
              <a:rPr lang="vi-VN" sz="3200" b="1" dirty="0">
                <a:solidFill>
                  <a:srgbClr val="0070C0"/>
                </a:solidFill>
              </a:rPr>
              <a:t> Á, Phi</a:t>
            </a:r>
            <a:endParaRPr lang="vi-VN" dirty="0"/>
          </a:p>
        </p:txBody>
      </p:sp>
      <p:sp>
        <p:nvSpPr>
          <p:cNvPr id="3" name="Chỗ dành sẵn cho Nội dung 2">
            <a:extLst>
              <a:ext uri="{FF2B5EF4-FFF2-40B4-BE49-F238E27FC236}">
                <a16:creationId xmlns="" xmlns:a16="http://schemas.microsoft.com/office/drawing/2014/main" id="{6E182052-688A-46F7-B0BC-B2D974D0A08C}"/>
              </a:ext>
            </a:extLst>
          </p:cNvPr>
          <p:cNvSpPr>
            <a:spLocks noGrp="1"/>
          </p:cNvSpPr>
          <p:nvPr>
            <p:ph idx="1"/>
          </p:nvPr>
        </p:nvSpPr>
        <p:spPr>
          <a:xfrm>
            <a:off x="879818" y="2438888"/>
            <a:ext cx="4648200" cy="4351338"/>
          </a:xfrm>
        </p:spPr>
        <p:txBody>
          <a:bodyPr/>
          <a:lstStyle/>
          <a:p>
            <a:pPr marL="0" indent="0" algn="just">
              <a:buNone/>
            </a:pPr>
            <a:r>
              <a:rPr lang="vi-VN" dirty="0">
                <a:latin typeface="+mj-lt"/>
              </a:rPr>
              <a:t>- Công thương </a:t>
            </a:r>
            <a:r>
              <a:rPr lang="vi-VN" dirty="0" err="1">
                <a:latin typeface="+mj-lt"/>
              </a:rPr>
              <a:t>nghiệp</a:t>
            </a:r>
            <a:r>
              <a:rPr lang="vi-VN" dirty="0">
                <a:latin typeface="+mj-lt"/>
              </a:rPr>
              <a:t> tư </a:t>
            </a:r>
            <a:r>
              <a:rPr lang="vi-VN" dirty="0" err="1">
                <a:latin typeface="+mj-lt"/>
              </a:rPr>
              <a:t>bản</a:t>
            </a:r>
            <a:r>
              <a:rPr lang="vi-VN" dirty="0">
                <a:latin typeface="+mj-lt"/>
              </a:rPr>
              <a:t> </a:t>
            </a:r>
            <a:r>
              <a:rPr lang="vi-VN" dirty="0" err="1">
                <a:latin typeface="+mj-lt"/>
              </a:rPr>
              <a:t>chủ</a:t>
            </a:r>
            <a:r>
              <a:rPr lang="vi-VN" dirty="0">
                <a:latin typeface="+mj-lt"/>
              </a:rPr>
              <a:t> </a:t>
            </a:r>
            <a:r>
              <a:rPr lang="vi-VN" dirty="0" err="1">
                <a:latin typeface="+mj-lt"/>
              </a:rPr>
              <a:t>nghĩa</a:t>
            </a:r>
            <a:r>
              <a:rPr lang="vi-VN" dirty="0">
                <a:latin typeface="+mj-lt"/>
              </a:rPr>
              <a:t> </a:t>
            </a:r>
            <a:r>
              <a:rPr lang="vi-VN" dirty="0" err="1">
                <a:latin typeface="+mj-lt"/>
              </a:rPr>
              <a:t>phát</a:t>
            </a:r>
            <a:r>
              <a:rPr lang="vi-VN" dirty="0">
                <a:latin typeface="+mj-lt"/>
              </a:rPr>
              <a:t> </a:t>
            </a:r>
            <a:r>
              <a:rPr lang="vi-VN" dirty="0" err="1">
                <a:latin typeface="+mj-lt"/>
              </a:rPr>
              <a:t>triển</a:t>
            </a:r>
            <a:r>
              <a:rPr lang="vi-VN" dirty="0">
                <a:latin typeface="+mj-lt"/>
              </a:rPr>
              <a:t>, </a:t>
            </a:r>
            <a:r>
              <a:rPr lang="vi-VN" dirty="0" err="1">
                <a:latin typeface="+mj-lt"/>
              </a:rPr>
              <a:t>thúc</a:t>
            </a:r>
            <a:r>
              <a:rPr lang="vi-VN" dirty="0">
                <a:latin typeface="+mj-lt"/>
              </a:rPr>
              <a:t> </a:t>
            </a:r>
            <a:r>
              <a:rPr lang="vi-VN" dirty="0" err="1">
                <a:latin typeface="+mj-lt"/>
              </a:rPr>
              <a:t>đẩy</a:t>
            </a:r>
            <a:r>
              <a:rPr lang="vi-VN" dirty="0">
                <a:latin typeface="+mj-lt"/>
              </a:rPr>
              <a:t> </a:t>
            </a:r>
            <a:r>
              <a:rPr lang="vi-VN" dirty="0" err="1">
                <a:latin typeface="+mj-lt"/>
              </a:rPr>
              <a:t>các</a:t>
            </a:r>
            <a:r>
              <a:rPr lang="vi-VN" dirty="0">
                <a:latin typeface="+mj-lt"/>
              </a:rPr>
              <a:t> </a:t>
            </a:r>
            <a:r>
              <a:rPr lang="vi-VN" dirty="0" err="1">
                <a:latin typeface="+mj-lt"/>
              </a:rPr>
              <a:t>nước</a:t>
            </a:r>
            <a:r>
              <a:rPr lang="vi-VN" dirty="0">
                <a:latin typeface="+mj-lt"/>
              </a:rPr>
              <a:t> đi xâm </a:t>
            </a:r>
            <a:r>
              <a:rPr lang="vi-VN" dirty="0" err="1">
                <a:latin typeface="+mj-lt"/>
              </a:rPr>
              <a:t>chiếm</a:t>
            </a:r>
            <a:r>
              <a:rPr lang="vi-VN" dirty="0">
                <a:latin typeface="+mj-lt"/>
              </a:rPr>
              <a:t> </a:t>
            </a:r>
            <a:r>
              <a:rPr lang="vi-VN" dirty="0" err="1">
                <a:latin typeface="+mj-lt"/>
              </a:rPr>
              <a:t>thuộc</a:t>
            </a:r>
            <a:r>
              <a:rPr lang="vi-VN" dirty="0">
                <a:latin typeface="+mj-lt"/>
              </a:rPr>
              <a:t> </a:t>
            </a:r>
            <a:r>
              <a:rPr lang="vi-VN" dirty="0" err="1">
                <a:latin typeface="+mj-lt"/>
              </a:rPr>
              <a:t>địa</a:t>
            </a:r>
            <a:endParaRPr lang="vi-VN" dirty="0">
              <a:latin typeface="+mj-lt"/>
            </a:endParaRPr>
          </a:p>
        </p:txBody>
      </p:sp>
      <p:pic>
        <p:nvPicPr>
          <p:cNvPr id="4" name="Hình ảnh 3">
            <a:extLst>
              <a:ext uri="{FF2B5EF4-FFF2-40B4-BE49-F238E27FC236}">
                <a16:creationId xmlns="" xmlns:a16="http://schemas.microsoft.com/office/drawing/2014/main" id="{2FB1E51E-B916-44D2-823D-310DD6320E5F}"/>
              </a:ext>
            </a:extLst>
          </p:cNvPr>
          <p:cNvPicPr>
            <a:picLocks noChangeAspect="1"/>
          </p:cNvPicPr>
          <p:nvPr/>
        </p:nvPicPr>
        <p:blipFill>
          <a:blip r:embed="rId3"/>
          <a:stretch>
            <a:fillRect/>
          </a:stretch>
        </p:blipFill>
        <p:spPr>
          <a:xfrm>
            <a:off x="5711483" y="1535203"/>
            <a:ext cx="6231988" cy="4306455"/>
          </a:xfrm>
          <a:prstGeom prst="rect">
            <a:avLst/>
          </a:prstGeom>
        </p:spPr>
      </p:pic>
      <p:sp>
        <p:nvSpPr>
          <p:cNvPr id="5" name="Hình chữ nhật: Góc Tròn 4">
            <a:extLst>
              <a:ext uri="{FF2B5EF4-FFF2-40B4-BE49-F238E27FC236}">
                <a16:creationId xmlns="" xmlns:a16="http://schemas.microsoft.com/office/drawing/2014/main" id="{4BBA4E44-609A-478C-8D8A-3E5C4DFF7B40}"/>
              </a:ext>
            </a:extLst>
          </p:cNvPr>
          <p:cNvSpPr/>
          <p:nvPr/>
        </p:nvSpPr>
        <p:spPr>
          <a:xfrm>
            <a:off x="5903741" y="1535203"/>
            <a:ext cx="5847471" cy="34307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dirty="0">
                <a:latin typeface="+mj-lt"/>
              </a:rPr>
              <a:t>Nguyên </a:t>
            </a:r>
            <a:r>
              <a:rPr lang="vi-VN" sz="2800" dirty="0" err="1">
                <a:latin typeface="+mj-lt"/>
              </a:rPr>
              <a:t>liệu</a:t>
            </a:r>
            <a:r>
              <a:rPr lang="vi-VN" sz="2800" dirty="0">
                <a:latin typeface="+mj-lt"/>
              </a:rPr>
              <a:t> </a:t>
            </a:r>
            <a:r>
              <a:rPr lang="vi-VN" sz="2800" dirty="0" err="1">
                <a:latin typeface="+mj-lt"/>
              </a:rPr>
              <a:t>sản</a:t>
            </a:r>
            <a:r>
              <a:rPr lang="vi-VN" sz="2800" dirty="0">
                <a:latin typeface="+mj-lt"/>
              </a:rPr>
              <a:t> </a:t>
            </a:r>
            <a:r>
              <a:rPr lang="vi-VN" sz="2800" dirty="0" err="1">
                <a:latin typeface="+mj-lt"/>
              </a:rPr>
              <a:t>xuất</a:t>
            </a:r>
            <a:endParaRPr lang="vi-VN" sz="2800" dirty="0">
              <a:latin typeface="+mj-lt"/>
            </a:endParaRPr>
          </a:p>
          <a:p>
            <a:pPr algn="ctr"/>
            <a:r>
              <a:rPr lang="vi-VN" sz="2800" dirty="0" err="1">
                <a:latin typeface="+mj-lt"/>
              </a:rPr>
              <a:t>Thị</a:t>
            </a:r>
            <a:r>
              <a:rPr lang="vi-VN" sz="2800" dirty="0">
                <a:latin typeface="+mj-lt"/>
              </a:rPr>
              <a:t> </a:t>
            </a:r>
            <a:r>
              <a:rPr lang="vi-VN" sz="2800" dirty="0" err="1">
                <a:latin typeface="+mj-lt"/>
              </a:rPr>
              <a:t>trường</a:t>
            </a:r>
            <a:r>
              <a:rPr lang="vi-VN" sz="2800" dirty="0">
                <a:latin typeface="+mj-lt"/>
              </a:rPr>
              <a:t> tiêu </a:t>
            </a:r>
            <a:r>
              <a:rPr lang="vi-VN" sz="2800" dirty="0" err="1">
                <a:latin typeface="+mj-lt"/>
              </a:rPr>
              <a:t>thụ</a:t>
            </a:r>
            <a:endParaRPr lang="vi-VN" sz="2800" dirty="0">
              <a:latin typeface="+mj-lt"/>
            </a:endParaRPr>
          </a:p>
          <a:p>
            <a:pPr algn="ctr"/>
            <a:r>
              <a:rPr lang="vi-VN" sz="2800" dirty="0">
                <a:latin typeface="+mj-lt"/>
              </a:rPr>
              <a:t>Tranh </a:t>
            </a:r>
            <a:r>
              <a:rPr lang="vi-VN" sz="2800" dirty="0" smtClean="0">
                <a:latin typeface="+mj-lt"/>
              </a:rPr>
              <a:t>gi</a:t>
            </a:r>
            <a:r>
              <a:rPr lang="en-US" sz="2800" dirty="0">
                <a:latin typeface="Times New Roman" panose="02020603050405020304" pitchFamily="18" charset="0"/>
                <a:cs typeface="Times New Roman" panose="02020603050405020304" pitchFamily="18" charset="0"/>
              </a:rPr>
              <a:t>à</a:t>
            </a:r>
            <a:r>
              <a:rPr lang="vi-VN" sz="2800" dirty="0" smtClean="0">
                <a:latin typeface="+mj-lt"/>
              </a:rPr>
              <a:t>nh </a:t>
            </a:r>
            <a:r>
              <a:rPr lang="vi-VN" sz="2800" dirty="0">
                <a:latin typeface="+mj-lt"/>
              </a:rPr>
              <a:t>thị trường</a:t>
            </a:r>
          </a:p>
          <a:p>
            <a:pPr algn="ctr"/>
            <a:r>
              <a:rPr lang="vi-VN" sz="2800" dirty="0" err="1">
                <a:latin typeface="+mj-lt"/>
              </a:rPr>
              <a:t>Nguồn</a:t>
            </a:r>
            <a:r>
              <a:rPr lang="vi-VN" sz="2800" dirty="0">
                <a:latin typeface="+mj-lt"/>
              </a:rPr>
              <a:t> lao </a:t>
            </a:r>
            <a:r>
              <a:rPr lang="vi-VN" sz="2800" dirty="0" err="1">
                <a:latin typeface="+mj-lt"/>
              </a:rPr>
              <a:t>động</a:t>
            </a:r>
            <a:r>
              <a:rPr lang="vi-VN" sz="2800" dirty="0">
                <a:latin typeface="+mj-lt"/>
              </a:rPr>
              <a:t> </a:t>
            </a:r>
            <a:r>
              <a:rPr lang="vi-VN" sz="2800" dirty="0" err="1">
                <a:latin typeface="+mj-lt"/>
              </a:rPr>
              <a:t>giá</a:t>
            </a:r>
            <a:r>
              <a:rPr lang="vi-VN" sz="2800" dirty="0">
                <a:latin typeface="+mj-lt"/>
              </a:rPr>
              <a:t> </a:t>
            </a:r>
            <a:r>
              <a:rPr lang="vi-VN" sz="2800" dirty="0" err="1">
                <a:latin typeface="+mj-lt"/>
              </a:rPr>
              <a:t>rẻ</a:t>
            </a:r>
            <a:endParaRPr lang="vi-VN" sz="2800" dirty="0">
              <a:latin typeface="+mj-lt"/>
            </a:endParaRPr>
          </a:p>
        </p:txBody>
      </p:sp>
    </p:spTree>
    <p:extLst>
      <p:ext uri="{BB962C8B-B14F-4D97-AF65-F5344CB8AC3E}">
        <p14:creationId xmlns:p14="http://schemas.microsoft.com/office/powerpoint/2010/main" val="13550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CDB40E8-5125-4566-B505-F8EBDA6D33E4}"/>
              </a:ext>
            </a:extLst>
          </p:cNvPr>
          <p:cNvSpPr>
            <a:spLocks noGrp="1"/>
          </p:cNvSpPr>
          <p:nvPr>
            <p:ph type="title"/>
          </p:nvPr>
        </p:nvSpPr>
        <p:spPr/>
        <p:txBody>
          <a:bodyPr/>
          <a:lstStyle/>
          <a:p>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II.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Chủ</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nghĩa</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tư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bảnđược</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xác</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lập</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trên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phạm</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vi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thế</a:t>
            </a:r>
            <a:r>
              <a:rPr kumimoji="0" lang="vi-VN"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mj-cs"/>
              </a:rPr>
              <a:t>giới</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
            </a:r>
            <a:b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b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2.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Sự</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xâm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lược</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của</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tư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bản</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phương Tây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đối</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với</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các</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a:t>
            </a:r>
            <a:r>
              <a:rPr kumimoji="0" lang="vi-VN" sz="2900" b="1" i="0" u="none" strike="noStrike" kern="1200" cap="none" spc="0" normalizeH="0" baseline="0" noProof="0" dirty="0" err="1">
                <a:ln>
                  <a:noFill/>
                </a:ln>
                <a:solidFill>
                  <a:srgbClr val="0070C0"/>
                </a:solidFill>
                <a:effectLst/>
                <a:uLnTx/>
                <a:uFillTx/>
                <a:latin typeface="Times New Roman" panose="02020603050405020304" pitchFamily="18" charset="0"/>
                <a:ea typeface="+mj-ea"/>
                <a:cs typeface="+mj-cs"/>
              </a:rPr>
              <a:t>nước</a:t>
            </a:r>
            <a:r>
              <a:rPr kumimoji="0" lang="vi-VN" sz="29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t> Á, Phi</a:t>
            </a:r>
            <a:endParaRPr lang="vi-VN" dirty="0"/>
          </a:p>
        </p:txBody>
      </p:sp>
      <p:sp>
        <p:nvSpPr>
          <p:cNvPr id="3" name="Chỗ dành sẵn cho Nội dung 2">
            <a:extLst>
              <a:ext uri="{FF2B5EF4-FFF2-40B4-BE49-F238E27FC236}">
                <a16:creationId xmlns="" xmlns:a16="http://schemas.microsoft.com/office/drawing/2014/main" id="{8843984C-AFE1-4715-AEDB-773F5E61B112}"/>
              </a:ext>
            </a:extLst>
          </p:cNvPr>
          <p:cNvSpPr>
            <a:spLocks noGrp="1"/>
          </p:cNvSpPr>
          <p:nvPr>
            <p:ph idx="1"/>
          </p:nvPr>
        </p:nvSpPr>
        <p:spPr>
          <a:xfrm>
            <a:off x="838200" y="1825625"/>
            <a:ext cx="2481775" cy="4351338"/>
          </a:xfrm>
        </p:spPr>
        <p:txBody>
          <a:bodyPr/>
          <a:lstStyle/>
          <a:p>
            <a:pPr marL="0" indent="0">
              <a:buNone/>
            </a:pPr>
            <a:r>
              <a:rPr lang="nl-NL" sz="2800" dirty="0">
                <a:effectLst/>
                <a:latin typeface="Times New Roman" panose="02020603050405020304" pitchFamily="18" charset="0"/>
                <a:ea typeface="Times New Roman" panose="02020603050405020304" pitchFamily="18" charset="0"/>
              </a:rPr>
              <a:t>- Kết quả: Hầu hết các nước Châu Á, Châu Phi đều trở thành thuộc địa của thực dân phương Tây</a:t>
            </a:r>
            <a:endParaRPr lang="vi-VN" dirty="0"/>
          </a:p>
        </p:txBody>
      </p:sp>
      <p:sp>
        <p:nvSpPr>
          <p:cNvPr id="4" name="Bong bóng Ý nghĩ: Hình đám mây 3">
            <a:extLst>
              <a:ext uri="{FF2B5EF4-FFF2-40B4-BE49-F238E27FC236}">
                <a16:creationId xmlns="" xmlns:a16="http://schemas.microsoft.com/office/drawing/2014/main" id="{6F558842-6485-406E-9476-2615DD75B300}"/>
              </a:ext>
            </a:extLst>
          </p:cNvPr>
          <p:cNvSpPr/>
          <p:nvPr/>
        </p:nvSpPr>
        <p:spPr>
          <a:xfrm>
            <a:off x="4962881" y="1465605"/>
            <a:ext cx="7133492" cy="4037428"/>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457200" algn="l"/>
              </a:tabLst>
            </a:pPr>
            <a:r>
              <a:rPr lang="nl-NL" sz="3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 tượng xâm lược của các nước tư bản phương Tây?</a:t>
            </a:r>
            <a:endParaRPr lang="vi-VN" sz="3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51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71EA462-DC4A-44A2-8222-7C9DB3FB0E4C}"/>
              </a:ext>
            </a:extLst>
          </p:cNvPr>
          <p:cNvSpPr>
            <a:spLocks noGrp="1"/>
          </p:cNvSpPr>
          <p:nvPr>
            <p:ph type="title"/>
          </p:nvPr>
        </p:nvSpPr>
        <p:spPr/>
        <p:txBody>
          <a:bodyPr/>
          <a:lstStyle/>
          <a:p>
            <a:endParaRPr lang="vi-VN"/>
          </a:p>
        </p:txBody>
      </p:sp>
      <p:sp>
        <p:nvSpPr>
          <p:cNvPr id="6" name="Chỗ dành sẵn cho Nội dung 5">
            <a:extLst>
              <a:ext uri="{FF2B5EF4-FFF2-40B4-BE49-F238E27FC236}">
                <a16:creationId xmlns="" xmlns:a16="http://schemas.microsoft.com/office/drawing/2014/main" id="{1BB22FE4-A72A-4F5C-B1A3-2BF33CF410C6}"/>
              </a:ext>
            </a:extLst>
          </p:cNvPr>
          <p:cNvSpPr>
            <a:spLocks noGrp="1"/>
          </p:cNvSpPr>
          <p:nvPr>
            <p:ph idx="1"/>
          </p:nvPr>
        </p:nvSpPr>
        <p:spPr>
          <a:xfrm>
            <a:off x="704558" y="112542"/>
            <a:ext cx="10649242" cy="6858000"/>
          </a:xfrm>
        </p:spPr>
        <p:txBody>
          <a:bodyPr>
            <a:normAutofit/>
          </a:bodyPr>
          <a:lstStyle/>
          <a:p>
            <a:pPr algn="just">
              <a:lnSpc>
                <a:spcPct val="150000"/>
              </a:lnSpc>
              <a:spcAft>
                <a:spcPts val="800"/>
              </a:spcAft>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Ở Châu Á: </a:t>
            </a:r>
            <a:endParaRPr lang="vi-VN" sz="32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Ấn Độ từ lâu là nơi tranh chấp giữa Anh và Pháp. Cuối TK XVIII, Anh độc chiếm Ấn Độ.</a:t>
            </a:r>
            <a:endParaRPr lang="vi-VN" sz="3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Trung Quốc bị Anh, Mĩ, Pháp, Đức,…</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endParaRPr lang="vi-VN" dirty="0"/>
          </a:p>
        </p:txBody>
      </p:sp>
    </p:spTree>
    <p:extLst>
      <p:ext uri="{BB962C8B-B14F-4D97-AF65-F5344CB8AC3E}">
        <p14:creationId xmlns:p14="http://schemas.microsoft.com/office/powerpoint/2010/main" val="3863718619"/>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AB44629-F123-4BDB-96BF-8CE771F08425}"/>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 xmlns:a16="http://schemas.microsoft.com/office/drawing/2014/main" id="{6A2E572C-7DDB-49B5-A618-CCF583C41104}"/>
              </a:ext>
            </a:extLst>
          </p:cNvPr>
          <p:cNvSpPr>
            <a:spLocks noGrp="1"/>
          </p:cNvSpPr>
          <p:nvPr>
            <p:ph idx="1"/>
          </p:nvPr>
        </p:nvSpPr>
        <p:spPr>
          <a:xfrm>
            <a:off x="1274298" y="2506662"/>
            <a:ext cx="10515600" cy="4351338"/>
          </a:xfrm>
        </p:spPr>
        <p:txBody>
          <a:bodyPr/>
          <a:lstStyle/>
          <a:p>
            <a:pPr marL="0" indent="0">
              <a:lnSpc>
                <a:spcPct val="150000"/>
              </a:lnSpc>
              <a:spcAft>
                <a:spcPts val="800"/>
              </a:spcAft>
              <a:buNone/>
            </a:pPr>
            <a:r>
              <a:rPr lang="nl-NL"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endParaRPr lang="vi-VN"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nl-NL" sz="2800" b="1" u="sng" dirty="0">
                <a:solidFill>
                  <a:srgbClr val="FF0000"/>
                </a:solidFill>
                <a:effectLst/>
                <a:latin typeface="Times New Roman" panose="02020603050405020304" pitchFamily="18" charset="0"/>
                <a:ea typeface="Times New Roman" panose="02020603050405020304" pitchFamily="18" charset="0"/>
              </a:rPr>
              <a:t>II. Chủ nghĩa tư bảnđược xác lập trên phạm vi thế giới</a:t>
            </a:r>
            <a:endParaRPr lang="vi-VN" sz="2800" b="1" u="sng" dirty="0">
              <a:solidFill>
                <a:srgbClr val="FF0000"/>
              </a:solidFill>
              <a:effectLst/>
              <a:latin typeface="Times New Roman" panose="02020603050405020304" pitchFamily="18" charset="0"/>
              <a:ea typeface="Times New Roman" panose="02020603050405020304" pitchFamily="18" charset="0"/>
            </a:endParaRPr>
          </a:p>
          <a:p>
            <a:pPr marL="0" indent="0" algn="just">
              <a:buNone/>
            </a:pPr>
            <a:endParaRPr lang="vi-VN" dirty="0"/>
          </a:p>
        </p:txBody>
      </p:sp>
      <p:sp>
        <p:nvSpPr>
          <p:cNvPr id="5" name="Hình chữ nhật: Góc Tròn 4">
            <a:extLst>
              <a:ext uri="{FF2B5EF4-FFF2-40B4-BE49-F238E27FC236}">
                <a16:creationId xmlns="" xmlns:a16="http://schemas.microsoft.com/office/drawing/2014/main" id="{43A366DF-307B-4F16-8A0B-A30D75986EB1}"/>
              </a:ext>
            </a:extLst>
          </p:cNvPr>
          <p:cNvSpPr/>
          <p:nvPr/>
        </p:nvSpPr>
        <p:spPr>
          <a:xfrm>
            <a:off x="2322444" y="246201"/>
            <a:ext cx="8133522" cy="144448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4800" b="1" dirty="0">
                <a:solidFill>
                  <a:srgbClr val="00B050"/>
                </a:solidFill>
                <a:latin typeface="+mj-lt"/>
              </a:rPr>
              <a:t>NỘI DUNG TRỌNG TÂM</a:t>
            </a:r>
          </a:p>
        </p:txBody>
      </p:sp>
    </p:spTree>
    <p:extLst>
      <p:ext uri="{BB962C8B-B14F-4D97-AF65-F5344CB8AC3E}">
        <p14:creationId xmlns:p14="http://schemas.microsoft.com/office/powerpoint/2010/main" val="306220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DF3A5B5-5ACD-47B7-8B54-4C331D933CA0}"/>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 xmlns:a16="http://schemas.microsoft.com/office/drawing/2014/main" id="{61D36B80-99E4-4894-BDC1-EACF43DD00B2}"/>
              </a:ext>
            </a:extLst>
          </p:cNvPr>
          <p:cNvSpPr>
            <a:spLocks noGrp="1"/>
          </p:cNvSpPr>
          <p:nvPr>
            <p:ph idx="1"/>
          </p:nvPr>
        </p:nvSpPr>
        <p:spPr>
          <a:xfrm>
            <a:off x="323556" y="365125"/>
            <a:ext cx="11493305" cy="6127750"/>
          </a:xfrm>
        </p:spPr>
        <p:txBody>
          <a:bodyPr>
            <a:normAutofit fontScale="92500" lnSpcReduction="20000"/>
          </a:bodyPr>
          <a:lstStyle/>
          <a:p>
            <a:pPr marL="0" indent="0" algn="just">
              <a:lnSpc>
                <a:spcPct val="150000"/>
              </a:lnSpc>
              <a:spcAft>
                <a:spcPts val="800"/>
              </a:spcAft>
              <a:buNone/>
            </a:pPr>
            <a:r>
              <a:rPr lang="nl-NL"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Ở Đông Nam Á: </a:t>
            </a:r>
            <a:endParaRPr lang="vi-VN"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800" dirty="0">
                <a:effectLst/>
                <a:latin typeface="Times New Roman" panose="02020603050405020304" pitchFamily="18" charset="0"/>
                <a:ea typeface="Calibri" panose="020F0502020204030204" pitchFamily="34" charset="0"/>
                <a:cs typeface="Times New Roman" panose="02020603050405020304" pitchFamily="18" charset="0"/>
              </a:rPr>
              <a:t>+ In-đô-nê-xi-a là thuộc địa của Hà Lan từ TK XVI-XVII</a:t>
            </a:r>
            <a:endParaRPr lang="vi-VN"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800" dirty="0">
                <a:effectLst/>
                <a:latin typeface="Times New Roman" panose="02020603050405020304" pitchFamily="18" charset="0"/>
                <a:ea typeface="Calibri" panose="020F0502020204030204" pitchFamily="34" charset="0"/>
                <a:cs typeface="Times New Roman" panose="02020603050405020304" pitchFamily="18" charset="0"/>
              </a:rPr>
              <a:t>+ Miến Điện (Mi-an-ma) bị Anh xâm lược từ năm 1824 đến cuối TK XIX hoàn thành công cuộc chinh phục nước này</a:t>
            </a:r>
            <a:endParaRPr lang="vi-VN"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800" dirty="0">
                <a:effectLst/>
                <a:latin typeface="Times New Roman" panose="02020603050405020304" pitchFamily="18" charset="0"/>
                <a:ea typeface="Calibri" panose="020F0502020204030204" pitchFamily="34" charset="0"/>
                <a:cs typeface="Times New Roman" panose="02020603050405020304" pitchFamily="18" charset="0"/>
              </a:rPr>
              <a:t>+ Mã Lai (In-đô và Sin-ga-po) bị Anh xâm lược.</a:t>
            </a:r>
            <a:endParaRPr lang="vi-VN" sz="38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800" dirty="0">
                <a:effectLst/>
                <a:latin typeface="Times New Roman" panose="02020603050405020304" pitchFamily="18" charset="0"/>
                <a:ea typeface="Calibri" panose="020F0502020204030204" pitchFamily="34" charset="0"/>
                <a:cs typeface="Times New Roman" panose="02020603050405020304" pitchFamily="18" charset="0"/>
              </a:rPr>
              <a:t>+ Xiêm là nơi tranh chấp giữa Anh và Pháp+ Việt Nam, Cam-pu-chia, Lào lần lượt bị Pháp đô hộ</a:t>
            </a:r>
            <a:endParaRPr lang="vi-VN" sz="3800" dirty="0">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368534990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FDCD589-0EF8-4966-AE85-B11F3599D384}"/>
              </a:ext>
            </a:extLst>
          </p:cNvPr>
          <p:cNvSpPr>
            <a:spLocks noGrp="1"/>
          </p:cNvSpPr>
          <p:nvPr>
            <p:ph type="title"/>
          </p:nvPr>
        </p:nvSpPr>
        <p:spPr>
          <a:xfrm>
            <a:off x="838200" y="95299"/>
            <a:ext cx="10515600" cy="1325563"/>
          </a:xfrm>
        </p:spPr>
        <p:txBody>
          <a:bodyPr/>
          <a:lstStyle/>
          <a:p>
            <a:endParaRPr lang="vi-VN" dirty="0"/>
          </a:p>
        </p:txBody>
      </p:sp>
      <p:sp>
        <p:nvSpPr>
          <p:cNvPr id="3" name="Chỗ dành sẵn cho Nội dung 2">
            <a:extLst>
              <a:ext uri="{FF2B5EF4-FFF2-40B4-BE49-F238E27FC236}">
                <a16:creationId xmlns="" xmlns:a16="http://schemas.microsoft.com/office/drawing/2014/main" id="{82C4682E-B437-4792-A4B6-AB6E1B7A1217}"/>
              </a:ext>
            </a:extLst>
          </p:cNvPr>
          <p:cNvSpPr>
            <a:spLocks noGrp="1"/>
          </p:cNvSpPr>
          <p:nvPr>
            <p:ph idx="1"/>
          </p:nvPr>
        </p:nvSpPr>
        <p:spPr>
          <a:xfrm>
            <a:off x="725659" y="1420862"/>
            <a:ext cx="10515600" cy="4351338"/>
          </a:xfrm>
        </p:spPr>
        <p:txBody>
          <a:bodyPr>
            <a:normAutofit/>
          </a:bodyPr>
          <a:lstStyle/>
          <a:p>
            <a:pPr marL="0" indent="0" algn="just">
              <a:lnSpc>
                <a:spcPct val="150000"/>
              </a:lnSpc>
              <a:spcAft>
                <a:spcPts val="800"/>
              </a:spcAft>
              <a:buNone/>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Ở Châu Phi:</a:t>
            </a:r>
            <a:endParaRPr lang="vi-VN"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Anh có thuộc địa kép ở Nam Phi</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3200" dirty="0">
                <a:effectLst/>
                <a:latin typeface="Times New Roman" panose="02020603050405020304" pitchFamily="18" charset="0"/>
                <a:ea typeface="Calibri" panose="020F0502020204030204" pitchFamily="34" charset="0"/>
              </a:rPr>
              <a:t>+ Pháp có thuộc địa Ang-gie-ri ở Bắc Phi</a:t>
            </a:r>
            <a:endParaRPr lang="vi-VN" sz="3200" dirty="0"/>
          </a:p>
        </p:txBody>
      </p:sp>
    </p:spTree>
    <p:extLst>
      <p:ext uri="{BB962C8B-B14F-4D97-AF65-F5344CB8AC3E}">
        <p14:creationId xmlns:p14="http://schemas.microsoft.com/office/powerpoint/2010/main" val="1886231825"/>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8044F20-5D29-486C-B381-4C512681C471}"/>
              </a:ext>
            </a:extLst>
          </p:cNvPr>
          <p:cNvSpPr>
            <a:spLocks noGrp="1"/>
          </p:cNvSpPr>
          <p:nvPr>
            <p:ph type="title"/>
          </p:nvPr>
        </p:nvSpPr>
        <p:spPr/>
        <p:txBody>
          <a:bodyPr/>
          <a:lstStyle/>
          <a:p>
            <a:endParaRPr lang="vi-VN"/>
          </a:p>
        </p:txBody>
      </p:sp>
      <p:pic>
        <p:nvPicPr>
          <p:cNvPr id="4" name="Chỗ dành sẵn cho Nội dung 3">
            <a:extLst>
              <a:ext uri="{FF2B5EF4-FFF2-40B4-BE49-F238E27FC236}">
                <a16:creationId xmlns="" xmlns:a16="http://schemas.microsoft.com/office/drawing/2014/main" id="{625AACED-9543-4CCA-ADBD-68DD53ECA5BF}"/>
              </a:ext>
            </a:extLst>
          </p:cNvPr>
          <p:cNvPicPr>
            <a:picLocks noGrp="1" noChangeAspect="1"/>
          </p:cNvPicPr>
          <p:nvPr>
            <p:ph idx="1"/>
          </p:nvPr>
        </p:nvPicPr>
        <p:blipFill>
          <a:blip r:embed="rId2"/>
          <a:stretch>
            <a:fillRect/>
          </a:stretch>
        </p:blipFill>
        <p:spPr>
          <a:xfrm>
            <a:off x="679174" y="365125"/>
            <a:ext cx="9906171" cy="5785204"/>
          </a:xfrm>
          <a:prstGeom prst="rect">
            <a:avLst/>
          </a:prstGeom>
        </p:spPr>
      </p:pic>
    </p:spTree>
    <p:extLst>
      <p:ext uri="{BB962C8B-B14F-4D97-AF65-F5344CB8AC3E}">
        <p14:creationId xmlns:p14="http://schemas.microsoft.com/office/powerpoint/2010/main" val="3585673763"/>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E1D0365-A6C6-4438-B57F-47C91F27C26D}"/>
              </a:ext>
            </a:extLst>
          </p:cNvPr>
          <p:cNvSpPr>
            <a:spLocks noGrp="1"/>
          </p:cNvSpPr>
          <p:nvPr>
            <p:ph type="title"/>
          </p:nvPr>
        </p:nvSpPr>
        <p:spPr/>
        <p:txBody>
          <a:bodyPr>
            <a:normAutofit/>
          </a:bodyPr>
          <a:lstStyle/>
          <a:p>
            <a:pPr algn="ctr"/>
            <a:r>
              <a:rPr lang="vi-VN" sz="3600" b="1" dirty="0">
                <a:solidFill>
                  <a:srgbClr val="FF0000"/>
                </a:solidFill>
              </a:rPr>
              <a:t>HOẠT ĐỘNG LUYỆN TẬP</a:t>
            </a:r>
          </a:p>
        </p:txBody>
      </p:sp>
      <p:sp>
        <p:nvSpPr>
          <p:cNvPr id="3" name="Chỗ dành sẵn cho Nội dung 2">
            <a:extLst>
              <a:ext uri="{FF2B5EF4-FFF2-40B4-BE49-F238E27FC236}">
                <a16:creationId xmlns="" xmlns:a16="http://schemas.microsoft.com/office/drawing/2014/main" id="{3A455DE9-9463-4B0B-B757-757C37DD808F}"/>
              </a:ext>
            </a:extLst>
          </p:cNvPr>
          <p:cNvSpPr>
            <a:spLocks noGrp="1"/>
          </p:cNvSpPr>
          <p:nvPr>
            <p:ph idx="1"/>
          </p:nvPr>
        </p:nvSpPr>
        <p:spPr>
          <a:xfrm>
            <a:off x="838200" y="1594779"/>
            <a:ext cx="10515600" cy="4351338"/>
          </a:xfrm>
        </p:spPr>
        <p:txBody>
          <a:bodyPr/>
          <a:lstStyle/>
          <a:p>
            <a:pPr marL="514350" indent="-514350" algn="just">
              <a:buAutoNum type="arabicPeriod"/>
            </a:pPr>
            <a:r>
              <a:rPr lang="vi-VN" b="1" dirty="0" err="1">
                <a:latin typeface="+mj-lt"/>
              </a:rPr>
              <a:t>Cách</a:t>
            </a:r>
            <a:r>
              <a:rPr lang="vi-VN" b="1" dirty="0">
                <a:latin typeface="+mj-lt"/>
              </a:rPr>
              <a:t> </a:t>
            </a:r>
            <a:r>
              <a:rPr lang="vi-VN" b="1" dirty="0" err="1">
                <a:latin typeface="+mj-lt"/>
              </a:rPr>
              <a:t>mạng</a:t>
            </a:r>
            <a:r>
              <a:rPr lang="vi-VN" b="1" dirty="0">
                <a:latin typeface="+mj-lt"/>
              </a:rPr>
              <a:t> công </a:t>
            </a:r>
            <a:r>
              <a:rPr lang="vi-VN" b="1" dirty="0" err="1">
                <a:latin typeface="+mj-lt"/>
              </a:rPr>
              <a:t>nghiệp</a:t>
            </a:r>
            <a:r>
              <a:rPr lang="vi-VN" b="1" dirty="0">
                <a:latin typeface="+mj-lt"/>
              </a:rPr>
              <a:t> ở Anh </a:t>
            </a:r>
            <a:r>
              <a:rPr lang="vi-VN" b="1" dirty="0" err="1">
                <a:latin typeface="+mj-lt"/>
              </a:rPr>
              <a:t>bắt</a:t>
            </a:r>
            <a:r>
              <a:rPr lang="vi-VN" b="1" dirty="0">
                <a:latin typeface="+mj-lt"/>
              </a:rPr>
              <a:t> </a:t>
            </a:r>
            <a:r>
              <a:rPr lang="vi-VN" b="1" dirty="0" err="1">
                <a:latin typeface="+mj-lt"/>
              </a:rPr>
              <a:t>đầu</a:t>
            </a:r>
            <a:r>
              <a:rPr lang="vi-VN" b="1" dirty="0">
                <a:latin typeface="+mj-lt"/>
              </a:rPr>
              <a:t> </a:t>
            </a:r>
            <a:r>
              <a:rPr lang="vi-VN" b="1" dirty="0" err="1">
                <a:latin typeface="+mj-lt"/>
              </a:rPr>
              <a:t>từ</a:t>
            </a:r>
            <a:r>
              <a:rPr lang="vi-VN" b="1" dirty="0">
                <a:latin typeface="+mj-lt"/>
              </a:rPr>
              <a:t> năm </a:t>
            </a:r>
            <a:r>
              <a:rPr lang="vi-VN" b="1" dirty="0" err="1">
                <a:latin typeface="+mj-lt"/>
              </a:rPr>
              <a:t>nào</a:t>
            </a:r>
            <a:r>
              <a:rPr lang="vi-VN" b="1" dirty="0">
                <a:latin typeface="+mj-lt"/>
              </a:rPr>
              <a:t>?</a:t>
            </a:r>
          </a:p>
          <a:p>
            <a:pPr marL="0" indent="0" algn="ctr">
              <a:buNone/>
            </a:pPr>
            <a:r>
              <a:rPr lang="vi-VN" b="1" dirty="0">
                <a:solidFill>
                  <a:srgbClr val="FF0000"/>
                </a:solidFill>
                <a:latin typeface="+mj-lt"/>
              </a:rPr>
              <a:t>1760</a:t>
            </a:r>
          </a:p>
          <a:p>
            <a:pPr marL="0" indent="0">
              <a:lnSpc>
                <a:spcPct val="150000"/>
              </a:lnSpc>
              <a:spcAft>
                <a:spcPts val="800"/>
              </a:spcAft>
              <a:buNone/>
            </a:pPr>
            <a:r>
              <a:rPr lang="vi-VN" b="1" dirty="0">
                <a:latin typeface="+mj-lt"/>
              </a:rPr>
              <a:t>2. </a:t>
            </a:r>
            <a:r>
              <a:rPr lang="nl-NL" b="1" dirty="0">
                <a:latin typeface="Times New Roman" panose="02020603050405020304" pitchFamily="18" charset="0"/>
                <a:ea typeface="Times New Roman" panose="02020603050405020304" pitchFamily="18" charset="0"/>
                <a:cs typeface="Times New Roman" panose="02020603050405020304" pitchFamily="18" charset="0"/>
              </a:rPr>
              <a:t>Giêm Ha-gri-vơ sáng chế máy kéo sợi Gien-ni</a:t>
            </a:r>
            <a:r>
              <a:rPr lang="vi-VN" b="1" dirty="0">
                <a:latin typeface="Times New Roman" panose="02020603050405020304" pitchFamily="18" charset="0"/>
                <a:ea typeface="Times New Roman" panose="02020603050405020304" pitchFamily="18" charset="0"/>
                <a:cs typeface="Times New Roman" panose="02020603050405020304" pitchFamily="18" charset="0"/>
              </a:rPr>
              <a:t> </a:t>
            </a:r>
            <a:r>
              <a:rPr lang="vi-VN"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vi-VN" b="1" dirty="0">
                <a:latin typeface="Times New Roman" panose="02020603050405020304" pitchFamily="18" charset="0"/>
                <a:ea typeface="Times New Roman" panose="02020603050405020304" pitchFamily="18" charset="0"/>
                <a:cs typeface="Times New Roman" panose="02020603050405020304" pitchFamily="18" charset="0"/>
              </a:rPr>
              <a:t> </a:t>
            </a:r>
            <a:r>
              <a:rPr lang="vi-VN"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vi-VN" b="1" dirty="0">
                <a:latin typeface="Times New Roman" panose="02020603050405020304" pitchFamily="18" charset="0"/>
                <a:ea typeface="Times New Roman" panose="02020603050405020304" pitchFamily="18" charset="0"/>
                <a:cs typeface="Times New Roman" panose="02020603050405020304" pitchFamily="18" charset="0"/>
              </a:rPr>
              <a:t> gian </a:t>
            </a:r>
            <a:r>
              <a:rPr lang="vi-VN"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vi-VN" b="1"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ctr">
              <a:lnSpc>
                <a:spcPct val="150000"/>
              </a:lnSpc>
              <a:spcAft>
                <a:spcPts val="800"/>
              </a:spcAft>
              <a:buNone/>
            </a:pPr>
            <a:r>
              <a:rPr lang="vi-VN"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1764</a:t>
            </a:r>
          </a:p>
          <a:p>
            <a:pPr marL="0" indent="0" algn="just">
              <a:buNone/>
            </a:pPr>
            <a:endParaRPr lang="vi-VN" b="1" dirty="0">
              <a:latin typeface="+mj-lt"/>
            </a:endParaRPr>
          </a:p>
        </p:txBody>
      </p:sp>
    </p:spTree>
    <p:extLst>
      <p:ext uri="{BB962C8B-B14F-4D97-AF65-F5344CB8AC3E}">
        <p14:creationId xmlns:p14="http://schemas.microsoft.com/office/powerpoint/2010/main" val="20892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984983-C2B4-4F21-8E6B-CAFDD5B396A4}"/>
              </a:ext>
            </a:extLst>
          </p:cNvPr>
          <p:cNvSpPr>
            <a:spLocks noGrp="1"/>
          </p:cNvSpPr>
          <p:nvPr>
            <p:ph type="title"/>
          </p:nvPr>
        </p:nvSpPr>
        <p:spPr/>
        <p:txBody>
          <a:bodyPr>
            <a:normAutofit/>
          </a:bodyPr>
          <a:lstStyle/>
          <a:p>
            <a:pPr algn="ctr"/>
            <a:r>
              <a:rPr lang="vi-VN" sz="3600" b="1" dirty="0">
                <a:solidFill>
                  <a:srgbClr val="FF0000"/>
                </a:solidFill>
              </a:rPr>
              <a:t>HOẠT ĐỘNG VẬN DỤNG</a:t>
            </a:r>
          </a:p>
        </p:txBody>
      </p:sp>
      <p:sp>
        <p:nvSpPr>
          <p:cNvPr id="3" name="Chỗ dành sẵn cho Nội dung 2">
            <a:extLst>
              <a:ext uri="{FF2B5EF4-FFF2-40B4-BE49-F238E27FC236}">
                <a16:creationId xmlns="" xmlns:a16="http://schemas.microsoft.com/office/drawing/2014/main" id="{3ED1E44E-B7CD-40C9-98D1-B3601FE6DE6C}"/>
              </a:ext>
            </a:extLst>
          </p:cNvPr>
          <p:cNvSpPr>
            <a:spLocks noGrp="1"/>
          </p:cNvSpPr>
          <p:nvPr>
            <p:ph idx="1"/>
          </p:nvPr>
        </p:nvSpPr>
        <p:spPr>
          <a:xfrm>
            <a:off x="838199" y="1825625"/>
            <a:ext cx="10894255" cy="4351338"/>
          </a:xfrm>
        </p:spPr>
        <p:txBody>
          <a:bodyPr/>
          <a:lstStyle/>
          <a:p>
            <a:pPr marL="514350" indent="-514350">
              <a:buAutoNum type="arabicPeriod"/>
            </a:pPr>
            <a:r>
              <a:rPr lang="vi-VN" b="1" dirty="0" err="1">
                <a:latin typeface="+mj-lt"/>
              </a:rPr>
              <a:t>Vì</a:t>
            </a:r>
            <a:r>
              <a:rPr lang="vi-VN" b="1" dirty="0">
                <a:latin typeface="+mj-lt"/>
              </a:rPr>
              <a:t> sao </a:t>
            </a:r>
            <a:r>
              <a:rPr lang="vi-VN" b="1" dirty="0" err="1">
                <a:latin typeface="+mj-lt"/>
              </a:rPr>
              <a:t>giữa</a:t>
            </a:r>
            <a:r>
              <a:rPr lang="vi-VN" b="1" dirty="0">
                <a:latin typeface="+mj-lt"/>
              </a:rPr>
              <a:t> </a:t>
            </a:r>
            <a:r>
              <a:rPr lang="vi-VN" b="1" dirty="0" err="1">
                <a:latin typeface="+mj-lt"/>
              </a:rPr>
              <a:t>thế</a:t>
            </a:r>
            <a:r>
              <a:rPr lang="vi-VN" b="1" dirty="0">
                <a:latin typeface="+mj-lt"/>
              </a:rPr>
              <a:t> </a:t>
            </a:r>
            <a:r>
              <a:rPr lang="vi-VN" b="1" dirty="0" err="1">
                <a:latin typeface="+mj-lt"/>
              </a:rPr>
              <a:t>kỉ</a:t>
            </a:r>
            <a:r>
              <a:rPr lang="vi-VN" b="1" dirty="0">
                <a:latin typeface="+mj-lt"/>
              </a:rPr>
              <a:t> XIX, </a:t>
            </a:r>
            <a:r>
              <a:rPr lang="vi-VN" b="1" dirty="0" err="1">
                <a:latin typeface="+mj-lt"/>
              </a:rPr>
              <a:t>nước</a:t>
            </a:r>
            <a:r>
              <a:rPr lang="vi-VN" b="1" dirty="0">
                <a:latin typeface="+mj-lt"/>
              </a:rPr>
              <a:t> Anh </a:t>
            </a:r>
            <a:r>
              <a:rPr lang="vi-VN" b="1" dirty="0" err="1">
                <a:latin typeface="+mj-lt"/>
              </a:rPr>
              <a:t>đẩy</a:t>
            </a:r>
            <a:r>
              <a:rPr lang="vi-VN" b="1" dirty="0">
                <a:latin typeface="+mj-lt"/>
              </a:rPr>
              <a:t> </a:t>
            </a:r>
            <a:r>
              <a:rPr lang="vi-VN" b="1" dirty="0" err="1">
                <a:latin typeface="+mj-lt"/>
              </a:rPr>
              <a:t>mạnh</a:t>
            </a:r>
            <a:r>
              <a:rPr lang="vi-VN" b="1" dirty="0">
                <a:latin typeface="+mj-lt"/>
              </a:rPr>
              <a:t> </a:t>
            </a:r>
            <a:r>
              <a:rPr lang="vi-VN" b="1" dirty="0" err="1">
                <a:latin typeface="+mj-lt"/>
              </a:rPr>
              <a:t>sản</a:t>
            </a:r>
            <a:r>
              <a:rPr lang="vi-VN" b="1" dirty="0">
                <a:latin typeface="+mj-lt"/>
              </a:rPr>
              <a:t> </a:t>
            </a:r>
            <a:r>
              <a:rPr lang="vi-VN" b="1" dirty="0" err="1">
                <a:latin typeface="+mj-lt"/>
              </a:rPr>
              <a:t>xuất</a:t>
            </a:r>
            <a:r>
              <a:rPr lang="vi-VN" b="1" dirty="0">
                <a:latin typeface="+mj-lt"/>
              </a:rPr>
              <a:t> than </a:t>
            </a:r>
            <a:r>
              <a:rPr lang="vi-VN" b="1" dirty="0" err="1">
                <a:latin typeface="+mj-lt"/>
              </a:rPr>
              <a:t>đá</a:t>
            </a:r>
            <a:r>
              <a:rPr lang="vi-VN" b="1" dirty="0">
                <a:latin typeface="+mj-lt"/>
              </a:rPr>
              <a:t>, gang</a:t>
            </a:r>
          </a:p>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lang="vi-VN" b="1" dirty="0">
                <a:solidFill>
                  <a:prstClr val="black"/>
                </a:solidFill>
                <a:latin typeface="+mj-lt"/>
                <a:ea typeface="Calibri" panose="020F0502020204030204" pitchFamily="34" charset="0"/>
                <a:cs typeface="Times New Roman" panose="02020603050405020304" pitchFamily="18" charset="0"/>
              </a:rPr>
              <a:t>2</a:t>
            </a:r>
            <a:r>
              <a:rPr kumimoji="0" lang="vi-VN" sz="28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 sự kiện nào chứng tỏ đến giữa thế kỉ XIX, CNTB đã thắng lợi trên phạm vi toàn thế giới?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14350" indent="-514350">
              <a:buAutoNum type="arabicPeriod"/>
            </a:pPr>
            <a:endParaRPr lang="vi-VN" dirty="0"/>
          </a:p>
          <a:p>
            <a:pPr marL="514350" indent="-514350">
              <a:buAutoNum type="arabicPeriod"/>
            </a:pPr>
            <a:endParaRPr lang="vi-VN" dirty="0"/>
          </a:p>
        </p:txBody>
      </p:sp>
    </p:spTree>
    <p:extLst>
      <p:ext uri="{BB962C8B-B14F-4D97-AF65-F5344CB8AC3E}">
        <p14:creationId xmlns:p14="http://schemas.microsoft.com/office/powerpoint/2010/main" val="254440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4070181-2CB9-4552-A19F-F72B68D388BE}"/>
              </a:ext>
            </a:extLst>
          </p:cNvPr>
          <p:cNvSpPr>
            <a:spLocks noGrp="1"/>
          </p:cNvSpPr>
          <p:nvPr>
            <p:ph type="title"/>
          </p:nvPr>
        </p:nvSpPr>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4" name="Bong bóng Ý nghĩ: Hình đám mây 3">
            <a:extLst>
              <a:ext uri="{FF2B5EF4-FFF2-40B4-BE49-F238E27FC236}">
                <a16:creationId xmlns="" xmlns:a16="http://schemas.microsoft.com/office/drawing/2014/main" id="{E6F46BC1-C6C3-42E0-8806-004CC64218A1}"/>
              </a:ext>
            </a:extLst>
          </p:cNvPr>
          <p:cNvSpPr/>
          <p:nvPr/>
        </p:nvSpPr>
        <p:spPr>
          <a:xfrm>
            <a:off x="2841674" y="365125"/>
            <a:ext cx="8314006" cy="5487035"/>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spcAft>
                <a:spcPts val="800"/>
              </a:spcAft>
            </a:pPr>
            <a:r>
              <a:rPr lang="nl-NL"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đọc SGK và </a:t>
            </a:r>
            <a:r>
              <a:rPr lang="nb-NO" sz="3200" b="1" dirty="0">
                <a:effectLst/>
                <a:latin typeface="Times New Roman" panose="02020603050405020304" pitchFamily="18" charset="0"/>
                <a:ea typeface="Times New Roman" panose="02020603050405020304" pitchFamily="18" charset="0"/>
                <a:cs typeface="Times New Roman" panose="02020603050405020304" pitchFamily="18" charset="0"/>
              </a:rPr>
              <a:t>lập niên biểu về những phát minh trong CM công nghiệp ở Anh.</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19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 xmlns:a16="http://schemas.microsoft.com/office/drawing/2014/main" id="{5F541BEF-B373-4D0C-8B98-D080E5F08987}"/>
              </a:ext>
            </a:extLst>
          </p:cNvPr>
          <p:cNvGraphicFramePr>
            <a:graphicFrameLocks noGrp="1"/>
          </p:cNvGraphicFramePr>
          <p:nvPr>
            <p:ph idx="1"/>
            <p:extLst>
              <p:ext uri="{D42A27DB-BD31-4B8C-83A1-F6EECF244321}">
                <p14:modId xmlns:p14="http://schemas.microsoft.com/office/powerpoint/2010/main" val="3083983735"/>
              </p:ext>
            </p:extLst>
          </p:nvPr>
        </p:nvGraphicFramePr>
        <p:xfrm>
          <a:off x="1323537" y="365126"/>
          <a:ext cx="10283482" cy="6127749"/>
        </p:xfrm>
        <a:graphic>
          <a:graphicData uri="http://schemas.openxmlformats.org/drawingml/2006/table">
            <a:tbl>
              <a:tblPr/>
              <a:tblGrid>
                <a:gridCol w="1610053">
                  <a:extLst>
                    <a:ext uri="{9D8B030D-6E8A-4147-A177-3AD203B41FA5}">
                      <a16:colId xmlns="" xmlns:a16="http://schemas.microsoft.com/office/drawing/2014/main" val="3663767096"/>
                    </a:ext>
                  </a:extLst>
                </a:gridCol>
                <a:gridCol w="2768549">
                  <a:extLst>
                    <a:ext uri="{9D8B030D-6E8A-4147-A177-3AD203B41FA5}">
                      <a16:colId xmlns="" xmlns:a16="http://schemas.microsoft.com/office/drawing/2014/main" val="3647978943"/>
                    </a:ext>
                  </a:extLst>
                </a:gridCol>
                <a:gridCol w="2719513">
                  <a:extLst>
                    <a:ext uri="{9D8B030D-6E8A-4147-A177-3AD203B41FA5}">
                      <a16:colId xmlns="" xmlns:a16="http://schemas.microsoft.com/office/drawing/2014/main" val="1020538114"/>
                    </a:ext>
                  </a:extLst>
                </a:gridCol>
                <a:gridCol w="3185367">
                  <a:extLst>
                    <a:ext uri="{9D8B030D-6E8A-4147-A177-3AD203B41FA5}">
                      <a16:colId xmlns="" xmlns:a16="http://schemas.microsoft.com/office/drawing/2014/main" val="665202071"/>
                    </a:ext>
                  </a:extLst>
                </a:gridCol>
              </a:tblGrid>
              <a:tr h="599235">
                <a:tc>
                  <a:txBody>
                    <a:bodyPr/>
                    <a:lstStyle/>
                    <a:p>
                      <a:pPr algn="just">
                        <a:lnSpc>
                          <a:spcPct val="150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Người sáng chế</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Tính năng của máy</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92396043"/>
                  </a:ext>
                </a:extLst>
              </a:tr>
              <a:tr h="915777">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1764</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64192093"/>
                  </a:ext>
                </a:extLst>
              </a:tr>
              <a:tr h="1232320">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1769</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9918049"/>
                  </a:ext>
                </a:extLst>
              </a:tr>
              <a:tr h="915777">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1785</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86166149"/>
                  </a:ext>
                </a:extLst>
              </a:tr>
              <a:tr h="1232320">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1784</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2194262"/>
                  </a:ext>
                </a:extLst>
              </a:tr>
              <a:tr h="1232320">
                <a:tc>
                  <a: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TK XIX</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76088791"/>
                  </a:ext>
                </a:extLst>
              </a:tr>
            </a:tbl>
          </a:graphicData>
        </a:graphic>
      </p:graphicFrame>
    </p:spTree>
    <p:extLst>
      <p:ext uri="{BB962C8B-B14F-4D97-AF65-F5344CB8AC3E}">
        <p14:creationId xmlns:p14="http://schemas.microsoft.com/office/powerpoint/2010/main" val="2512577567"/>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Chỗ dành sẵn cho Nội dung 3">
            <a:extLst>
              <a:ext uri="{FF2B5EF4-FFF2-40B4-BE49-F238E27FC236}">
                <a16:creationId xmlns="" xmlns:a16="http://schemas.microsoft.com/office/drawing/2014/main" id="{5F541BEF-B373-4D0C-8B98-D080E5F08987}"/>
              </a:ext>
            </a:extLst>
          </p:cNvPr>
          <p:cNvGraphicFramePr>
            <a:graphicFrameLocks noGrp="1"/>
          </p:cNvGraphicFramePr>
          <p:nvPr>
            <p:ph idx="1"/>
            <p:extLst>
              <p:ext uri="{D42A27DB-BD31-4B8C-83A1-F6EECF244321}">
                <p14:modId xmlns:p14="http://schemas.microsoft.com/office/powerpoint/2010/main" val="1869042594"/>
              </p:ext>
            </p:extLst>
          </p:nvPr>
        </p:nvGraphicFramePr>
        <p:xfrm>
          <a:off x="1070318" y="364490"/>
          <a:ext cx="10283482" cy="6127749"/>
        </p:xfrm>
        <a:graphic>
          <a:graphicData uri="http://schemas.openxmlformats.org/drawingml/2006/table">
            <a:tbl>
              <a:tblPr/>
              <a:tblGrid>
                <a:gridCol w="1610053">
                  <a:extLst>
                    <a:ext uri="{9D8B030D-6E8A-4147-A177-3AD203B41FA5}">
                      <a16:colId xmlns="" xmlns:a16="http://schemas.microsoft.com/office/drawing/2014/main" val="3663767096"/>
                    </a:ext>
                  </a:extLst>
                </a:gridCol>
                <a:gridCol w="2768549">
                  <a:extLst>
                    <a:ext uri="{9D8B030D-6E8A-4147-A177-3AD203B41FA5}">
                      <a16:colId xmlns="" xmlns:a16="http://schemas.microsoft.com/office/drawing/2014/main" val="3647978943"/>
                    </a:ext>
                  </a:extLst>
                </a:gridCol>
                <a:gridCol w="2719513">
                  <a:extLst>
                    <a:ext uri="{9D8B030D-6E8A-4147-A177-3AD203B41FA5}">
                      <a16:colId xmlns="" xmlns:a16="http://schemas.microsoft.com/office/drawing/2014/main" val="1020538114"/>
                    </a:ext>
                  </a:extLst>
                </a:gridCol>
                <a:gridCol w="3185367">
                  <a:extLst>
                    <a:ext uri="{9D8B030D-6E8A-4147-A177-3AD203B41FA5}">
                      <a16:colId xmlns="" xmlns:a16="http://schemas.microsoft.com/office/drawing/2014/main" val="665202071"/>
                    </a:ext>
                  </a:extLst>
                </a:gridCol>
              </a:tblGrid>
              <a:tr h="599235">
                <a:tc>
                  <a:txBody>
                    <a:bodyPr/>
                    <a:lstStyle/>
                    <a:p>
                      <a:pPr algn="just">
                        <a:lnSpc>
                          <a:spcPct val="150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Người sáng chế</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Tính năng của máy</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92396043"/>
                  </a:ext>
                </a:extLst>
              </a:tr>
              <a:tr h="915777">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1764</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Gienni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Hagrivơ</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Năng suất sợi tăng lên 8 lần.</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64192093"/>
                  </a:ext>
                </a:extLst>
              </a:tr>
              <a:tr h="1232320">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1769</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Máy kéo sợi chạy bằng sức nước</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Áccraitơ</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9918049"/>
                  </a:ext>
                </a:extLst>
              </a:tr>
              <a:tr h="915777">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1785</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Máy dệt</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Ét-mơn-các-rai</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40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86166149"/>
                  </a:ext>
                </a:extLst>
              </a:tr>
              <a:tr h="1232320">
                <a:tc>
                  <a:txBody>
                    <a:bodyPr/>
                    <a:lstStyle/>
                    <a:p>
                      <a:pPr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1784</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Máy hơi nước</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Giêm Oát</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2194262"/>
                  </a:ext>
                </a:extLst>
              </a:tr>
              <a:tr h="1232320">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TK XIX</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Tàu thuỷ chạy bằng máy hơi nước.</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74" marR="5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76088791"/>
                  </a:ext>
                </a:extLst>
              </a:tr>
            </a:tbl>
          </a:graphicData>
        </a:graphic>
      </p:graphicFrame>
    </p:spTree>
    <p:extLst>
      <p:ext uri="{BB962C8B-B14F-4D97-AF65-F5344CB8AC3E}">
        <p14:creationId xmlns:p14="http://schemas.microsoft.com/office/powerpoint/2010/main" val="273664523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0084FC1-E316-4176-AD67-29B8145710FC}"/>
              </a:ext>
            </a:extLst>
          </p:cNvPr>
          <p:cNvSpPr>
            <a:spLocks noGrp="1"/>
          </p:cNvSpPr>
          <p:nvPr>
            <p:ph type="title"/>
          </p:nvPr>
        </p:nvSpPr>
        <p:spPr>
          <a:xfrm>
            <a:off x="838200" y="681037"/>
            <a:ext cx="10515600" cy="1325563"/>
          </a:xfrm>
        </p:spPr>
        <p:txBody>
          <a:bodyPr>
            <a:normAutofit fontScale="90000"/>
          </a:bodyPr>
          <a:lstStyle/>
          <a:p>
            <a:pPr>
              <a:lnSpc>
                <a:spcPct val="150000"/>
              </a:lnSpc>
              <a:spcAft>
                <a:spcPts val="800"/>
              </a:spcAft>
            </a:pPr>
            <a:r>
              <a:rPr lang="nl-NL" sz="31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lang="vi-VN" sz="3100" dirty="0">
                <a:latin typeface="Calibri" panose="020F0502020204030204" pitchFamily="34" charset="0"/>
                <a:ea typeface="Calibri" panose="020F0502020204030204" pitchFamily="34" charset="0"/>
                <a:cs typeface="Times New Roman" panose="02020603050405020304" pitchFamily="18" charset="0"/>
              </a:rPr>
              <a:t/>
            </a:r>
            <a:br>
              <a:rPr lang="vi-VN" sz="3100" dirty="0">
                <a:latin typeface="Calibri" panose="020F0502020204030204" pitchFamily="34" charset="0"/>
                <a:ea typeface="Calibri" panose="020F0502020204030204" pitchFamily="34" charset="0"/>
                <a:cs typeface="Times New Roman" panose="02020603050405020304" pitchFamily="18" charset="0"/>
              </a:rPr>
            </a:br>
            <a:r>
              <a:rPr lang="nl-NL" sz="3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Calibri" panose="020F0502020204030204" pitchFamily="34" charset="0"/>
                <a:ea typeface="Calibri" panose="020F0502020204030204" pitchFamily="34" charset="0"/>
                <a:cs typeface="Times New Roman" panose="02020603050405020304" pitchFamily="18" charset="0"/>
              </a:rPr>
              <a:t/>
            </a:r>
            <a:br>
              <a:rPr lang="vi-VN" sz="3600" dirty="0">
                <a:latin typeface="Calibri" panose="020F0502020204030204" pitchFamily="34" charset="0"/>
                <a:ea typeface="Calibri" panose="020F0502020204030204" pitchFamily="34" charset="0"/>
                <a:cs typeface="Times New Roman" panose="02020603050405020304" pitchFamily="18" charset="0"/>
              </a:rPr>
            </a:br>
            <a:endParaRPr lang="vi-VN" dirty="0"/>
          </a:p>
        </p:txBody>
      </p:sp>
      <p:sp>
        <p:nvSpPr>
          <p:cNvPr id="4" name="Bong bóng Ý nghĩ: Hình đám mây 3">
            <a:extLst>
              <a:ext uri="{FF2B5EF4-FFF2-40B4-BE49-F238E27FC236}">
                <a16:creationId xmlns="" xmlns:a16="http://schemas.microsoft.com/office/drawing/2014/main" id="{FE4D6F12-E2B4-48BD-A40C-E87A49419A2A}"/>
              </a:ext>
            </a:extLst>
          </p:cNvPr>
          <p:cNvSpPr/>
          <p:nvPr/>
        </p:nvSpPr>
        <p:spPr>
          <a:xfrm>
            <a:off x="2307103" y="681038"/>
            <a:ext cx="9734842" cy="5297732"/>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800" i="1" dirty="0">
                <a:solidFill>
                  <a:srgbClr val="000000"/>
                </a:solidFill>
                <a:effectLst/>
                <a:latin typeface="Times New Roman" panose="02020603050405020304" pitchFamily="18" charset="0"/>
                <a:ea typeface="Times New Roman" panose="02020603050405020304" pitchFamily="18" charset="0"/>
              </a:rPr>
              <a:t>Theo em, </a:t>
            </a:r>
            <a:r>
              <a:rPr lang="nl-NL" sz="4800" i="1" dirty="0">
                <a:solidFill>
                  <a:srgbClr val="000000"/>
                </a:solidFill>
                <a:effectLst/>
                <a:latin typeface="Times New Roman" panose="02020603050405020304" pitchFamily="18" charset="0"/>
                <a:ea typeface="Times New Roman" panose="02020603050405020304" pitchFamily="18" charset="0"/>
              </a:rPr>
              <a:t>Cách mạng công nghiệp</a:t>
            </a:r>
            <a:r>
              <a:rPr lang="vi-VN" sz="4800" i="1" dirty="0">
                <a:solidFill>
                  <a:srgbClr val="000000"/>
                </a:solidFill>
                <a:effectLst/>
                <a:latin typeface="Times New Roman" panose="02020603050405020304" pitchFamily="18" charset="0"/>
                <a:ea typeface="Times New Roman" panose="02020603050405020304" pitchFamily="18" charset="0"/>
              </a:rPr>
              <a:t> </a:t>
            </a:r>
            <a:r>
              <a:rPr lang="vi-VN" sz="4800" i="1" dirty="0" err="1">
                <a:solidFill>
                  <a:srgbClr val="000000"/>
                </a:solidFill>
                <a:effectLst/>
                <a:latin typeface="Times New Roman" panose="02020603050405020304" pitchFamily="18" charset="0"/>
                <a:ea typeface="Times New Roman" panose="02020603050405020304" pitchFamily="18" charset="0"/>
              </a:rPr>
              <a:t>là</a:t>
            </a:r>
            <a:r>
              <a:rPr lang="vi-VN" sz="4800" i="1" dirty="0">
                <a:solidFill>
                  <a:srgbClr val="000000"/>
                </a:solidFill>
                <a:effectLst/>
                <a:latin typeface="Times New Roman" panose="02020603050405020304" pitchFamily="18" charset="0"/>
                <a:ea typeface="Times New Roman" panose="02020603050405020304" pitchFamily="18" charset="0"/>
              </a:rPr>
              <a:t> </a:t>
            </a:r>
            <a:r>
              <a:rPr lang="vi-VN" sz="4800" i="1" dirty="0" err="1">
                <a:solidFill>
                  <a:srgbClr val="000000"/>
                </a:solidFill>
                <a:effectLst/>
                <a:latin typeface="Times New Roman" panose="02020603050405020304" pitchFamily="18" charset="0"/>
                <a:ea typeface="Times New Roman" panose="02020603050405020304" pitchFamily="18" charset="0"/>
              </a:rPr>
              <a:t>gì</a:t>
            </a:r>
            <a:r>
              <a:rPr lang="vi-VN" sz="4800" i="1" dirty="0">
                <a:solidFill>
                  <a:srgbClr val="000000"/>
                </a:solidFill>
                <a:effectLst/>
                <a:latin typeface="Times New Roman" panose="02020603050405020304" pitchFamily="18" charset="0"/>
                <a:ea typeface="Times New Roman" panose="02020603050405020304" pitchFamily="18" charset="0"/>
              </a:rPr>
              <a:t>?</a:t>
            </a:r>
            <a:endParaRPr lang="vi-VN" sz="4800" dirty="0"/>
          </a:p>
        </p:txBody>
      </p:sp>
      <p:sp>
        <p:nvSpPr>
          <p:cNvPr id="5" name="Bong bóng Ý nghĩ: Hình đám mây 4">
            <a:extLst>
              <a:ext uri="{FF2B5EF4-FFF2-40B4-BE49-F238E27FC236}">
                <a16:creationId xmlns="" xmlns:a16="http://schemas.microsoft.com/office/drawing/2014/main" id="{871FBF48-BA68-4B6B-AFF0-CC39D576E954}"/>
              </a:ext>
            </a:extLst>
          </p:cNvPr>
          <p:cNvSpPr/>
          <p:nvPr/>
        </p:nvSpPr>
        <p:spPr>
          <a:xfrm>
            <a:off x="2729132" y="523399"/>
            <a:ext cx="8890783" cy="5613009"/>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Aft>
                <a:spcPts val="800"/>
              </a:spcAft>
            </a:pPr>
            <a:r>
              <a:rPr lang="nl-NL"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mạng công nghiệp diễn ra đầu tiên ở nước nào?</a:t>
            </a:r>
            <a:endParaRPr lang="vi-VN"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nl-NL"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ình Bầu dục 5">
            <a:extLst>
              <a:ext uri="{FF2B5EF4-FFF2-40B4-BE49-F238E27FC236}">
                <a16:creationId xmlns="" xmlns:a16="http://schemas.microsoft.com/office/drawing/2014/main" id="{194A7456-3D29-4943-8DEC-F576F5E283B8}"/>
              </a:ext>
            </a:extLst>
          </p:cNvPr>
          <p:cNvSpPr/>
          <p:nvPr/>
        </p:nvSpPr>
        <p:spPr>
          <a:xfrm>
            <a:off x="1885073" y="681036"/>
            <a:ext cx="9734842" cy="608427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800" i="0" dirty="0" err="1">
                <a:solidFill>
                  <a:schemeClr val="tx1"/>
                </a:solidFill>
                <a:effectLst/>
                <a:latin typeface="+mj-lt"/>
              </a:rPr>
              <a:t>Cách</a:t>
            </a:r>
            <a:r>
              <a:rPr lang="vi-VN" sz="2800" i="0" dirty="0">
                <a:solidFill>
                  <a:schemeClr val="tx1"/>
                </a:solidFill>
                <a:effectLst/>
                <a:latin typeface="+mj-lt"/>
              </a:rPr>
              <a:t> </a:t>
            </a:r>
            <a:r>
              <a:rPr lang="vi-VN" sz="2800" i="0" dirty="0" err="1">
                <a:solidFill>
                  <a:schemeClr val="tx1"/>
                </a:solidFill>
                <a:effectLst/>
                <a:latin typeface="+mj-lt"/>
              </a:rPr>
              <a:t>mạng</a:t>
            </a:r>
            <a:r>
              <a:rPr lang="vi-VN" sz="2800" i="0" dirty="0">
                <a:solidFill>
                  <a:schemeClr val="tx1"/>
                </a:solidFill>
                <a:effectLst/>
                <a:latin typeface="+mj-lt"/>
              </a:rPr>
              <a:t> công </a:t>
            </a:r>
            <a:r>
              <a:rPr lang="vi-VN" sz="2800" i="0" dirty="0" err="1">
                <a:solidFill>
                  <a:schemeClr val="tx1"/>
                </a:solidFill>
                <a:effectLst/>
                <a:latin typeface="+mj-lt"/>
              </a:rPr>
              <a:t>nghiệp</a:t>
            </a:r>
            <a:r>
              <a:rPr lang="vi-VN" sz="2800" i="0" dirty="0">
                <a:solidFill>
                  <a:schemeClr val="tx1"/>
                </a:solidFill>
                <a:effectLst/>
                <a:latin typeface="+mj-lt"/>
              </a:rPr>
              <a:t> hay </a:t>
            </a:r>
            <a:r>
              <a:rPr lang="vi-VN" sz="2800" i="0" dirty="0" err="1">
                <a:solidFill>
                  <a:schemeClr val="tx1"/>
                </a:solidFill>
                <a:effectLst/>
                <a:latin typeface="+mj-lt"/>
              </a:rPr>
              <a:t>còn</a:t>
            </a:r>
            <a:r>
              <a:rPr lang="vi-VN" sz="2800" i="0" dirty="0">
                <a:solidFill>
                  <a:schemeClr val="tx1"/>
                </a:solidFill>
                <a:effectLst/>
                <a:latin typeface="+mj-lt"/>
              </a:rPr>
              <a:t> </a:t>
            </a:r>
            <a:r>
              <a:rPr lang="vi-VN" sz="2800" i="0" dirty="0" err="1">
                <a:solidFill>
                  <a:schemeClr val="tx1"/>
                </a:solidFill>
                <a:effectLst/>
                <a:latin typeface="+mj-lt"/>
              </a:rPr>
              <a:t>gọi</a:t>
            </a:r>
            <a:r>
              <a:rPr lang="vi-VN" sz="2800" i="0" dirty="0">
                <a:solidFill>
                  <a:schemeClr val="tx1"/>
                </a:solidFill>
                <a:effectLst/>
                <a:latin typeface="+mj-lt"/>
              </a:rPr>
              <a:t> </a:t>
            </a:r>
            <a:r>
              <a:rPr lang="vi-VN" sz="2800" i="0" dirty="0" err="1">
                <a:solidFill>
                  <a:schemeClr val="tx1"/>
                </a:solidFill>
                <a:effectLst/>
                <a:latin typeface="+mj-lt"/>
              </a:rPr>
              <a:t>là</a:t>
            </a:r>
            <a:endParaRPr lang="vi-VN" sz="2800" i="0" dirty="0">
              <a:solidFill>
                <a:schemeClr val="tx1"/>
              </a:solidFill>
              <a:effectLst/>
              <a:latin typeface="+mj-lt"/>
            </a:endParaRPr>
          </a:p>
          <a:p>
            <a:pPr algn="just"/>
            <a:r>
              <a:rPr lang="vi-VN" sz="2800" i="0" dirty="0">
                <a:solidFill>
                  <a:schemeClr val="tx1"/>
                </a:solidFill>
                <a:effectLst/>
                <a:latin typeface="+mj-lt"/>
              </a:rPr>
              <a:t> </a:t>
            </a:r>
            <a:r>
              <a:rPr lang="vi-VN" sz="2800" b="1" i="0" dirty="0" err="1">
                <a:solidFill>
                  <a:schemeClr val="tx1"/>
                </a:solidFill>
                <a:effectLst/>
                <a:latin typeface="+mj-lt"/>
              </a:rPr>
              <a:t>Cách</a:t>
            </a:r>
            <a:r>
              <a:rPr lang="vi-VN" sz="2800" b="1" i="0" dirty="0">
                <a:solidFill>
                  <a:schemeClr val="tx1"/>
                </a:solidFill>
                <a:effectLst/>
                <a:latin typeface="+mj-lt"/>
              </a:rPr>
              <a:t> </a:t>
            </a:r>
            <a:r>
              <a:rPr lang="vi-VN" sz="2800" b="1" i="0" dirty="0" err="1">
                <a:solidFill>
                  <a:schemeClr val="tx1"/>
                </a:solidFill>
                <a:effectLst/>
                <a:latin typeface="+mj-lt"/>
              </a:rPr>
              <a:t>mạng</a:t>
            </a:r>
            <a:r>
              <a:rPr lang="vi-VN" sz="2800" b="1" i="0" dirty="0">
                <a:solidFill>
                  <a:schemeClr val="tx1"/>
                </a:solidFill>
                <a:effectLst/>
                <a:latin typeface="+mj-lt"/>
              </a:rPr>
              <a:t> công </a:t>
            </a:r>
            <a:r>
              <a:rPr lang="vi-VN" sz="2800" b="1" i="0" dirty="0" err="1">
                <a:solidFill>
                  <a:schemeClr val="tx1"/>
                </a:solidFill>
                <a:effectLst/>
                <a:latin typeface="+mj-lt"/>
              </a:rPr>
              <a:t>nghiệp</a:t>
            </a:r>
            <a:r>
              <a:rPr lang="vi-VN" sz="2800" b="1" i="0" dirty="0">
                <a:solidFill>
                  <a:schemeClr val="tx1"/>
                </a:solidFill>
                <a:effectLst/>
                <a:latin typeface="+mj-lt"/>
              </a:rPr>
              <a:t> </a:t>
            </a:r>
            <a:r>
              <a:rPr lang="vi-VN" sz="2800" b="1" i="0" dirty="0" err="1">
                <a:solidFill>
                  <a:schemeClr val="tx1"/>
                </a:solidFill>
                <a:effectLst/>
                <a:latin typeface="+mj-lt"/>
              </a:rPr>
              <a:t>lần</a:t>
            </a:r>
            <a:r>
              <a:rPr lang="vi-VN" sz="2800" b="1" i="0" dirty="0">
                <a:solidFill>
                  <a:schemeClr val="tx1"/>
                </a:solidFill>
                <a:effectLst/>
                <a:latin typeface="+mj-lt"/>
              </a:rPr>
              <a:t> </a:t>
            </a:r>
            <a:r>
              <a:rPr lang="vi-VN" sz="2800" b="1" i="0" dirty="0" err="1">
                <a:solidFill>
                  <a:schemeClr val="tx1"/>
                </a:solidFill>
                <a:effectLst/>
                <a:latin typeface="+mj-lt"/>
              </a:rPr>
              <a:t>thứ</a:t>
            </a:r>
            <a:r>
              <a:rPr lang="vi-VN" sz="2800" b="1" i="0" dirty="0">
                <a:solidFill>
                  <a:schemeClr val="tx1"/>
                </a:solidFill>
                <a:effectLst/>
                <a:latin typeface="+mj-lt"/>
              </a:rPr>
              <a:t> </a:t>
            </a:r>
            <a:r>
              <a:rPr lang="vi-VN" sz="2800" b="1" i="0" dirty="0" err="1">
                <a:solidFill>
                  <a:schemeClr val="tx1"/>
                </a:solidFill>
                <a:effectLst/>
                <a:latin typeface="+mj-lt"/>
              </a:rPr>
              <a:t>nhất</a:t>
            </a:r>
            <a:r>
              <a:rPr lang="vi-VN" sz="2800" b="1" i="0" dirty="0">
                <a:solidFill>
                  <a:schemeClr val="tx1"/>
                </a:solidFill>
                <a:effectLst/>
                <a:latin typeface="+mj-lt"/>
              </a:rPr>
              <a:t> </a:t>
            </a:r>
            <a:r>
              <a:rPr lang="vi-VN" sz="2800" i="0" dirty="0" err="1">
                <a:solidFill>
                  <a:schemeClr val="tx1"/>
                </a:solidFill>
                <a:effectLst/>
                <a:latin typeface="+mj-lt"/>
              </a:rPr>
              <a:t>là</a:t>
            </a:r>
            <a:r>
              <a:rPr lang="vi-VN" sz="2800" i="0" dirty="0">
                <a:solidFill>
                  <a:schemeClr val="tx1"/>
                </a:solidFill>
                <a:effectLst/>
                <a:latin typeface="+mj-lt"/>
              </a:rPr>
              <a:t> </a:t>
            </a:r>
            <a:r>
              <a:rPr lang="vi-VN" sz="2800" i="0" dirty="0" err="1">
                <a:solidFill>
                  <a:schemeClr val="tx1"/>
                </a:solidFill>
                <a:effectLst/>
                <a:latin typeface="+mj-lt"/>
              </a:rPr>
              <a:t>cuộc</a:t>
            </a:r>
            <a:r>
              <a:rPr lang="vi-VN" sz="2800" i="0" dirty="0">
                <a:solidFill>
                  <a:schemeClr val="tx1"/>
                </a:solidFill>
                <a:effectLst/>
                <a:latin typeface="+mj-lt"/>
              </a:rPr>
              <a:t> </a:t>
            </a:r>
            <a:r>
              <a:rPr lang="vi-VN" sz="2800" dirty="0" err="1">
                <a:solidFill>
                  <a:schemeClr val="tx1"/>
                </a:solidFill>
                <a:latin typeface="+mj-lt"/>
              </a:rPr>
              <a:t>cách</a:t>
            </a:r>
            <a:r>
              <a:rPr lang="vi-VN" sz="2800" dirty="0">
                <a:solidFill>
                  <a:schemeClr val="tx1"/>
                </a:solidFill>
                <a:latin typeface="+mj-lt"/>
              </a:rPr>
              <a:t> </a:t>
            </a:r>
            <a:r>
              <a:rPr lang="vi-VN" sz="2800" dirty="0" err="1">
                <a:solidFill>
                  <a:schemeClr val="tx1"/>
                </a:solidFill>
                <a:latin typeface="+mj-lt"/>
              </a:rPr>
              <a:t>mạng</a:t>
            </a:r>
            <a:r>
              <a:rPr lang="vi-VN" sz="2800" i="0" dirty="0">
                <a:solidFill>
                  <a:schemeClr val="tx1"/>
                </a:solidFill>
                <a:effectLst/>
                <a:latin typeface="+mj-lt"/>
              </a:rPr>
              <a:t> trong </a:t>
            </a:r>
            <a:r>
              <a:rPr lang="vi-VN" sz="2800" i="0" dirty="0" err="1">
                <a:solidFill>
                  <a:schemeClr val="tx1"/>
                </a:solidFill>
                <a:effectLst/>
                <a:latin typeface="+mj-lt"/>
              </a:rPr>
              <a:t>lĩnh</a:t>
            </a:r>
            <a:r>
              <a:rPr lang="vi-VN" sz="2800" i="0" dirty="0">
                <a:solidFill>
                  <a:schemeClr val="tx1"/>
                </a:solidFill>
                <a:effectLst/>
                <a:latin typeface="+mj-lt"/>
              </a:rPr>
              <a:t> </a:t>
            </a:r>
            <a:r>
              <a:rPr lang="vi-VN" sz="2800" i="0" dirty="0" err="1">
                <a:solidFill>
                  <a:schemeClr val="tx1"/>
                </a:solidFill>
                <a:effectLst/>
                <a:latin typeface="+mj-lt"/>
              </a:rPr>
              <a:t>vực</a:t>
            </a:r>
            <a:r>
              <a:rPr lang="vi-VN" sz="2800" i="0" dirty="0">
                <a:solidFill>
                  <a:schemeClr val="tx1"/>
                </a:solidFill>
                <a:effectLst/>
                <a:latin typeface="+mj-lt"/>
              </a:rPr>
              <a:t> </a:t>
            </a:r>
            <a:r>
              <a:rPr lang="vi-VN" sz="2800" dirty="0" err="1">
                <a:solidFill>
                  <a:schemeClr val="tx1"/>
                </a:solidFill>
                <a:latin typeface="+mj-lt"/>
              </a:rPr>
              <a:t>sản</a:t>
            </a:r>
            <a:r>
              <a:rPr lang="vi-VN" sz="2800" dirty="0">
                <a:solidFill>
                  <a:schemeClr val="tx1"/>
                </a:solidFill>
                <a:latin typeface="+mj-lt"/>
              </a:rPr>
              <a:t> </a:t>
            </a:r>
            <a:r>
              <a:rPr lang="vi-VN" sz="2800" dirty="0" err="1">
                <a:solidFill>
                  <a:schemeClr val="tx1"/>
                </a:solidFill>
                <a:latin typeface="+mj-lt"/>
              </a:rPr>
              <a:t>xuất</a:t>
            </a:r>
            <a:r>
              <a:rPr lang="vi-VN" sz="2800" i="0" dirty="0">
                <a:solidFill>
                  <a:schemeClr val="tx1"/>
                </a:solidFill>
                <a:effectLst/>
                <a:latin typeface="+mj-lt"/>
              </a:rPr>
              <a:t>; </a:t>
            </a:r>
            <a:r>
              <a:rPr lang="vi-VN" sz="2800" i="0" dirty="0" err="1">
                <a:solidFill>
                  <a:schemeClr val="tx1"/>
                </a:solidFill>
                <a:effectLst/>
                <a:latin typeface="+mj-lt"/>
              </a:rPr>
              <a:t>là</a:t>
            </a:r>
            <a:r>
              <a:rPr lang="vi-VN" sz="2800" i="0" dirty="0">
                <a:solidFill>
                  <a:schemeClr val="tx1"/>
                </a:solidFill>
                <a:effectLst/>
                <a:latin typeface="+mj-lt"/>
              </a:rPr>
              <a:t> </a:t>
            </a:r>
            <a:r>
              <a:rPr lang="vi-VN" sz="2800" i="0" dirty="0" err="1">
                <a:solidFill>
                  <a:schemeClr val="tx1"/>
                </a:solidFill>
                <a:effectLst/>
                <a:latin typeface="+mj-lt"/>
              </a:rPr>
              <a:t>sự</a:t>
            </a:r>
            <a:r>
              <a:rPr lang="vi-VN" sz="2800" i="0" dirty="0">
                <a:solidFill>
                  <a:schemeClr val="tx1"/>
                </a:solidFill>
                <a:effectLst/>
                <a:latin typeface="+mj-lt"/>
              </a:rPr>
              <a:t> thay </a:t>
            </a:r>
            <a:r>
              <a:rPr lang="vi-VN" sz="2800" i="0" dirty="0" err="1">
                <a:solidFill>
                  <a:schemeClr val="tx1"/>
                </a:solidFill>
                <a:effectLst/>
                <a:latin typeface="+mj-lt"/>
              </a:rPr>
              <a:t>đổi</a:t>
            </a:r>
            <a:r>
              <a:rPr lang="vi-VN" sz="2800" i="0" dirty="0">
                <a:solidFill>
                  <a:schemeClr val="tx1"/>
                </a:solidFill>
                <a:effectLst/>
                <a:latin typeface="+mj-lt"/>
              </a:rPr>
              <a:t> cơ </a:t>
            </a:r>
            <a:r>
              <a:rPr lang="vi-VN" sz="2800" i="0" dirty="0" err="1">
                <a:solidFill>
                  <a:schemeClr val="tx1"/>
                </a:solidFill>
                <a:effectLst/>
                <a:latin typeface="+mj-lt"/>
              </a:rPr>
              <a:t>bản</a:t>
            </a:r>
            <a:r>
              <a:rPr lang="vi-VN" sz="2800" i="0" dirty="0">
                <a:solidFill>
                  <a:schemeClr val="tx1"/>
                </a:solidFill>
                <a:effectLst/>
                <a:latin typeface="+mj-lt"/>
              </a:rPr>
              <a:t> </a:t>
            </a:r>
            <a:r>
              <a:rPr lang="vi-VN" sz="2800" i="0" dirty="0" err="1">
                <a:solidFill>
                  <a:schemeClr val="tx1"/>
                </a:solidFill>
                <a:effectLst/>
                <a:latin typeface="+mj-lt"/>
              </a:rPr>
              <a:t>các</a:t>
            </a:r>
            <a:r>
              <a:rPr lang="vi-VN" sz="2800" i="0" dirty="0">
                <a:solidFill>
                  <a:schemeClr val="tx1"/>
                </a:solidFill>
                <a:effectLst/>
                <a:latin typeface="+mj-lt"/>
              </a:rPr>
              <a:t> </a:t>
            </a:r>
            <a:r>
              <a:rPr lang="vi-VN" sz="2800" i="0" dirty="0" err="1">
                <a:solidFill>
                  <a:schemeClr val="tx1"/>
                </a:solidFill>
                <a:effectLst/>
                <a:latin typeface="+mj-lt"/>
              </a:rPr>
              <a:t>điều</a:t>
            </a:r>
            <a:r>
              <a:rPr lang="vi-VN" sz="2800" i="0" dirty="0">
                <a:solidFill>
                  <a:schemeClr val="tx1"/>
                </a:solidFill>
                <a:effectLst/>
                <a:latin typeface="+mj-lt"/>
              </a:rPr>
              <a:t> </a:t>
            </a:r>
            <a:r>
              <a:rPr lang="vi-VN" sz="2800" i="0" dirty="0" err="1">
                <a:solidFill>
                  <a:schemeClr val="tx1"/>
                </a:solidFill>
                <a:effectLst/>
                <a:latin typeface="+mj-lt"/>
              </a:rPr>
              <a:t>kiện</a:t>
            </a:r>
            <a:r>
              <a:rPr lang="vi-VN" sz="2800" i="0" dirty="0">
                <a:solidFill>
                  <a:schemeClr val="tx1"/>
                </a:solidFill>
                <a:effectLst/>
                <a:latin typeface="+mj-lt"/>
              </a:rPr>
              <a:t> kinh </a:t>
            </a:r>
            <a:r>
              <a:rPr lang="vi-VN" sz="2800" i="0" dirty="0" err="1">
                <a:solidFill>
                  <a:schemeClr val="tx1"/>
                </a:solidFill>
                <a:effectLst/>
                <a:latin typeface="+mj-lt"/>
              </a:rPr>
              <a:t>tế</a:t>
            </a:r>
            <a:r>
              <a:rPr lang="vi-VN" sz="2800" i="0" dirty="0">
                <a:solidFill>
                  <a:schemeClr val="tx1"/>
                </a:solidFill>
                <a:effectLst/>
                <a:latin typeface="+mj-lt"/>
              </a:rPr>
              <a:t> </a:t>
            </a:r>
            <a:r>
              <a:rPr lang="vi-VN" sz="2800" i="0" dirty="0" err="1">
                <a:solidFill>
                  <a:schemeClr val="tx1"/>
                </a:solidFill>
                <a:effectLst/>
                <a:latin typeface="+mj-lt"/>
              </a:rPr>
              <a:t>xã</a:t>
            </a:r>
            <a:r>
              <a:rPr lang="vi-VN" sz="2800" i="0" dirty="0">
                <a:solidFill>
                  <a:schemeClr val="tx1"/>
                </a:solidFill>
                <a:effectLst/>
                <a:latin typeface="+mj-lt"/>
              </a:rPr>
              <a:t> </a:t>
            </a:r>
            <a:r>
              <a:rPr lang="vi-VN" sz="2800" i="0" dirty="0" err="1">
                <a:solidFill>
                  <a:schemeClr val="tx1"/>
                </a:solidFill>
                <a:effectLst/>
                <a:latin typeface="+mj-lt"/>
              </a:rPr>
              <a:t>hội</a:t>
            </a:r>
            <a:r>
              <a:rPr lang="vi-VN" sz="2800" i="0" dirty="0">
                <a:solidFill>
                  <a:schemeClr val="tx1"/>
                </a:solidFill>
                <a:effectLst/>
                <a:latin typeface="+mj-lt"/>
              </a:rPr>
              <a:t>, </a:t>
            </a:r>
            <a:r>
              <a:rPr lang="vi-VN" sz="2800" dirty="0">
                <a:solidFill>
                  <a:schemeClr val="tx1"/>
                </a:solidFill>
                <a:latin typeface="+mj-lt"/>
              </a:rPr>
              <a:t>văn </a:t>
            </a:r>
            <a:r>
              <a:rPr lang="vi-VN" sz="2800" dirty="0" err="1">
                <a:solidFill>
                  <a:schemeClr val="tx1"/>
                </a:solidFill>
                <a:latin typeface="+mj-lt"/>
              </a:rPr>
              <a:t>hóa</a:t>
            </a:r>
            <a:r>
              <a:rPr lang="vi-VN" sz="2800" i="0" dirty="0">
                <a:solidFill>
                  <a:schemeClr val="tx1"/>
                </a:solidFill>
                <a:effectLst/>
                <a:latin typeface="+mj-lt"/>
              </a:rPr>
              <a:t> </a:t>
            </a:r>
            <a:r>
              <a:rPr lang="vi-VN" sz="2800" i="0" dirty="0" err="1">
                <a:solidFill>
                  <a:schemeClr val="tx1"/>
                </a:solidFill>
                <a:effectLst/>
                <a:latin typeface="+mj-lt"/>
              </a:rPr>
              <a:t>và</a:t>
            </a:r>
            <a:r>
              <a:rPr lang="vi-VN" sz="2800" i="0" dirty="0">
                <a:solidFill>
                  <a:schemeClr val="tx1"/>
                </a:solidFill>
                <a:effectLst/>
                <a:latin typeface="+mj-lt"/>
              </a:rPr>
              <a:t> </a:t>
            </a:r>
            <a:r>
              <a:rPr lang="vi-VN" sz="2800" dirty="0" err="1">
                <a:solidFill>
                  <a:schemeClr val="tx1"/>
                </a:solidFill>
                <a:latin typeface="+mj-lt"/>
              </a:rPr>
              <a:t>kỹ</a:t>
            </a:r>
            <a:r>
              <a:rPr lang="vi-VN" sz="2800" dirty="0">
                <a:solidFill>
                  <a:schemeClr val="tx1"/>
                </a:solidFill>
                <a:latin typeface="+mj-lt"/>
              </a:rPr>
              <a:t> </a:t>
            </a:r>
            <a:r>
              <a:rPr lang="vi-VN" sz="2800" dirty="0" err="1">
                <a:solidFill>
                  <a:schemeClr val="tx1"/>
                </a:solidFill>
                <a:latin typeface="+mj-lt"/>
              </a:rPr>
              <a:t>thuậ</a:t>
            </a:r>
            <a:r>
              <a:rPr lang="vi-VN" sz="2800" i="0" u="none" strike="noStrike" dirty="0" err="1">
                <a:solidFill>
                  <a:schemeClr val="tx1"/>
                </a:solidFill>
                <a:effectLst/>
                <a:latin typeface="+mj-lt"/>
              </a:rPr>
              <a:t>t</a:t>
            </a:r>
            <a:endParaRPr lang="vi-VN" sz="2800" dirty="0">
              <a:solidFill>
                <a:schemeClr val="tx1"/>
              </a:solidFill>
              <a:latin typeface="+mj-lt"/>
            </a:endParaRPr>
          </a:p>
        </p:txBody>
      </p:sp>
      <p:pic>
        <p:nvPicPr>
          <p:cNvPr id="7" name="Hình ảnh 6">
            <a:extLst>
              <a:ext uri="{FF2B5EF4-FFF2-40B4-BE49-F238E27FC236}">
                <a16:creationId xmlns="" xmlns:a16="http://schemas.microsoft.com/office/drawing/2014/main" id="{4FCA7C0E-B9A4-43C0-AE4B-C42580C189E8}"/>
              </a:ext>
            </a:extLst>
          </p:cNvPr>
          <p:cNvPicPr>
            <a:picLocks noChangeAspect="1"/>
          </p:cNvPicPr>
          <p:nvPr/>
        </p:nvPicPr>
        <p:blipFill>
          <a:blip r:embed="rId3"/>
          <a:stretch>
            <a:fillRect/>
          </a:stretch>
        </p:blipFill>
        <p:spPr>
          <a:xfrm>
            <a:off x="2307102" y="681035"/>
            <a:ext cx="8372033" cy="6042154"/>
          </a:xfrm>
          <a:prstGeom prst="rect">
            <a:avLst/>
          </a:prstGeom>
        </p:spPr>
      </p:pic>
    </p:spTree>
    <p:extLst>
      <p:ext uri="{BB962C8B-B14F-4D97-AF65-F5344CB8AC3E}">
        <p14:creationId xmlns:p14="http://schemas.microsoft.com/office/powerpoint/2010/main" val="5431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1" nodeType="clickEffect">
                                  <p:stCondLst>
                                    <p:cond delay="0"/>
                                  </p:stCondLst>
                                  <p:childTnLst>
                                    <p:animEffect transition="out" filter="circle(out)">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88BC70F-8689-4E50-8667-95646920B26F}"/>
              </a:ext>
            </a:extLst>
          </p:cNvPr>
          <p:cNvSpPr>
            <a:spLocks noGrp="1"/>
          </p:cNvSpPr>
          <p:nvPr>
            <p:ph type="title"/>
          </p:nvPr>
        </p:nvSpPr>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4" name="Bong bóng Lời nói: Hình bầu dục 3">
            <a:extLst>
              <a:ext uri="{FF2B5EF4-FFF2-40B4-BE49-F238E27FC236}">
                <a16:creationId xmlns="" xmlns:a16="http://schemas.microsoft.com/office/drawing/2014/main" id="{6370A67C-E685-4CFE-97D5-48FCCDD9F5CC}"/>
              </a:ext>
            </a:extLst>
          </p:cNvPr>
          <p:cNvSpPr/>
          <p:nvPr/>
        </p:nvSpPr>
        <p:spPr>
          <a:xfrm>
            <a:off x="2757268" y="641399"/>
            <a:ext cx="7343336" cy="4586067"/>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3600" i="1" dirty="0">
                <a:solidFill>
                  <a:srgbClr val="000000"/>
                </a:solidFill>
                <a:effectLst/>
                <a:latin typeface="Times New Roman" panose="02020603050405020304" pitchFamily="18" charset="0"/>
                <a:ea typeface="Times New Roman" panose="02020603050405020304" pitchFamily="18" charset="0"/>
              </a:rPr>
              <a:t>Máy móc được phát minh và sử dụng đầu tiên ở ngành gì? Vì sao?</a:t>
            </a:r>
            <a:endParaRPr lang="vi-VN" sz="3600" dirty="0"/>
          </a:p>
        </p:txBody>
      </p:sp>
    </p:spTree>
    <p:extLst>
      <p:ext uri="{BB962C8B-B14F-4D97-AF65-F5344CB8AC3E}">
        <p14:creationId xmlns:p14="http://schemas.microsoft.com/office/powerpoint/2010/main" val="230129244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 xmlns:a16="http://schemas.microsoft.com/office/drawing/2014/main" id="{446A24B9-2B0D-44B7-B5A7-00ABFCA4B3C6}"/>
              </a:ext>
            </a:extLst>
          </p:cNvPr>
          <p:cNvSpPr>
            <a:spLocks noGrp="1"/>
          </p:cNvSpPr>
          <p:nvPr>
            <p:ph type="title"/>
          </p:nvPr>
        </p:nvSpPr>
        <p:spPr>
          <a:xfrm>
            <a:off x="643467" y="321734"/>
            <a:ext cx="10905066" cy="1135737"/>
          </a:xfrm>
        </p:spPr>
        <p:txBody>
          <a:bodyPr>
            <a:normAutofit/>
          </a:bodyPr>
          <a:lstStyle/>
          <a:p>
            <a:r>
              <a:rPr kumimoji="0" lang="nl-NL" sz="2800" b="1" i="0"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sz="2800" dirty="0">
              <a:solidFill>
                <a:srgbClr val="002060"/>
              </a:solidFill>
            </a:endParaRPr>
          </a:p>
        </p:txBody>
      </p:sp>
      <p:sp>
        <p:nvSpPr>
          <p:cNvPr id="3" name="Chỗ dành sẵn cho Nội dung 2">
            <a:extLst>
              <a:ext uri="{FF2B5EF4-FFF2-40B4-BE49-F238E27FC236}">
                <a16:creationId xmlns="" xmlns:a16="http://schemas.microsoft.com/office/drawing/2014/main" id="{3B40DF60-F142-43CD-9E7F-38A2E2FD9FF1}"/>
              </a:ext>
            </a:extLst>
          </p:cNvPr>
          <p:cNvSpPr>
            <a:spLocks noGrp="1"/>
          </p:cNvSpPr>
          <p:nvPr>
            <p:ph idx="1"/>
          </p:nvPr>
        </p:nvSpPr>
        <p:spPr>
          <a:xfrm>
            <a:off x="643469" y="1782981"/>
            <a:ext cx="4008384" cy="4393982"/>
          </a:xfrm>
        </p:spPr>
        <p:txBody>
          <a:bodyPr>
            <a:normAutofit/>
          </a:bodyPr>
          <a:lstStyle/>
          <a:p>
            <a:pPr>
              <a:spcAft>
                <a:spcPts val="8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Từ những năm 60 của thế kỉ XVIII, Anh là nước đầu tiên trên thế giới tiến hành cách mạng công nghiệp với việc phát minh ra máy móc trong ngành dệt</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sz="2000" dirty="0"/>
          </a:p>
        </p:txBody>
      </p:sp>
      <p:grpSp>
        <p:nvGrpSpPr>
          <p:cNvPr id="12" name="Group 11">
            <a:extLst>
              <a:ext uri="{FF2B5EF4-FFF2-40B4-BE49-F238E27FC236}">
                <a16:creationId xmlns=""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Hình ảnh 4" descr="Ảnh có chứa văn bản, con mèo, cũ&#10;&#10;Mô tả được tạo tự động">
            <a:extLst>
              <a:ext uri="{FF2B5EF4-FFF2-40B4-BE49-F238E27FC236}">
                <a16:creationId xmlns="" xmlns:a16="http://schemas.microsoft.com/office/drawing/2014/main" id="{FD72B53B-1BF3-4CFC-B1E3-6D33C5C4A200}"/>
              </a:ext>
            </a:extLst>
          </p:cNvPr>
          <p:cNvPicPr>
            <a:picLocks noChangeAspect="1"/>
          </p:cNvPicPr>
          <p:nvPr/>
        </p:nvPicPr>
        <p:blipFill>
          <a:blip r:embed="rId2"/>
          <a:stretch>
            <a:fillRect/>
          </a:stretch>
        </p:blipFill>
        <p:spPr>
          <a:xfrm>
            <a:off x="4823096" y="1670241"/>
            <a:ext cx="7197661" cy="3832754"/>
          </a:xfrm>
          <a:prstGeom prst="rect">
            <a:avLst/>
          </a:prstGeom>
        </p:spPr>
      </p:pic>
      <p:grpSp>
        <p:nvGrpSpPr>
          <p:cNvPr id="16" name="Group 15">
            <a:extLst>
              <a:ext uri="{FF2B5EF4-FFF2-40B4-BE49-F238E27FC236}">
                <a16:creationId xmlns=""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53395953"/>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 xmlns:a16="http://schemas.microsoft.com/office/drawing/2014/main" id="{34070181-2CB9-4552-A19F-F72B68D388BE}"/>
              </a:ext>
            </a:extLst>
          </p:cNvPr>
          <p:cNvSpPr>
            <a:spLocks noGrp="1"/>
          </p:cNvSpPr>
          <p:nvPr>
            <p:ph type="title"/>
          </p:nvPr>
        </p:nvSpPr>
        <p:spPr>
          <a:xfrm>
            <a:off x="289560" y="182245"/>
            <a:ext cx="10515600" cy="1325563"/>
          </a:xfrm>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6" name="Oval 5"/>
          <p:cNvSpPr/>
          <p:nvPr/>
        </p:nvSpPr>
        <p:spPr>
          <a:xfrm>
            <a:off x="5031377" y="1397726"/>
            <a:ext cx="5394960" cy="381435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panose="02020603050405020304" pitchFamily="18" charset="0"/>
                <a:cs typeface="Times New Roman" panose="02020603050405020304" pitchFamily="18" charset="0"/>
              </a:rPr>
              <a:t>Phát</a:t>
            </a:r>
            <a:r>
              <a:rPr lang="en-US" sz="3600" dirty="0" smtClean="0">
                <a:solidFill>
                  <a:srgbClr val="FF0000"/>
                </a:solidFill>
                <a:latin typeface="Times New Roman" panose="02020603050405020304" pitchFamily="18" charset="0"/>
                <a:cs typeface="Times New Roman" panose="02020603050405020304" pitchFamily="18" charset="0"/>
              </a:rPr>
              <a:t> minh </a:t>
            </a:r>
            <a:r>
              <a:rPr lang="en-US" sz="3600" dirty="0" err="1" smtClean="0">
                <a:solidFill>
                  <a:srgbClr val="FF0000"/>
                </a:solidFill>
                <a:latin typeface="Times New Roman" panose="02020603050405020304" pitchFamily="18" charset="0"/>
                <a:cs typeface="Times New Roman" panose="02020603050405020304" pitchFamily="18" charset="0"/>
              </a:rPr>
              <a:t>nào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ảnh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hưởng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lớn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đến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công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nghiệp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dệt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976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A9271DD-E6EC-4EA1-8841-75D0768D3FD2}"/>
              </a:ext>
            </a:extLst>
          </p:cNvPr>
          <p:cNvSpPr>
            <a:spLocks noGrp="1"/>
          </p:cNvSpPr>
          <p:nvPr>
            <p:ph type="title"/>
          </p:nvPr>
        </p:nvSpPr>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3" name="Chỗ dành sẵn cho Nội dung 2">
            <a:extLst>
              <a:ext uri="{FF2B5EF4-FFF2-40B4-BE49-F238E27FC236}">
                <a16:creationId xmlns="" xmlns:a16="http://schemas.microsoft.com/office/drawing/2014/main" id="{3852ECF5-4AE6-412D-A1A0-77B3069D17BE}"/>
              </a:ext>
            </a:extLst>
          </p:cNvPr>
          <p:cNvSpPr>
            <a:spLocks noGrp="1"/>
          </p:cNvSpPr>
          <p:nvPr>
            <p:ph idx="1"/>
          </p:nvPr>
        </p:nvSpPr>
        <p:spPr>
          <a:xfrm>
            <a:off x="838201" y="1825625"/>
            <a:ext cx="5257800" cy="4351338"/>
          </a:xfrm>
        </p:spPr>
        <p:txBody>
          <a:bodyPr/>
          <a:lstStyle/>
          <a:p>
            <a:pPr>
              <a:lnSpc>
                <a:spcPct val="150000"/>
              </a:lnSpc>
              <a:spcAft>
                <a:spcPts val="800"/>
              </a:spcAft>
            </a:pPr>
            <a:r>
              <a:rPr lang="vi-VN"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50000"/>
              </a:lnSpc>
              <a:spcAft>
                <a:spcPts val="800"/>
              </a:spcAft>
              <a:buNone/>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+ 1764 Giêm Ha-gri-vơ sáng chế máy kéo sợi Gien-ni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pic>
        <p:nvPicPr>
          <p:cNvPr id="4" name="Hình ảnh 3">
            <a:extLst>
              <a:ext uri="{FF2B5EF4-FFF2-40B4-BE49-F238E27FC236}">
                <a16:creationId xmlns="" xmlns:a16="http://schemas.microsoft.com/office/drawing/2014/main" id="{5BE26075-EA22-4F7B-9DD1-D1F3D3784541}"/>
              </a:ext>
            </a:extLst>
          </p:cNvPr>
          <p:cNvPicPr>
            <a:picLocks noChangeAspect="1"/>
          </p:cNvPicPr>
          <p:nvPr/>
        </p:nvPicPr>
        <p:blipFill>
          <a:blip r:embed="rId3"/>
          <a:stretch>
            <a:fillRect/>
          </a:stretch>
        </p:blipFill>
        <p:spPr>
          <a:xfrm>
            <a:off x="6823344" y="365125"/>
            <a:ext cx="5368656" cy="3430451"/>
          </a:xfrm>
          <a:prstGeom prst="rect">
            <a:avLst/>
          </a:prstGeom>
        </p:spPr>
      </p:pic>
      <p:sp>
        <p:nvSpPr>
          <p:cNvPr id="5" name="Hình chữ nhật 4">
            <a:extLst>
              <a:ext uri="{FF2B5EF4-FFF2-40B4-BE49-F238E27FC236}">
                <a16:creationId xmlns="" xmlns:a16="http://schemas.microsoft.com/office/drawing/2014/main" id="{C4C2552A-31C8-43E0-8182-9CCBAB7DAAF8}"/>
              </a:ext>
            </a:extLst>
          </p:cNvPr>
          <p:cNvSpPr/>
          <p:nvPr/>
        </p:nvSpPr>
        <p:spPr>
          <a:xfrm>
            <a:off x="6823344" y="365125"/>
            <a:ext cx="3066757" cy="67524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dirty="0" err="1">
                <a:latin typeface="+mj-lt"/>
              </a:rPr>
              <a:t>Máy</a:t>
            </a:r>
            <a:r>
              <a:rPr lang="vi-VN" sz="2400" dirty="0">
                <a:latin typeface="+mj-lt"/>
              </a:rPr>
              <a:t> </a:t>
            </a:r>
            <a:r>
              <a:rPr lang="vi-VN" sz="2400" dirty="0" err="1">
                <a:latin typeface="+mj-lt"/>
              </a:rPr>
              <a:t>kéo</a:t>
            </a:r>
            <a:r>
              <a:rPr lang="vi-VN" sz="2400" dirty="0">
                <a:latin typeface="+mj-lt"/>
              </a:rPr>
              <a:t> </a:t>
            </a:r>
            <a:r>
              <a:rPr lang="vi-VN" sz="2400" dirty="0" err="1">
                <a:latin typeface="+mj-lt"/>
              </a:rPr>
              <a:t>sợi</a:t>
            </a:r>
            <a:r>
              <a:rPr lang="vi-VN" sz="2400" dirty="0">
                <a:latin typeface="+mj-lt"/>
              </a:rPr>
              <a:t> </a:t>
            </a:r>
            <a:r>
              <a:rPr lang="vi-VN" sz="2400" dirty="0" err="1">
                <a:latin typeface="+mj-lt"/>
              </a:rPr>
              <a:t>Gien</a:t>
            </a:r>
            <a:r>
              <a:rPr lang="vi-VN" sz="2400" dirty="0">
                <a:latin typeface="+mj-lt"/>
              </a:rPr>
              <a:t>-ni</a:t>
            </a:r>
          </a:p>
        </p:txBody>
      </p:sp>
      <p:pic>
        <p:nvPicPr>
          <p:cNvPr id="6" name="Hình ảnh 5">
            <a:extLst>
              <a:ext uri="{FF2B5EF4-FFF2-40B4-BE49-F238E27FC236}">
                <a16:creationId xmlns="" xmlns:a16="http://schemas.microsoft.com/office/drawing/2014/main" id="{C3D3D866-ABBD-4169-83DA-E510CF04938F}"/>
              </a:ext>
            </a:extLst>
          </p:cNvPr>
          <p:cNvPicPr>
            <a:picLocks noChangeAspect="1"/>
          </p:cNvPicPr>
          <p:nvPr/>
        </p:nvPicPr>
        <p:blipFill>
          <a:blip r:embed="rId4"/>
          <a:stretch>
            <a:fillRect/>
          </a:stretch>
        </p:blipFill>
        <p:spPr>
          <a:xfrm>
            <a:off x="4825658" y="3795576"/>
            <a:ext cx="6269062" cy="2941637"/>
          </a:xfrm>
          <a:prstGeom prst="rect">
            <a:avLst/>
          </a:prstGeom>
        </p:spPr>
      </p:pic>
    </p:spTree>
    <p:extLst>
      <p:ext uri="{BB962C8B-B14F-4D97-AF65-F5344CB8AC3E}">
        <p14:creationId xmlns:p14="http://schemas.microsoft.com/office/powerpoint/2010/main" val="4251756982"/>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ltLang="en-US"/>
              <a:t>Đinh Thi Bich Nga</a:t>
            </a:r>
          </a:p>
        </p:txBody>
      </p:sp>
      <p:sp>
        <p:nvSpPr>
          <p:cNvPr id="11" name="Slide Number Placeholder 5"/>
          <p:cNvSpPr>
            <a:spLocks noGrp="1"/>
          </p:cNvSpPr>
          <p:nvPr>
            <p:ph type="sldNum" sz="quarter" idx="12"/>
          </p:nvPr>
        </p:nvSpPr>
        <p:spPr/>
        <p:txBody>
          <a:bodyPr/>
          <a:lstStyle/>
          <a:p>
            <a:fld id="{91F00A37-D14C-4BC2-BFC5-3BC19865C875}" type="slidenum">
              <a:rPr lang="en-US" altLang="en-US"/>
              <a:pPr/>
              <a:t>8</a:t>
            </a:fld>
            <a:endParaRPr lang="en-US" altLang="en-US"/>
          </a:p>
        </p:txBody>
      </p:sp>
      <p:grpSp>
        <p:nvGrpSpPr>
          <p:cNvPr id="162829" name="Group 13"/>
          <p:cNvGrpSpPr>
            <a:grpSpLocks/>
          </p:cNvGrpSpPr>
          <p:nvPr/>
        </p:nvGrpSpPr>
        <p:grpSpPr bwMode="auto">
          <a:xfrm>
            <a:off x="838200" y="0"/>
            <a:ext cx="7315200" cy="6880226"/>
            <a:chOff x="-432" y="0"/>
            <a:chExt cx="4608" cy="4334"/>
          </a:xfrm>
        </p:grpSpPr>
        <p:pic>
          <p:nvPicPr>
            <p:cNvPr id="162820" name="Picture 4" descr="Chu bao mua va nhung nguoi keo s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0"/>
              <a:ext cx="4368" cy="2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3" name="Picture 7" descr="May keo soi Gien-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020"/>
              <a:ext cx="4368" cy="2277"/>
            </a:xfrm>
            <a:prstGeom prst="rect">
              <a:avLst/>
            </a:prstGeom>
            <a:noFill/>
            <a:extLst>
              <a:ext uri="{909E8E84-426E-40DD-AFC4-6F175D3DCCD1}">
                <a14:hiddenFill xmlns:a14="http://schemas.microsoft.com/office/drawing/2010/main">
                  <a:solidFill>
                    <a:srgbClr val="FFFFFF"/>
                  </a:solidFill>
                </a14:hiddenFill>
              </a:ext>
            </a:extLst>
          </p:spPr>
        </p:pic>
        <p:sp>
          <p:nvSpPr>
            <p:cNvPr id="162825" name="Text Box 9"/>
            <p:cNvSpPr txBox="1">
              <a:spLocks noChangeArrowheads="1"/>
            </p:cNvSpPr>
            <p:nvPr/>
          </p:nvSpPr>
          <p:spPr bwMode="auto">
            <a:xfrm>
              <a:off x="-432" y="1669"/>
              <a:ext cx="460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dirty="0">
                  <a:solidFill>
                    <a:srgbClr val="FF0000"/>
                  </a:solidFill>
                  <a:latin typeface="Times New Roman" panose="02020603050405020304" pitchFamily="18" charset="0"/>
                </a:rPr>
                <a:t>H12. Chủ </a:t>
              </a:r>
              <a:r>
                <a:rPr lang="en-US" altLang="en-US" sz="2800" b="1" dirty="0" err="1">
                  <a:solidFill>
                    <a:srgbClr val="FF0000"/>
                  </a:solidFill>
                  <a:latin typeface="Times New Roman" panose="02020603050405020304" pitchFamily="18" charset="0"/>
                </a:rPr>
                <a:t>bao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những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người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thơ</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sợi</a:t>
              </a:r>
              <a:endParaRPr lang="en-US" altLang="en-US" sz="2800" b="1" dirty="0">
                <a:solidFill>
                  <a:srgbClr val="FF0000"/>
                </a:solidFill>
                <a:latin typeface="Times New Roman" panose="02020603050405020304" pitchFamily="18" charset="0"/>
              </a:endParaRPr>
            </a:p>
          </p:txBody>
        </p:sp>
        <p:sp>
          <p:nvSpPr>
            <p:cNvPr id="162826" name="Text Box 10"/>
            <p:cNvSpPr txBox="1">
              <a:spLocks noChangeArrowheads="1"/>
            </p:cNvSpPr>
            <p:nvPr/>
          </p:nvSpPr>
          <p:spPr bwMode="auto">
            <a:xfrm>
              <a:off x="48" y="4004"/>
              <a:ext cx="31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solidFill>
                    <a:srgbClr val="FF0000"/>
                  </a:solidFill>
                  <a:latin typeface="Times New Roman" panose="02020603050405020304" pitchFamily="18" charset="0"/>
                </a:rPr>
                <a:t>H13.Máy </a:t>
              </a:r>
              <a:r>
                <a:rPr lang="en-US" altLang="en-US" sz="2800" b="1" dirty="0" err="1">
                  <a:solidFill>
                    <a:srgbClr val="FF0000"/>
                  </a:solidFill>
                  <a:latin typeface="Times New Roman" panose="02020603050405020304" pitchFamily="18" charset="0"/>
                </a:rPr>
                <a:t>kéo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Gien-ni</a:t>
              </a:r>
              <a:endParaRPr lang="en-US" altLang="en-US" sz="2800" b="1" dirty="0">
                <a:solidFill>
                  <a:srgbClr val="FF0000"/>
                </a:solidFill>
                <a:latin typeface="Times New Roman" panose="02020603050405020304" pitchFamily="18" charset="0"/>
              </a:endParaRPr>
            </a:p>
          </p:txBody>
        </p:sp>
      </p:grpSp>
      <p:sp>
        <p:nvSpPr>
          <p:cNvPr id="162827" name="Text Box 11"/>
          <p:cNvSpPr txBox="1">
            <a:spLocks noChangeArrowheads="1"/>
          </p:cNvSpPr>
          <p:nvPr/>
        </p:nvSpPr>
        <p:spPr bwMode="auto">
          <a:xfrm>
            <a:off x="8885582" y="532158"/>
            <a:ext cx="2667000" cy="156966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err="1">
                <a:solidFill>
                  <a:srgbClr val="00B050"/>
                </a:solidFill>
                <a:latin typeface="Times New Roman" panose="02020603050405020304" pitchFamily="18" charset="0"/>
              </a:rPr>
              <a:t>Việc</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kéo</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sợi</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thay</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đổi</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như</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thê</a:t>
            </a:r>
            <a:r>
              <a:rPr lang="en-US" altLang="en-US" sz="3200" dirty="0">
                <a:solidFill>
                  <a:srgbClr val="00B050"/>
                </a:solidFill>
                <a:latin typeface="Times New Roman" panose="02020603050405020304" pitchFamily="18" charset="0"/>
              </a:rPr>
              <a:t>́ </a:t>
            </a:r>
            <a:r>
              <a:rPr lang="en-US" altLang="en-US" sz="3200" dirty="0" err="1">
                <a:solidFill>
                  <a:srgbClr val="00B050"/>
                </a:solidFill>
                <a:latin typeface="Times New Roman" panose="02020603050405020304" pitchFamily="18" charset="0"/>
              </a:rPr>
              <a:t>nào</a:t>
            </a:r>
            <a:r>
              <a:rPr lang="en-US" altLang="en-US" sz="3200" dirty="0">
                <a:solidFill>
                  <a:srgbClr val="00B050"/>
                </a:solidFill>
                <a:latin typeface="Times New Roman" panose="02020603050405020304" pitchFamily="18" charset="0"/>
              </a:rPr>
              <a:t>?</a:t>
            </a:r>
          </a:p>
        </p:txBody>
      </p:sp>
      <p:sp>
        <p:nvSpPr>
          <p:cNvPr id="162828" name="Text Box 12"/>
          <p:cNvSpPr txBox="1">
            <a:spLocks noChangeArrowheads="1"/>
          </p:cNvSpPr>
          <p:nvPr/>
        </p:nvSpPr>
        <p:spPr bwMode="auto">
          <a:xfrm>
            <a:off x="9041295" y="3890562"/>
            <a:ext cx="2796209" cy="224676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err="1">
                <a:solidFill>
                  <a:srgbClr val="00B050"/>
                </a:solidFill>
                <a:latin typeface="Times New Roman" panose="02020603050405020304" pitchFamily="18" charset="0"/>
              </a:rPr>
              <a:t>Điều</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gi</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xảy</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ra</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trong</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ngành</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dệt</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của</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nước</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Anh</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khi</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máy</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kéo</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sợi</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được</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sư</a:t>
            </a:r>
            <a:r>
              <a:rPr lang="en-US" altLang="en-US" sz="2800" dirty="0">
                <a:solidFill>
                  <a:srgbClr val="00B050"/>
                </a:solidFill>
                <a:latin typeface="Times New Roman" panose="02020603050405020304" pitchFamily="18" charset="0"/>
              </a:rPr>
              <a:t>̉ </a:t>
            </a:r>
            <a:r>
              <a:rPr lang="en-US" altLang="en-US" sz="2800" dirty="0" err="1">
                <a:solidFill>
                  <a:srgbClr val="00B050"/>
                </a:solidFill>
                <a:latin typeface="Times New Roman" panose="02020603050405020304" pitchFamily="18" charset="0"/>
              </a:rPr>
              <a:t>dụng</a:t>
            </a:r>
            <a:r>
              <a:rPr lang="en-US" altLang="en-US" sz="2800" dirty="0">
                <a:solidFill>
                  <a:srgbClr val="00B050"/>
                </a:solidFill>
                <a:latin typeface="Times New Roman" panose="02020603050405020304" pitchFamily="18" charset="0"/>
              </a:rPr>
              <a:t>?</a:t>
            </a:r>
          </a:p>
        </p:txBody>
      </p:sp>
    </p:spTree>
    <p:extLst>
      <p:ext uri="{BB962C8B-B14F-4D97-AF65-F5344CB8AC3E}">
        <p14:creationId xmlns:p14="http://schemas.microsoft.com/office/powerpoint/2010/main" val="185846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2829"/>
                                        </p:tgtEl>
                                        <p:attrNameLst>
                                          <p:attrName>style.visibility</p:attrName>
                                        </p:attrNameLst>
                                      </p:cBhvr>
                                      <p:to>
                                        <p:strVal val="visible"/>
                                      </p:to>
                                    </p:set>
                                    <p:animEffect transition="in" filter="wedge">
                                      <p:cBhvr>
                                        <p:cTn id="7" dur="2000"/>
                                        <p:tgtEl>
                                          <p:spTgt spid="162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2827"/>
                                        </p:tgtEl>
                                        <p:attrNameLst>
                                          <p:attrName>style.visibility</p:attrName>
                                        </p:attrNameLst>
                                      </p:cBhvr>
                                      <p:to>
                                        <p:strVal val="visible"/>
                                      </p:to>
                                    </p:set>
                                    <p:anim calcmode="discrete" valueType="clr">
                                      <p:cBhvr override="childStyle">
                                        <p:cTn id="12" dur="80"/>
                                        <p:tgtEl>
                                          <p:spTgt spid="16282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2827"/>
                                        </p:tgtEl>
                                        <p:attrNameLst>
                                          <p:attrName>fillcolor</p:attrName>
                                        </p:attrNameLst>
                                      </p:cBhvr>
                                      <p:tavLst>
                                        <p:tav tm="0">
                                          <p:val>
                                            <p:clrVal>
                                              <a:schemeClr val="accent2"/>
                                            </p:clrVal>
                                          </p:val>
                                        </p:tav>
                                        <p:tav tm="50000">
                                          <p:val>
                                            <p:clrVal>
                                              <a:schemeClr val="hlink"/>
                                            </p:clrVal>
                                          </p:val>
                                        </p:tav>
                                      </p:tavLst>
                                    </p:anim>
                                    <p:set>
                                      <p:cBhvr>
                                        <p:cTn id="14" dur="80"/>
                                        <p:tgtEl>
                                          <p:spTgt spid="162827"/>
                                        </p:tgtEl>
                                        <p:attrNameLst>
                                          <p:attrName>fill.type</p:attrName>
                                        </p:attrNameLst>
                                      </p:cBhvr>
                                      <p:to>
                                        <p:strVal val="solid"/>
                                      </p:to>
                                    </p:set>
                                  </p:childTnLst>
                                </p:cTn>
                              </p:par>
                            </p:childTnLst>
                          </p:cTn>
                        </p:par>
                        <p:par>
                          <p:cTn id="15" fill="hold" nodeType="afterGroup">
                            <p:stCondLst>
                              <p:cond delay="136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162828"/>
                                        </p:tgtEl>
                                        <p:attrNameLst>
                                          <p:attrName>style.visibility</p:attrName>
                                        </p:attrNameLst>
                                      </p:cBhvr>
                                      <p:to>
                                        <p:strVal val="visible"/>
                                      </p:to>
                                    </p:set>
                                    <p:anim calcmode="discrete" valueType="clr">
                                      <p:cBhvr override="childStyle">
                                        <p:cTn id="18" dur="80"/>
                                        <p:tgtEl>
                                          <p:spTgt spid="1628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2828"/>
                                        </p:tgtEl>
                                        <p:attrNameLst>
                                          <p:attrName>fillcolor</p:attrName>
                                        </p:attrNameLst>
                                      </p:cBhvr>
                                      <p:tavLst>
                                        <p:tav tm="0">
                                          <p:val>
                                            <p:clrVal>
                                              <a:schemeClr val="accent2"/>
                                            </p:clrVal>
                                          </p:val>
                                        </p:tav>
                                        <p:tav tm="50000">
                                          <p:val>
                                            <p:clrVal>
                                              <a:schemeClr val="hlink"/>
                                            </p:clrVal>
                                          </p:val>
                                        </p:tav>
                                      </p:tavLst>
                                    </p:anim>
                                    <p:set>
                                      <p:cBhvr>
                                        <p:cTn id="20" dur="80"/>
                                        <p:tgtEl>
                                          <p:spTgt spid="1628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7" grpId="0" animBg="1"/>
      <p:bldP spid="1628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 xmlns:a16="http://schemas.microsoft.com/office/drawing/2014/main" id="{F3EC4789-1855-44A5-A1FE-4A4A1983F81D}"/>
              </a:ext>
            </a:extLst>
          </p:cNvPr>
          <p:cNvSpPr>
            <a:spLocks noGrp="1"/>
          </p:cNvSpPr>
          <p:nvPr>
            <p:ph type="title"/>
          </p:nvPr>
        </p:nvSpPr>
        <p:spPr>
          <a:xfrm>
            <a:off x="162952" y="246185"/>
            <a:ext cx="10515600" cy="1325563"/>
          </a:xfrm>
        </p:spPr>
        <p:txBody>
          <a:bodyPr/>
          <a:lstStyle/>
          <a:p>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Cuộc cách mạng công nghiệp</a:t>
            </a:r>
            <a: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
            <a:br>
              <a:rPr kumimoji="0" lang="vi-VN"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công </a:t>
            </a:r>
            <a:r>
              <a:rPr kumimoji="0" lang="vi-VN"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lang="vi-VN" dirty="0"/>
          </a:p>
        </p:txBody>
      </p:sp>
      <p:sp>
        <p:nvSpPr>
          <p:cNvPr id="5" name="Bong bóng Ý nghĩ: Hình đám mây 3">
            <a:extLst>
              <a:ext uri="{FF2B5EF4-FFF2-40B4-BE49-F238E27FC236}">
                <a16:creationId xmlns="" xmlns:a16="http://schemas.microsoft.com/office/drawing/2014/main" id="{E5D6B3E2-035B-4ACE-9EE9-347E3DCB41F0}"/>
              </a:ext>
            </a:extLst>
          </p:cNvPr>
          <p:cNvSpPr/>
          <p:nvPr/>
        </p:nvSpPr>
        <p:spPr>
          <a:xfrm>
            <a:off x="4403188" y="1027906"/>
            <a:ext cx="7357403" cy="4110331"/>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400" dirty="0" err="1">
                <a:solidFill>
                  <a:srgbClr val="7030A0"/>
                </a:solidFill>
                <a:latin typeface="Times New Roman" panose="02020603050405020304" pitchFamily="18" charset="0"/>
                <a:cs typeface="Times New Roman" panose="02020603050405020304" pitchFamily="18" charset="0"/>
              </a:rPr>
              <a:t>Em</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hãy</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kể</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tên</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các</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cải</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tiến</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a:solidFill>
                  <a:srgbClr val="7030A0"/>
                </a:solidFill>
                <a:latin typeface="Times New Roman" panose="02020603050405020304" pitchFamily="18" charset="0"/>
                <a:cs typeface="Times New Roman" panose="02020603050405020304" pitchFamily="18" charset="0"/>
              </a:rPr>
              <a:t>phát</a:t>
            </a:r>
            <a:r>
              <a:rPr lang="en-US" sz="4400" dirty="0">
                <a:solidFill>
                  <a:srgbClr val="7030A0"/>
                </a:solidFill>
                <a:latin typeface="Times New Roman" panose="02020603050405020304" pitchFamily="18" charset="0"/>
                <a:cs typeface="Times New Roman" panose="02020603050405020304" pitchFamily="18" charset="0"/>
              </a:rPr>
              <a:t> minh </a:t>
            </a:r>
            <a:r>
              <a:rPr lang="en-US" sz="4400" dirty="0" err="1">
                <a:solidFill>
                  <a:srgbClr val="7030A0"/>
                </a:solidFill>
                <a:latin typeface="Times New Roman" panose="02020603050405020304" pitchFamily="18" charset="0"/>
                <a:cs typeface="Times New Roman" panose="02020603050405020304" pitchFamily="18" charset="0"/>
              </a:rPr>
              <a:t>quan</a:t>
            </a:r>
            <a:r>
              <a:rPr lang="en-US" sz="4400" dirty="0">
                <a:solidFill>
                  <a:srgbClr val="7030A0"/>
                </a:solidFill>
                <a:latin typeface="Times New Roman" panose="02020603050405020304" pitchFamily="18" charset="0"/>
                <a:cs typeface="Times New Roman" panose="02020603050405020304" pitchFamily="18" charset="0"/>
              </a:rPr>
              <a:t> </a:t>
            </a:r>
            <a:r>
              <a:rPr lang="en-US" sz="4400" dirty="0" err="1" smtClean="0">
                <a:solidFill>
                  <a:srgbClr val="7030A0"/>
                </a:solidFill>
                <a:latin typeface="Times New Roman" panose="02020603050405020304" pitchFamily="18" charset="0"/>
                <a:cs typeface="Times New Roman" panose="02020603050405020304" pitchFamily="18" charset="0"/>
              </a:rPr>
              <a:t>trọng</a:t>
            </a:r>
            <a:r>
              <a:rPr lang="en-US" sz="4400" dirty="0" smtClean="0">
                <a:solidFill>
                  <a:srgbClr val="7030A0"/>
                </a:solidFill>
                <a:latin typeface="Times New Roman" panose="02020603050405020304" pitchFamily="18" charset="0"/>
                <a:cs typeface="Times New Roman" panose="02020603050405020304" pitchFamily="18" charset="0"/>
              </a:rPr>
              <a:t>?</a:t>
            </a:r>
            <a:endParaRPr lang="vi-VN" sz="4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5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1044</Words>
  <Application>Microsoft Office PowerPoint</Application>
  <PresentationFormat>Widescreen</PresentationFormat>
  <Paragraphs>117</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Chủ đề Office</vt:lpstr>
      <vt:lpstr>Bài 3:  CHỦ NGHĨA TƯ BẢN  ĐƯỢC XÁC LẬP TRÊN PHẠM VI  THẾ GIỚI</vt:lpstr>
      <vt:lpstr>PowerPoint Presentation</vt:lpstr>
      <vt:lpstr>I. Cuộc cách mạng công nghiệp   </vt:lpstr>
      <vt:lpstr>I. Cuộc cách mạng công nghiệp 1. Cách mạng công nghiệp Anh</vt:lpstr>
      <vt:lpstr>I. Cuộc cách mạng công nghiệp 1. Cách mạng công nghiệp Anh</vt:lpstr>
      <vt:lpstr>I. Cuộc cách mạng công nghiệp 1. Cách mạng công nghiệp Anh</vt:lpstr>
      <vt:lpstr>I. Cuộc cách mạng công nghiệp 1. Cách mạng công nghiệp Anh</vt:lpstr>
      <vt:lpstr>PowerPoint Presentation</vt:lpstr>
      <vt:lpstr>I. Cuộc cách mạng công nghiệp 1. Cách mạng công nghiệp Anh</vt:lpstr>
      <vt:lpstr>I. Cuộc cách mạng công nghiệp 1. Cách mạng công nghiệp Anh</vt:lpstr>
      <vt:lpstr>I. Cuộc cách mạng công nghiệp 1. Cách mạng công nghiệp Anh</vt:lpstr>
      <vt:lpstr>I. Cuộc cách mạng công nghiệp 1. Cách mạng công nghiệp Anh</vt:lpstr>
      <vt:lpstr>I. Cuộc cách mạng công nghiệp 2. Cách mạng công nghiệp ở Pháp, Đức (giảm tải) 3. Hệ quả của cách mạng công nghiệp</vt:lpstr>
      <vt:lpstr>I. Cuộc cách mạng công nghiệp  3. Hệ quả của cách mạng công nghiệp</vt:lpstr>
      <vt:lpstr>I. Cuộc cách mạng công nghiệp 3. Hệ quả của cách mạng công nghiệp</vt:lpstr>
      <vt:lpstr>II. Chủ nghĩa tư bảnđược xác lập trên phạm vi thế giới 1. Các cuộc cách mạng tư sản thế kỉ XIX (giảm tải) 2. Sự xâm lược của tư bản phương Tây đối với các nước Á, Phi</vt:lpstr>
      <vt:lpstr>II. Chủ nghĩa tư bảnđược xác lập trên phạm vi thế giới 2. Sự xâm lược của tư bản phương Tây đối với các nước Á, Phi</vt:lpstr>
      <vt:lpstr>II. Chủ nghĩa tư bảnđược xác lập trên phạm vi thế giới 2. Sự xâm lược của tư bản phương Tây đối với các nước Á, Phi</vt:lpstr>
      <vt:lpstr>PowerPoint Presentation</vt:lpstr>
      <vt:lpstr>PowerPoint Presentation</vt:lpstr>
      <vt:lpstr>PowerPoint Presentation</vt:lpstr>
      <vt:lpstr>PowerPoint Presentation</vt:lpstr>
      <vt:lpstr>HOẠT ĐỘNG LUYỆN TẬP</vt:lpstr>
      <vt:lpstr>HOẠT ĐỘNG VẬN DỤNG</vt:lpstr>
      <vt:lpstr>I. Cuộc cách mạng công nghiệp 1. Cách mạng công nghiệp Anh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CHỦ NGHĨA TƯ BẢN  ĐƯỢC XÁC LẬP TRÊN PHẠM VI  THẾ GIỚI</dc:title>
  <dc:creator>doanmi1494@gmail.com</dc:creator>
  <cp:lastModifiedBy>Admin</cp:lastModifiedBy>
  <cp:revision>41</cp:revision>
  <dcterms:created xsi:type="dcterms:W3CDTF">2021-08-22T03:04:45Z</dcterms:created>
  <dcterms:modified xsi:type="dcterms:W3CDTF">2021-09-20T02:25:35Z</dcterms:modified>
</cp:coreProperties>
</file>