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88" r:id="rId3"/>
    <p:sldId id="263" r:id="rId4"/>
    <p:sldId id="295" r:id="rId5"/>
    <p:sldId id="290" r:id="rId6"/>
    <p:sldId id="268" r:id="rId7"/>
    <p:sldId id="289" r:id="rId8"/>
    <p:sldId id="269" r:id="rId9"/>
    <p:sldId id="271" r:id="rId10"/>
    <p:sldId id="273" r:id="rId11"/>
    <p:sldId id="296" r:id="rId12"/>
    <p:sldId id="275" r:id="rId13"/>
    <p:sldId id="277" r:id="rId14"/>
    <p:sldId id="276" r:id="rId15"/>
    <p:sldId id="272" r:id="rId16"/>
    <p:sldId id="291" r:id="rId17"/>
    <p:sldId id="292" r:id="rId18"/>
    <p:sldId id="278" r:id="rId19"/>
    <p:sldId id="294" r:id="rId20"/>
    <p:sldId id="299" r:id="rId21"/>
    <p:sldId id="301" r:id="rId22"/>
    <p:sldId id="298" r:id="rId23"/>
    <p:sldId id="300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9970-0CE8-40AD-A51A-36F4B50325C6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5FBA2-282C-4917-92E2-01B3ADEE3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870C02-E9CA-4C56-B2C5-73C9234674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526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F52EE9-AE65-42D5-8E20-5B1B09F09C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806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2EB17-8098-4569-9FA7-02BBB2954CD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96C7-63CF-4FA0-8497-6485CEE0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B951-19A8-4CCB-8CB4-A6938B7C3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DD49-A6E4-4584-B4C1-F71BC3B32860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E010-0028-4789-80D4-8358E16C8F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14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3. Chủ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phạm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giới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hvaQHA7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992662"/>
            <a:ext cx="7086600" cy="42672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20050618-wat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384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12" descr="watt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5737"/>
            <a:ext cx="5791200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0" y="4656137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cs typeface="Times New Roman" pitchFamily="18" charset="0"/>
              </a:rPr>
              <a:t>Giêm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Oát</a:t>
            </a:r>
            <a:r>
              <a:rPr lang="en-US" sz="2400" b="1" dirty="0">
                <a:cs typeface="Times New Roman" pitchFamily="18" charset="0"/>
              </a:rPr>
              <a:t> (1736-1819)</a:t>
            </a: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4572000" y="4609305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cs typeface="Times New Roman" pitchFamily="18" charset="0"/>
              </a:rPr>
              <a:t>Máy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hơi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nước</a:t>
            </a:r>
            <a:r>
              <a:rPr lang="en-US" sz="2400" b="1" dirty="0">
                <a:cs typeface="Times New Roman" pitchFamily="18" charset="0"/>
              </a:rPr>
              <a:t> (1784)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14600" y="5255418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Bắt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mạng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nghiệp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(1.0)</a:t>
            </a:r>
            <a:endParaRPr 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74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Blue tissue paper"/>
          <p:cNvSpPr txBox="1">
            <a:spLocks noChangeArrowheads="1"/>
          </p:cNvSpPr>
          <p:nvPr/>
        </p:nvSpPr>
        <p:spPr bwMode="auto">
          <a:xfrm>
            <a:off x="2971800" y="457200"/>
            <a:ext cx="5943600" cy="4619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thuỷ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Phơn-tơn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1807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1508" name="Picture 7" descr="tàu thuỷ Ful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90600"/>
            <a:ext cx="57658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Robert Ful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0600"/>
            <a:ext cx="2765425" cy="3657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533400" y="4800600"/>
            <a:ext cx="1409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Phơn-tơn </a:t>
            </a:r>
          </a:p>
        </p:txBody>
      </p:sp>
    </p:spTree>
  </p:cSld>
  <p:clrMapOvr>
    <a:masterClrMapping/>
  </p:clrMapOvr>
  <p:transition spd="med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pic>
        <p:nvPicPr>
          <p:cNvPr id="22532" name="Picture 9" descr="stephnson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114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81000" y="6248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cs typeface="Times New Roman" pitchFamily="18" charset="0"/>
              </a:rPr>
              <a:t>Xti-phen-xơn</a:t>
            </a:r>
          </a:p>
        </p:txBody>
      </p:sp>
      <p:pic>
        <p:nvPicPr>
          <p:cNvPr id="22534" name="Picture 11" descr="stephensons_rock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495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4953000" y="63246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lửa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(1814)</a:t>
            </a:r>
            <a:endParaRPr lang="en-US" sz="2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6200" y="22859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1825,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khánh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sắt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ở Anh</a:t>
            </a:r>
          </a:p>
        </p:txBody>
      </p:sp>
      <p:pic>
        <p:nvPicPr>
          <p:cNvPr id="23556" name="Picture 7" descr="revtrain"/>
          <p:cNvPicPr>
            <a:picLocks noChangeAspect="1" noChangeArrowheads="1"/>
          </p:cNvPicPr>
          <p:nvPr/>
        </p:nvPicPr>
        <p:blipFill>
          <a:blip r:embed="rId2" cstate="print">
            <a:lum bright="-4000" contrast="-2000"/>
          </a:blip>
          <a:srcRect/>
          <a:stretch>
            <a:fillRect/>
          </a:stretch>
        </p:blipFill>
        <p:spPr bwMode="auto">
          <a:xfrm>
            <a:off x="-38100" y="709612"/>
            <a:ext cx="92964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7364"/>
              </p:ext>
            </p:extLst>
          </p:nvPr>
        </p:nvGraphicFramePr>
        <p:xfrm>
          <a:off x="217118" y="1935480"/>
          <a:ext cx="877448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282"/>
                <a:gridCol w="4390373"/>
                <a:gridCol w="2924827"/>
              </a:tblGrid>
              <a:tr h="502920"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ó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minh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    1764</a:t>
                      </a:r>
                      <a:endParaRPr lang="en-US" sz="2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Máy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kéo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sợi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Gien-ni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Giêm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Ha-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gri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vơ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1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    1769</a:t>
                      </a:r>
                      <a:endParaRPr lang="en-US" sz="2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1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    1785</a:t>
                      </a:r>
                      <a:endParaRPr lang="en-US" sz="24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1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rgbClr val="FF0000"/>
                          </a:solidFill>
                        </a:rPr>
                        <a:t>    1784</a:t>
                      </a:r>
                      <a:endParaRPr lang="en-US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700" y="1908535"/>
            <a:ext cx="158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971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Máy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kéo</a:t>
            </a:r>
            <a:r>
              <a:rPr lang="en-US" sz="2400" b="1" baseline="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chạy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bằng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sức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nước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6134100" y="2971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Ac-</a:t>
            </a:r>
            <a:r>
              <a:rPr lang="en-US" sz="2400" b="1" dirty="0" err="1"/>
              <a:t>rai</a:t>
            </a:r>
            <a:r>
              <a:rPr lang="en-US" sz="2400" b="1" dirty="0"/>
              <a:t>-</a:t>
            </a:r>
            <a:r>
              <a:rPr lang="en-US" sz="2400" b="1" dirty="0" err="1"/>
              <a:t>tơ</a:t>
            </a:r>
            <a:endParaRPr lang="en-US" sz="2400" b="1" dirty="0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1890091" y="3429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Máy</a:t>
            </a:r>
            <a:r>
              <a:rPr lang="en-US" sz="2400" b="1" dirty="0"/>
              <a:t> </a:t>
            </a:r>
            <a:r>
              <a:rPr lang="en-US" sz="2400" b="1" dirty="0" err="1"/>
              <a:t>dệt</a:t>
            </a:r>
            <a:endParaRPr lang="en-US" sz="2400" b="1" dirty="0"/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6134100" y="3429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err="1"/>
              <a:t>Ét-mơn</a:t>
            </a:r>
            <a:r>
              <a:rPr lang="en-US" sz="2400" b="1" dirty="0"/>
              <a:t> </a:t>
            </a:r>
            <a:r>
              <a:rPr lang="en-US" sz="2400" b="1" dirty="0" err="1"/>
              <a:t>Các-rai</a:t>
            </a:r>
            <a:endParaRPr lang="en-US" sz="2400" b="1" dirty="0"/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874468" y="3836722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6313118" y="388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Giêm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Oát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NGHIỆP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85800" y="6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3: CHỦ NGHĨA TƯ BẢN XÁC LẬP TRÊN PHẠM VI THẾ GIỚI 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17118" y="768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ANH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06072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60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kỉ</a:t>
            </a:r>
            <a:r>
              <a:rPr lang="en-US" sz="2400" dirty="0" smtClean="0"/>
              <a:t> XVIII,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móc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minh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tiên</a:t>
            </a:r>
            <a:r>
              <a:rPr lang="en-US" sz="2400" dirty="0" smtClean="0"/>
              <a:t> ở Anh</a:t>
            </a:r>
            <a:endParaRPr lang="en-US" sz="24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0918" y="4344988"/>
            <a:ext cx="88125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/>
              <a:t>Anh </a:t>
            </a:r>
            <a:r>
              <a:rPr lang="en-US" altLang="en-US" sz="2400" dirty="0" err="1"/>
              <a:t>diễn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quá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sản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nhỏ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công</a:t>
            </a:r>
            <a:r>
              <a:rPr lang="en-US" altLang="en-US" sz="2400" dirty="0"/>
              <a:t> sang </a:t>
            </a:r>
            <a:r>
              <a:rPr lang="en-US" altLang="en-US" sz="2400" dirty="0" err="1"/>
              <a:t>sản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xuất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lớn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móc</a:t>
            </a:r>
            <a:r>
              <a:rPr lang="en-US" altLang="en-US" sz="2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Anh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nước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nghiệp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thành</a:t>
            </a:r>
            <a:r>
              <a:rPr lang="en-US" altLang="en-US" sz="2400" dirty="0"/>
              <a:t> </a:t>
            </a:r>
            <a:r>
              <a:rPr lang="en-US" altLang="en-US" sz="2400" b="1" i="1" dirty="0" err="1"/>
              <a:t>nước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công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nghiệp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phát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triển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nhất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thế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giới</a:t>
            </a:r>
            <a:r>
              <a:rPr lang="en-US" altLang="en-US" sz="2400" b="1" i="1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dirty="0" smtClean="0"/>
              <a:t>Anh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Công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xưởng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thế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giới</a:t>
            </a:r>
            <a:r>
              <a:rPr lang="en-US" altLang="en-US" sz="2400" dirty="0"/>
              <a:t>.”</a:t>
            </a:r>
          </a:p>
        </p:txBody>
      </p:sp>
      <p:pic>
        <p:nvPicPr>
          <p:cNvPr id="20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6524"/>
            <a:ext cx="2184770" cy="14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NGHIỆP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6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3: CHỦ NGHĨA TƯ BẢN XÁC LẬP TRÊN PHẠM VI THẾ GIỚI 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7118" y="768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ANH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7650" y="1104639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PHÁP, ĐỨC 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3.  HỆ QUẢ CỦA CÁCH MẠNG CÔNG NGHIỆP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25"/>
            <a:ext cx="2870570" cy="191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0"/>
            <a:ext cx="4314826" cy="63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0"/>
            <a:ext cx="4286250" cy="63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8574" y="6349528"/>
            <a:ext cx="421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/>
              <a:t>Lược</a:t>
            </a:r>
            <a:r>
              <a:rPr lang="en-US" altLang="en-US" b="1" dirty="0"/>
              <a:t> </a:t>
            </a:r>
            <a:r>
              <a:rPr lang="en-US" altLang="en-US" b="1" dirty="0" err="1"/>
              <a:t>đồ</a:t>
            </a:r>
            <a:r>
              <a:rPr lang="en-US" altLang="en-US" b="1" dirty="0"/>
              <a:t> </a:t>
            </a:r>
            <a:r>
              <a:rPr lang="en-US" altLang="en-US" b="1" dirty="0" err="1"/>
              <a:t>nước</a:t>
            </a:r>
            <a:r>
              <a:rPr lang="en-US" altLang="en-US" b="1" dirty="0"/>
              <a:t> Anh </a:t>
            </a:r>
            <a:r>
              <a:rPr lang="en-US" altLang="en-US" b="1" dirty="0" err="1"/>
              <a:t>giữa</a:t>
            </a:r>
            <a:r>
              <a:rPr lang="en-US" altLang="en-US" b="1" dirty="0"/>
              <a:t> </a:t>
            </a:r>
            <a:r>
              <a:rPr lang="en-US" altLang="en-US" b="1" dirty="0" err="1"/>
              <a:t>thế</a:t>
            </a:r>
            <a:r>
              <a:rPr lang="en-US" altLang="en-US" b="1" dirty="0"/>
              <a:t> </a:t>
            </a:r>
            <a:r>
              <a:rPr lang="en-US" altLang="en-US" b="1" dirty="0" err="1"/>
              <a:t>kỷ</a:t>
            </a:r>
            <a:r>
              <a:rPr lang="en-US" altLang="en-US" b="1" dirty="0"/>
              <a:t> XVIII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52950" y="6432838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/>
              <a:t>Lược</a:t>
            </a:r>
            <a:r>
              <a:rPr lang="en-US" altLang="en-US" b="1" dirty="0"/>
              <a:t> </a:t>
            </a:r>
            <a:r>
              <a:rPr lang="en-US" altLang="en-US" b="1" dirty="0" err="1"/>
              <a:t>đồ</a:t>
            </a:r>
            <a:r>
              <a:rPr lang="en-US" altLang="en-US" b="1" dirty="0"/>
              <a:t> </a:t>
            </a:r>
            <a:r>
              <a:rPr lang="en-US" altLang="en-US" b="1" dirty="0" err="1"/>
              <a:t>nước</a:t>
            </a:r>
            <a:r>
              <a:rPr lang="en-US" altLang="en-US" b="1" dirty="0"/>
              <a:t> Anh </a:t>
            </a:r>
            <a:r>
              <a:rPr lang="en-US" altLang="en-US" b="1" dirty="0" err="1"/>
              <a:t>đầu</a:t>
            </a:r>
            <a:r>
              <a:rPr lang="en-US" altLang="en-US" b="1" dirty="0"/>
              <a:t> </a:t>
            </a:r>
            <a:r>
              <a:rPr lang="en-US" altLang="en-US" b="1" dirty="0" err="1"/>
              <a:t>thế</a:t>
            </a:r>
            <a:r>
              <a:rPr lang="en-US" altLang="en-US" b="1" dirty="0"/>
              <a:t> </a:t>
            </a:r>
            <a:r>
              <a:rPr lang="en-US" altLang="en-US" b="1" dirty="0" err="1"/>
              <a:t>kỷ</a:t>
            </a:r>
            <a:r>
              <a:rPr lang="en-US" altLang="en-US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5757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2" name="Group 2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28589421"/>
              </p:ext>
            </p:extLst>
          </p:nvPr>
        </p:nvGraphicFramePr>
        <p:xfrm>
          <a:off x="301625" y="241300"/>
          <a:ext cx="8540750" cy="5857876"/>
        </p:xfrm>
        <a:graphic>
          <a:graphicData uri="http://schemas.openxmlformats.org/drawingml/2006/table">
            <a:tbl>
              <a:tblPr/>
              <a:tblGrid>
                <a:gridCol w="4192588"/>
                <a:gridCol w="4348162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Anh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Anh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Xuất hiện vùng công nghiệp mới bao trùm hầu hết nước Anh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Xuất hiện các trung tâm khai thác than đá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50000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50000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Chưa có đường sắt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NGHIỆP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6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3: CHỦ NGHĨA TƯ BẢN XÁC LẬP TRÊN PHẠM VI THẾ GIỚI 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7118" y="768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ANH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7650" y="1104639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PHÁP, ĐỨC 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3.  HỆ QUẢ CỦA CÁCH MẠNG CÔNG NGHIỆP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050" y="2038252"/>
            <a:ext cx="88125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Thay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đổi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các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nước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tư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bản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Nhiều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khu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công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nghiệp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thành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phố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mọc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lên</a:t>
            </a:r>
            <a:endParaRPr lang="en-US" altLang="en-US" sz="2400" dirty="0" smtClean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Thu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hút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người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từ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nông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thôn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ra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thành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phố</a:t>
            </a:r>
            <a:endParaRPr lang="en-US" altLang="en-US" sz="2400" dirty="0" smtClean="0"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Xã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hôi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hình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thành</a:t>
            </a:r>
            <a:r>
              <a:rPr lang="en-US" altLang="en-US" sz="2400" dirty="0" smtClean="0">
                <a:sym typeface="Wingdings" panose="05000000000000000000" pitchFamily="2" charset="2"/>
              </a:rPr>
              <a:t> 2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giai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cấp</a:t>
            </a:r>
            <a:r>
              <a:rPr lang="en-US" altLang="en-US" sz="2400" dirty="0" smtClean="0">
                <a:sym typeface="Wingdings" panose="05000000000000000000" pitchFamily="2" charset="2"/>
              </a:rPr>
              <a:t>: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Tư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sản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và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Vô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sản</a:t>
            </a:r>
            <a:r>
              <a:rPr lang="en-US" altLang="en-US" sz="2400" dirty="0" smtClean="0">
                <a:sym typeface="Wingdings" panose="05000000000000000000" pitchFamily="2" charset="2"/>
              </a:rPr>
              <a:t>. Hai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giai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cấp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này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đối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đầu</a:t>
            </a:r>
            <a:r>
              <a:rPr lang="en-US" altLang="en-US" sz="2400" dirty="0" smtClean="0">
                <a:sym typeface="Wingdings" panose="05000000000000000000" pitchFamily="2" charset="2"/>
              </a:rPr>
              <a:t> gay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găt</a:t>
            </a:r>
            <a:endParaRPr lang="en-US" altLang="en-US" sz="2400" dirty="0"/>
          </a:p>
        </p:txBody>
      </p:sp>
      <p:pic>
        <p:nvPicPr>
          <p:cNvPr id="9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16" y="-6525"/>
            <a:ext cx="2865854" cy="19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5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86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NGHIỆP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7118" y="768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ANH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6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3: CHỦ NGHĨA TƯ BẢN XÁC LẬP TRÊN PHẠM VI THẾ GIỚI 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8" y="1219200"/>
            <a:ext cx="9144000" cy="4759325"/>
            <a:chOff x="17746" y="797011"/>
            <a:chExt cx="9144000" cy="4759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6" y="797011"/>
              <a:ext cx="9144000" cy="475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67200"/>
              <a:ext cx="809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295775"/>
              <a:ext cx="819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317696"/>
              <a:ext cx="8096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876800"/>
              <a:ext cx="81915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86847" y="4036795"/>
            <a:ext cx="110855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5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NGHIỆP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6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3: CHỦ NGHĨA TƯ BẢN XÁC LẬP TRÊN PHẠM VI THẾ GIỚI 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7118" y="768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ANH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7650" y="1104639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PHÁP, ĐỨC 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3.  HỆ QUẢ CỦA CÁCH MẠNG CÔNG NGHIỆP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050" y="2038252"/>
            <a:ext cx="88125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Thay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đổi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các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nước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tư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bản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Nhiều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khu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công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nghiệp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thành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phố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mọc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lên</a:t>
            </a:r>
            <a:endParaRPr lang="en-US" altLang="en-US" sz="2400" dirty="0" smtClean="0"/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Thu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hút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người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từ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nông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thôn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ra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thành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phố</a:t>
            </a:r>
            <a:endParaRPr lang="en-US" altLang="en-US" sz="2400" dirty="0" smtClean="0"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Xã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hôi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hình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thành</a:t>
            </a:r>
            <a:r>
              <a:rPr lang="en-US" altLang="en-US" sz="2400" dirty="0" smtClean="0">
                <a:sym typeface="Wingdings" panose="05000000000000000000" pitchFamily="2" charset="2"/>
              </a:rPr>
              <a:t> 2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giai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cấp</a:t>
            </a:r>
            <a:r>
              <a:rPr lang="en-US" altLang="en-US" sz="2400" dirty="0" smtClean="0">
                <a:sym typeface="Wingdings" panose="05000000000000000000" pitchFamily="2" charset="2"/>
              </a:rPr>
              <a:t>: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Tư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sản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và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Vô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sản</a:t>
            </a:r>
            <a:r>
              <a:rPr lang="en-US" altLang="en-US" sz="2400" dirty="0" smtClean="0">
                <a:sym typeface="Wingdings" panose="05000000000000000000" pitchFamily="2" charset="2"/>
              </a:rPr>
              <a:t>. Hai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giai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cấp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này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đối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đầu</a:t>
            </a:r>
            <a:r>
              <a:rPr lang="en-US" altLang="en-US" sz="2400" dirty="0" smtClean="0">
                <a:sym typeface="Wingdings" panose="05000000000000000000" pitchFamily="2" charset="2"/>
              </a:rPr>
              <a:t> gay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găt</a:t>
            </a:r>
            <a:endParaRPr lang="en-US" altLang="en-US" sz="2400" dirty="0"/>
          </a:p>
        </p:txBody>
      </p:sp>
      <p:pic>
        <p:nvPicPr>
          <p:cNvPr id="9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16" y="-6525"/>
            <a:ext cx="2865854" cy="19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7650" y="4346576"/>
            <a:ext cx="8583982" cy="1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II. CHỦ NGHĨA TƯ BẢN XÁC LẬP TRÊN PHẠM VI THẾ GIỚI(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 CÁC CUỘC CÁCH MẠNG TƯ SẢN THẾ KỈ XIX 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2.  SỰ XÂM LƯỢC CỦA CÁC NƯỚC TƯ BẢN PHƯƠNG TÂY VỚI CÁC NƯỚC Á, PHI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7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294876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457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NGHIỆP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6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3: CHỦ NGHĨA TƯ BẢN XÁC LẬP TRÊN PHẠM VI THẾ GIỚI </a:t>
            </a:r>
            <a:endParaRPr lang="en-US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7118" y="7682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ANH 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7650" y="1104639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MẠNG CÔNG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NGHIỆP Ở  PHÁP, ĐỨC 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3.  HỆ QUẢ CỦA CÁCH MẠNG CÔNG NGHIỆP</a:t>
            </a:r>
            <a:r>
              <a:rPr lang="en-US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16" y="-6525"/>
            <a:ext cx="2865854" cy="19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8068" y="1905000"/>
            <a:ext cx="8583982" cy="1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II. CHỦ NGHĨA TƯ BẢN XÁC LẬP TRÊN PHẠM VI THẾ GIỚI 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.  CÁC CUỘC CÁCH MẠNG TƯ SẢN THẾ KỈ XIX (</a:t>
            </a:r>
            <a:r>
              <a:rPr lang="en-US" sz="2000" b="1" kern="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12800" indent="-812800">
              <a:spcBef>
                <a:spcPct val="20000"/>
              </a:spcBef>
              <a:defRPr/>
            </a:pP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2.  SỰ XÂM LƯỢC CỦA CÁC NƯỚC TƯ BẢN PHƯƠNG TÂY VỚI CÁC NƯỚC Á, PHI</a:t>
            </a:r>
            <a:endParaRPr lang="en-US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3768" y="3505200"/>
            <a:ext cx="881258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Nguyên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nhân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xâm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lược</a:t>
            </a:r>
            <a:r>
              <a:rPr lang="en-US" altLang="en-US" sz="2400" dirty="0" smtClean="0">
                <a:sym typeface="Wingdings" panose="05000000000000000000" pitchFamily="2" charset="2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 smtClean="0">
                <a:sym typeface="Wingdings" panose="05000000000000000000" pitchFamily="2" charset="2"/>
              </a:rPr>
              <a:t>+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Tìm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kiếm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tài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nguyên</a:t>
            </a:r>
            <a:r>
              <a:rPr lang="en-US" altLang="en-US" sz="2400" dirty="0" smtClean="0">
                <a:sym typeface="Wingdings" panose="05000000000000000000" pitchFamily="2" charset="2"/>
              </a:rPr>
              <a:t>,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mở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rộng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thị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trường</a:t>
            </a:r>
            <a:endParaRPr lang="en-US" altLang="en-US" sz="2400" dirty="0" smtClean="0"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 smtClean="0">
                <a:sym typeface="Wingdings" panose="05000000000000000000" pitchFamily="2" charset="2"/>
              </a:rPr>
              <a:t>+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mở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rộng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lãnh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thổ</a:t>
            </a:r>
            <a:r>
              <a:rPr lang="en-US" altLang="en-US" sz="2400" dirty="0" smtClean="0">
                <a:sym typeface="Wingdings" panose="05000000000000000000" pitchFamily="2" charset="2"/>
              </a:rPr>
              <a:t>,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nguông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lao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động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rẻ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mạt</a:t>
            </a:r>
            <a:endParaRPr lang="en-US" altLang="en-US" sz="2400" dirty="0" smtClean="0"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 smtClean="0">
                <a:sym typeface="Wingdings" panose="05000000000000000000" pitchFamily="2" charset="2"/>
              </a:rPr>
              <a:t>+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Chế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độ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phong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kiến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khủng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hoảng</a:t>
            </a:r>
            <a:r>
              <a:rPr lang="en-US" altLang="en-US" sz="2400" dirty="0" smtClean="0">
                <a:sym typeface="Wingdings" panose="05000000000000000000" pitchFamily="2" charset="2"/>
              </a:rPr>
              <a:t>,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suy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yếu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Thế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kỉ</a:t>
            </a:r>
            <a:r>
              <a:rPr lang="en-US" altLang="en-US" sz="2400" dirty="0" smtClean="0">
                <a:sym typeface="Wingdings" panose="05000000000000000000" pitchFamily="2" charset="2"/>
              </a:rPr>
              <a:t> XIX,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hầu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hết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các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nước</a:t>
            </a:r>
            <a:r>
              <a:rPr lang="en-US" altLang="en-US" sz="2400" dirty="0" smtClean="0">
                <a:sym typeface="Wingdings" panose="05000000000000000000" pitchFamily="2" charset="2"/>
              </a:rPr>
              <a:t> Á, Phi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là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thuộc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địa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của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các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nước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tư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bản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phương</a:t>
            </a:r>
            <a:r>
              <a:rPr lang="en-US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ym typeface="Wingdings" panose="05000000000000000000" pitchFamily="2" charset="2"/>
              </a:rPr>
              <a:t>tây</a:t>
            </a:r>
            <a:endParaRPr lang="en-US" altLang="en-US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71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144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1929315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tiền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37338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3276600"/>
            <a:ext cx="3733800" cy="1295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029200"/>
            <a:ext cx="37338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5029200"/>
            <a:ext cx="3733800" cy="1295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3000" y="3276600"/>
            <a:ext cx="3733800" cy="1295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77" grpId="0"/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144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1929315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37338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3276600"/>
            <a:ext cx="37338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029200"/>
            <a:ext cx="37338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5029200"/>
            <a:ext cx="38100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276600"/>
            <a:ext cx="3733800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144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1929315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Âu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37338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XV-XVI.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3276600"/>
            <a:ext cx="37338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XVI-XVII.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029200"/>
            <a:ext cx="37338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XVII-XVIII.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5029200"/>
            <a:ext cx="3733800" cy="1219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XVIII-XIX.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5029200"/>
            <a:ext cx="3733800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XVIII-XIX.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144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1929315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uộc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37338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U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Gien-ni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3276600"/>
            <a:ext cx="37338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029200"/>
            <a:ext cx="37338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5029200"/>
            <a:ext cx="3733800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5029200"/>
            <a:ext cx="3733800" cy="12192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14400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1929315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hệ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uộc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Âu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3733800" cy="121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U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3276600"/>
            <a:ext cx="3733800" cy="121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029200"/>
            <a:ext cx="3733800" cy="121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9200" y="5029200"/>
            <a:ext cx="3733800" cy="1219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9200" y="5029200"/>
            <a:ext cx="3733800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30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5715000"/>
            <a:ext cx="8001000" cy="9906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kéo</a:t>
            </a:r>
            <a:r>
              <a:rPr lang="en-US" dirty="0" smtClean="0"/>
              <a:t> </a:t>
            </a:r>
            <a:r>
              <a:rPr lang="en-US" dirty="0" err="1" smtClean="0"/>
              <a:t>sợi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</p:txBody>
      </p:sp>
      <p:pic>
        <p:nvPicPr>
          <p:cNvPr id="55300" name="Picture 4" descr="image00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0"/>
            <a:ext cx="85344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025"/>
            <a:ext cx="922972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Xem</a:t>
            </a:r>
            <a:r>
              <a:rPr lang="en-US" dirty="0" smtClean="0"/>
              <a:t> video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18322"/>
              </p:ext>
            </p:extLst>
          </p:nvPr>
        </p:nvGraphicFramePr>
        <p:xfrm>
          <a:off x="457200" y="14478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53440"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ó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minh</a:t>
                      </a:r>
                    </a:p>
                    <a:p>
                      <a:endParaRPr lang="en-US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         1764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i="0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         1769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         1785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         1784</a:t>
                      </a:r>
                      <a:endParaRPr lang="en-US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7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914400"/>
          </a:xfrm>
        </p:spPr>
        <p:txBody>
          <a:bodyPr/>
          <a:lstStyle/>
          <a:p>
            <a:r>
              <a:rPr lang="en-US" dirty="0" smtClean="0"/>
              <a:t>1764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kéo</a:t>
            </a:r>
            <a:r>
              <a:rPr lang="en-US" dirty="0" smtClean="0"/>
              <a:t> </a:t>
            </a:r>
            <a:r>
              <a:rPr lang="en-US" dirty="0" err="1" smtClean="0"/>
              <a:t>sợi</a:t>
            </a:r>
            <a:r>
              <a:rPr lang="en-US" dirty="0" smtClean="0"/>
              <a:t> </a:t>
            </a:r>
            <a:r>
              <a:rPr lang="en-US" dirty="0" err="1" smtClean="0"/>
              <a:t>Gien-ni</a:t>
            </a:r>
            <a:endParaRPr lang="en-US" dirty="0" smtClean="0"/>
          </a:p>
        </p:txBody>
      </p:sp>
      <p:pic>
        <p:nvPicPr>
          <p:cNvPr id="56324" name="Picture 4" descr="spinningjenny2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81000"/>
            <a:ext cx="8991600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4216" y="1405825"/>
            <a:ext cx="8745538" cy="3697287"/>
            <a:chOff x="180306" y="1412383"/>
            <a:chExt cx="8744619" cy="3696408"/>
          </a:xfrm>
        </p:grpSpPr>
        <p:pic>
          <p:nvPicPr>
            <p:cNvPr id="58370" name="Picture 2" descr="C:\Users\Administrator\Desktop\may keo soi Gien-n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649" y="1412383"/>
              <a:ext cx="4276276" cy="3118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371" name="Picture 3" descr="C:\Users\Administrator\Desktop\may keo soi Gien-ni 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306" y="1431428"/>
              <a:ext cx="4276276" cy="3118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3" name="Rectangle 7"/>
            <p:cNvSpPr>
              <a:spLocks noChangeArrowheads="1"/>
            </p:cNvSpPr>
            <p:nvPr/>
          </p:nvSpPr>
          <p:spPr bwMode="auto">
            <a:xfrm>
              <a:off x="180307" y="4647126"/>
              <a:ext cx="87446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2400" b="1" dirty="0" err="1">
                  <a:solidFill>
                    <a:srgbClr val="000099"/>
                  </a:solidFill>
                  <a:latin typeface="Times New Roman" pitchFamily="18" charset="0"/>
                </a:rPr>
                <a:t>Máy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  <a:latin typeface="Times New Roman" pitchFamily="18" charset="0"/>
                </a:rPr>
                <a:t>kéo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  <a:latin typeface="Times New Roman" pitchFamily="18" charset="0"/>
                </a:rPr>
                <a:t>sợi</a:t>
              </a:r>
              <a:r>
                <a:rPr lang="en-US" altLang="en-US" sz="2400" b="1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99"/>
                  </a:solidFill>
                  <a:latin typeface="Times New Roman" pitchFamily="18" charset="0"/>
                </a:rPr>
                <a:t>Gien-ni</a:t>
              </a:r>
              <a:endParaRPr lang="en-US" altLang="en-US" sz="2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9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-228600" y="0"/>
            <a:ext cx="9372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746125" y="158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sz="2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4341" name="Picture 11" descr="Ac-crai-to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1910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Picture 12" descr="May keo soi chay bang suc nu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381000" y="6262687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Á</a:t>
            </a:r>
            <a:r>
              <a:rPr lang="en-US" sz="2800" b="1" dirty="0" err="1">
                <a:solidFill>
                  <a:srgbClr val="FF3300"/>
                </a:solidFill>
                <a:cs typeface="Times New Roman" pitchFamily="18" charset="0"/>
              </a:rPr>
              <a:t>c-crai-tơ</a:t>
            </a:r>
            <a:endParaRPr lang="en-US" sz="28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4114800" y="6324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  <a:cs typeface="Times New Roman" pitchFamily="18" charset="0"/>
              </a:rPr>
              <a:t>1769 </a:t>
            </a:r>
            <a:r>
              <a:rPr lang="en-US" sz="2400" b="1" dirty="0" err="1" smtClean="0">
                <a:solidFill>
                  <a:srgbClr val="FF3300"/>
                </a:solidFill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sợi</a:t>
            </a:r>
            <a:r>
              <a:rPr lang="en-US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cs typeface="Times New Roman" pitchFamily="18" charset="0"/>
              </a:rPr>
              <a:t>nước</a:t>
            </a:r>
            <a:r>
              <a:rPr lang="en-US" sz="2400" b="1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edmund%20cartw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5"/>
          <p:cNvSpPr>
            <a:spLocks noChangeArrowheads="1"/>
          </p:cNvSpPr>
          <p:nvPr/>
        </p:nvSpPr>
        <p:spPr bwMode="auto">
          <a:xfrm>
            <a:off x="812800" y="4095750"/>
            <a:ext cx="226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Ét-mơn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-rai</a:t>
            </a:r>
          </a:p>
        </p:txBody>
      </p:sp>
      <p:pic>
        <p:nvPicPr>
          <p:cNvPr id="17412" name="Picture 16" descr="Power%20l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7"/>
          <p:cNvSpPr txBox="1">
            <a:spLocks noChangeArrowheads="1"/>
          </p:cNvSpPr>
          <p:nvPr/>
        </p:nvSpPr>
        <p:spPr bwMode="auto">
          <a:xfrm>
            <a:off x="4343400" y="0"/>
            <a:ext cx="4800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1785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dệt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099"/>
            <a:ext cx="6591300" cy="21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1153</Words>
  <Application>Microsoft Office PowerPoint</Application>
  <PresentationFormat>On-screen Show (4:3)</PresentationFormat>
  <Paragraphs>139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Xe kéo sợi bằng tay</vt:lpstr>
      <vt:lpstr>PowerPoint Presentation</vt:lpstr>
      <vt:lpstr>Xem video và hoàn thành bảng sau</vt:lpstr>
      <vt:lpstr>1764 Máy kéo sợi Gien-ni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Admin96</dc:creator>
  <cp:lastModifiedBy>My</cp:lastModifiedBy>
  <cp:revision>36</cp:revision>
  <dcterms:created xsi:type="dcterms:W3CDTF">2019-09-08T01:27:18Z</dcterms:created>
  <dcterms:modified xsi:type="dcterms:W3CDTF">2021-09-30T13:58:39Z</dcterms:modified>
</cp:coreProperties>
</file>