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84" r:id="rId3"/>
    <p:sldId id="285" r:id="rId4"/>
    <p:sldId id="257" r:id="rId5"/>
    <p:sldId id="258" r:id="rId6"/>
    <p:sldId id="273" r:id="rId7"/>
    <p:sldId id="274" r:id="rId8"/>
    <p:sldId id="282" r:id="rId9"/>
    <p:sldId id="262" r:id="rId10"/>
    <p:sldId id="261" r:id="rId11"/>
    <p:sldId id="283" r:id="rId12"/>
    <p:sldId id="263" r:id="rId13"/>
    <p:sldId id="267" r:id="rId14"/>
    <p:sldId id="279" r:id="rId15"/>
    <p:sldId id="266" r:id="rId16"/>
    <p:sldId id="268" r:id="rId17"/>
    <p:sldId id="276" r:id="rId18"/>
    <p:sldId id="277" r:id="rId19"/>
    <p:sldId id="270" r:id="rId20"/>
    <p:sldId id="278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F07B9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E5E5C-74F1-4F58-BF53-A9C7DAE19A97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7CF59A-FBAD-4994-BC23-AB90A7AF88C9}">
      <dgm:prSet phldrT="[Text]"/>
      <dgm:spPr>
        <a:solidFill>
          <a:srgbClr val="FFFF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loài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dirty="0"/>
        </a:p>
      </dgm:t>
    </dgm:pt>
    <dgm:pt modelId="{87747D6C-B3F3-49D4-919B-BAB32D978831}" type="parTrans" cxnId="{9234BD3F-D766-4DB6-B3E6-32265D16EA57}">
      <dgm:prSet/>
      <dgm:spPr/>
      <dgm:t>
        <a:bodyPr/>
        <a:lstStyle/>
        <a:p>
          <a:endParaRPr lang="en-US"/>
        </a:p>
      </dgm:t>
    </dgm:pt>
    <dgm:pt modelId="{8A147DC7-0558-4054-AED0-1548B1EE7C05}" type="sibTrans" cxnId="{9234BD3F-D766-4DB6-B3E6-32265D16EA57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en-US"/>
        </a:p>
      </dgm:t>
    </dgm:pt>
    <dgm:pt modelId="{0C5B3C8A-4156-48EB-B362-F845B94D4388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đàn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đàn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dirty="0"/>
        </a:p>
      </dgm:t>
    </dgm:pt>
    <dgm:pt modelId="{4483DFBD-81E2-4FBD-824E-C499BF887074}" type="parTrans" cxnId="{378FDE87-8BC3-4C3D-974D-901119CDAE6E}">
      <dgm:prSet/>
      <dgm:spPr/>
      <dgm:t>
        <a:bodyPr/>
        <a:lstStyle/>
        <a:p>
          <a:endParaRPr lang="en-US"/>
        </a:p>
      </dgm:t>
    </dgm:pt>
    <dgm:pt modelId="{731A68F0-F14C-44F3-8C07-9AA56B47BF8F}" type="sibTrans" cxnId="{378FDE87-8BC3-4C3D-974D-901119CDAE6E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en-US"/>
        </a:p>
      </dgm:t>
    </dgm:pt>
    <dgm:pt modelId="{01FB9446-0CCC-49B0-A1C4-E5822B907926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Loài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dirty="0"/>
        </a:p>
      </dgm:t>
    </dgm:pt>
    <dgm:pt modelId="{F028709F-8AE7-459F-B1E3-124008318C31}" type="parTrans" cxnId="{13BE788E-0F33-4C51-A5FC-6D22D6CE2E3E}">
      <dgm:prSet/>
      <dgm:spPr/>
      <dgm:t>
        <a:bodyPr/>
        <a:lstStyle/>
        <a:p>
          <a:endParaRPr lang="en-US"/>
        </a:p>
      </dgm:t>
    </dgm:pt>
    <dgm:pt modelId="{96D561D5-D232-41C4-8008-F026A540A944}" type="sibTrans" cxnId="{13BE788E-0F33-4C51-A5FC-6D22D6CE2E3E}">
      <dgm:prSet/>
      <dgm:spPr/>
      <dgm:t>
        <a:bodyPr/>
        <a:lstStyle/>
        <a:p>
          <a:endParaRPr lang="en-US"/>
        </a:p>
      </dgm:t>
    </dgm:pt>
    <dgm:pt modelId="{12F5DF5F-3AA3-48F7-B64C-6C12DEC1D339}" type="pres">
      <dgm:prSet presAssocID="{9A5E5E5C-74F1-4F58-BF53-A9C7DAE19A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E1F384-9C8D-4E7B-98A8-E776018E543E}" type="pres">
      <dgm:prSet presAssocID="{9A5E5E5C-74F1-4F58-BF53-A9C7DAE19A97}" presName="dummyMaxCanvas" presStyleCnt="0">
        <dgm:presLayoutVars/>
      </dgm:prSet>
      <dgm:spPr/>
    </dgm:pt>
    <dgm:pt modelId="{DF12DC42-B0B3-4A01-820E-79BF42662983}" type="pres">
      <dgm:prSet presAssocID="{9A5E5E5C-74F1-4F58-BF53-A9C7DAE19A9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B533A-E675-4138-AA04-2101B6E7E997}" type="pres">
      <dgm:prSet presAssocID="{9A5E5E5C-74F1-4F58-BF53-A9C7DAE19A9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D419D-EE67-4474-BD9C-484FB86ADF4C}" type="pres">
      <dgm:prSet presAssocID="{9A5E5E5C-74F1-4F58-BF53-A9C7DAE19A9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23964-46E0-46DD-B1F3-62ABFA0408E2}" type="pres">
      <dgm:prSet presAssocID="{9A5E5E5C-74F1-4F58-BF53-A9C7DAE19A9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C1584-401C-4FDD-A17B-0B9805FC8EE1}" type="pres">
      <dgm:prSet presAssocID="{9A5E5E5C-74F1-4F58-BF53-A9C7DAE19A9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58C40-3AA5-4DF9-97F2-6EB2640F15CD}" type="pres">
      <dgm:prSet presAssocID="{9A5E5E5C-74F1-4F58-BF53-A9C7DAE19A9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9A5E6-D518-40DE-8FF6-79512E9E7811}" type="pres">
      <dgm:prSet presAssocID="{9A5E5E5C-74F1-4F58-BF53-A9C7DAE19A9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A7DB2-0E7A-4532-96D6-16217F15355B}" type="pres">
      <dgm:prSet presAssocID="{9A5E5E5C-74F1-4F58-BF53-A9C7DAE19A9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4FB2A3-6703-4928-9714-5B0775B8F611}" type="presOf" srcId="{147CF59A-FBAD-4994-BC23-AB90A7AF88C9}" destId="{C9F58C40-3AA5-4DF9-97F2-6EB2640F15CD}" srcOrd="1" destOrd="0" presId="urn:microsoft.com/office/officeart/2005/8/layout/vProcess5"/>
    <dgm:cxn modelId="{4622AAA6-AE76-47FC-8755-B52B56C85400}" type="presOf" srcId="{0C5B3C8A-4156-48EB-B362-F845B94D4388}" destId="{EF49A5E6-D518-40DE-8FF6-79512E9E7811}" srcOrd="1" destOrd="0" presId="urn:microsoft.com/office/officeart/2005/8/layout/vProcess5"/>
    <dgm:cxn modelId="{7047DC0F-C8E3-453D-9712-2A38E33FD9A1}" type="presOf" srcId="{01FB9446-0CCC-49B0-A1C4-E5822B907926}" destId="{B7BA7DB2-0E7A-4532-96D6-16217F15355B}" srcOrd="1" destOrd="0" presId="urn:microsoft.com/office/officeart/2005/8/layout/vProcess5"/>
    <dgm:cxn modelId="{9234BD3F-D766-4DB6-B3E6-32265D16EA57}" srcId="{9A5E5E5C-74F1-4F58-BF53-A9C7DAE19A97}" destId="{147CF59A-FBAD-4994-BC23-AB90A7AF88C9}" srcOrd="0" destOrd="0" parTransId="{87747D6C-B3F3-49D4-919B-BAB32D978831}" sibTransId="{8A147DC7-0558-4054-AED0-1548B1EE7C05}"/>
    <dgm:cxn modelId="{13BE788E-0F33-4C51-A5FC-6D22D6CE2E3E}" srcId="{9A5E5E5C-74F1-4F58-BF53-A9C7DAE19A97}" destId="{01FB9446-0CCC-49B0-A1C4-E5822B907926}" srcOrd="2" destOrd="0" parTransId="{F028709F-8AE7-459F-B1E3-124008318C31}" sibTransId="{96D561D5-D232-41C4-8008-F026A540A944}"/>
    <dgm:cxn modelId="{A48586D9-8197-482B-A0D8-D7A1D0B1F5A7}" type="presOf" srcId="{01FB9446-0CCC-49B0-A1C4-E5822B907926}" destId="{F80D419D-EE67-4474-BD9C-484FB86ADF4C}" srcOrd="0" destOrd="0" presId="urn:microsoft.com/office/officeart/2005/8/layout/vProcess5"/>
    <dgm:cxn modelId="{08F52CE8-1429-42C6-B7D1-41FCE55449C9}" type="presOf" srcId="{9A5E5E5C-74F1-4F58-BF53-A9C7DAE19A97}" destId="{12F5DF5F-3AA3-48F7-B64C-6C12DEC1D339}" srcOrd="0" destOrd="0" presId="urn:microsoft.com/office/officeart/2005/8/layout/vProcess5"/>
    <dgm:cxn modelId="{471AD448-5357-44A9-B512-EE1937D1982F}" type="presOf" srcId="{147CF59A-FBAD-4994-BC23-AB90A7AF88C9}" destId="{DF12DC42-B0B3-4A01-820E-79BF42662983}" srcOrd="0" destOrd="0" presId="urn:microsoft.com/office/officeart/2005/8/layout/vProcess5"/>
    <dgm:cxn modelId="{D362BE21-D8C8-4598-ADF0-E7FEA13E70E8}" type="presOf" srcId="{731A68F0-F14C-44F3-8C07-9AA56B47BF8F}" destId="{013C1584-401C-4FDD-A17B-0B9805FC8EE1}" srcOrd="0" destOrd="0" presId="urn:microsoft.com/office/officeart/2005/8/layout/vProcess5"/>
    <dgm:cxn modelId="{378FDE87-8BC3-4C3D-974D-901119CDAE6E}" srcId="{9A5E5E5C-74F1-4F58-BF53-A9C7DAE19A97}" destId="{0C5B3C8A-4156-48EB-B362-F845B94D4388}" srcOrd="1" destOrd="0" parTransId="{4483DFBD-81E2-4FBD-824E-C499BF887074}" sibTransId="{731A68F0-F14C-44F3-8C07-9AA56B47BF8F}"/>
    <dgm:cxn modelId="{CDF543FD-0A92-4306-A654-3C9BBA810C3C}" type="presOf" srcId="{8A147DC7-0558-4054-AED0-1548B1EE7C05}" destId="{FC923964-46E0-46DD-B1F3-62ABFA0408E2}" srcOrd="0" destOrd="0" presId="urn:microsoft.com/office/officeart/2005/8/layout/vProcess5"/>
    <dgm:cxn modelId="{B81FAC90-EBEB-4E92-8268-E5BD7FCACDFF}" type="presOf" srcId="{0C5B3C8A-4156-48EB-B362-F845B94D4388}" destId="{EE6B533A-E675-4138-AA04-2101B6E7E997}" srcOrd="0" destOrd="0" presId="urn:microsoft.com/office/officeart/2005/8/layout/vProcess5"/>
    <dgm:cxn modelId="{8F982B46-C838-44EE-ABA2-72EC6D308887}" type="presParOf" srcId="{12F5DF5F-3AA3-48F7-B64C-6C12DEC1D339}" destId="{C0E1F384-9C8D-4E7B-98A8-E776018E543E}" srcOrd="0" destOrd="0" presId="urn:microsoft.com/office/officeart/2005/8/layout/vProcess5"/>
    <dgm:cxn modelId="{F1633068-4DD1-46BC-902B-A00923A7DC9F}" type="presParOf" srcId="{12F5DF5F-3AA3-48F7-B64C-6C12DEC1D339}" destId="{DF12DC42-B0B3-4A01-820E-79BF42662983}" srcOrd="1" destOrd="0" presId="urn:microsoft.com/office/officeart/2005/8/layout/vProcess5"/>
    <dgm:cxn modelId="{03A371B8-4EA2-456B-AE04-CDA4717F3546}" type="presParOf" srcId="{12F5DF5F-3AA3-48F7-B64C-6C12DEC1D339}" destId="{EE6B533A-E675-4138-AA04-2101B6E7E997}" srcOrd="2" destOrd="0" presId="urn:microsoft.com/office/officeart/2005/8/layout/vProcess5"/>
    <dgm:cxn modelId="{2B072B5B-FFE6-46F3-9165-D2C6C7F634F5}" type="presParOf" srcId="{12F5DF5F-3AA3-48F7-B64C-6C12DEC1D339}" destId="{F80D419D-EE67-4474-BD9C-484FB86ADF4C}" srcOrd="3" destOrd="0" presId="urn:microsoft.com/office/officeart/2005/8/layout/vProcess5"/>
    <dgm:cxn modelId="{65A01714-F21A-4164-A5CA-4FEAD5344C12}" type="presParOf" srcId="{12F5DF5F-3AA3-48F7-B64C-6C12DEC1D339}" destId="{FC923964-46E0-46DD-B1F3-62ABFA0408E2}" srcOrd="4" destOrd="0" presId="urn:microsoft.com/office/officeart/2005/8/layout/vProcess5"/>
    <dgm:cxn modelId="{F64FD219-D672-4101-898F-C575D33AE527}" type="presParOf" srcId="{12F5DF5F-3AA3-48F7-B64C-6C12DEC1D339}" destId="{013C1584-401C-4FDD-A17B-0B9805FC8EE1}" srcOrd="5" destOrd="0" presId="urn:microsoft.com/office/officeart/2005/8/layout/vProcess5"/>
    <dgm:cxn modelId="{858500EB-68DA-4384-A379-F988781B070A}" type="presParOf" srcId="{12F5DF5F-3AA3-48F7-B64C-6C12DEC1D339}" destId="{C9F58C40-3AA5-4DF9-97F2-6EB2640F15CD}" srcOrd="6" destOrd="0" presId="urn:microsoft.com/office/officeart/2005/8/layout/vProcess5"/>
    <dgm:cxn modelId="{19497F27-856B-4FA0-BCA1-67AF2E1C92A1}" type="presParOf" srcId="{12F5DF5F-3AA3-48F7-B64C-6C12DEC1D339}" destId="{EF49A5E6-D518-40DE-8FF6-79512E9E7811}" srcOrd="7" destOrd="0" presId="urn:microsoft.com/office/officeart/2005/8/layout/vProcess5"/>
    <dgm:cxn modelId="{0E58D5C2-6485-473E-B11E-D905375D6E8A}" type="presParOf" srcId="{12F5DF5F-3AA3-48F7-B64C-6C12DEC1D339}" destId="{B7BA7DB2-0E7A-4532-96D6-16217F15355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2DC42-B0B3-4A01-820E-79BF42662983}">
      <dsp:nvSpPr>
        <dsp:cNvPr id="0" name=""/>
        <dsp:cNvSpPr/>
      </dsp:nvSpPr>
      <dsp:spPr>
        <a:xfrm>
          <a:off x="0" y="0"/>
          <a:ext cx="9509556" cy="1756497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loài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4500" kern="1200" dirty="0"/>
        </a:p>
      </dsp:txBody>
      <dsp:txXfrm>
        <a:off x="51446" y="51446"/>
        <a:ext cx="7614159" cy="1653605"/>
      </dsp:txXfrm>
    </dsp:sp>
    <dsp:sp modelId="{EE6B533A-E675-4138-AA04-2101B6E7E997}">
      <dsp:nvSpPr>
        <dsp:cNvPr id="0" name=""/>
        <dsp:cNvSpPr/>
      </dsp:nvSpPr>
      <dsp:spPr>
        <a:xfrm>
          <a:off x="839078" y="2049246"/>
          <a:ext cx="9509556" cy="1756497"/>
        </a:xfrm>
        <a:prstGeom prst="roundRect">
          <a:avLst>
            <a:gd name="adj" fmla="val 1000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đàn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ong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đàn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4500" kern="1200" dirty="0"/>
        </a:p>
      </dsp:txBody>
      <dsp:txXfrm>
        <a:off x="890524" y="2100692"/>
        <a:ext cx="7425863" cy="1653605"/>
      </dsp:txXfrm>
    </dsp:sp>
    <dsp:sp modelId="{F80D419D-EE67-4474-BD9C-484FB86ADF4C}">
      <dsp:nvSpPr>
        <dsp:cNvPr id="0" name=""/>
        <dsp:cNvSpPr/>
      </dsp:nvSpPr>
      <dsp:spPr>
        <a:xfrm>
          <a:off x="1678157" y="4098493"/>
          <a:ext cx="9509556" cy="1756497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Loài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4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4500" kern="1200" dirty="0"/>
        </a:p>
      </dsp:txBody>
      <dsp:txXfrm>
        <a:off x="1729603" y="4149939"/>
        <a:ext cx="7425863" cy="1653605"/>
      </dsp:txXfrm>
    </dsp:sp>
    <dsp:sp modelId="{FC923964-46E0-46DD-B1F3-62ABFA0408E2}">
      <dsp:nvSpPr>
        <dsp:cNvPr id="0" name=""/>
        <dsp:cNvSpPr/>
      </dsp:nvSpPr>
      <dsp:spPr>
        <a:xfrm>
          <a:off x="8367833" y="1332010"/>
          <a:ext cx="1141723" cy="1141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8624721" y="1332010"/>
        <a:ext cx="627947" cy="859147"/>
      </dsp:txXfrm>
    </dsp:sp>
    <dsp:sp modelId="{013C1584-401C-4FDD-A17B-0B9805FC8EE1}">
      <dsp:nvSpPr>
        <dsp:cNvPr id="0" name=""/>
        <dsp:cNvSpPr/>
      </dsp:nvSpPr>
      <dsp:spPr>
        <a:xfrm>
          <a:off x="9206912" y="3369547"/>
          <a:ext cx="1141723" cy="1141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9463800" y="3369547"/>
        <a:ext cx="627947" cy="859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983F0-7F21-4A73-9B8C-C1DD7918D5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D2040-E9B9-4C13-AC85-FFBD9658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2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48F808-2401-4F7D-A26F-E661E22B6004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2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74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9E82B-2F70-476B-82F6-BA7C14081098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4AFD5-74C7-4705-845E-3E182860D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3F9DD-7496-4796-B6F9-36B68596E0D4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A899C-BAF2-425D-A357-F0CB4ECA1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59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6CC09-2709-4E47-90DB-D52729851DE1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A3D42-962E-4EA8-B137-1F5831D57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90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B2BD3-7874-4643-B158-6979CC3D3E7A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E554-C2BA-4A26-B23B-94B2ED814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A247-FC6F-47B6-9123-61E8E740A5F1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F1248-663C-49D0-8E5E-0891744E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47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444F-DC1B-4998-B336-F2F335985F68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E786-A011-4D0F-86C8-D7CC8F344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7E619-D3BE-43CC-9F05-396A6F2C89F1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59AA1-A049-4588-8F5C-A66D15DBB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4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AF7A-2461-490C-9A91-B4C2755C26EB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8B755-229A-4876-BF6A-1EF985AC6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0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9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B7B59-C5FA-4869-A429-466F2EE34755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76192-05B6-42FF-8EDA-ACBEBD2F3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69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AC88E-59D1-41C9-A8C4-7E2B02BA2277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6B1A-5E4F-4692-A49C-253C8D9F5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15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34680-DAD5-48F3-BA60-18D37F8C8376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8A854-B2FA-4DDB-A84F-EED9829B2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2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4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1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3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1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48582-2DB5-4853-9EA3-856E398290D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CDAC0-989D-4E14-8854-74AB59EF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6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2454D4-3B42-49A2-930E-92FC61C7A353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BF2D57-2820-4D4D-B1D8-8EB71F014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2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-33341" y="3848406"/>
            <a:ext cx="1210958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vi-VN" sz="5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cs typeface="Times New Roman" panose="02020603050405020304" pitchFamily="18" charset="0"/>
              </a:rPr>
              <a:t>BÀI 1</a:t>
            </a:r>
            <a:r>
              <a:rPr lang="en-US" sz="5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cs typeface="Times New Roman" panose="02020603050405020304" pitchFamily="18" charset="0"/>
              </a:rPr>
              <a:t>:</a:t>
            </a:r>
            <a:r>
              <a:rPr lang="vi-VN" sz="5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cs typeface="Times New Roman" panose="02020603050405020304" pitchFamily="18" charset="0"/>
              </a:rPr>
              <a:t/>
            </a:r>
            <a:br>
              <a:rPr lang="vi-VN" sz="5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cs typeface="Times New Roman" panose="02020603050405020304" pitchFamily="18" charset="0"/>
              </a:rPr>
            </a:br>
            <a:r>
              <a:rPr lang="vi-VN" sz="5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cs typeface="Times New Roman" panose="02020603050405020304" pitchFamily="18" charset="0"/>
              </a:rPr>
              <a:t>THẾ GIỚI ĐỘNG VẬT ĐA DẠNG</a:t>
            </a:r>
            <a:r>
              <a:rPr lang="en-US" sz="5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cs typeface="Times New Roman" panose="02020603050405020304" pitchFamily="18" charset="0"/>
              </a:rPr>
              <a:t>,</a:t>
            </a:r>
            <a:r>
              <a:rPr lang="vi-VN" sz="5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cs typeface="Times New Roman" panose="02020603050405020304" pitchFamily="18" charset="0"/>
              </a:rPr>
              <a:t> PHONG PHÚ</a:t>
            </a:r>
            <a:endParaRPr lang="en-US" sz="5000" b="1" dirty="0">
              <a:solidFill>
                <a:srgbClr val="82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5779" y="2806651"/>
            <a:ext cx="69172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MÔN: SINH HỌC </a:t>
            </a:r>
            <a:r>
              <a:rPr lang="en-US" sz="6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1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75"/>
            <a:ext cx="2381335" cy="20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25" y="29776"/>
            <a:ext cx="2218475" cy="20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0592" y="4668985"/>
            <a:ext cx="1862806" cy="213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225825" y="4803818"/>
            <a:ext cx="1883757" cy="2093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1236991"/>
            <a:ext cx="12076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EM ĐẾN PHÒNG HỌC TRỰC TUYẾN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562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unset over a body of water&#10;&#10;Description automatically generated">
            <a:extLst>
              <a:ext uri="{FF2B5EF4-FFF2-40B4-BE49-F238E27FC236}">
                <a16:creationId xmlns:a16="http://schemas.microsoft.com/office/drawing/2014/main" xmlns="" id="{AF58AF50-7C38-4CFE-804F-7C65C5F0E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9" r="-3" b="2599"/>
          <a:stretch/>
        </p:blipFill>
        <p:spPr>
          <a:xfrm>
            <a:off x="5120640" y="3005303"/>
            <a:ext cx="6906449" cy="377884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 descr="A picture containing outdoor, person, skiing, person&#10;&#10;Description automatically generated">
            <a:extLst>
              <a:ext uri="{FF2B5EF4-FFF2-40B4-BE49-F238E27FC236}">
                <a16:creationId xmlns:a16="http://schemas.microsoft.com/office/drawing/2014/main" xmlns="" id="{1174B0F4-CF30-4C92-BB18-04687CE9B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2" b="2"/>
          <a:stretch/>
        </p:blipFill>
        <p:spPr>
          <a:xfrm>
            <a:off x="20" y="9"/>
            <a:ext cx="7279893" cy="364352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</p:pic>
      <p:pic>
        <p:nvPicPr>
          <p:cNvPr id="3" name="Picture 2" descr="A group of people swimming in the water&#10;&#10;Description automatically generated">
            <a:extLst>
              <a:ext uri="{FF2B5EF4-FFF2-40B4-BE49-F238E27FC236}">
                <a16:creationId xmlns:a16="http://schemas.microsoft.com/office/drawing/2014/main" xmlns="" id="{38186D42-8D76-486D-A517-5FE5558A4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7" b="4"/>
          <a:stretch/>
        </p:blipFill>
        <p:spPr>
          <a:xfrm>
            <a:off x="124300" y="3826412"/>
            <a:ext cx="4897866" cy="29577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6" descr="j03012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34" y="225084"/>
            <a:ext cx="3924886" cy="254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4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838" y="289899"/>
            <a:ext cx="7541987" cy="1384995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Nam?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/>
          <a:stretch/>
        </p:blipFill>
        <p:spPr>
          <a:xfrm>
            <a:off x="7855527" y="135082"/>
            <a:ext cx="4214554" cy="33909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36" y="3610535"/>
            <a:ext cx="4224944" cy="289609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" y="1896533"/>
            <a:ext cx="3810000" cy="46101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82" y="1896533"/>
            <a:ext cx="3810000" cy="46101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068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18" y="196948"/>
            <a:ext cx="7384473" cy="637266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1015" y="259348"/>
            <a:ext cx="4276579" cy="624786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023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34" y="3039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10" y="1097280"/>
            <a:ext cx="6670678" cy="5655368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949007" y="1398158"/>
            <a:ext cx="3709555" cy="2135469"/>
          </a:xfrm>
          <a:prstGeom prst="wedgeEllipseCallout">
            <a:avLst>
              <a:gd name="adj1" fmla="val 55034"/>
              <a:gd name="adj2" fmla="val 33478"/>
            </a:avLst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F07B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vật phân bố ở những môi trường nào?</a:t>
            </a:r>
          </a:p>
        </p:txBody>
      </p:sp>
      <p:sp>
        <p:nvSpPr>
          <p:cNvPr id="7" name="Rectangle 6"/>
          <p:cNvSpPr/>
          <p:nvPr/>
        </p:nvSpPr>
        <p:spPr>
          <a:xfrm>
            <a:off x="3593206" y="4019905"/>
            <a:ext cx="2970154" cy="230448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138">
            <a:extLst>
              <a:ext uri="{FF2B5EF4-FFF2-40B4-BE49-F238E27FC236}">
                <a16:creationId xmlns:a16="http://schemas.microsoft.com/office/drawing/2014/main" xmlns="" id="{D28FD732-179A-4FBA-A829-D0A683F369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34" y="1690033"/>
            <a:ext cx="1311545" cy="13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9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82" y="0"/>
            <a:ext cx="8089218" cy="6858000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>
            <a:off x="53979" y="103163"/>
            <a:ext cx="4152314" cy="2129444"/>
          </a:xfrm>
          <a:prstGeom prst="wedgeEllipseCallout">
            <a:avLst>
              <a:gd name="adj1" fmla="val 43006"/>
              <a:gd name="adj2" fmla="val 54103"/>
            </a:avLst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1.4.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0136" y="3597421"/>
            <a:ext cx="3791055" cy="3129280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Dưới nước: cá, tôm, mực…</a:t>
            </a:r>
          </a:p>
          <a:p>
            <a:pPr algn="just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Trên cạn: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gà, hươu….</a:t>
            </a:r>
          </a:p>
          <a:p>
            <a:pPr algn="just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Trên không: các loài chim</a:t>
            </a:r>
          </a:p>
        </p:txBody>
      </p:sp>
    </p:spTree>
    <p:extLst>
      <p:ext uri="{BB962C8B-B14F-4D97-AF65-F5344CB8AC3E}">
        <p14:creationId xmlns:p14="http://schemas.microsoft.com/office/powerpoint/2010/main" val="31719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-5746" r="13516" b="-5746"/>
          <a:stretch/>
        </p:blipFill>
        <p:spPr>
          <a:xfrm>
            <a:off x="4368064" y="629024"/>
            <a:ext cx="6980713" cy="5600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01C08FA-6555-4E29-856F-8D27DEE2D58E}"/>
              </a:ext>
            </a:extLst>
          </p:cNvPr>
          <p:cNvSpPr/>
          <p:nvPr/>
        </p:nvSpPr>
        <p:spPr>
          <a:xfrm>
            <a:off x="139927" y="468197"/>
            <a:ext cx="39047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VNI-Times"/>
              <a:ea typeface="Batang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A459BA-4B27-4562-B582-C9F24137C277}"/>
              </a:ext>
            </a:extLst>
          </p:cNvPr>
          <p:cNvSpPr/>
          <p:nvPr/>
        </p:nvSpPr>
        <p:spPr>
          <a:xfrm>
            <a:off x="176646" y="3584864"/>
            <a:ext cx="5112327" cy="2826329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rawing, table, sitting, various&#10;&#10;Description automatically generated">
            <a:extLst>
              <a:ext uri="{FF2B5EF4-FFF2-40B4-BE49-F238E27FC236}">
                <a16:creationId xmlns:a16="http://schemas.microsoft.com/office/drawing/2014/main" xmlns="" id="{9EFE3359-256E-4515-B929-0523C3F97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2" t="8339" r="4897"/>
          <a:stretch/>
        </p:blipFill>
        <p:spPr>
          <a:xfrm>
            <a:off x="6195136" y="0"/>
            <a:ext cx="5996864" cy="2937952"/>
          </a:xfrm>
          <a:prstGeom prst="rect">
            <a:avLst/>
          </a:prstGeom>
        </p:spPr>
      </p:pic>
      <p:pic>
        <p:nvPicPr>
          <p:cNvPr id="9" name="Picture 8" descr="A group of stuffed animals&#10;&#10;Description automatically generated">
            <a:extLst>
              <a:ext uri="{FF2B5EF4-FFF2-40B4-BE49-F238E27FC236}">
                <a16:creationId xmlns:a16="http://schemas.microsoft.com/office/drawing/2014/main" xmlns="" id="{D65BB851-DCFE-4D54-8670-AF5B525F4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r="1" b="10744"/>
          <a:stretch/>
        </p:blipFill>
        <p:spPr>
          <a:xfrm>
            <a:off x="4203640" y="2937951"/>
            <a:ext cx="7988360" cy="3920047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56606B-A113-4D63-B04A-042AFC06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1" y="417416"/>
            <a:ext cx="5955983" cy="2103119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6C89D5F8-8E1F-4EB0-A608-3403BA446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42" y="3274409"/>
            <a:ext cx="4994030" cy="2935922"/>
          </a:xfrm>
        </p:spPr>
        <p:txBody>
          <a:bodyPr>
            <a:norm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362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7D9D36D6-2AC5-46A1-A849-4C82D5264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9A880-21A9-4462-A9FC-F9D93753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326" y="277862"/>
            <a:ext cx="6581283" cy="1923889"/>
          </a:xfrm>
          <a:solidFill>
            <a:srgbClr val="FFFF00"/>
          </a:solidFill>
          <a:ln w="28575">
            <a:solidFill>
              <a:srgbClr val="820000"/>
            </a:solidFill>
          </a:ln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just"/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5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4AEDB107-B99E-4212-B166-9797CC6A2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569"/>
          <a:stretch/>
        </p:blipFill>
        <p:spPr>
          <a:xfrm>
            <a:off x="0" y="10"/>
            <a:ext cx="4992985" cy="685799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AFDE4D-A073-45C3-9E39-5427A794EDD6}"/>
              </a:ext>
            </a:extLst>
          </p:cNvPr>
          <p:cNvSpPr txBox="1"/>
          <p:nvPr/>
        </p:nvSpPr>
        <p:spPr>
          <a:xfrm>
            <a:off x="5300326" y="3252603"/>
            <a:ext cx="6581283" cy="2554545"/>
          </a:xfrm>
          <a:prstGeom prst="rect">
            <a:avLst/>
          </a:prstGeom>
          <a:solidFill>
            <a:srgbClr val="FFFF00"/>
          </a:solidFill>
          <a:ln w="28575"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5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" y="1983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" y="1120076"/>
            <a:ext cx="118779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3600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bay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3600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đa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phú</a:t>
            </a:r>
            <a:r>
              <a:rPr lang="en-US" sz="36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</p:txBody>
      </p:sp>
      <p:pic>
        <p:nvPicPr>
          <p:cNvPr id="5" name="Picture 4" descr="n">
            <a:extLst>
              <a:ext uri="{FF2B5EF4-FFF2-40B4-BE49-F238E27FC236}">
                <a16:creationId xmlns:a16="http://schemas.microsoft.com/office/drawing/2014/main" xmlns="" id="{F52C72A5-5C12-48BD-818F-B3C955B1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30" y="288474"/>
            <a:ext cx="2956560" cy="166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6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657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D407B-0319-4B3E-B932-154809B2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4815840"/>
            <a:ext cx="11130280" cy="102183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1" dirty="0" err="1">
                <a:solidFill>
                  <a:srgbClr val="36575C"/>
                </a:solidFill>
              </a:rPr>
              <a:t>Nhiều</a:t>
            </a:r>
            <a:r>
              <a:rPr lang="en-US" b="1" dirty="0">
                <a:solidFill>
                  <a:srgbClr val="36575C"/>
                </a:solidFill>
              </a:rPr>
              <a:t> </a:t>
            </a:r>
            <a:r>
              <a:rPr lang="en-US" b="1" dirty="0" err="1">
                <a:solidFill>
                  <a:srgbClr val="36575C"/>
                </a:solidFill>
              </a:rPr>
              <a:t>loài</a:t>
            </a:r>
            <a:r>
              <a:rPr lang="en-US" b="1" dirty="0">
                <a:solidFill>
                  <a:srgbClr val="36575C"/>
                </a:solidFill>
              </a:rPr>
              <a:t> </a:t>
            </a:r>
            <a:r>
              <a:rPr lang="en-US" b="1" dirty="0" err="1">
                <a:solidFill>
                  <a:srgbClr val="36575C"/>
                </a:solidFill>
              </a:rPr>
              <a:t>động</a:t>
            </a:r>
            <a:r>
              <a:rPr lang="en-US" b="1" dirty="0">
                <a:solidFill>
                  <a:srgbClr val="36575C"/>
                </a:solidFill>
              </a:rPr>
              <a:t> </a:t>
            </a:r>
            <a:r>
              <a:rPr lang="en-US" b="1" dirty="0" err="1">
                <a:solidFill>
                  <a:srgbClr val="36575C"/>
                </a:solidFill>
              </a:rPr>
              <a:t>vật</a:t>
            </a:r>
            <a:r>
              <a:rPr lang="en-US" b="1" dirty="0">
                <a:solidFill>
                  <a:srgbClr val="36575C"/>
                </a:solidFill>
              </a:rPr>
              <a:t> </a:t>
            </a:r>
            <a:r>
              <a:rPr lang="en-US" b="1" dirty="0" err="1">
                <a:solidFill>
                  <a:srgbClr val="36575C"/>
                </a:solidFill>
              </a:rPr>
              <a:t>có</a:t>
            </a:r>
            <a:r>
              <a:rPr lang="en-US" b="1" dirty="0">
                <a:solidFill>
                  <a:srgbClr val="36575C"/>
                </a:solidFill>
              </a:rPr>
              <a:t> </a:t>
            </a:r>
            <a:r>
              <a:rPr lang="en-US" b="1" dirty="0" err="1">
                <a:solidFill>
                  <a:srgbClr val="36575C"/>
                </a:solidFill>
              </a:rPr>
              <a:t>nguy</a:t>
            </a:r>
            <a:r>
              <a:rPr lang="en-US" b="1" dirty="0">
                <a:solidFill>
                  <a:srgbClr val="36575C"/>
                </a:solidFill>
              </a:rPr>
              <a:t> </a:t>
            </a:r>
            <a:r>
              <a:rPr lang="en-US" b="1" dirty="0" err="1">
                <a:solidFill>
                  <a:srgbClr val="36575C"/>
                </a:solidFill>
              </a:rPr>
              <a:t>cơ</a:t>
            </a:r>
            <a:r>
              <a:rPr lang="en-US" b="1" dirty="0">
                <a:solidFill>
                  <a:srgbClr val="36575C"/>
                </a:solidFill>
              </a:rPr>
              <a:t> TUYỆT CHỦNG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9006F5-D552-4359-B24E-FD5C165B0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50" y="5882611"/>
            <a:ext cx="11572217" cy="721534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solidFill>
                  <a:srgbClr val="365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37150F-E9C9-4151-966F-2AE49A16E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4529" r="239" b="11328"/>
          <a:stretch/>
        </p:blipFill>
        <p:spPr>
          <a:xfrm>
            <a:off x="307351" y="321976"/>
            <a:ext cx="11572217" cy="476288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117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406" y="2421228"/>
            <a:ext cx="5756856" cy="4314423"/>
          </a:xfrm>
          <a:prstGeom prst="rect">
            <a:avLst/>
          </a:prstGeom>
          <a:ln>
            <a:solidFill>
              <a:srgbClr val="82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-131537"/>
            <a:ext cx="12192000" cy="2446824"/>
          </a:xfrm>
          <a:prstGeom prst="rect">
            <a:avLst/>
          </a:prstGeom>
          <a:solidFill>
            <a:srgbClr val="FFFF00"/>
          </a:solidFill>
          <a:ln w="28575"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100" b="1" i="0" u="sng" strike="noStrike" kern="0" cap="none" spc="0" normalizeH="0" baseline="0" noProof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kumimoji="0" lang="en-US" sz="5100" b="1" i="0" u="sng" strike="noStrike" kern="0" cap="none" spc="0" normalizeH="0" baseline="0" noProof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5100" b="1" i="0" u="none" strike="noStrike" kern="0" cap="none" spc="0" normalizeH="0" baseline="0" noProof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vi-VN" sz="5100" b="1" i="0" u="none" strike="noStrike" kern="0" cap="none" spc="0" normalizeH="0" baseline="0" noProof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vi-VN" sz="5100" b="1" i="0" u="none" strike="noStrike" kern="0" cap="none" spc="0" normalizeH="0" baseline="0" noProof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ĐỘNG VẬT ĐA DẠNG</a:t>
            </a:r>
            <a:r>
              <a:rPr kumimoji="0" lang="en-US" sz="5100" b="1" i="0" u="none" strike="noStrike" kern="0" cap="none" spc="0" normalizeH="0" baseline="0" noProof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sz="5100" b="1" i="0" u="none" strike="noStrike" kern="0" cap="none" spc="0" normalizeH="0" baseline="0" noProof="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PHONG PHÚ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820000"/>
              </a:solidFill>
              <a:uLnTx/>
              <a:uFillTx/>
            </a:endParaRPr>
          </a:p>
        </p:txBody>
      </p:sp>
      <p:pic>
        <p:nvPicPr>
          <p:cNvPr id="6" name="Content Placeholder 4" descr="A picture containing drawing, table, sitting, various&#10;&#10;Description automatically generated">
            <a:extLst>
              <a:ext uri="{FF2B5EF4-FFF2-40B4-BE49-F238E27FC236}">
                <a16:creationId xmlns:a16="http://schemas.microsoft.com/office/drawing/2014/main" xmlns="" id="{9EFE3359-256E-4515-B929-0523C3F97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2" t="8339" r="4897"/>
          <a:stretch/>
        </p:blipFill>
        <p:spPr>
          <a:xfrm>
            <a:off x="-296215" y="2421227"/>
            <a:ext cx="6529589" cy="431442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68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72" y="1754746"/>
            <a:ext cx="12174828" cy="491651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17172" y="30540"/>
            <a:ext cx="12192000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8410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8"/>
          <p:cNvSpPr>
            <a:spLocks noChangeArrowheads="1"/>
          </p:cNvSpPr>
          <p:nvPr/>
        </p:nvSpPr>
        <p:spPr bwMode="auto">
          <a:xfrm>
            <a:off x="141668" y="90152"/>
            <a:ext cx="12050332" cy="665301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61493" y="1313414"/>
            <a:ext cx="114106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u="sng" dirty="0" err="1">
                <a:solidFill>
                  <a:srgbClr val="000066"/>
                </a:solidFill>
                <a:latin typeface="Times New Roman" pitchFamily="18" charset="0"/>
              </a:rPr>
              <a:t>Câu</a:t>
            </a:r>
            <a:r>
              <a:rPr lang="en-US" sz="4800" b="1" u="sng" dirty="0">
                <a:solidFill>
                  <a:srgbClr val="000066"/>
                </a:solidFill>
                <a:latin typeface="Times New Roman" pitchFamily="18" charset="0"/>
              </a:rPr>
              <a:t> hỏi1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</a:rPr>
              <a:t>Động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</a:rPr>
              <a:t>vật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</a:rPr>
              <a:t> ở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</a:rPr>
              <a:t>khắp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</a:rPr>
              <a:t>mọi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</a:rPr>
              <a:t>nơi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</a:rPr>
              <a:t> do: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738514" y="2646385"/>
            <a:ext cx="885664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 dirty="0" err="1">
                <a:latin typeface="Times New Roman" pitchFamily="18" charset="0"/>
              </a:rPr>
              <a:t>Chúng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khả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năng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thích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nghi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cao</a:t>
            </a:r>
            <a:r>
              <a:rPr lang="en-US" sz="4400" dirty="0">
                <a:latin typeface="Times New Roman" pitchFamily="18" charset="0"/>
              </a:rPr>
              <a:t>.  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 dirty="0" err="1">
                <a:latin typeface="Times New Roman" pitchFamily="18" charset="0"/>
              </a:rPr>
              <a:t>Sự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phân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bố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sẵn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từ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xa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xưa</a:t>
            </a:r>
            <a:r>
              <a:rPr lang="en-US" sz="4400" dirty="0">
                <a:latin typeface="Times New Roman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 dirty="0">
                <a:latin typeface="Times New Roman" pitchFamily="18" charset="0"/>
              </a:rPr>
              <a:t>Do con </a:t>
            </a:r>
            <a:r>
              <a:rPr lang="en-US" sz="4400" dirty="0" err="1">
                <a:latin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</a:rPr>
              <a:t>.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077533" y="388381"/>
            <a:ext cx="111144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Khoanh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952751" y="1071564"/>
            <a:ext cx="428625" cy="428625"/>
          </a:xfrm>
          <a:prstGeom prst="ellipse">
            <a:avLst/>
          </a:prstGeom>
          <a:noFill/>
          <a:ln w="41275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1648362" y="2686925"/>
            <a:ext cx="566804" cy="7702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47111" name="Picture 9" descr="leuleu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5989" y="4192745"/>
            <a:ext cx="1957588" cy="222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97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  <p:bldP spid="25610" grpId="0" autoUpdateAnimBg="0"/>
      <p:bldP spid="25612" grpId="0" autoUpdateAnimBg="0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811369" y="231820"/>
            <a:ext cx="11040683" cy="508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3600" b="1" u="sng" dirty="0" err="1">
                <a:latin typeface="Times New Roman" pitchFamily="18" charset="0"/>
              </a:rPr>
              <a:t>Câu</a:t>
            </a:r>
            <a:r>
              <a:rPr lang="en-US" sz="3600" b="1" u="sng" dirty="0">
                <a:latin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</a:rPr>
              <a:t>hỏi</a:t>
            </a:r>
            <a:r>
              <a:rPr lang="en-US" sz="3600" b="1" u="sng" dirty="0">
                <a:latin typeface="Times New Roman" pitchFamily="18" charset="0"/>
              </a:rPr>
              <a:t> 2: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nhiệt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đới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đa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dạng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phong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phú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vùng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ôn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đới</a:t>
            </a:r>
            <a:r>
              <a:rPr lang="en-US" sz="3600" b="1" dirty="0">
                <a:latin typeface="Times New Roman" pitchFamily="18" charset="0"/>
              </a:rPr>
              <a:t> do: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3600" dirty="0">
                <a:latin typeface="Times New Roman" pitchFamily="18" charset="0"/>
              </a:rPr>
              <a:t>Do </a:t>
            </a:r>
            <a:r>
              <a:rPr lang="en-US" sz="3600" dirty="0" err="1">
                <a:latin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hậu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nóng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ẩm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kiện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thuận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lợi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3600" dirty="0" err="1">
                <a:latin typeface="Times New Roman" pitchFamily="18" charset="0"/>
              </a:rPr>
              <a:t>Lượng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thức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dồi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dào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lượng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tăng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nhanh</a:t>
            </a:r>
            <a:r>
              <a:rPr lang="en-US" sz="3600" dirty="0">
                <a:latin typeface="Times New Roman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3600" dirty="0" err="1">
                <a:latin typeface="Times New Roman" pitchFamily="18" charset="0"/>
              </a:rPr>
              <a:t>Cấu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nghi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chuyên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hoá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đối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kiện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3600" dirty="0" err="1">
                <a:latin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a,b,c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811369" y="5798344"/>
            <a:ext cx="571500" cy="500063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49155" name="Picture 5" descr="leuleu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5526" y="5205145"/>
            <a:ext cx="1714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8"/>
          <p:cNvSpPr>
            <a:spLocks noChangeArrowheads="1"/>
          </p:cNvSpPr>
          <p:nvPr/>
        </p:nvSpPr>
        <p:spPr bwMode="auto">
          <a:xfrm>
            <a:off x="115910" y="115910"/>
            <a:ext cx="11912958" cy="666589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9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 autoUpdateAnimBg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9066727" y="0"/>
            <a:ext cx="2979312" cy="6858000"/>
          </a:xfrm>
          <a:solidFill>
            <a:srgbClr val="FFFF00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035" y="0"/>
            <a:ext cx="81652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7956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103031" y="0"/>
            <a:ext cx="11990231" cy="1524000"/>
          </a:xfrm>
          <a:solidFill>
            <a:srgbClr val="FFFF00"/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825625"/>
            <a:ext cx="1066800" cy="9906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1828800"/>
            <a:ext cx="1066800" cy="9906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4803" y="1825625"/>
            <a:ext cx="1066800" cy="9906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1828800"/>
            <a:ext cx="1066800" cy="9906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6200" y="1828800"/>
            <a:ext cx="990600" cy="9906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15400" y="1828800"/>
            <a:ext cx="990600" cy="9906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512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33700"/>
            <a:ext cx="4816700" cy="3505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1" y="3124200"/>
            <a:ext cx="5849154" cy="3547056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68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154545" y="42778"/>
            <a:ext cx="11925837" cy="1460583"/>
          </a:xfrm>
          <a:solidFill>
            <a:srgbClr val="FFFF00"/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0" y="1676400"/>
            <a:ext cx="1981200" cy="15240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1676400"/>
            <a:ext cx="1905000" cy="15240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</a:p>
        </p:txBody>
      </p:sp>
      <p:sp>
        <p:nvSpPr>
          <p:cNvPr id="6" name="Rectangle 5"/>
          <p:cNvSpPr/>
          <p:nvPr/>
        </p:nvSpPr>
        <p:spPr>
          <a:xfrm>
            <a:off x="7265988" y="1676400"/>
            <a:ext cx="1828800" cy="15240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522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3810000"/>
            <a:ext cx="4354513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373438"/>
            <a:ext cx="5331854" cy="3302000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4791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31" y="39048"/>
            <a:ext cx="11977352" cy="2209800"/>
          </a:xfrm>
          <a:solidFill>
            <a:srgbClr val="FFFF00"/>
          </a:solidFill>
          <a:ln>
            <a:solidFill>
              <a:srgbClr val="C00000"/>
            </a:solidFill>
          </a:ln>
        </p:spPr>
        <p:txBody>
          <a:bodyPr rtlCol="0">
            <a:no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đen cánh trắng ra vào đồng xanh</a:t>
            </a:r>
            <a:b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quê thêm đẹp bức tranh</a:t>
            </a:r>
            <a:b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đành chịu tiếng ma lanh nhử mồi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0588" y="2438400"/>
            <a:ext cx="1295400" cy="12954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6200" y="2438400"/>
            <a:ext cx="1295400" cy="12954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3388" y="2438400"/>
            <a:ext cx="1295400" cy="12954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" name="Rectangle 6"/>
          <p:cNvSpPr/>
          <p:nvPr/>
        </p:nvSpPr>
        <p:spPr>
          <a:xfrm>
            <a:off x="7183438" y="2438400"/>
            <a:ext cx="1219200" cy="12954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8797925" y="2438400"/>
            <a:ext cx="1219200" cy="12954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085" y="3923352"/>
            <a:ext cx="4622800" cy="30765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7138" y="3937000"/>
            <a:ext cx="4191000" cy="2921000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7960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09" y="26988"/>
            <a:ext cx="11964473" cy="3505200"/>
          </a:xfr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6000" b="1" dirty="0" err="1">
                <a:solidFill>
                  <a:srgbClr val="0F0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b="1" dirty="0">
                <a:solidFill>
                  <a:srgbClr val="0F0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F0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ghi,trả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SGK</a:t>
            </a:r>
            <a:b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2,chuẩn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1,2/SGK/9-11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F0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F0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F0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F0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”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9900" y="3810000"/>
            <a:ext cx="6172200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633184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1" y="105352"/>
            <a:ext cx="11871957" cy="100840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r="5810"/>
          <a:stretch/>
        </p:blipFill>
        <p:spPr>
          <a:xfrm>
            <a:off x="6095999" y="2037108"/>
            <a:ext cx="5935979" cy="4712316"/>
          </a:xfrm>
          <a:prstGeom prst="rect">
            <a:avLst/>
          </a:prstGeom>
          <a:ln w="28575">
            <a:solidFill>
              <a:srgbClr val="82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4"/>
          <a:stretch/>
        </p:blipFill>
        <p:spPr>
          <a:xfrm>
            <a:off x="160021" y="2037108"/>
            <a:ext cx="5842669" cy="4712316"/>
          </a:xfrm>
          <a:prstGeom prst="rect">
            <a:avLst/>
          </a:prstGeom>
          <a:ln w="28575">
            <a:solidFill>
              <a:srgbClr val="820000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426026" y="1028699"/>
            <a:ext cx="6089073" cy="932715"/>
          </a:xfrm>
          <a:prstGeom prst="rightArrow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7" r="-3" b="922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r="-1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5" b="1813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76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3453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335F0EE3-6D8F-4DDF-8070-B7D117CFAB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836725"/>
              </p:ext>
            </p:extLst>
          </p:nvPr>
        </p:nvGraphicFramePr>
        <p:xfrm>
          <a:off x="643944" y="321972"/>
          <a:ext cx="11187714" cy="5854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by elephant standing on top of a grass covered fiel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037"/>
          <a:stretch/>
        </p:blipFill>
        <p:spPr>
          <a:xfrm>
            <a:off x="5291407" y="3272588"/>
            <a:ext cx="6637995" cy="35854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Picture 2" descr="A picture containing mammal, water, large, blu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r="1407" b="2"/>
          <a:stretch/>
        </p:blipFill>
        <p:spPr>
          <a:xfrm>
            <a:off x="100173" y="0"/>
            <a:ext cx="7240785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r="12267" b="4"/>
          <a:stretch/>
        </p:blipFill>
        <p:spPr>
          <a:xfrm>
            <a:off x="7458301" y="-22547"/>
            <a:ext cx="4471101" cy="313953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Picture 9" descr="A close up&#10;&#10;Description automatically generated">
            <a:extLst>
              <a:ext uri="{FF2B5EF4-FFF2-40B4-BE49-F238E27FC236}">
                <a16:creationId xmlns:a16="http://schemas.microsoft.com/office/drawing/2014/main" xmlns="" id="{744B205B-60FB-4A41-80B1-C2F75C5E9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8"/>
          <a:stretch/>
        </p:blipFill>
        <p:spPr>
          <a:xfrm>
            <a:off x="100173" y="4065775"/>
            <a:ext cx="5062670" cy="279222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FEC239-316B-4722-8DD9-B25D4793E012}"/>
              </a:ext>
            </a:extLst>
          </p:cNvPr>
          <p:cNvSpPr txBox="1"/>
          <p:nvPr/>
        </p:nvSpPr>
        <p:spPr>
          <a:xfrm>
            <a:off x="880478" y="6265856"/>
            <a:ext cx="3240231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effectLst/>
                <a:latin typeface="arial" panose="020B0604020202020204" pitchFamily="34" charset="0"/>
              </a:rPr>
              <a:t>Chuột</a:t>
            </a:r>
            <a:r>
              <a:rPr lang="en-US" sz="24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</a:rPr>
              <a:t>chù</a:t>
            </a:r>
            <a:r>
              <a:rPr lang="en-US" sz="2400" b="1" i="0" dirty="0">
                <a:effectLst/>
                <a:latin typeface="arial" panose="020B0604020202020204" pitchFamily="34" charset="0"/>
              </a:rPr>
              <a:t> Etruscan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59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sport, riding, person&#10;&#10;Description automatically generated">
            <a:extLst>
              <a:ext uri="{FF2B5EF4-FFF2-40B4-BE49-F238E27FC236}">
                <a16:creationId xmlns:a16="http://schemas.microsoft.com/office/drawing/2014/main" xmlns="" id="{77D5B99B-652C-4BF9-9425-88F693623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490" b="12819"/>
          <a:stretch/>
        </p:blipFill>
        <p:spPr>
          <a:xfrm>
            <a:off x="0" y="98474"/>
            <a:ext cx="3794760" cy="562707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C9A6CC-B257-4656-954A-DE3CD8A1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58" y="5936565"/>
            <a:ext cx="11907697" cy="716471"/>
          </a:xfr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bottle of water&#10;&#10;Description automatically generated">
            <a:extLst>
              <a:ext uri="{FF2B5EF4-FFF2-40B4-BE49-F238E27FC236}">
                <a16:creationId xmlns:a16="http://schemas.microsoft.com/office/drawing/2014/main" xmlns="" id="{FD841BA9-71DE-4DF8-9088-D5E2BB5F9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2" t="17912" r="27332"/>
          <a:stretch/>
        </p:blipFill>
        <p:spPr>
          <a:xfrm>
            <a:off x="3900923" y="98475"/>
            <a:ext cx="3375656" cy="562707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xmlns="" id="{37B7EE92-107D-404C-9D08-7F6BD2033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1"/>
          <a:stretch/>
        </p:blipFill>
        <p:spPr>
          <a:xfrm>
            <a:off x="7335139" y="98474"/>
            <a:ext cx="4809258" cy="562707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7354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14" y="128790"/>
            <a:ext cx="11616743" cy="10681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48398"/>
            <a:ext cx="121603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ĐV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n">
            <a:extLst>
              <a:ext uri="{FF2B5EF4-FFF2-40B4-BE49-F238E27FC236}">
                <a16:creationId xmlns:a16="http://schemas.microsoft.com/office/drawing/2014/main" xmlns="" id="{2EC082A7-2C36-4CD4-B0C4-2186DE31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23" y="4662145"/>
            <a:ext cx="3187895" cy="202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8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54745" y="987137"/>
            <a:ext cx="5988941" cy="416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951518" y="987137"/>
            <a:ext cx="5018809" cy="1380144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51517" y="2706021"/>
            <a:ext cx="5018809" cy="174498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51516" y="4683760"/>
            <a:ext cx="5018809" cy="136051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8333C5D-E2D9-41D4-9336-92847B2ED8C9}"/>
              </a:ext>
            </a:extLst>
          </p:cNvPr>
          <p:cNvCxnSpPr>
            <a:endCxn id="3" idx="1"/>
          </p:cNvCxnSpPr>
          <p:nvPr/>
        </p:nvCxnSpPr>
        <p:spPr>
          <a:xfrm flipV="1">
            <a:off x="6186861" y="1677209"/>
            <a:ext cx="764657" cy="1209808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A98403A0-56AB-4B41-9850-EC4F4EF41DC8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143686" y="3578512"/>
            <a:ext cx="807831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93B63792-FB77-4FE6-9F7F-F398FDC11DA2}"/>
              </a:ext>
            </a:extLst>
          </p:cNvPr>
          <p:cNvCxnSpPr>
            <a:cxnSpLocks/>
          </p:cNvCxnSpPr>
          <p:nvPr/>
        </p:nvCxnSpPr>
        <p:spPr>
          <a:xfrm>
            <a:off x="6072069" y="4789743"/>
            <a:ext cx="994239" cy="426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0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848</Words>
  <Application>Microsoft Office PowerPoint</Application>
  <PresentationFormat>Custom</PresentationFormat>
  <Paragraphs>87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I. Đa dạng loài và phong phú về số lượng cá thể</vt:lpstr>
      <vt:lpstr>PowerPoint Presentation</vt:lpstr>
      <vt:lpstr>PowerPoint Presentation</vt:lpstr>
      <vt:lpstr>PowerPoint Presentation</vt:lpstr>
      <vt:lpstr>Dưới kính hiển vi, một giọt nước biển cũng có rất nhiều loài</vt:lpstr>
      <vt:lpstr>I. Đa dạng loài và phong phú về số lượng cá thể</vt:lpstr>
      <vt:lpstr>PowerPoint Presentation</vt:lpstr>
      <vt:lpstr>PowerPoint Presentation</vt:lpstr>
      <vt:lpstr>PowerPoint Presentation</vt:lpstr>
      <vt:lpstr>PowerPoint Presentation</vt:lpstr>
      <vt:lpstr>II. Đa dạng về môi trường sống</vt:lpstr>
      <vt:lpstr>PowerPoint Presentation</vt:lpstr>
      <vt:lpstr>PowerPoint Presentation</vt:lpstr>
      <vt:lpstr>Nguyên nhân nào khiến cho động vật ở nhiệt đới đa dạng hơn vùng ôn đới và Nam Cực?</vt:lpstr>
      <vt:lpstr>Động vật nước ta có đa dạng và phong phú không? Vì sao?</vt:lpstr>
      <vt:lpstr>PowerPoint Presentation</vt:lpstr>
      <vt:lpstr>Nhiều loài động vật có nguy cơ TUYỆT CHỦNG</vt:lpstr>
      <vt:lpstr>PowerPoint Presentation</vt:lpstr>
      <vt:lpstr>PowerPoint Presentation</vt:lpstr>
      <vt:lpstr>PowerPoint Presentation</vt:lpstr>
      <vt:lpstr>TRÒ CHƠI Ô CHỮ</vt:lpstr>
      <vt:lpstr>Con vật sống trên không, thường phát sáng, có 6 chữ cái</vt:lpstr>
      <vt:lpstr>Con vật sống dưới nước có nhiều râu dài?</vt:lpstr>
      <vt:lpstr>Chân đen cánh trắng ra vào đồng xanh Cảnh quê thêm đẹp bức tranh Sao đành chịu tiếng ma lanh nhử mồi</vt:lpstr>
      <vt:lpstr>Dặn dò Học theo bài ghi,trả lời câu hỏi 1,2 SGK Đọc trước bài 2,chuẩn bị bảng 1,2/SGK/9-11 Đọc mục “em có biết”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Thế giới động vật đa dạng phong phú</dc:title>
  <dc:creator>Truong Minh Khai</dc:creator>
  <cp:lastModifiedBy>maihoang0411@gmail.com</cp:lastModifiedBy>
  <cp:revision>50</cp:revision>
  <dcterms:created xsi:type="dcterms:W3CDTF">2020-08-26T09:38:38Z</dcterms:created>
  <dcterms:modified xsi:type="dcterms:W3CDTF">2021-09-06T01:55:42Z</dcterms:modified>
</cp:coreProperties>
</file>